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8"/>
  </p:notesMasterIdLst>
  <p:sldIdLst>
    <p:sldId id="256" r:id="rId2"/>
    <p:sldId id="262" r:id="rId3"/>
    <p:sldId id="263" r:id="rId4"/>
    <p:sldId id="264" r:id="rId5"/>
    <p:sldId id="266" r:id="rId6"/>
    <p:sldId id="268" r:id="rId7"/>
    <p:sldId id="271" r:id="rId8"/>
    <p:sldId id="272" r:id="rId9"/>
    <p:sldId id="284" r:id="rId10"/>
    <p:sldId id="274" r:id="rId11"/>
    <p:sldId id="275" r:id="rId12"/>
    <p:sldId id="276" r:id="rId13"/>
    <p:sldId id="278" r:id="rId14"/>
    <p:sldId id="259" r:id="rId15"/>
    <p:sldId id="261" r:id="rId16"/>
    <p:sldId id="285" r:id="rId17"/>
    <p:sldId id="286" r:id="rId18"/>
    <p:sldId id="287" r:id="rId19"/>
    <p:sldId id="282" r:id="rId20"/>
    <p:sldId id="288" r:id="rId21"/>
    <p:sldId id="289" r:id="rId22"/>
    <p:sldId id="260" r:id="rId23"/>
    <p:sldId id="290" r:id="rId24"/>
    <p:sldId id="291" r:id="rId25"/>
    <p:sldId id="292" r:id="rId26"/>
    <p:sldId id="301" r:id="rId27"/>
    <p:sldId id="265" r:id="rId28"/>
    <p:sldId id="267" r:id="rId29"/>
    <p:sldId id="302" r:id="rId30"/>
    <p:sldId id="270" r:id="rId31"/>
    <p:sldId id="293" r:id="rId32"/>
    <p:sldId id="294" r:id="rId33"/>
    <p:sldId id="295" r:id="rId34"/>
    <p:sldId id="296" r:id="rId35"/>
    <p:sldId id="297" r:id="rId36"/>
    <p:sldId id="298" r:id="rId37"/>
    <p:sldId id="299" r:id="rId38"/>
    <p:sldId id="300" r:id="rId39"/>
    <p:sldId id="280" r:id="rId40"/>
    <p:sldId id="281" r:id="rId41"/>
    <p:sldId id="283" r:id="rId42"/>
    <p:sldId id="304" r:id="rId43"/>
    <p:sldId id="306" r:id="rId44"/>
    <p:sldId id="307" r:id="rId45"/>
    <p:sldId id="308" r:id="rId46"/>
    <p:sldId id="309" r:id="rId47"/>
    <p:sldId id="313" r:id="rId48"/>
    <p:sldId id="314" r:id="rId49"/>
    <p:sldId id="277" r:id="rId50"/>
    <p:sldId id="316" r:id="rId51"/>
    <p:sldId id="317" r:id="rId52"/>
    <p:sldId id="269" r:id="rId53"/>
    <p:sldId id="318" r:id="rId54"/>
    <p:sldId id="319" r:id="rId55"/>
    <p:sldId id="320" r:id="rId56"/>
    <p:sldId id="321" r:id="rId57"/>
    <p:sldId id="322" r:id="rId58"/>
    <p:sldId id="323" r:id="rId59"/>
    <p:sldId id="324"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279" r:id="rId74"/>
    <p:sldId id="341" r:id="rId75"/>
    <p:sldId id="339" r:id="rId76"/>
    <p:sldId id="340" r:id="rId7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DD5D8A-EBCC-432C-8A41-E39F5669F0EB}" v="85" dt="2025-11-18T13:25:41.3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4" d="100"/>
          <a:sy n="74" d="100"/>
        </p:scale>
        <p:origin x="34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0CA2B2D0-01B8-42E3-AB3B-9EEC363D5EE9}" type="datetimeFigureOut">
              <a:rPr lang="en-US" smtClean="0"/>
              <a:t>11/18/2025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ABE375E-7A3A-4815-BBE4-935D2F7D3F30}" type="slidenum">
              <a:rPr lang="en-US" smtClean="0"/>
              <a:t>‹#›</a:t>
            </a:fld>
            <a:endParaRPr lang="en-US"/>
          </a:p>
        </p:txBody>
      </p:sp>
    </p:spTree>
    <p:extLst>
      <p:ext uri="{BB962C8B-B14F-4D97-AF65-F5344CB8AC3E}">
        <p14:creationId xmlns:p14="http://schemas.microsoft.com/office/powerpoint/2010/main" val="2183073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24916">
              <a:defRPr/>
            </a:pPr>
            <a:fld id="{2CFAB5E4-C961-45BD-8F7E-EC07D2485025}" type="slidenum">
              <a:rPr lang="en-US">
                <a:solidFill>
                  <a:prstClr val="black"/>
                </a:solidFill>
                <a:latin typeface="Calibri"/>
              </a:rPr>
              <a:pPr defTabSz="924916">
                <a:defRPr/>
              </a:pPr>
              <a:t>26</a:t>
            </a:fld>
            <a:endParaRPr lang="en-US">
              <a:solidFill>
                <a:prstClr val="black"/>
              </a:solidFill>
              <a:latin typeface="Calibri"/>
            </a:endParaRPr>
          </a:p>
        </p:txBody>
      </p:sp>
    </p:spTree>
    <p:extLst>
      <p:ext uri="{BB962C8B-B14F-4D97-AF65-F5344CB8AC3E}">
        <p14:creationId xmlns:p14="http://schemas.microsoft.com/office/powerpoint/2010/main" val="25550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txBox="1">
            <a:spLocks noGrp="1" noChangeArrowheads="1"/>
          </p:cNvSpPr>
          <p:nvPr/>
        </p:nvSpPr>
        <p:spPr bwMode="auto">
          <a:xfrm>
            <a:off x="3991572" y="8862783"/>
            <a:ext cx="3051816" cy="46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5" tIns="46773" rIns="93545" bIns="46773" anchor="b"/>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defTabSz="924916">
              <a:defRPr/>
            </a:pPr>
            <a:fld id="{A9B72AC2-419C-9E49-8FFE-F6CDCE3E956A}" type="slidenum">
              <a:rPr lang="en-US" sz="1200">
                <a:solidFill>
                  <a:prstClr val="black"/>
                </a:solidFill>
                <a:latin typeface="Arial" charset="0"/>
              </a:rPr>
              <a:pPr algn="r" defTabSz="924916">
                <a:defRPr/>
              </a:pPr>
              <a:t>46</a:t>
            </a:fld>
            <a:endParaRPr lang="en-US" sz="1200">
              <a:solidFill>
                <a:prstClr val="black"/>
              </a:solidFill>
              <a:latin typeface="Arial"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24916">
              <a:defRPr/>
            </a:pPr>
            <a:fld id="{C1EBAB03-E8AA-8A4B-AEDA-985F324DF938}" type="slidenum">
              <a:rPr lang="en-US">
                <a:solidFill>
                  <a:prstClr val="black"/>
                </a:solidFill>
                <a:latin typeface="Calibri"/>
              </a:rPr>
              <a:pPr defTabSz="924916">
                <a:defRPr/>
              </a:pPr>
              <a:t>60</a:t>
            </a:fld>
            <a:endParaRPr lang="en-US">
              <a:solidFill>
                <a:prstClr val="black"/>
              </a:solidFill>
              <a:latin typeface="Calibri"/>
            </a:endParaRPr>
          </a:p>
        </p:txBody>
      </p:sp>
      <p:sp>
        <p:nvSpPr>
          <p:cNvPr id="849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4995"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24916">
              <a:defRPr/>
            </a:pPr>
            <a:fld id="{542033D0-4C4E-9142-9DF0-5ADE4F9F2C3D}" type="slidenum">
              <a:rPr lang="en-US">
                <a:solidFill>
                  <a:prstClr val="black"/>
                </a:solidFill>
                <a:latin typeface="Calibri"/>
              </a:rPr>
              <a:pPr defTabSz="924916">
                <a:defRPr/>
              </a:pPr>
              <a:t>61</a:t>
            </a:fld>
            <a:endParaRPr lang="en-US">
              <a:solidFill>
                <a:prstClr val="black"/>
              </a:solidFill>
              <a:latin typeface="Calibri"/>
            </a:endParaRPr>
          </a:p>
        </p:txBody>
      </p:sp>
      <p:sp>
        <p:nvSpPr>
          <p:cNvPr id="1372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37219"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24916">
              <a:defRPr/>
            </a:pPr>
            <a:fld id="{31FCD849-F0B5-DB4F-8CBA-55AD3B7545DF}" type="slidenum">
              <a:rPr lang="en-US">
                <a:solidFill>
                  <a:prstClr val="black"/>
                </a:solidFill>
                <a:latin typeface="Calibri"/>
              </a:rPr>
              <a:pPr defTabSz="924916">
                <a:defRPr/>
              </a:pPr>
              <a:t>62</a:t>
            </a:fld>
            <a:endParaRPr lang="en-US">
              <a:solidFill>
                <a:prstClr val="black"/>
              </a:solidFill>
              <a:latin typeface="Calibri"/>
            </a:endParaRPr>
          </a:p>
        </p:txBody>
      </p:sp>
      <p:sp>
        <p:nvSpPr>
          <p:cNvPr id="860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019"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defTabSz="924916">
              <a:defRPr/>
            </a:pPr>
            <a:fld id="{0CB199CE-FC62-9B48-8E5A-1757C25FD41F}" type="slidenum">
              <a:rPr lang="en-US">
                <a:solidFill>
                  <a:prstClr val="black"/>
                </a:solidFill>
                <a:latin typeface="Calibri"/>
              </a:rPr>
              <a:pPr defTabSz="924916">
                <a:defRPr/>
              </a:pPr>
              <a:t>63</a:t>
            </a:fld>
            <a:endParaRPr lang="en-US">
              <a:solidFill>
                <a:prstClr val="black"/>
              </a:solidFill>
              <a:latin typeface="Calibri"/>
            </a:endParaRPr>
          </a:p>
        </p:txBody>
      </p:sp>
      <p:sp>
        <p:nvSpPr>
          <p:cNvPr id="87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7043" name="Rectangle 3"/>
          <p:cNvSpPr>
            <a:spLocks noGrp="1" noChangeArrowheads="1"/>
          </p:cNvSpPr>
          <p:nvPr>
            <p:ph type="body" idx="1"/>
          </p:nvPr>
        </p:nvSpPr>
        <p:spPr/>
        <p:txBody>
          <a:bodyPr/>
          <a:lstStyle/>
          <a:p>
            <a:pPr eaLnBrk="1" hangingPunct="1">
              <a:defRPr/>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41A7C6-6FE5-4799-953D-C7C3621EDA6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3193785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1A7C6-6FE5-4799-953D-C7C3621EDA6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220807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1A7C6-6FE5-4799-953D-C7C3621EDA6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687220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1A7C6-6FE5-4799-953D-C7C3621EDA6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2356989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41A7C6-6FE5-4799-953D-C7C3621EDA61}"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50022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41A7C6-6FE5-4799-953D-C7C3621EDA61}"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277693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41A7C6-6FE5-4799-953D-C7C3621EDA61}"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25096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41A7C6-6FE5-4799-953D-C7C3621EDA61}"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119518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41A7C6-6FE5-4799-953D-C7C3621EDA61}"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3833E-3E46-4B3C-9C69-018E3AB6B060}" type="slidenum">
              <a:rPr lang="en-US" smtClean="0"/>
              <a:t>‹#›</a:t>
            </a:fld>
            <a:endParaRPr lang="en-US"/>
          </a:p>
        </p:txBody>
      </p:sp>
    </p:spTree>
    <p:extLst>
      <p:ext uri="{BB962C8B-B14F-4D97-AF65-F5344CB8AC3E}">
        <p14:creationId xmlns:p14="http://schemas.microsoft.com/office/powerpoint/2010/main" val="4132411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1A7C6-6FE5-4799-953D-C7C3621EDA61}"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3833E-3E46-4B3C-9C69-018E3AB6B060}"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619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8541A7C6-6FE5-4799-953D-C7C3621EDA61}" type="datetimeFigureOut">
              <a:rPr lang="en-US" smtClean="0"/>
              <a:t>11/18/2025</a:t>
            </a:fld>
            <a:endParaRPr lang="en-US"/>
          </a:p>
        </p:txBody>
      </p:sp>
      <p:sp>
        <p:nvSpPr>
          <p:cNvPr id="9" name="Slide Number Placeholder 8"/>
          <p:cNvSpPr>
            <a:spLocks noGrp="1"/>
          </p:cNvSpPr>
          <p:nvPr>
            <p:ph type="sldNum" sz="quarter" idx="11"/>
          </p:nvPr>
        </p:nvSpPr>
        <p:spPr/>
        <p:txBody>
          <a:bodyPr/>
          <a:lstStyle/>
          <a:p>
            <a:fld id="{BCC3833E-3E46-4B3C-9C69-018E3AB6B06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106119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CC3833E-3E46-4B3C-9C69-018E3AB6B060}"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8541A7C6-6FE5-4799-953D-C7C3621EDA61}" type="datetimeFigureOut">
              <a:rPr lang="en-US" smtClean="0"/>
              <a:t>11/18/2025</a:t>
            </a:fld>
            <a:endParaRPr lang="en-US"/>
          </a:p>
        </p:txBody>
      </p:sp>
    </p:spTree>
    <p:extLst>
      <p:ext uri="{BB962C8B-B14F-4D97-AF65-F5344CB8AC3E}">
        <p14:creationId xmlns:p14="http://schemas.microsoft.com/office/powerpoint/2010/main" val="310581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thumb/5/57/Li6-D_Reaction.svg/300px-Li6-D_Reaction.svg.pn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1.bp.blogspot.com/-Hw_jSCNtSBA/TaRVNGi-DII/AAAAAAAAAMU/HKqGxW2diuU/s1600/einstein_e_mc2formula.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5.png"/><Relationship Id="rId7"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hyperlink" Target="http://en.wikipedia.org/wiki/Nuclear_reaction" TargetMode="Externa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eb.njit.edu/~gary/202/assets/binding_energy.jpg" TargetMode="Externa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en.wikipedia.org/wiki/Isotopes_of_hydroge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3.bin"/><Relationship Id="rId7" Type="http://schemas.openxmlformats.org/officeDocument/2006/relationships/image" Target="../media/image38.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oleObject" Target="../embeddings/oleObject14.bin"/><Relationship Id="rId11" Type="http://schemas.openxmlformats.org/officeDocument/2006/relationships/image" Target="../media/image40.emf"/><Relationship Id="rId5" Type="http://schemas.openxmlformats.org/officeDocument/2006/relationships/image" Target="../media/image37.jpeg"/><Relationship Id="rId10" Type="http://schemas.openxmlformats.org/officeDocument/2006/relationships/oleObject" Target="../embeddings/oleObject16.bin"/><Relationship Id="rId4" Type="http://schemas.openxmlformats.org/officeDocument/2006/relationships/image" Target="../media/image36.emf"/><Relationship Id="rId9"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hem.umass.edu/genchem/whelan/class_images/110_Half_Lives.gif" TargetMode="External"/><Relationship Id="rId2" Type="http://schemas.openxmlformats.org/officeDocument/2006/relationships/hyperlink" Target="http://hyperphysics.phy-astr.gsu.edu/hbase/nuclear/imgnuc/hlcurv.gif" TargetMode="External"/><Relationship Id="rId1" Type="http://schemas.openxmlformats.org/officeDocument/2006/relationships/slideLayout" Target="../slideLayouts/slideLayout2.xml"/><Relationship Id="rId5" Type="http://schemas.openxmlformats.org/officeDocument/2006/relationships/image" Target="../media/image47.gif"/><Relationship Id="rId4" Type="http://schemas.openxmlformats.org/officeDocument/2006/relationships/image" Target="../media/image46.gif"/></Relationships>
</file>

<file path=ppt/slides/_rels/slide2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hyperlink" Target="http://en.wikipedia.org/wiki/Nuclear_powe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mages.wikia.com/simpsons/images/9/90/Snpp-1-.gif" TargetMode="External"/><Relationship Id="rId2" Type="http://schemas.openxmlformats.org/officeDocument/2006/relationships/image" Target="../media/image51.gi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kutl.kyushu-u.ac.jp/seminar/MicroWorld3_E/3Part3_E/3P33_E/liquid_drop_E.jpg" TargetMode="External"/><Relationship Id="rId2" Type="http://schemas.openxmlformats.org/officeDocument/2006/relationships/hyperlink" Target="http://www.youtube.com/v/kpFzh6ro-qE" TargetMode="Externa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hyperlink" Target="http://www.daviddarling.info/images/fission.gi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Pmy5fivI_4U&amp;feature=related" TargetMode="External"/><Relationship Id="rId2" Type="http://schemas.openxmlformats.org/officeDocument/2006/relationships/slideLayout" Target="../slideLayouts/slideLayout2.xml"/><Relationship Id="rId1" Type="http://schemas.openxmlformats.org/officeDocument/2006/relationships/video" Target="http://www.youtube.com/v/Pmy5fivI_4U?version=2&amp;hl=en_US" TargetMode="External"/><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thumb/d/d8/HEUraniumC.jpg/250px-HEUraniumC.jpg"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en.wikipedia.org/wiki/File:Plutonium3.jp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en.wikipedia.org/wiki/File:U2_-_How_to_Dismantle_an_Atomic_Bomb_(Album_Cover).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bibliotecapleyades.net/imagenes_misterios/a_mapglass2.jp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oleObject" Target="../embeddings/oleObject17.bin"/><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3.xml.rels><?xml version="1.0" encoding="UTF-8" standalone="yes"?>
<Relationships xmlns="http://schemas.openxmlformats.org/package/2006/relationships"><Relationship Id="rId3" Type="http://schemas.openxmlformats.org/officeDocument/2006/relationships/hyperlink" Target="http://www.energybulletin.net/node/15345" TargetMode="External"/><Relationship Id="rId2" Type="http://schemas.openxmlformats.org/officeDocument/2006/relationships/hyperlink" Target="http://www.nature.com/climate/2008/0810/full/climate.2008.99.html#B2" TargetMode="External"/><Relationship Id="rId1" Type="http://schemas.openxmlformats.org/officeDocument/2006/relationships/slideLayout" Target="../slideLayouts/slideLayout2.xml"/><Relationship Id="rId4" Type="http://schemas.openxmlformats.org/officeDocument/2006/relationships/image" Target="../media/image63.wmf"/></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eei.org/ourissues/ElectricityGeneration/FuelDiversity/Documents/diversity_map.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www.dreamstime.com/nuclear-chain-reaction-thumb18968782.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chemcases.com/images/nc-07_clip_image001_0000.jp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ffthemarkcartoons.com/cartoons/2004-02-25.gif" TargetMode="External"/><Relationship Id="rId2" Type="http://schemas.openxmlformats.org/officeDocument/2006/relationships/hyperlink" Target="http://www.ei.lehigh.edu/learners/energy/electricity/atom.gif" TargetMode="External"/><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hyperlink" Target="http://library.thinkquest.org/17940/texts/images/pwrschematic.jp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http://resources2.news.com.au/images/2011/03/14/1226021/213998-nuclear-power-plant-meltdown-2.jp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Chernobyl_disaster" TargetMode="External"/><Relationship Id="rId7" Type="http://schemas.openxmlformats.org/officeDocument/2006/relationships/image" Target="../media/image73.jpeg"/><Relationship Id="rId2" Type="http://schemas.openxmlformats.org/officeDocument/2006/relationships/hyperlink" Target="http://en.wikipedia.org/wiki/Benjamin_K._Sovacool" TargetMode="External"/><Relationship Id="rId1" Type="http://schemas.openxmlformats.org/officeDocument/2006/relationships/slideLayout" Target="../slideLayouts/slideLayout2.xml"/><Relationship Id="rId6" Type="http://schemas.openxmlformats.org/officeDocument/2006/relationships/hyperlink" Target="http://en.wikipedia.org/wiki/File:US_AEC_SL-1.JPG" TargetMode="External"/><Relationship Id="rId5" Type="http://schemas.openxmlformats.org/officeDocument/2006/relationships/hyperlink" Target="http://en.wikipedia.org/wiki/SL-1" TargetMode="External"/><Relationship Id="rId4" Type="http://schemas.openxmlformats.org/officeDocument/2006/relationships/hyperlink" Target="http://en.wikipedia.org/wiki/Three_Mile_Island_accident"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hyperlink" Target="http://en.wikipedia.org/wiki/Technetium-99" TargetMode="External"/><Relationship Id="rId13" Type="http://schemas.openxmlformats.org/officeDocument/2006/relationships/hyperlink" Target="http://en.wikipedia.org/wiki/Palladium-107" TargetMode="External"/><Relationship Id="rId3" Type="http://schemas.openxmlformats.org/officeDocument/2006/relationships/hyperlink" Target="http://en.wikipedia.org/wiki/Halflife" TargetMode="External"/><Relationship Id="rId7" Type="http://schemas.openxmlformats.org/officeDocument/2006/relationships/hyperlink" Target="http://en.wikipedia.org/wiki/Decay_mode" TargetMode="External"/><Relationship Id="rId12" Type="http://schemas.openxmlformats.org/officeDocument/2006/relationships/hyperlink" Target="http://en.wikipedia.org/wiki/Caesium-135" TargetMode="External"/><Relationship Id="rId2" Type="http://schemas.openxmlformats.org/officeDocument/2006/relationships/hyperlink" Target="http://upload.wikimedia.org/wikipedia/en/thumb/4/44/Fission_yield_volatile.png/450px-Fission_yield_volatile.png" TargetMode="External"/><Relationship Id="rId1" Type="http://schemas.openxmlformats.org/officeDocument/2006/relationships/slideLayout" Target="../slideLayouts/slideLayout2.xml"/><Relationship Id="rId6" Type="http://schemas.openxmlformats.org/officeDocument/2006/relationships/hyperlink" Target="http://en.wikipedia.org/wiki/Kiloelectronvolt" TargetMode="External"/><Relationship Id="rId11" Type="http://schemas.openxmlformats.org/officeDocument/2006/relationships/hyperlink" Target="http://en.wikipedia.org/wiki/Zirconium-93" TargetMode="External"/><Relationship Id="rId5" Type="http://schemas.openxmlformats.org/officeDocument/2006/relationships/hyperlink" Target="http://en.wikipedia.org/wiki/Decay_energy" TargetMode="External"/><Relationship Id="rId10" Type="http://schemas.openxmlformats.org/officeDocument/2006/relationships/hyperlink" Target="http://en.wikipedia.org/wiki/Selenium-79" TargetMode="External"/><Relationship Id="rId4" Type="http://schemas.openxmlformats.org/officeDocument/2006/relationships/hyperlink" Target="http://en.wikipedia.org/wiki/Million_years" TargetMode="External"/><Relationship Id="rId9" Type="http://schemas.openxmlformats.org/officeDocument/2006/relationships/hyperlink" Target="http://en.wikipedia.org/wiki/Tin-126" TargetMode="External"/><Relationship Id="rId14" Type="http://schemas.openxmlformats.org/officeDocument/2006/relationships/hyperlink" Target="http://en.wikipedia.org/wiki/Iodine-129"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en.wikipedia.org/wiki/Fission_product_yield"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homeprocanada.ca/radon/HP_radon.htm" TargetMode="External"/><Relationship Id="rId5" Type="http://schemas.openxmlformats.org/officeDocument/2006/relationships/image" Target="../media/image82.jpeg"/><Relationship Id="rId4" Type="http://schemas.openxmlformats.org/officeDocument/2006/relationships/image" Target="../media/image81.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stopcancerfund.org/wp/wp-content/uploads/2010/02/table-radiation-dose-and-risk.bmp" TargetMode="External"/><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bc.co.uk/schools/gcsebitesize/science/images/diag_calcium_chloride.gif" TargetMode="External"/><Relationship Id="rId2" Type="http://schemas.openxmlformats.org/officeDocument/2006/relationships/hyperlink" Target="http://www.bbc.co.uk/schools/gcsebitesize/science/images/diag_sodium_chloride.gif"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en.wikipedia.org/wiki/Chain_reaction" TargetMode="External"/><Relationship Id="rId7" Type="http://schemas.openxmlformats.org/officeDocument/2006/relationships/image" Target="../media/image84.png"/><Relationship Id="rId2" Type="http://schemas.openxmlformats.org/officeDocument/2006/relationships/hyperlink" Target="http://en.wikipedia.org/wiki/Sphere" TargetMode="External"/><Relationship Id="rId1" Type="http://schemas.openxmlformats.org/officeDocument/2006/relationships/slideLayout" Target="../slideLayouts/slideLayout2.xml"/><Relationship Id="rId6" Type="http://schemas.openxmlformats.org/officeDocument/2006/relationships/hyperlink" Target="http://en.wikipedia.org/wiki/Neutron_reflector" TargetMode="External"/><Relationship Id="rId5" Type="http://schemas.openxmlformats.org/officeDocument/2006/relationships/hyperlink" Target="http://en.wikipedia.org/wiki/Nuclear_fission" TargetMode="External"/><Relationship Id="rId4" Type="http://schemas.openxmlformats.org/officeDocument/2006/relationships/hyperlink" Target="http://en.wikipedia.org/wiki/Neutron" TargetMode="External"/><Relationship Id="rId9" Type="http://schemas.openxmlformats.org/officeDocument/2006/relationships/hyperlink" Target="http://en.wikipedia.org/wiki/Critical_mass"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hyperlink" Target="http://en.wikipedia.org/wiki/Plutonium_pit" TargetMode="External"/><Relationship Id="rId7" Type="http://schemas.openxmlformats.org/officeDocument/2006/relationships/hyperlink" Target="http://en.wikipedia.org/wiki/Critical_mass" TargetMode="External"/><Relationship Id="rId2" Type="http://schemas.openxmlformats.org/officeDocument/2006/relationships/hyperlink" Target="http://en.wikipedia.org/wiki/Criticality_accident" TargetMode="External"/><Relationship Id="rId1" Type="http://schemas.openxmlformats.org/officeDocument/2006/relationships/slideLayout" Target="../slideLayouts/slideLayout2.xml"/><Relationship Id="rId6" Type="http://schemas.openxmlformats.org/officeDocument/2006/relationships/hyperlink" Target="http://en.wikipedia.org/wiki/Demon_core" TargetMode="External"/><Relationship Id="rId5" Type="http://schemas.openxmlformats.org/officeDocument/2006/relationships/hyperlink" Target="http://en.wikipedia.org/wiki/Tungsten_carbide" TargetMode="External"/><Relationship Id="rId10" Type="http://schemas.openxmlformats.org/officeDocument/2006/relationships/image" Target="../media/image87.png"/><Relationship Id="rId4" Type="http://schemas.openxmlformats.org/officeDocument/2006/relationships/hyperlink" Target="http://en.wikipedia.org/wiki/Neutron_reflector" TargetMode="External"/><Relationship Id="rId9" Type="http://schemas.openxmlformats.org/officeDocument/2006/relationships/hyperlink" Target="https://youtube.googleapis.com/v/2G422z8pDn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education.jlab.org/glossary/isotope.gi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961CA-A847-492B-95B7-386660143EAC}"/>
              </a:ext>
            </a:extLst>
          </p:cNvPr>
          <p:cNvSpPr>
            <a:spLocks noGrp="1"/>
          </p:cNvSpPr>
          <p:nvPr>
            <p:ph type="ctrTitle"/>
          </p:nvPr>
        </p:nvSpPr>
        <p:spPr/>
        <p:txBody>
          <a:bodyPr>
            <a:normAutofit/>
          </a:bodyPr>
          <a:lstStyle/>
          <a:p>
            <a:r>
              <a:rPr lang="en-US" sz="3200" b="1" dirty="0"/>
              <a:t>Chapter 15: The Building Blocks of Matter: The Atom and Its Nucleus</a:t>
            </a:r>
            <a:br>
              <a:rPr lang="en-US" sz="3200" b="1" dirty="0"/>
            </a:br>
            <a:r>
              <a:rPr lang="en-US" sz="3200" b="1" dirty="0"/>
              <a:t>Chapter 16: Nuclear Power: Fission</a:t>
            </a:r>
            <a:br>
              <a:rPr lang="en-US" sz="3200" dirty="0"/>
            </a:br>
            <a:endParaRPr lang="en-US" sz="3200" dirty="0"/>
          </a:p>
        </p:txBody>
      </p:sp>
      <p:sp>
        <p:nvSpPr>
          <p:cNvPr id="3" name="Subtitle 2">
            <a:extLst>
              <a:ext uri="{FF2B5EF4-FFF2-40B4-BE49-F238E27FC236}">
                <a16:creationId xmlns:a16="http://schemas.microsoft.com/office/drawing/2014/main" id="{EDBF1AC1-C8BD-4E2A-A296-E479719363DA}"/>
              </a:ext>
            </a:extLst>
          </p:cNvPr>
          <p:cNvSpPr>
            <a:spLocks noGrp="1"/>
          </p:cNvSpPr>
          <p:nvPr>
            <p:ph type="subTitle" idx="1"/>
          </p:nvPr>
        </p:nvSpPr>
        <p:spPr/>
        <p:txBody>
          <a:bodyPr/>
          <a:lstStyle/>
          <a:p>
            <a:r>
              <a:rPr lang="en-US" b="1" dirty="0">
                <a:solidFill>
                  <a:schemeClr val="accent5">
                    <a:lumMod val="50000"/>
                  </a:schemeClr>
                </a:solidFill>
              </a:rPr>
              <a:t>PHYS305</a:t>
            </a:r>
          </a:p>
          <a:p>
            <a:r>
              <a:rPr lang="en-US" b="1" dirty="0">
                <a:solidFill>
                  <a:schemeClr val="accent5">
                    <a:lumMod val="50000"/>
                  </a:schemeClr>
                </a:solidFill>
              </a:rPr>
              <a:t>Exam Dec.2, study guide posted</a:t>
            </a:r>
          </a:p>
        </p:txBody>
      </p:sp>
    </p:spTree>
    <p:extLst>
      <p:ext uri="{BB962C8B-B14F-4D97-AF65-F5344CB8AC3E}">
        <p14:creationId xmlns:p14="http://schemas.microsoft.com/office/powerpoint/2010/main" val="357764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reactions</a:t>
            </a:r>
          </a:p>
        </p:txBody>
      </p:sp>
      <p:sp>
        <p:nvSpPr>
          <p:cNvPr id="3" name="Content Placeholder 2"/>
          <p:cNvSpPr>
            <a:spLocks noGrp="1"/>
          </p:cNvSpPr>
          <p:nvPr>
            <p:ph idx="1"/>
          </p:nvPr>
        </p:nvSpPr>
        <p:spPr>
          <a:xfrm>
            <a:off x="327805" y="1219201"/>
            <a:ext cx="10888276" cy="4906963"/>
          </a:xfrm>
        </p:spPr>
        <p:txBody>
          <a:bodyPr>
            <a:normAutofit lnSpcReduction="10000"/>
          </a:bodyPr>
          <a:lstStyle/>
          <a:p>
            <a:pPr marL="0" indent="0">
              <a:buNone/>
            </a:pPr>
            <a:r>
              <a:rPr lang="en-US" sz="2800" dirty="0"/>
              <a:t>A nuclear reaction (nuclear decay, or two nuclei exchanging nucleons, etc.) can occur only if the following are conserved:</a:t>
            </a:r>
          </a:p>
          <a:p>
            <a:r>
              <a:rPr lang="en-US" sz="2800" dirty="0"/>
              <a:t>Total charge, Z</a:t>
            </a:r>
          </a:p>
          <a:p>
            <a:pPr lvl="1"/>
            <a:r>
              <a:rPr lang="en-US" sz="2400" dirty="0"/>
              <a:t>Electron: Z=-1</a:t>
            </a:r>
          </a:p>
          <a:p>
            <a:pPr lvl="1"/>
            <a:r>
              <a:rPr lang="en-US" sz="2400" dirty="0"/>
              <a:t>Proton:   Z=+1</a:t>
            </a:r>
          </a:p>
          <a:p>
            <a:pPr lvl="1"/>
            <a:r>
              <a:rPr lang="en-US" sz="2400" dirty="0"/>
              <a:t>Neutron: Z=0</a:t>
            </a:r>
          </a:p>
          <a:p>
            <a:r>
              <a:rPr lang="en-US" sz="2800" dirty="0"/>
              <a:t>Atomic mass, A</a:t>
            </a:r>
          </a:p>
          <a:p>
            <a:pPr lvl="1"/>
            <a:r>
              <a:rPr lang="en-US" sz="2400" dirty="0"/>
              <a:t>Electron: Z=0</a:t>
            </a:r>
          </a:p>
          <a:p>
            <a:pPr lvl="1"/>
            <a:r>
              <a:rPr lang="en-US" sz="2400" dirty="0"/>
              <a:t>Proton:   Z=+1</a:t>
            </a:r>
          </a:p>
          <a:p>
            <a:pPr lvl="1"/>
            <a:r>
              <a:rPr lang="en-US" sz="2400" dirty="0"/>
              <a:t>Neutron: Z=+1</a:t>
            </a:r>
          </a:p>
          <a:p>
            <a:r>
              <a:rPr lang="en-US" sz="2800" dirty="0"/>
              <a:t>Mass + Energy/c</a:t>
            </a:r>
            <a:r>
              <a:rPr lang="en-US" sz="2800" baseline="30000" dirty="0"/>
              <a:t>2</a:t>
            </a:r>
            <a:endParaRPr lang="en-US" sz="2800" dirty="0"/>
          </a:p>
        </p:txBody>
      </p:sp>
      <p:pic>
        <p:nvPicPr>
          <p:cNvPr id="52226" name="Picture 2" descr="http://upload.wikimedia.org/wikipedia/commons/thumb/5/57/Li6-D_Reaction.svg/300px-Li6-D_Reaction.svg.png"/>
          <p:cNvPicPr>
            <a:picLocks noChangeAspect="1" noChangeArrowheads="1"/>
          </p:cNvPicPr>
          <p:nvPr/>
        </p:nvPicPr>
        <p:blipFill>
          <a:blip r:embed="rId2" cstate="print"/>
          <a:srcRect/>
          <a:stretch>
            <a:fillRect/>
          </a:stretch>
        </p:blipFill>
        <p:spPr bwMode="auto">
          <a:xfrm>
            <a:off x="5132717" y="1998685"/>
            <a:ext cx="3363583" cy="3935392"/>
          </a:xfrm>
          <a:prstGeom prst="rect">
            <a:avLst/>
          </a:prstGeom>
          <a:noFill/>
        </p:spPr>
      </p:pic>
      <p:sp>
        <p:nvSpPr>
          <p:cNvPr id="5" name="Rectangle 4"/>
          <p:cNvSpPr/>
          <p:nvPr/>
        </p:nvSpPr>
        <p:spPr>
          <a:xfrm>
            <a:off x="8458200" y="3581400"/>
            <a:ext cx="2209800" cy="1600438"/>
          </a:xfrm>
          <a:prstGeom prst="rect">
            <a:avLst/>
          </a:prstGeom>
        </p:spPr>
        <p:txBody>
          <a:bodyPr wrap="square">
            <a:spAutoFit/>
          </a:bodyPr>
          <a:lstStyle/>
          <a:p>
            <a:r>
              <a:rPr lang="en-US" sz="1400" dirty="0">
                <a:solidFill>
                  <a:schemeClr val="accent1"/>
                </a:solidFill>
              </a:rPr>
              <a:t>Image: </a:t>
            </a:r>
            <a:r>
              <a:rPr lang="en-US" sz="1400" dirty="0">
                <a:solidFill>
                  <a:schemeClr val="accent1"/>
                </a:solidFill>
                <a:hlinkClick r:id="rId3"/>
              </a:rPr>
              <a:t>http://upload.wikimedia.org/wikipedia/commons/thumb/5/57/Li6-D_Reaction.svg/300px-Li6-D_Reaction.svg.png</a:t>
            </a:r>
            <a:endParaRPr lang="en-US" sz="1400" dirty="0">
              <a:solidFill>
                <a:schemeClr val="accent1"/>
              </a:solidFill>
            </a:endParaRPr>
          </a:p>
          <a:p>
            <a:endParaRPr lang="en-US" sz="1400" dirty="0">
              <a:solidFill>
                <a:schemeClr val="accent1"/>
              </a:solidFill>
            </a:endParaRPr>
          </a:p>
        </p:txBody>
      </p:sp>
    </p:spTree>
    <p:extLst>
      <p:ext uri="{BB962C8B-B14F-4D97-AF65-F5344CB8AC3E}">
        <p14:creationId xmlns:p14="http://schemas.microsoft.com/office/powerpoint/2010/main" val="2639259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dirty="0"/>
              <a:t>Worked problems</a:t>
            </a:r>
          </a:p>
        </p:txBody>
      </p:sp>
      <p:sp>
        <p:nvSpPr>
          <p:cNvPr id="8" name="Content Placeholder 7"/>
          <p:cNvSpPr>
            <a:spLocks noGrp="1"/>
          </p:cNvSpPr>
          <p:nvPr>
            <p:ph idx="1"/>
          </p:nvPr>
        </p:nvSpPr>
        <p:spPr>
          <a:xfrm>
            <a:off x="494950" y="1143001"/>
            <a:ext cx="9944450" cy="4906963"/>
          </a:xfrm>
        </p:spPr>
        <p:txBody>
          <a:bodyPr/>
          <a:lstStyle/>
          <a:p>
            <a:pPr marL="0" indent="0">
              <a:buNone/>
            </a:pPr>
            <a:r>
              <a:rPr lang="en-US" sz="2400" dirty="0"/>
              <a:t>Consider the following nuclear reaction:</a:t>
            </a:r>
          </a:p>
          <a:p>
            <a:pPr marL="0" indent="0">
              <a:buNone/>
            </a:pPr>
            <a:endParaRPr lang="en-US" sz="2400" dirty="0"/>
          </a:p>
          <a:p>
            <a:pPr marL="0" indent="0">
              <a:buNone/>
            </a:pPr>
            <a:r>
              <a:rPr lang="en-US" sz="2400" dirty="0"/>
              <a:t>where </a:t>
            </a:r>
            <a:r>
              <a:rPr lang="en-US" sz="2400" baseline="30000" dirty="0"/>
              <a:t>A</a:t>
            </a:r>
            <a:r>
              <a:rPr lang="en-US" sz="2400" dirty="0"/>
              <a:t>X is some unknown element, X, of atomic mass, A. </a:t>
            </a:r>
            <a:r>
              <a:rPr lang="en-US" sz="2400" b="1" dirty="0"/>
              <a:t>What is this reaction element?</a:t>
            </a:r>
          </a:p>
          <a:p>
            <a:pPr marL="0" indent="0">
              <a:buNone/>
            </a:pPr>
            <a:r>
              <a:rPr lang="en-US" sz="2400" dirty="0"/>
              <a:t>Uranium has an atomic number of Z=92 (See Periodic Table). A neutron has an atomic number of Z=0, but atomic mass of A=1, so</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 So </a:t>
            </a:r>
            <a:r>
              <a:rPr lang="en-US" sz="2400" baseline="30000" dirty="0"/>
              <a:t>A</a:t>
            </a:r>
            <a:r>
              <a:rPr lang="en-US" sz="2400" dirty="0"/>
              <a:t>X is </a:t>
            </a:r>
            <a:r>
              <a:rPr lang="en-US" sz="2400" baseline="30000" dirty="0"/>
              <a:t>239</a:t>
            </a:r>
            <a:r>
              <a:rPr lang="en-US" sz="2400" dirty="0"/>
              <a:t>U.</a:t>
            </a:r>
          </a:p>
        </p:txBody>
      </p:sp>
      <p:graphicFrame>
        <p:nvGraphicFramePr>
          <p:cNvPr id="10" name="Object 9"/>
          <p:cNvGraphicFramePr>
            <a:graphicFrameLocks noChangeAspect="1"/>
          </p:cNvGraphicFramePr>
          <p:nvPr/>
        </p:nvGraphicFramePr>
        <p:xfrm>
          <a:off x="4038601" y="1600201"/>
          <a:ext cx="1676400" cy="400334"/>
        </p:xfrm>
        <a:graphic>
          <a:graphicData uri="http://schemas.openxmlformats.org/presentationml/2006/ole">
            <mc:AlternateContent xmlns:mc="http://schemas.openxmlformats.org/markup-compatibility/2006">
              <mc:Choice xmlns:v="urn:schemas-microsoft-com:vml" Requires="v">
                <p:oleObj name="Equation" r:id="rId2" imgW="850531" imgH="203112" progId="Equation.3">
                  <p:embed/>
                </p:oleObj>
              </mc:Choice>
              <mc:Fallback>
                <p:oleObj name="Equation" r:id="rId2" imgW="850531" imgH="203112"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1600201"/>
                        <a:ext cx="1676400" cy="400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73782764"/>
              </p:ext>
            </p:extLst>
          </p:nvPr>
        </p:nvGraphicFramePr>
        <p:xfrm>
          <a:off x="3117210" y="3685507"/>
          <a:ext cx="4612058" cy="1572292"/>
        </p:xfrm>
        <a:graphic>
          <a:graphicData uri="http://schemas.openxmlformats.org/presentationml/2006/ole">
            <mc:AlternateContent xmlns:mc="http://schemas.openxmlformats.org/markup-compatibility/2006">
              <mc:Choice xmlns:v="urn:schemas-microsoft-com:vml" Requires="v">
                <p:oleObj name="Equation" r:id="rId4" imgW="1854200" imgH="685800" progId="Equation.3">
                  <p:embed/>
                </p:oleObj>
              </mc:Choice>
              <mc:Fallback>
                <p:oleObj name="Equation" r:id="rId4" imgW="1854200" imgH="68580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210" y="3685507"/>
                        <a:ext cx="4612058" cy="1572292"/>
                      </a:xfrm>
                      <a:prstGeom prst="rect">
                        <a:avLst/>
                      </a:prstGeom>
                      <a:noFill/>
                    </p:spPr>
                  </p:pic>
                </p:oleObj>
              </mc:Fallback>
            </mc:AlternateContent>
          </a:graphicData>
        </a:graphic>
      </p:graphicFrame>
    </p:spTree>
    <p:extLst>
      <p:ext uri="{BB962C8B-B14F-4D97-AF65-F5344CB8AC3E}">
        <p14:creationId xmlns:p14="http://schemas.microsoft.com/office/powerpoint/2010/main" val="39250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fontScale="90000"/>
          </a:bodyPr>
          <a:lstStyle/>
          <a:p>
            <a:r>
              <a:rPr lang="en-US" dirty="0"/>
              <a:t>Worked problems</a:t>
            </a:r>
          </a:p>
        </p:txBody>
      </p:sp>
      <p:sp>
        <p:nvSpPr>
          <p:cNvPr id="8" name="Content Placeholder 7"/>
          <p:cNvSpPr>
            <a:spLocks noGrp="1"/>
          </p:cNvSpPr>
          <p:nvPr>
            <p:ph idx="1"/>
          </p:nvPr>
        </p:nvSpPr>
        <p:spPr>
          <a:xfrm>
            <a:off x="838899" y="1143001"/>
            <a:ext cx="9840286" cy="4906963"/>
          </a:xfrm>
        </p:spPr>
        <p:txBody>
          <a:bodyPr/>
          <a:lstStyle/>
          <a:p>
            <a:pPr marL="0" indent="0">
              <a:buNone/>
            </a:pPr>
            <a:r>
              <a:rPr lang="en-US" sz="2400" dirty="0"/>
              <a:t>Consider if the previous reaction emitted an electron:</a:t>
            </a:r>
          </a:p>
          <a:p>
            <a:pPr marL="0" indent="0">
              <a:buNone/>
            </a:pPr>
            <a:endParaRPr lang="en-US" sz="2400" dirty="0"/>
          </a:p>
          <a:p>
            <a:pPr marL="0" indent="0">
              <a:buNone/>
            </a:pPr>
            <a:r>
              <a:rPr lang="en-US" sz="2400" b="1" dirty="0"/>
              <a:t>What is this reaction element?</a:t>
            </a:r>
          </a:p>
          <a:p>
            <a:pPr marL="0" indent="0">
              <a:buNone/>
            </a:pPr>
            <a:r>
              <a:rPr lang="en-US" sz="2400" dirty="0"/>
              <a:t>An electron has a negative charge, so emitting an electron turns one neutron into a proton. The result is no longer  has an atomic number of Z=92 (See Periodic Table). A neutron has an atomic number of Z=0, but atomic mass of A=1, so</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And so </a:t>
            </a:r>
            <a:r>
              <a:rPr lang="en-US" sz="2400" baseline="30000" dirty="0"/>
              <a:t>A</a:t>
            </a:r>
            <a:r>
              <a:rPr lang="en-US" sz="2400" dirty="0"/>
              <a:t>X is </a:t>
            </a:r>
            <a:r>
              <a:rPr lang="en-US" sz="2400" baseline="30000" dirty="0"/>
              <a:t>239</a:t>
            </a:r>
            <a:r>
              <a:rPr lang="en-US" sz="2400" dirty="0"/>
              <a:t>Np.</a:t>
            </a:r>
          </a:p>
        </p:txBody>
      </p:sp>
      <p:graphicFrame>
        <p:nvGraphicFramePr>
          <p:cNvPr id="10" name="Object 9"/>
          <p:cNvGraphicFramePr>
            <a:graphicFrameLocks noChangeAspect="1"/>
          </p:cNvGraphicFramePr>
          <p:nvPr/>
        </p:nvGraphicFramePr>
        <p:xfrm>
          <a:off x="3838575" y="1600200"/>
          <a:ext cx="2076450" cy="400050"/>
        </p:xfrm>
        <a:graphic>
          <a:graphicData uri="http://schemas.openxmlformats.org/presentationml/2006/ole">
            <mc:AlternateContent xmlns:mc="http://schemas.openxmlformats.org/markup-compatibility/2006">
              <mc:Choice xmlns:v="urn:schemas-microsoft-com:vml" Requires="v">
                <p:oleObj name="Equation" r:id="rId2" imgW="1054100" imgH="203200" progId="Equation.3">
                  <p:embed/>
                </p:oleObj>
              </mc:Choice>
              <mc:Fallback>
                <p:oleObj name="Equation" r:id="rId2" imgW="1054100" imgH="203200" progId="Equation.3">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575" y="1600200"/>
                        <a:ext cx="207645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3200400" y="4038600"/>
          <a:ext cx="4065588" cy="1143000"/>
        </p:xfrm>
        <a:graphic>
          <a:graphicData uri="http://schemas.openxmlformats.org/presentationml/2006/ole">
            <mc:AlternateContent xmlns:mc="http://schemas.openxmlformats.org/markup-compatibility/2006">
              <mc:Choice xmlns:v="urn:schemas-microsoft-com:vml" Requires="v">
                <p:oleObj name="Equation" r:id="rId4" imgW="2247900" imgH="685800" progId="Equation.3">
                  <p:embed/>
                </p:oleObj>
              </mc:Choice>
              <mc:Fallback>
                <p:oleObj name="Equation" r:id="rId4" imgW="2247900" imgH="685800" progId="Equation.3">
                  <p:embed/>
                  <p:pic>
                    <p:nvPicPr>
                      <p:cNvPr id="11"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38600"/>
                        <a:ext cx="4065588"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0012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00" y="73470"/>
            <a:ext cx="10160000" cy="1143000"/>
          </a:xfrm>
        </p:spPr>
        <p:txBody>
          <a:bodyPr/>
          <a:lstStyle/>
          <a:p>
            <a:r>
              <a:rPr lang="en-US" dirty="0"/>
              <a:t>Study questions</a:t>
            </a:r>
          </a:p>
        </p:txBody>
      </p:sp>
      <p:sp>
        <p:nvSpPr>
          <p:cNvPr id="3" name="Content Placeholder 2"/>
          <p:cNvSpPr>
            <a:spLocks noGrp="1"/>
          </p:cNvSpPr>
          <p:nvPr>
            <p:ph idx="1"/>
          </p:nvPr>
        </p:nvSpPr>
        <p:spPr>
          <a:xfrm>
            <a:off x="611697" y="1463298"/>
            <a:ext cx="9601200" cy="4830763"/>
          </a:xfrm>
        </p:spPr>
        <p:txBody>
          <a:bodyPr/>
          <a:lstStyle/>
          <a:p>
            <a:pPr>
              <a:buNone/>
            </a:pPr>
            <a:r>
              <a:rPr lang="en-US" sz="2400" dirty="0"/>
              <a:t>It is appropriate to think of a nucleus as a bound state of __________ held together by ______________forces.</a:t>
            </a:r>
          </a:p>
          <a:p>
            <a:pPr marL="457200" indent="-457200">
              <a:buFont typeface="+mj-lt"/>
              <a:buAutoNum type="alphaLcParenR"/>
            </a:pPr>
            <a:r>
              <a:rPr lang="en-US" sz="2400" dirty="0"/>
              <a:t>Electrons, electric</a:t>
            </a:r>
          </a:p>
          <a:p>
            <a:pPr marL="457200" indent="-457200">
              <a:buFont typeface="+mj-lt"/>
              <a:buAutoNum type="alphaLcParenR"/>
            </a:pPr>
            <a:r>
              <a:rPr lang="en-US" sz="2400" dirty="0"/>
              <a:t>Atoms, atomic</a:t>
            </a:r>
          </a:p>
          <a:p>
            <a:pPr marL="457200" indent="-457200">
              <a:buFont typeface="+mj-lt"/>
              <a:buAutoNum type="alphaLcParenR"/>
            </a:pPr>
            <a:r>
              <a:rPr lang="en-US" sz="2400" dirty="0"/>
              <a:t>Molecules, molecular</a:t>
            </a:r>
          </a:p>
          <a:p>
            <a:pPr marL="457200" indent="-457200">
              <a:buFont typeface="+mj-lt"/>
              <a:buAutoNum type="alphaLcParenR"/>
            </a:pPr>
            <a:r>
              <a:rPr lang="en-US" sz="2400" dirty="0"/>
              <a:t>Nucleons, nuclear</a:t>
            </a:r>
          </a:p>
          <a:p>
            <a:pPr marL="457200" indent="-457200">
              <a:buFont typeface="+mj-lt"/>
              <a:buAutoNum type="alphaLcParenR"/>
            </a:pPr>
            <a:r>
              <a:rPr lang="en-US" sz="2400" dirty="0"/>
              <a:t>Protons and neutrons, electric</a:t>
            </a:r>
            <a:br>
              <a:rPr lang="en-US" sz="2400" dirty="0"/>
            </a:br>
            <a:r>
              <a:rPr lang="en-US" sz="2400" dirty="0"/>
              <a:t> </a:t>
            </a:r>
          </a:p>
        </p:txBody>
      </p:sp>
      <p:pic>
        <p:nvPicPr>
          <p:cNvPr id="5121" name="Picture 1" descr="C:\Users\dkoon\AppData\Local\Microsoft\Windows\Temporary Internet Files\Content.IE5\SLF5VD60\MC900211963[1].wmf"/>
          <p:cNvPicPr>
            <a:picLocks noChangeAspect="1" noChangeArrowheads="1"/>
          </p:cNvPicPr>
          <p:nvPr/>
        </p:nvPicPr>
        <p:blipFill>
          <a:blip r:embed="rId2" cstate="print"/>
          <a:srcRect/>
          <a:stretch>
            <a:fillRect/>
          </a:stretch>
        </p:blipFill>
        <p:spPr bwMode="auto">
          <a:xfrm>
            <a:off x="7769011" y="2955892"/>
            <a:ext cx="2443886" cy="2168553"/>
          </a:xfrm>
          <a:prstGeom prst="rect">
            <a:avLst/>
          </a:prstGeom>
          <a:noFill/>
        </p:spPr>
      </p:pic>
    </p:spTree>
    <p:extLst>
      <p:ext uri="{BB962C8B-B14F-4D97-AF65-F5344CB8AC3E}">
        <p14:creationId xmlns:p14="http://schemas.microsoft.com/office/powerpoint/2010/main" val="2291319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4962"/>
          </a:xfrm>
        </p:spPr>
        <p:txBody>
          <a:bodyPr>
            <a:normAutofit fontScale="90000"/>
          </a:bodyPr>
          <a:lstStyle/>
          <a:p>
            <a:r>
              <a:rPr lang="en-US" dirty="0"/>
              <a:t>Worked problems</a:t>
            </a:r>
          </a:p>
        </p:txBody>
      </p:sp>
      <p:sp>
        <p:nvSpPr>
          <p:cNvPr id="4" name="Content Placeholder 2"/>
          <p:cNvSpPr txBox="1">
            <a:spLocks/>
          </p:cNvSpPr>
          <p:nvPr/>
        </p:nvSpPr>
        <p:spPr bwMode="auto">
          <a:xfrm>
            <a:off x="721453" y="838201"/>
            <a:ext cx="9857064" cy="5287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FontTx/>
              <a:buChar char="•"/>
              <a:defRPr/>
            </a:pPr>
            <a:r>
              <a:rPr lang="en-US" sz="2400" b="1" kern="0" dirty="0">
                <a:solidFill>
                  <a:schemeClr val="accent4">
                    <a:lumMod val="50000"/>
                  </a:schemeClr>
                </a:solidFill>
                <a:latin typeface="Calibri"/>
              </a:rPr>
              <a:t>Balance the following nuclear reactions:</a:t>
            </a: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defRPr/>
            </a:pPr>
            <a:endParaRPr lang="en-US" sz="2400" kern="0" dirty="0">
              <a:solidFill>
                <a:srgbClr val="A9A57C"/>
              </a:solidFill>
              <a:latin typeface="Calibri"/>
            </a:endParaRPr>
          </a:p>
          <a:p>
            <a:pPr marL="342900" indent="-342900" fontAlgn="base">
              <a:spcBef>
                <a:spcPct val="20000"/>
              </a:spcBef>
              <a:spcAft>
                <a:spcPct val="0"/>
              </a:spcAft>
              <a:defRPr/>
            </a:pPr>
            <a:endParaRPr lang="en-US" sz="2400" kern="0" dirty="0">
              <a:solidFill>
                <a:srgbClr val="A9A57C"/>
              </a:solidFill>
              <a:latin typeface="Calibri"/>
            </a:endParaRPr>
          </a:p>
          <a:p>
            <a:pPr marL="342900" indent="-342900" fontAlgn="base">
              <a:spcBef>
                <a:spcPct val="20000"/>
              </a:spcBef>
              <a:spcAft>
                <a:spcPct val="0"/>
              </a:spcAft>
              <a:defRPr/>
            </a:pPr>
            <a:endParaRPr lang="en-US" sz="2000" kern="0" dirty="0">
              <a:solidFill>
                <a:srgbClr val="A9A57C"/>
              </a:solidFill>
              <a:latin typeface="Calibri"/>
            </a:endParaRPr>
          </a:p>
          <a:p>
            <a:pPr marL="342900" indent="-342900" fontAlgn="base">
              <a:spcBef>
                <a:spcPct val="20000"/>
              </a:spcBef>
              <a:spcAft>
                <a:spcPct val="0"/>
              </a:spcAft>
              <a:defRPr/>
            </a:pPr>
            <a:r>
              <a:rPr lang="en-US" sz="2000" b="1" kern="0" dirty="0">
                <a:solidFill>
                  <a:srgbClr val="002060"/>
                </a:solidFill>
                <a:latin typeface="Calibri"/>
              </a:rPr>
              <a:t>Ra = radium, </a:t>
            </a:r>
            <a:r>
              <a:rPr lang="en-US" sz="2000" b="1" kern="0" dirty="0" err="1">
                <a:solidFill>
                  <a:srgbClr val="002060"/>
                </a:solidFill>
                <a:latin typeface="Calibri"/>
              </a:rPr>
              <a:t>Rn</a:t>
            </a:r>
            <a:r>
              <a:rPr lang="en-US" sz="2000" b="1" kern="0" dirty="0">
                <a:solidFill>
                  <a:srgbClr val="002060"/>
                </a:solidFill>
                <a:latin typeface="Calibri"/>
              </a:rPr>
              <a:t> = radon, both are radioactive.</a:t>
            </a:r>
          </a:p>
          <a:p>
            <a:pPr marL="342900" indent="-342900" fontAlgn="base">
              <a:spcBef>
                <a:spcPct val="20000"/>
              </a:spcBef>
              <a:spcAft>
                <a:spcPct val="0"/>
              </a:spcAft>
              <a:buFontTx/>
              <a:buChar char="•"/>
              <a:defRPr/>
            </a:pPr>
            <a:endParaRPr lang="en-US" sz="2400" kern="0" dirty="0">
              <a:solidFill>
                <a:srgbClr val="A9A57C"/>
              </a:solidFill>
              <a:latin typeface="Calibri"/>
            </a:endParaRPr>
          </a:p>
          <a:p>
            <a:pPr marL="342900" indent="-342900" fontAlgn="base">
              <a:spcBef>
                <a:spcPct val="20000"/>
              </a:spcBef>
              <a:spcAft>
                <a:spcPct val="0"/>
              </a:spcAft>
              <a:buFontTx/>
              <a:buChar char="•"/>
              <a:defRPr/>
            </a:pPr>
            <a:endParaRPr lang="en-US" sz="2400" kern="0" dirty="0">
              <a:solidFill>
                <a:srgbClr val="A9A57C"/>
              </a:solidFill>
              <a:latin typeface="Calibri"/>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58520651"/>
              </p:ext>
            </p:extLst>
          </p:nvPr>
        </p:nvGraphicFramePr>
        <p:xfrm>
          <a:off x="2340634" y="2392362"/>
          <a:ext cx="6477000" cy="4191000"/>
        </p:xfrm>
        <a:graphic>
          <a:graphicData uri="http://schemas.openxmlformats.org/presentationml/2006/ole">
            <mc:AlternateContent xmlns:mc="http://schemas.openxmlformats.org/markup-compatibility/2006">
              <mc:Choice xmlns:v="urn:schemas-microsoft-com:vml" Requires="v">
                <p:oleObj name="Equation" r:id="rId2" imgW="4101840" imgH="2654280" progId="Equation.3">
                  <p:embed/>
                </p:oleObj>
              </mc:Choice>
              <mc:Fallback>
                <p:oleObj name="Equation" r:id="rId2" imgW="4101840" imgH="2654280" progId="Equation.3">
                  <p:embed/>
                  <p:pic>
                    <p:nvPicPr>
                      <p:cNvPr id="6" name="Object 5"/>
                      <p:cNvPicPr>
                        <a:picLocks noChangeAspect="1" noChangeArrowheads="1"/>
                      </p:cNvPicPr>
                      <p:nvPr/>
                    </p:nvPicPr>
                    <p:blipFill>
                      <a:blip r:embed="rId3"/>
                      <a:srcRect/>
                      <a:stretch>
                        <a:fillRect/>
                      </a:stretch>
                    </p:blipFill>
                    <p:spPr bwMode="auto">
                      <a:xfrm>
                        <a:off x="2340634" y="2392362"/>
                        <a:ext cx="647700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61" name="Object 5"/>
          <p:cNvGraphicFramePr>
            <a:graphicFrameLocks noChangeAspect="1"/>
          </p:cNvGraphicFramePr>
          <p:nvPr/>
        </p:nvGraphicFramePr>
        <p:xfrm>
          <a:off x="3657601" y="1371600"/>
          <a:ext cx="4772025" cy="842962"/>
        </p:xfrm>
        <a:graphic>
          <a:graphicData uri="http://schemas.openxmlformats.org/presentationml/2006/ole">
            <mc:AlternateContent xmlns:mc="http://schemas.openxmlformats.org/markup-compatibility/2006">
              <mc:Choice xmlns:v="urn:schemas-microsoft-com:vml" Requires="v">
                <p:oleObj name="Equation" r:id="rId4" imgW="3022560" imgH="533160" progId="Equation.3">
                  <p:embed/>
                </p:oleObj>
              </mc:Choice>
              <mc:Fallback>
                <p:oleObj name="Equation" r:id="rId4" imgW="3022560" imgH="533160" progId="Equation.3">
                  <p:embed/>
                  <p:pic>
                    <p:nvPicPr>
                      <p:cNvPr id="4506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1" y="1371600"/>
                        <a:ext cx="4772025" cy="8429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865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924988"/>
          </a:xfrm>
        </p:spPr>
        <p:txBody>
          <a:bodyPr>
            <a:normAutofit/>
          </a:bodyPr>
          <a:lstStyle/>
          <a:p>
            <a:r>
              <a:rPr lang="en-US" dirty="0"/>
              <a:t>Einstein: Mass and energy equivalence</a:t>
            </a:r>
          </a:p>
        </p:txBody>
      </p:sp>
      <p:sp>
        <p:nvSpPr>
          <p:cNvPr id="3" name="Content Placeholder 2"/>
          <p:cNvSpPr>
            <a:spLocks noGrp="1"/>
          </p:cNvSpPr>
          <p:nvPr>
            <p:ph idx="1"/>
          </p:nvPr>
        </p:nvSpPr>
        <p:spPr>
          <a:xfrm>
            <a:off x="0" y="1391830"/>
            <a:ext cx="7462814" cy="5466172"/>
          </a:xfrm>
        </p:spPr>
        <p:txBody>
          <a:bodyPr>
            <a:normAutofit/>
          </a:bodyPr>
          <a:lstStyle/>
          <a:p>
            <a:r>
              <a:rPr lang="en-US" sz="2400" dirty="0"/>
              <a:t>Einstein was the first scientist to propose the </a:t>
            </a:r>
            <a:r>
              <a:rPr lang="en-US" sz="2400" i="1" dirty="0">
                <a:solidFill>
                  <a:srgbClr val="FF0000"/>
                </a:solidFill>
              </a:rPr>
              <a:t>E</a:t>
            </a:r>
            <a:r>
              <a:rPr lang="en-US" sz="2400" dirty="0">
                <a:solidFill>
                  <a:srgbClr val="FF0000"/>
                </a:solidFill>
              </a:rPr>
              <a:t> = </a:t>
            </a:r>
            <a:r>
              <a:rPr lang="en-US" sz="2400" i="1" dirty="0">
                <a:solidFill>
                  <a:srgbClr val="FF0000"/>
                </a:solidFill>
              </a:rPr>
              <a:t>mc</a:t>
            </a:r>
            <a:r>
              <a:rPr lang="en-US" sz="2400" baseline="30000" dirty="0">
                <a:solidFill>
                  <a:srgbClr val="FF0000"/>
                </a:solidFill>
              </a:rPr>
              <a:t>2</a:t>
            </a:r>
            <a:r>
              <a:rPr lang="en-US" sz="2400" dirty="0">
                <a:solidFill>
                  <a:srgbClr val="FF0000"/>
                </a:solidFill>
              </a:rPr>
              <a:t> </a:t>
            </a:r>
            <a:r>
              <a:rPr lang="en-US" sz="2400" dirty="0"/>
              <a:t>formula and the first to interpret mass–energy equivalence,</a:t>
            </a:r>
          </a:p>
          <a:p>
            <a:r>
              <a:rPr lang="en-US" sz="2400" dirty="0"/>
              <a:t> where c = 3.00x10</a:t>
            </a:r>
            <a:r>
              <a:rPr lang="en-US" sz="2400" baseline="30000" dirty="0"/>
              <a:t>8</a:t>
            </a:r>
            <a:r>
              <a:rPr lang="en-US" sz="2400" dirty="0"/>
              <a:t>m/s (speed of light in a vacuum)</a:t>
            </a:r>
          </a:p>
          <a:p>
            <a:r>
              <a:rPr lang="en-US" sz="2400" dirty="0"/>
              <a:t>Mass is just another form of energy (just like heat).</a:t>
            </a:r>
          </a:p>
          <a:p>
            <a:r>
              <a:rPr lang="en-US" sz="2400" dirty="0"/>
              <a:t>In nuclear reactions, mass can be converted to energy, and vice versa.</a:t>
            </a:r>
          </a:p>
          <a:p>
            <a:endParaRPr lang="en-US" sz="2400" dirty="0"/>
          </a:p>
          <a:p>
            <a:pPr marL="0" indent="0">
              <a:buNone/>
            </a:pPr>
            <a:r>
              <a:rPr lang="en-US" sz="1400" dirty="0"/>
              <a:t>Image: </a:t>
            </a:r>
            <a:r>
              <a:rPr lang="en-US" sz="1400" dirty="0">
                <a:hlinkClick r:id="rId2"/>
              </a:rPr>
              <a:t>http://1.bp.blogspot.com/-Hw_jSCNtSBA/TaRVNGi-DII/AAAAAAAAAMU/HKqGxW2diuU/s1600/einstein_e_mc2formula.jpg</a:t>
            </a:r>
          </a:p>
          <a:p>
            <a:pPr marL="0" indent="0">
              <a:buNone/>
            </a:pPr>
            <a:endParaRPr lang="en-US" sz="1400" dirty="0"/>
          </a:p>
        </p:txBody>
      </p:sp>
      <p:pic>
        <p:nvPicPr>
          <p:cNvPr id="1026" name="Picture 2" descr="http://1.bp.blogspot.com/-Hw_jSCNtSBA/TaRVNGi-DII/AAAAAAAAAMU/HKqGxW2diuU/s1600/einstein_e_mc2formul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7551" y="2591037"/>
            <a:ext cx="3701143"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120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620000" cy="1143000"/>
          </a:xfrm>
        </p:spPr>
        <p:txBody>
          <a:bodyPr/>
          <a:lstStyle/>
          <a:p>
            <a:r>
              <a:rPr lang="en-US" dirty="0"/>
              <a:t>Mass </a:t>
            </a:r>
            <a:r>
              <a:rPr lang="en-US" dirty="0">
                <a:sym typeface="Symbol"/>
              </a:rPr>
              <a:t></a:t>
            </a:r>
            <a:r>
              <a:rPr lang="en-US" dirty="0"/>
              <a:t> Energy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7171" y="990600"/>
                <a:ext cx="9274029" cy="5791200"/>
              </a:xfrm>
            </p:spPr>
            <p:txBody>
              <a:bodyPr>
                <a:normAutofit/>
              </a:bodyPr>
              <a:lstStyle/>
              <a:p>
                <a:r>
                  <a:rPr lang="en-US" sz="2800" dirty="0"/>
                  <a:t>So, in a reaction that produces energy,</a:t>
                </a:r>
              </a:p>
              <a:p>
                <a:endParaRPr lang="en-US" sz="2800" dirty="0"/>
              </a:p>
              <a:p>
                <a:endParaRPr lang="en-US" sz="2800" dirty="0"/>
              </a:p>
              <a:p>
                <a:pPr>
                  <a:buNone/>
                </a:pPr>
                <a:endParaRPr lang="en-US" sz="2800" dirty="0"/>
              </a:p>
              <a:p>
                <a:pPr>
                  <a:buNone/>
                </a:pPr>
                <a:r>
                  <a:rPr lang="en-US" sz="2800" dirty="0"/>
                  <a:t>In other words, if....</a:t>
                </a:r>
              </a:p>
              <a:p>
                <a:endParaRPr lang="en-US" sz="2800" dirty="0"/>
              </a:p>
              <a:p>
                <a:pPr marL="114300" indent="0">
                  <a:buNone/>
                </a:pPr>
                <a:endParaRPr lang="en-US" sz="2800" dirty="0"/>
              </a:p>
              <a:p>
                <a:pPr marL="114300" indent="0">
                  <a:buNone/>
                </a:pPr>
                <a:endParaRPr lang="en-US" sz="2800" dirty="0"/>
              </a:p>
              <a:p>
                <a:pPr marL="114300" indent="0">
                  <a:buNone/>
                </a:pPr>
                <a:r>
                  <a:rPr lang="en-US" sz="2800" dirty="0"/>
                  <a:t>Atomic mass units: u = 931.5MeV/c</a:t>
                </a:r>
                <a:r>
                  <a:rPr lang="en-US" sz="2800" baseline="30000" dirty="0"/>
                  <a:t>2</a:t>
                </a:r>
                <a:r>
                  <a:rPr lang="en-US" sz="2800" dirty="0"/>
                  <a:t>=</a:t>
                </a:r>
                <a:r>
                  <a:rPr lang="en-US" sz="2800" baseline="30000" dirty="0"/>
                  <a:t> </a:t>
                </a:r>
                <a:r>
                  <a:rPr lang="en-US" sz="2800" dirty="0"/>
                  <a:t>=1.660538921</a:t>
                </a:r>
                <a14:m>
                  <m:oMath xmlns:m="http://schemas.openxmlformats.org/officeDocument/2006/math">
                    <m:r>
                      <a:rPr lang="en-US" sz="2800" i="1">
                        <a:latin typeface="Cambria Math"/>
                        <a:ea typeface="Cambria Math"/>
                      </a:rPr>
                      <m:t>×</m:t>
                    </m:r>
                    <m:sSup>
                      <m:sSupPr>
                        <m:ctrlPr>
                          <a:rPr lang="en-US" sz="2800" i="1">
                            <a:latin typeface="Cambria Math" panose="02040503050406030204" pitchFamily="18" charset="0"/>
                            <a:ea typeface="Cambria Math"/>
                          </a:rPr>
                        </m:ctrlPr>
                      </m:sSupPr>
                      <m:e>
                        <m:r>
                          <a:rPr lang="en-US" sz="2800" i="1">
                            <a:latin typeface="Cambria Math"/>
                            <a:ea typeface="Cambria Math"/>
                          </a:rPr>
                          <m:t>10</m:t>
                        </m:r>
                      </m:e>
                      <m:sup>
                        <m:r>
                          <a:rPr lang="en-US" sz="2800" i="1">
                            <a:latin typeface="Cambria Math"/>
                            <a:ea typeface="Cambria Math"/>
                          </a:rPr>
                          <m:t>−27 </m:t>
                        </m:r>
                      </m:sup>
                    </m:sSup>
                  </m:oMath>
                </a14:m>
                <a:r>
                  <a:rPr lang="en-US" sz="2800" baseline="30000" dirty="0"/>
                  <a:t> </a:t>
                </a:r>
                <a:r>
                  <a:rPr lang="en-US" sz="2800" dirty="0"/>
                  <a:t>kg</a:t>
                </a:r>
                <a:endParaRPr lang="en-US" sz="2800" baseline="30000" dirty="0"/>
              </a:p>
              <a:p>
                <a:pPr marL="114300" indent="0">
                  <a:buNone/>
                </a:pPr>
                <a:endParaRPr lang="en-US" sz="2800" baseline="300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7171" y="990600"/>
                <a:ext cx="9274029" cy="5791200"/>
              </a:xfrm>
              <a:blipFill>
                <a:blip r:embed="rId3"/>
                <a:stretch>
                  <a:fillRect l="-131" t="-1053"/>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27237835"/>
              </p:ext>
            </p:extLst>
          </p:nvPr>
        </p:nvGraphicFramePr>
        <p:xfrm>
          <a:off x="1577130" y="3708400"/>
          <a:ext cx="5532366" cy="996950"/>
        </p:xfrm>
        <a:graphic>
          <a:graphicData uri="http://schemas.openxmlformats.org/presentationml/2006/ole">
            <mc:AlternateContent xmlns:mc="http://schemas.openxmlformats.org/markup-compatibility/2006">
              <mc:Choice xmlns:v="urn:schemas-microsoft-com:vml" Requires="v">
                <p:oleObj name="Equation" r:id="rId4" imgW="2171700" imgH="457200" progId="Equation.3">
                  <p:embed/>
                </p:oleObj>
              </mc:Choice>
              <mc:Fallback>
                <p:oleObj name="Equation" r:id="rId4" imgW="2171700" imgH="457200" progId="Equation.3">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7130" y="3708400"/>
                        <a:ext cx="5532366" cy="996950"/>
                      </a:xfrm>
                      <a:prstGeom prst="rect">
                        <a:avLst/>
                      </a:prstGeom>
                      <a:noFill/>
                    </p:spPr>
                  </p:pic>
                </p:oleObj>
              </mc:Fallback>
            </mc:AlternateContent>
          </a:graphicData>
        </a:graphic>
      </p:graphicFrame>
      <p:graphicFrame>
        <p:nvGraphicFramePr>
          <p:cNvPr id="5" name="Object 4"/>
          <p:cNvGraphicFramePr>
            <a:graphicFrameLocks noChangeAspect="1"/>
          </p:cNvGraphicFramePr>
          <p:nvPr/>
        </p:nvGraphicFramePr>
        <p:xfrm>
          <a:off x="2590801" y="1524000"/>
          <a:ext cx="3586859" cy="1193800"/>
        </p:xfrm>
        <a:graphic>
          <a:graphicData uri="http://schemas.openxmlformats.org/presentationml/2006/ole">
            <mc:AlternateContent xmlns:mc="http://schemas.openxmlformats.org/markup-compatibility/2006">
              <mc:Choice xmlns:v="urn:schemas-microsoft-com:vml" Requires="v">
                <p:oleObj name="Equation" r:id="rId6" imgW="1600200" imgH="533400" progId="Equation.3">
                  <p:embed/>
                </p:oleObj>
              </mc:Choice>
              <mc:Fallback>
                <p:oleObj name="Equation" r:id="rId6" imgW="1600200" imgH="533400" progId="Equation.3">
                  <p:embed/>
                  <p:pic>
                    <p:nvPicPr>
                      <p:cNvPr id="5"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1" y="1524000"/>
                        <a:ext cx="3586859" cy="119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9" name="Picture 11" descr="C:\Users\dkoon\AppData\Local\Microsoft\Windows\Temporary Internet Files\Content.IE5\P60LP2YC\MC900241621[1].wmf"/>
          <p:cNvPicPr>
            <a:picLocks noChangeAspect="1" noChangeArrowheads="1"/>
          </p:cNvPicPr>
          <p:nvPr/>
        </p:nvPicPr>
        <p:blipFill>
          <a:blip r:embed="rId8" cstate="print"/>
          <a:srcRect/>
          <a:stretch>
            <a:fillRect/>
          </a:stretch>
        </p:blipFill>
        <p:spPr bwMode="auto">
          <a:xfrm>
            <a:off x="9121629" y="2307672"/>
            <a:ext cx="1761134" cy="1759306"/>
          </a:xfrm>
          <a:prstGeom prst="rect">
            <a:avLst/>
          </a:prstGeom>
          <a:noFill/>
        </p:spPr>
      </p:pic>
    </p:spTree>
    <p:extLst>
      <p:ext uri="{BB962C8B-B14F-4D97-AF65-F5344CB8AC3E}">
        <p14:creationId xmlns:p14="http://schemas.microsoft.com/office/powerpoint/2010/main" val="521748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reaction example</a:t>
            </a:r>
          </a:p>
        </p:txBody>
      </p:sp>
      <p:sp>
        <p:nvSpPr>
          <p:cNvPr id="3" name="Content Placeholder 2"/>
          <p:cNvSpPr>
            <a:spLocks noGrp="1"/>
          </p:cNvSpPr>
          <p:nvPr>
            <p:ph idx="1"/>
          </p:nvPr>
        </p:nvSpPr>
        <p:spPr>
          <a:xfrm>
            <a:off x="453006" y="1371600"/>
            <a:ext cx="9148194" cy="5029200"/>
          </a:xfrm>
        </p:spPr>
        <p:txBody>
          <a:bodyPr>
            <a:normAutofit fontScale="92500" lnSpcReduction="20000"/>
          </a:bodyPr>
          <a:lstStyle/>
          <a:p>
            <a:r>
              <a:rPr lang="en-US" sz="2400" dirty="0"/>
              <a:t>Given the reaction,                                    What is the missing result? Is energy liberated? How much?</a:t>
            </a:r>
          </a:p>
          <a:p>
            <a:r>
              <a:rPr lang="en-US" sz="2400" dirty="0"/>
              <a:t>Balancing Z &amp; A on both sides gives us</a:t>
            </a:r>
          </a:p>
          <a:p>
            <a:r>
              <a:rPr lang="en-US" sz="2400" dirty="0"/>
              <a:t>Now balance the mass:</a:t>
            </a:r>
          </a:p>
          <a:p>
            <a:pPr lvl="1"/>
            <a:r>
              <a:rPr lang="en-US" dirty="0"/>
              <a:t>Total rest mass on left side = 6.015 + 2.014 = 8.029 u</a:t>
            </a:r>
          </a:p>
          <a:p>
            <a:pPr lvl="1"/>
            <a:r>
              <a:rPr lang="en-US" dirty="0"/>
              <a:t>Total rest mass on right side = 2 × 4.0026 = 8.0052 u</a:t>
            </a:r>
          </a:p>
          <a:p>
            <a:pPr lvl="1"/>
            <a:r>
              <a:rPr lang="en-US" dirty="0"/>
              <a:t>Missing rest mass = 8.029 – 8.0052 = 0.0238 atomic mass units.</a:t>
            </a:r>
          </a:p>
          <a:p>
            <a:r>
              <a:rPr lang="nn-NO" sz="2400" dirty="0"/>
              <a:t>E=mc</a:t>
            </a:r>
            <a:r>
              <a:rPr lang="nn-NO" sz="2400" baseline="30000" dirty="0"/>
              <a:t>2</a:t>
            </a:r>
            <a:r>
              <a:rPr lang="nn-NO" sz="2400" dirty="0"/>
              <a:t>: </a:t>
            </a:r>
          </a:p>
          <a:p>
            <a:endParaRPr lang="nn-NO" sz="2400" dirty="0"/>
          </a:p>
          <a:p>
            <a:endParaRPr lang="en-US" dirty="0"/>
          </a:p>
          <a:p>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Example from </a:t>
            </a:r>
            <a:r>
              <a:rPr lang="en-US" sz="1400" dirty="0">
                <a:hlinkClick r:id="rId2"/>
              </a:rPr>
              <a:t>http://en.wikipedia.org/wiki/Nuclear_reaction</a:t>
            </a:r>
            <a:endParaRPr lang="en-US" sz="1400" dirty="0"/>
          </a:p>
        </p:txBody>
      </p:sp>
      <p:graphicFrame>
        <p:nvGraphicFramePr>
          <p:cNvPr id="5" name="Object 4"/>
          <p:cNvGraphicFramePr>
            <a:graphicFrameLocks noChangeAspect="1"/>
          </p:cNvGraphicFramePr>
          <p:nvPr>
            <p:extLst>
              <p:ext uri="{D42A27DB-BD31-4B8C-83A1-F6EECF244321}">
                <p14:modId xmlns:p14="http://schemas.microsoft.com/office/powerpoint/2010/main" val="470964234"/>
              </p:ext>
            </p:extLst>
          </p:nvPr>
        </p:nvGraphicFramePr>
        <p:xfrm>
          <a:off x="3106352" y="1246341"/>
          <a:ext cx="2268538" cy="495300"/>
        </p:xfrm>
        <a:graphic>
          <a:graphicData uri="http://schemas.openxmlformats.org/presentationml/2006/ole">
            <mc:AlternateContent xmlns:mc="http://schemas.openxmlformats.org/markup-compatibility/2006">
              <mc:Choice xmlns:v="urn:schemas-microsoft-com:vml" Requires="v">
                <p:oleObj name="Equation" r:id="rId3" imgW="1104900" imgH="241300" progId="Equation.3">
                  <p:embed/>
                </p:oleObj>
              </mc:Choice>
              <mc:Fallback>
                <p:oleObj name="Equation" r:id="rId3" imgW="1104900" imgH="2413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352" y="1246341"/>
                        <a:ext cx="2268538"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00" name="Object 4"/>
          <p:cNvGraphicFramePr>
            <a:graphicFrameLocks noChangeAspect="1"/>
          </p:cNvGraphicFramePr>
          <p:nvPr>
            <p:extLst>
              <p:ext uri="{D42A27DB-BD31-4B8C-83A1-F6EECF244321}">
                <p14:modId xmlns:p14="http://schemas.microsoft.com/office/powerpoint/2010/main" val="2316498004"/>
              </p:ext>
            </p:extLst>
          </p:nvPr>
        </p:nvGraphicFramePr>
        <p:xfrm>
          <a:off x="5260722" y="1903644"/>
          <a:ext cx="2448962" cy="492449"/>
        </p:xfrm>
        <a:graphic>
          <a:graphicData uri="http://schemas.openxmlformats.org/presentationml/2006/ole">
            <mc:AlternateContent xmlns:mc="http://schemas.openxmlformats.org/markup-compatibility/2006">
              <mc:Choice xmlns:v="urn:schemas-microsoft-com:vml" Requires="v">
                <p:oleObj name="Equation" r:id="rId5" imgW="1244600" imgH="241300" progId="Equation.3">
                  <p:embed/>
                </p:oleObj>
              </mc:Choice>
              <mc:Fallback>
                <p:oleObj name="Equation" r:id="rId5" imgW="1244600" imgH="241300" progId="Equation.3">
                  <p:embed/>
                  <p:pic>
                    <p:nvPicPr>
                      <p:cNvPr id="8090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0722" y="1903644"/>
                        <a:ext cx="2448962" cy="492449"/>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71169062"/>
              </p:ext>
            </p:extLst>
          </p:nvPr>
        </p:nvGraphicFramePr>
        <p:xfrm>
          <a:off x="3026421" y="4191000"/>
          <a:ext cx="4098279" cy="1752600"/>
        </p:xfrm>
        <a:graphic>
          <a:graphicData uri="http://schemas.openxmlformats.org/presentationml/2006/ole">
            <mc:AlternateContent xmlns:mc="http://schemas.openxmlformats.org/markup-compatibility/2006">
              <mc:Choice xmlns:v="urn:schemas-microsoft-com:vml" Requires="v">
                <p:oleObj name="Equation" r:id="rId7" imgW="2158920" imgH="1168200" progId="Equation.3">
                  <p:embed/>
                </p:oleObj>
              </mc:Choice>
              <mc:Fallback>
                <p:oleObj name="Equation" r:id="rId7" imgW="2158920" imgH="1168200" progId="Equation.3">
                  <p:embed/>
                  <p:pic>
                    <p:nvPicPr>
                      <p:cNvPr id="7" name="Object 6"/>
                      <p:cNvPicPr>
                        <a:picLocks noChangeAspect="1" noChangeArrowheads="1"/>
                      </p:cNvPicPr>
                      <p:nvPr/>
                    </p:nvPicPr>
                    <p:blipFill>
                      <a:blip r:embed="rId8"/>
                      <a:srcRect/>
                      <a:stretch>
                        <a:fillRect/>
                      </a:stretch>
                    </p:blipFill>
                    <p:spPr bwMode="auto">
                      <a:xfrm>
                        <a:off x="3026421" y="4191000"/>
                        <a:ext cx="4098279" cy="1752600"/>
                      </a:xfrm>
                      <a:prstGeom prst="rect">
                        <a:avLst/>
                      </a:prstGeom>
                      <a:noFill/>
                    </p:spPr>
                  </p:pic>
                </p:oleObj>
              </mc:Fallback>
            </mc:AlternateContent>
          </a:graphicData>
        </a:graphic>
      </p:graphicFrame>
      <p:pic>
        <p:nvPicPr>
          <p:cNvPr id="80902" name="Picture 6" descr="C:\Users\dkoon\AppData\Local\Microsoft\Windows\Temporary Internet Files\Content.IE5\WYHSJ55A\MC900232055[1].wmf"/>
          <p:cNvPicPr>
            <a:picLocks noChangeAspect="1" noChangeArrowheads="1"/>
          </p:cNvPicPr>
          <p:nvPr/>
        </p:nvPicPr>
        <p:blipFill>
          <a:blip r:embed="rId9" cstate="print"/>
          <a:srcRect/>
          <a:stretch>
            <a:fillRect/>
          </a:stretch>
        </p:blipFill>
        <p:spPr bwMode="auto">
          <a:xfrm>
            <a:off x="7917110" y="3886200"/>
            <a:ext cx="2448962" cy="1749524"/>
          </a:xfrm>
          <a:prstGeom prst="rect">
            <a:avLst/>
          </a:prstGeom>
          <a:noFill/>
        </p:spPr>
      </p:pic>
    </p:spTree>
    <p:extLst>
      <p:ext uri="{BB962C8B-B14F-4D97-AF65-F5344CB8AC3E}">
        <p14:creationId xmlns:p14="http://schemas.microsoft.com/office/powerpoint/2010/main" val="23850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90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7" end="1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 </a:t>
            </a:r>
            <a:r>
              <a:rPr lang="en-US" dirty="0">
                <a:sym typeface="Symbol"/>
              </a:rPr>
              <a:t></a:t>
            </a:r>
            <a:r>
              <a:rPr lang="en-US" dirty="0"/>
              <a:t> Energy</a:t>
            </a:r>
          </a:p>
        </p:txBody>
      </p:sp>
      <p:sp>
        <p:nvSpPr>
          <p:cNvPr id="3" name="Content Placeholder 2"/>
          <p:cNvSpPr>
            <a:spLocks noGrp="1"/>
          </p:cNvSpPr>
          <p:nvPr>
            <p:ph idx="1"/>
          </p:nvPr>
        </p:nvSpPr>
        <p:spPr>
          <a:xfrm>
            <a:off x="419450" y="1417638"/>
            <a:ext cx="10350150" cy="4800600"/>
          </a:xfrm>
        </p:spPr>
        <p:txBody>
          <a:bodyPr>
            <a:normAutofit/>
          </a:bodyPr>
          <a:lstStyle/>
          <a:p>
            <a:r>
              <a:rPr lang="en-US" sz="2800" b="1" u="sng" dirty="0"/>
              <a:t>Binding energy</a:t>
            </a:r>
            <a:r>
              <a:rPr lang="en-US" sz="2800" b="1" dirty="0">
                <a:sym typeface="Wingdings" panose="05000000000000000000" pitchFamily="2" charset="2"/>
              </a:rPr>
              <a:t> (B.E):</a:t>
            </a:r>
            <a:r>
              <a:rPr lang="en-US" sz="2800" b="1" dirty="0"/>
              <a:t> </a:t>
            </a:r>
            <a:r>
              <a:rPr lang="en-US" sz="2800" dirty="0"/>
              <a:t>Nuclei are stable because it requires energy to pull them apart into individual electrons, neutrons, and protons.</a:t>
            </a:r>
          </a:p>
          <a:p>
            <a:endParaRPr lang="en-US" sz="2800" dirty="0"/>
          </a:p>
          <a:p>
            <a:endParaRPr lang="en-US" sz="2800" dirty="0"/>
          </a:p>
          <a:p>
            <a:endParaRPr lang="en-US" sz="2800" dirty="0"/>
          </a:p>
          <a:p>
            <a:r>
              <a:rPr lang="en-US" sz="2800" dirty="0"/>
              <a:t>So, the whole is less than the sum of its parts</a:t>
            </a:r>
          </a:p>
          <a:p>
            <a:r>
              <a:rPr lang="en-US" sz="2800" dirty="0"/>
              <a:t>A good measure of stability is the Binding Energy per nucleon (neutron or proton). </a:t>
            </a:r>
          </a:p>
          <a:p>
            <a:pPr lvl="1"/>
            <a:r>
              <a:rPr lang="en-US" sz="2400" dirty="0"/>
              <a:t>in other words, how hard is it to knock it apart?</a:t>
            </a:r>
          </a:p>
        </p:txBody>
      </p:sp>
      <p:graphicFrame>
        <p:nvGraphicFramePr>
          <p:cNvPr id="4" name="Object 3"/>
          <p:cNvGraphicFramePr>
            <a:graphicFrameLocks noChangeAspect="1"/>
          </p:cNvGraphicFramePr>
          <p:nvPr>
            <p:extLst>
              <p:ext uri="{D42A27DB-BD31-4B8C-83A1-F6EECF244321}">
                <p14:modId xmlns:p14="http://schemas.microsoft.com/office/powerpoint/2010/main" val="652294084"/>
              </p:ext>
            </p:extLst>
          </p:nvPr>
        </p:nvGraphicFramePr>
        <p:xfrm>
          <a:off x="1707860" y="2634887"/>
          <a:ext cx="5929313" cy="1246187"/>
        </p:xfrm>
        <a:graphic>
          <a:graphicData uri="http://schemas.openxmlformats.org/presentationml/2006/ole">
            <mc:AlternateContent xmlns:mc="http://schemas.openxmlformats.org/markup-compatibility/2006">
              <mc:Choice xmlns:v="urn:schemas-microsoft-com:vml" Requires="v">
                <p:oleObj name="Equation" r:id="rId2" imgW="3022560" imgH="634680" progId="Equation.3">
                  <p:embed/>
                </p:oleObj>
              </mc:Choice>
              <mc:Fallback>
                <p:oleObj name="Equation" r:id="rId2" imgW="3022560" imgH="634680" progId="Equation.3">
                  <p:embed/>
                  <p:pic>
                    <p:nvPicPr>
                      <p:cNvPr id="4" name="Object 3"/>
                      <p:cNvPicPr>
                        <a:picLocks noChangeAspect="1" noChangeArrowheads="1"/>
                      </p:cNvPicPr>
                      <p:nvPr/>
                    </p:nvPicPr>
                    <p:blipFill>
                      <a:blip r:embed="rId3"/>
                      <a:srcRect/>
                      <a:stretch>
                        <a:fillRect/>
                      </a:stretch>
                    </p:blipFill>
                    <p:spPr bwMode="auto">
                      <a:xfrm>
                        <a:off x="1707860" y="2634887"/>
                        <a:ext cx="5929313" cy="1246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557" name="Picture 5" descr="C:\Users\dkoon\AppData\Local\Microsoft\Windows\Temporary Internet Files\Content.IE5\WYHSJ55A\MC900280566[1].wmf"/>
          <p:cNvPicPr>
            <a:picLocks noChangeAspect="1" noChangeArrowheads="1"/>
          </p:cNvPicPr>
          <p:nvPr/>
        </p:nvPicPr>
        <p:blipFill>
          <a:blip r:embed="rId4" cstate="print"/>
          <a:srcRect/>
          <a:stretch>
            <a:fillRect/>
          </a:stretch>
        </p:blipFill>
        <p:spPr bwMode="auto">
          <a:xfrm>
            <a:off x="9945621" y="4135925"/>
            <a:ext cx="1250887" cy="2722075"/>
          </a:xfrm>
          <a:prstGeom prst="rect">
            <a:avLst/>
          </a:prstGeom>
          <a:noFill/>
        </p:spPr>
      </p:pic>
    </p:spTree>
    <p:extLst>
      <p:ext uri="{BB962C8B-B14F-4D97-AF65-F5344CB8AC3E}">
        <p14:creationId xmlns:p14="http://schemas.microsoft.com/office/powerpoint/2010/main" val="3672956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a:t>
            </a:r>
          </a:p>
        </p:txBody>
      </p:sp>
      <p:sp>
        <p:nvSpPr>
          <p:cNvPr id="3" name="Content Placeholder 2"/>
          <p:cNvSpPr>
            <a:spLocks noGrp="1"/>
          </p:cNvSpPr>
          <p:nvPr>
            <p:ph idx="1"/>
          </p:nvPr>
        </p:nvSpPr>
        <p:spPr>
          <a:xfrm>
            <a:off x="676712" y="1354123"/>
            <a:ext cx="9549468" cy="5562600"/>
          </a:xfrm>
        </p:spPr>
        <p:txBody>
          <a:bodyPr>
            <a:normAutofit/>
          </a:bodyPr>
          <a:lstStyle/>
          <a:p>
            <a:r>
              <a:rPr lang="en-US" sz="2800" dirty="0"/>
              <a:t>Nuclear fission is the process in </a:t>
            </a:r>
            <a:r>
              <a:rPr lang="en-US" sz="2800" b="1" dirty="0"/>
              <a:t>which the nucleus of a particle splits into smaller parts (lighter nuclei). </a:t>
            </a:r>
          </a:p>
          <a:p>
            <a:r>
              <a:rPr lang="en-US" sz="2800" dirty="0"/>
              <a:t>Fission is a form of nuclear transmutation because the resulting fragments are not the same element as the original atom.</a:t>
            </a:r>
          </a:p>
          <a:p>
            <a:r>
              <a:rPr lang="en-US" sz="2800" dirty="0"/>
              <a:t>Fission as encountered in the modern world is usually a deliberately produced man-made nuclear reaction induced by a neutron.</a:t>
            </a:r>
          </a:p>
        </p:txBody>
      </p:sp>
    </p:spTree>
    <p:extLst>
      <p:ext uri="{BB962C8B-B14F-4D97-AF65-F5344CB8AC3E}">
        <p14:creationId xmlns:p14="http://schemas.microsoft.com/office/powerpoint/2010/main" val="3282079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Atoms, nuclei: Motivation</a:t>
            </a:r>
          </a:p>
        </p:txBody>
      </p:sp>
      <p:graphicFrame>
        <p:nvGraphicFramePr>
          <p:cNvPr id="4" name="Content Placeholder 3"/>
          <p:cNvGraphicFramePr>
            <a:graphicFrameLocks noGrp="1"/>
          </p:cNvGraphicFramePr>
          <p:nvPr>
            <p:ph idx="1"/>
          </p:nvPr>
        </p:nvGraphicFramePr>
        <p:xfrm>
          <a:off x="5791200" y="2971800"/>
          <a:ext cx="4419600" cy="1107440"/>
        </p:xfrm>
        <a:graphic>
          <a:graphicData uri="http://schemas.openxmlformats.org/drawingml/2006/table">
            <a:tbl>
              <a:tblPr firstRow="1" bandRow="1">
                <a:tableStyleId>{5C22544A-7EE6-4342-B048-85BDC9FD1C3A}</a:tableStyleId>
              </a:tblPr>
              <a:tblGrid>
                <a:gridCol w="1695189">
                  <a:extLst>
                    <a:ext uri="{9D8B030D-6E8A-4147-A177-3AD203B41FA5}">
                      <a16:colId xmlns:a16="http://schemas.microsoft.com/office/drawing/2014/main" val="20000"/>
                    </a:ext>
                  </a:extLst>
                </a:gridCol>
                <a:gridCol w="1251211">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tblGrid>
              <a:tr h="152400">
                <a:tc>
                  <a:txBody>
                    <a:bodyPr/>
                    <a:lstStyle/>
                    <a:p>
                      <a:endParaRPr lang="en-US" dirty="0"/>
                    </a:p>
                  </a:txBody>
                  <a:tcPr/>
                </a:tc>
                <a:tc>
                  <a:txBody>
                    <a:bodyPr/>
                    <a:lstStyle/>
                    <a:p>
                      <a:pPr algn="ctr"/>
                      <a:r>
                        <a:rPr lang="en-US" dirty="0"/>
                        <a:t>World</a:t>
                      </a:r>
                    </a:p>
                  </a:txBody>
                  <a:tcPr/>
                </a:tc>
                <a:tc>
                  <a:txBody>
                    <a:bodyPr/>
                    <a:lstStyle/>
                    <a:p>
                      <a:pPr algn="ctr"/>
                      <a:r>
                        <a:rPr lang="en-US" dirty="0"/>
                        <a:t>US</a:t>
                      </a:r>
                    </a:p>
                  </a:txBody>
                  <a:tcPr/>
                </a:tc>
                <a:extLst>
                  <a:ext uri="{0D108BD9-81ED-4DB2-BD59-A6C34878D82A}">
                    <a16:rowId xmlns:a16="http://schemas.microsoft.com/office/drawing/2014/main" val="10000"/>
                  </a:ext>
                </a:extLst>
              </a:tr>
              <a:tr h="370840">
                <a:tc>
                  <a:txBody>
                    <a:bodyPr/>
                    <a:lstStyle/>
                    <a:p>
                      <a:r>
                        <a:rPr lang="en-US" dirty="0"/>
                        <a:t>Nuclear</a:t>
                      </a:r>
                      <a:r>
                        <a:rPr lang="en-US" baseline="0" dirty="0"/>
                        <a:t> Power</a:t>
                      </a:r>
                      <a:endParaRPr lang="en-US" dirty="0"/>
                    </a:p>
                  </a:txBody>
                  <a:tcPr/>
                </a:tc>
                <a:tc>
                  <a:txBody>
                    <a:bodyPr/>
                    <a:lstStyle/>
                    <a:p>
                      <a:pPr algn="ctr"/>
                      <a:r>
                        <a:rPr lang="en-US" dirty="0"/>
                        <a:t>6.6%</a:t>
                      </a:r>
                    </a:p>
                  </a:txBody>
                  <a:tcPr/>
                </a:tc>
                <a:tc>
                  <a:txBody>
                    <a:bodyPr/>
                    <a:lstStyle/>
                    <a:p>
                      <a:pPr algn="ctr"/>
                      <a:r>
                        <a:rPr lang="en-US" dirty="0"/>
                        <a:t>8%</a:t>
                      </a:r>
                    </a:p>
                  </a:txBody>
                  <a:tcPr/>
                </a:tc>
                <a:extLst>
                  <a:ext uri="{0D108BD9-81ED-4DB2-BD59-A6C34878D82A}">
                    <a16:rowId xmlns:a16="http://schemas.microsoft.com/office/drawing/2014/main" val="10001"/>
                  </a:ext>
                </a:extLst>
              </a:tr>
              <a:tr h="370840">
                <a:tc>
                  <a:txBody>
                    <a:bodyPr/>
                    <a:lstStyle/>
                    <a:p>
                      <a:r>
                        <a:rPr lang="en-US" dirty="0"/>
                        <a:t>Hydroelectric</a:t>
                      </a:r>
                    </a:p>
                  </a:txBody>
                  <a:tcPr/>
                </a:tc>
                <a:tc>
                  <a:txBody>
                    <a:bodyPr/>
                    <a:lstStyle/>
                    <a:p>
                      <a:pPr algn="ctr"/>
                      <a:r>
                        <a:rPr lang="en-US" dirty="0"/>
                        <a:t>8%</a:t>
                      </a:r>
                    </a:p>
                  </a:txBody>
                  <a:tcPr/>
                </a:tc>
                <a:tc>
                  <a:txBody>
                    <a:bodyPr/>
                    <a:lstStyle/>
                    <a:p>
                      <a:pPr algn="ctr"/>
                      <a:r>
                        <a:rPr lang="en-US" dirty="0"/>
                        <a:t>2.8%</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971725" y="1506524"/>
            <a:ext cx="9638950" cy="4524315"/>
          </a:xfrm>
          <a:prstGeom prst="rect">
            <a:avLst/>
          </a:prstGeom>
          <a:noFill/>
        </p:spPr>
        <p:txBody>
          <a:bodyPr wrap="square" rtlCol="0">
            <a:spAutoFit/>
          </a:bodyPr>
          <a:lstStyle/>
          <a:p>
            <a:pPr>
              <a:buFont typeface="Arial" pitchFamily="34" charset="0"/>
              <a:buChar char="•"/>
            </a:pPr>
            <a:r>
              <a:rPr lang="en-US" sz="2400" dirty="0">
                <a:solidFill>
                  <a:srgbClr val="A9A57C"/>
                </a:solidFill>
                <a:latin typeface="Calibri"/>
              </a:rPr>
              <a:t>  </a:t>
            </a:r>
            <a:r>
              <a:rPr lang="en-US" sz="2400" dirty="0">
                <a:solidFill>
                  <a:srgbClr val="95A39D">
                    <a:lumMod val="75000"/>
                  </a:srgbClr>
                </a:solidFill>
                <a:latin typeface="Calibri"/>
              </a:rPr>
              <a:t>Nuclear power has a much smaller carbon footprint than burning fossil fuels. </a:t>
            </a:r>
          </a:p>
          <a:p>
            <a:pPr>
              <a:buFont typeface="Arial" pitchFamily="34" charset="0"/>
              <a:buChar char="•"/>
            </a:pPr>
            <a:r>
              <a:rPr lang="en-US" sz="2400" dirty="0">
                <a:solidFill>
                  <a:srgbClr val="95A39D">
                    <a:lumMod val="75000"/>
                  </a:srgbClr>
                </a:solidFill>
                <a:latin typeface="Calibri"/>
              </a:rPr>
              <a:t>  Some of the world’s and the US’s energy budget already comes from nuclear power.</a:t>
            </a:r>
          </a:p>
          <a:p>
            <a:pPr>
              <a:buFont typeface="Arial" pitchFamily="34" charset="0"/>
              <a:buChar char="•"/>
            </a:pPr>
            <a:endParaRPr lang="en-US" sz="2400" dirty="0">
              <a:solidFill>
                <a:srgbClr val="95A39D">
                  <a:lumMod val="75000"/>
                </a:srgbClr>
              </a:solidFill>
              <a:latin typeface="Calibri"/>
            </a:endParaRPr>
          </a:p>
          <a:p>
            <a:pPr>
              <a:buFont typeface="Arial" pitchFamily="34" charset="0"/>
              <a:buChar char="•"/>
            </a:pPr>
            <a:endParaRPr lang="en-US" sz="2400" dirty="0">
              <a:solidFill>
                <a:srgbClr val="95A39D">
                  <a:lumMod val="75000"/>
                </a:srgbClr>
              </a:solidFill>
              <a:latin typeface="Calibri"/>
            </a:endParaRPr>
          </a:p>
          <a:p>
            <a:pPr>
              <a:buFont typeface="Arial" pitchFamily="34" charset="0"/>
              <a:buChar char="•"/>
            </a:pPr>
            <a:endParaRPr lang="en-US" sz="2400" dirty="0">
              <a:solidFill>
                <a:srgbClr val="95A39D">
                  <a:lumMod val="75000"/>
                </a:srgbClr>
              </a:solidFill>
              <a:latin typeface="Calibri"/>
            </a:endParaRPr>
          </a:p>
          <a:p>
            <a:pPr>
              <a:buFont typeface="Arial" pitchFamily="34" charset="0"/>
              <a:buChar char="•"/>
            </a:pPr>
            <a:endParaRPr lang="en-US" sz="2400" dirty="0">
              <a:solidFill>
                <a:srgbClr val="95A39D">
                  <a:lumMod val="75000"/>
                </a:srgbClr>
              </a:solidFill>
              <a:latin typeface="Calibri"/>
            </a:endParaRPr>
          </a:p>
          <a:p>
            <a:pPr>
              <a:buFont typeface="Arial" pitchFamily="34" charset="0"/>
              <a:buChar char="•"/>
            </a:pPr>
            <a:r>
              <a:rPr lang="en-US" sz="2400" dirty="0">
                <a:solidFill>
                  <a:srgbClr val="95A39D">
                    <a:lumMod val="75000"/>
                  </a:srgbClr>
                </a:solidFill>
                <a:latin typeface="Calibri"/>
              </a:rPr>
              <a:t>   The French generate nearly 80% of their electricity from nuclear fission.</a:t>
            </a:r>
          </a:p>
          <a:p>
            <a:pPr>
              <a:buFont typeface="Arial" pitchFamily="34" charset="0"/>
              <a:buChar char="•"/>
            </a:pPr>
            <a:r>
              <a:rPr lang="en-US" sz="2400" dirty="0">
                <a:solidFill>
                  <a:srgbClr val="95A39D">
                    <a:lumMod val="75000"/>
                  </a:srgbClr>
                </a:solidFill>
                <a:latin typeface="Calibri"/>
              </a:rPr>
              <a:t>  While uranium is not a renewable resource, the possibility of nuclear fusion reactors in the future provides the prospect of a nearly limitless supply of fuel.</a:t>
            </a:r>
          </a:p>
        </p:txBody>
      </p:sp>
    </p:spTree>
    <p:extLst>
      <p:ext uri="{BB962C8B-B14F-4D97-AF65-F5344CB8AC3E}">
        <p14:creationId xmlns:p14="http://schemas.microsoft.com/office/powerpoint/2010/main" val="4045487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lstStyle/>
          <a:p>
            <a:r>
              <a:rPr lang="en-US" dirty="0"/>
              <a:t>Binding energy and fission</a:t>
            </a:r>
          </a:p>
        </p:txBody>
      </p:sp>
      <p:sp>
        <p:nvSpPr>
          <p:cNvPr id="3" name="Content Placeholder 2"/>
          <p:cNvSpPr>
            <a:spLocks noGrp="1"/>
          </p:cNvSpPr>
          <p:nvPr>
            <p:ph idx="1"/>
          </p:nvPr>
        </p:nvSpPr>
        <p:spPr>
          <a:xfrm>
            <a:off x="556971" y="1097132"/>
            <a:ext cx="4724400" cy="5059363"/>
          </a:xfrm>
        </p:spPr>
        <p:txBody>
          <a:bodyPr/>
          <a:lstStyle/>
          <a:p>
            <a:pPr>
              <a:buNone/>
            </a:pPr>
            <a:r>
              <a:rPr lang="en-US" sz="2400" u="sng" dirty="0"/>
              <a:t>Lightest elements</a:t>
            </a:r>
          </a:p>
          <a:p>
            <a:pPr lvl="1"/>
            <a:r>
              <a:rPr lang="en-US" dirty="0"/>
              <a:t>More loosely bound than iron.</a:t>
            </a:r>
          </a:p>
          <a:p>
            <a:pPr lvl="1"/>
            <a:r>
              <a:rPr lang="en-US" dirty="0"/>
              <a:t>“Fusing” them together </a:t>
            </a:r>
            <a:r>
              <a:rPr lang="en-US" dirty="0">
                <a:sym typeface="Symbol"/>
              </a:rPr>
              <a:t> </a:t>
            </a:r>
            <a:r>
              <a:rPr lang="en-US" dirty="0"/>
              <a:t>greater stability, releases energy</a:t>
            </a:r>
          </a:p>
          <a:p>
            <a:pPr>
              <a:buNone/>
            </a:pPr>
            <a:r>
              <a:rPr lang="en-US" sz="2400" u="sng" dirty="0"/>
              <a:t>Heaviest elements</a:t>
            </a:r>
          </a:p>
          <a:p>
            <a:pPr lvl="1"/>
            <a:r>
              <a:rPr lang="en-US" dirty="0"/>
              <a:t>More loosely bound than iron.</a:t>
            </a:r>
          </a:p>
          <a:p>
            <a:pPr lvl="1"/>
            <a:r>
              <a:rPr lang="en-US" dirty="0"/>
              <a:t>“</a:t>
            </a:r>
            <a:r>
              <a:rPr lang="en-US" dirty="0" err="1"/>
              <a:t>Fissioning</a:t>
            </a:r>
            <a:r>
              <a:rPr lang="en-US" dirty="0"/>
              <a:t>” them (breaking them up) </a:t>
            </a:r>
            <a:r>
              <a:rPr lang="en-US" dirty="0">
                <a:sym typeface="Symbol"/>
              </a:rPr>
              <a:t>  </a:t>
            </a:r>
            <a:r>
              <a:rPr lang="en-US" dirty="0"/>
              <a:t>greater stability, releases energy</a:t>
            </a:r>
          </a:p>
          <a:p>
            <a:pPr marL="0" lvl="1" indent="0">
              <a:buNone/>
            </a:pPr>
            <a:endParaRPr lang="en-US" sz="1400" dirty="0"/>
          </a:p>
          <a:p>
            <a:pPr marL="0" lvl="1" indent="0">
              <a:buNone/>
            </a:pPr>
            <a:r>
              <a:rPr lang="en-US" sz="1400" dirty="0"/>
              <a:t>Image: </a:t>
            </a:r>
            <a:r>
              <a:rPr lang="en-US" sz="1400" dirty="0">
                <a:hlinkClick r:id="rId2"/>
              </a:rPr>
              <a:t>http://web.njit.edu/~gary/202/assets/binding_energy.jpg</a:t>
            </a:r>
            <a:endParaRPr lang="en-US" sz="1400" dirty="0"/>
          </a:p>
          <a:p>
            <a:pPr marL="0" lvl="1" indent="0">
              <a:buNone/>
            </a:pPr>
            <a:endParaRPr lang="en-US" sz="1400" dirty="0"/>
          </a:p>
        </p:txBody>
      </p:sp>
      <p:pic>
        <p:nvPicPr>
          <p:cNvPr id="36866" name="Picture 2" descr="http://web.njit.edu/~gary/202/assets/binding_energy.jpg"/>
          <p:cNvPicPr>
            <a:picLocks noChangeAspect="1" noChangeArrowheads="1"/>
          </p:cNvPicPr>
          <p:nvPr/>
        </p:nvPicPr>
        <p:blipFill>
          <a:blip r:embed="rId3" cstate="print"/>
          <a:srcRect/>
          <a:stretch>
            <a:fillRect/>
          </a:stretch>
        </p:blipFill>
        <p:spPr bwMode="auto">
          <a:xfrm>
            <a:off x="5777021" y="1097132"/>
            <a:ext cx="5025005" cy="3732852"/>
          </a:xfrm>
          <a:prstGeom prst="rect">
            <a:avLst/>
          </a:prstGeom>
          <a:noFill/>
        </p:spPr>
      </p:pic>
      <p:sp>
        <p:nvSpPr>
          <p:cNvPr id="5" name="TextBox 4"/>
          <p:cNvSpPr txBox="1"/>
          <p:nvPr/>
        </p:nvSpPr>
        <p:spPr>
          <a:xfrm>
            <a:off x="5927324" y="4724401"/>
            <a:ext cx="4724400" cy="1200329"/>
          </a:xfrm>
          <a:prstGeom prst="rect">
            <a:avLst/>
          </a:prstGeom>
          <a:noFill/>
        </p:spPr>
        <p:txBody>
          <a:bodyPr wrap="square" rtlCol="0">
            <a:spAutoFit/>
          </a:bodyPr>
          <a:lstStyle/>
          <a:p>
            <a:r>
              <a:rPr lang="en-US" dirty="0">
                <a:solidFill>
                  <a:srgbClr val="2F2B20"/>
                </a:solidFill>
                <a:latin typeface="Calibri"/>
              </a:rPr>
              <a:t>Iron is the most stable element in the universe. The heavier elements were forged in stars in processes that </a:t>
            </a:r>
            <a:r>
              <a:rPr lang="en-US" i="1" dirty="0">
                <a:solidFill>
                  <a:srgbClr val="2F2B20"/>
                </a:solidFill>
                <a:latin typeface="Calibri"/>
              </a:rPr>
              <a:t>absorbed </a:t>
            </a:r>
            <a:r>
              <a:rPr lang="en-US" dirty="0">
                <a:solidFill>
                  <a:srgbClr val="2F2B20"/>
                </a:solidFill>
                <a:latin typeface="Calibri"/>
              </a:rPr>
              <a:t>energy (cooled) while making them.</a:t>
            </a:r>
          </a:p>
        </p:txBody>
      </p:sp>
      <p:pic>
        <p:nvPicPr>
          <p:cNvPr id="36868" name="Picture 4" descr="C:\Users\dkoon\AppData\Local\Microsoft\Windows\Temporary Internet Files\Content.IE5\P60LP2YC\MC900233748[1].wmf"/>
          <p:cNvPicPr>
            <a:picLocks noChangeAspect="1" noChangeArrowheads="1"/>
          </p:cNvPicPr>
          <p:nvPr/>
        </p:nvPicPr>
        <p:blipFill>
          <a:blip r:embed="rId4" cstate="print"/>
          <a:srcRect/>
          <a:stretch>
            <a:fillRect/>
          </a:stretch>
        </p:blipFill>
        <p:spPr bwMode="auto">
          <a:xfrm>
            <a:off x="8610600" y="5865970"/>
            <a:ext cx="1752600" cy="1025337"/>
          </a:xfrm>
          <a:prstGeom prst="rect">
            <a:avLst/>
          </a:prstGeom>
          <a:noFill/>
        </p:spPr>
      </p:pic>
    </p:spTree>
    <p:extLst>
      <p:ext uri="{BB962C8B-B14F-4D97-AF65-F5344CB8AC3E}">
        <p14:creationId xmlns:p14="http://schemas.microsoft.com/office/powerpoint/2010/main" val="1497596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487362"/>
          </a:xfrm>
        </p:spPr>
        <p:txBody>
          <a:bodyPr/>
          <a:lstStyle/>
          <a:p>
            <a:r>
              <a:rPr lang="en-US" sz="3600" dirty="0"/>
              <a:t>Why  isn’t  atomic  mass  a  whole  number?</a:t>
            </a:r>
          </a:p>
        </p:txBody>
      </p:sp>
      <p:sp>
        <p:nvSpPr>
          <p:cNvPr id="3" name="Content Placeholder 2"/>
          <p:cNvSpPr>
            <a:spLocks noGrp="1"/>
          </p:cNvSpPr>
          <p:nvPr>
            <p:ph idx="1"/>
          </p:nvPr>
        </p:nvSpPr>
        <p:spPr>
          <a:xfrm>
            <a:off x="-75872" y="1411152"/>
            <a:ext cx="7759816" cy="4983163"/>
          </a:xfrm>
        </p:spPr>
        <p:txBody>
          <a:bodyPr>
            <a:normAutofit/>
          </a:bodyPr>
          <a:lstStyle/>
          <a:p>
            <a:r>
              <a:rPr lang="en-US" sz="2400" b="1" dirty="0"/>
              <a:t>The Periodic Table averages over several isotopes</a:t>
            </a:r>
            <a:r>
              <a:rPr lang="en-US" sz="2400" dirty="0"/>
              <a:t>. </a:t>
            </a:r>
          </a:p>
          <a:p>
            <a:pPr marL="114300" indent="0">
              <a:buNone/>
            </a:pPr>
            <a:r>
              <a:rPr lang="en-US" sz="2400" dirty="0"/>
              <a:t>(A = 1.008 for hydrogen, on </a:t>
            </a:r>
            <a:r>
              <a:rPr lang="en-US" sz="2400" i="1" dirty="0"/>
              <a:t>average</a:t>
            </a:r>
            <a:r>
              <a:rPr lang="en-US" sz="2400" dirty="0"/>
              <a:t>)</a:t>
            </a:r>
          </a:p>
          <a:p>
            <a:r>
              <a:rPr lang="en-US" sz="2400" dirty="0"/>
              <a:t>Neutrons and protons are almost the same mass, but not quite.</a:t>
            </a:r>
          </a:p>
          <a:p>
            <a:r>
              <a:rPr lang="en-US" sz="2400" dirty="0"/>
              <a:t>Individual isotopes have non-integer masses because of the effects of binding energy.  (E=mc</a:t>
            </a:r>
            <a:r>
              <a:rPr lang="en-US" sz="2400" baseline="30000" dirty="0"/>
              <a:t>2</a:t>
            </a:r>
            <a:r>
              <a:rPr lang="en-US" sz="2400" dirty="0"/>
              <a:t> again)</a:t>
            </a:r>
          </a:p>
          <a:p>
            <a:endParaRPr lang="en-US" sz="2400" dirty="0"/>
          </a:p>
          <a:p>
            <a:endParaRPr lang="en-US" sz="2400" dirty="0"/>
          </a:p>
          <a:p>
            <a:endParaRPr lang="en-US" sz="2400" dirty="0"/>
          </a:p>
          <a:p>
            <a:endParaRPr lang="en-US" sz="2400" dirty="0"/>
          </a:p>
          <a:p>
            <a:pPr>
              <a:buNone/>
            </a:pPr>
            <a:endParaRPr lang="en-US" sz="1400" dirty="0"/>
          </a:p>
          <a:p>
            <a:pPr>
              <a:buNone/>
            </a:pPr>
            <a:r>
              <a:rPr lang="en-US" sz="1400" dirty="0"/>
              <a:t>Image: </a:t>
            </a:r>
            <a:r>
              <a:rPr lang="en-US" sz="1400" dirty="0">
                <a:hlinkClick r:id="rId2"/>
              </a:rPr>
              <a:t>http://en.wikipedia.org/wiki/Isotopes_of_hydrogen</a:t>
            </a:r>
            <a:endParaRPr lang="en-US" sz="1400" dirty="0"/>
          </a:p>
        </p:txBody>
      </p:sp>
      <p:pic>
        <p:nvPicPr>
          <p:cNvPr id="41986" name="Picture 2"/>
          <p:cNvPicPr>
            <a:picLocks noChangeAspect="1" noChangeArrowheads="1"/>
          </p:cNvPicPr>
          <p:nvPr/>
        </p:nvPicPr>
        <p:blipFill>
          <a:blip r:embed="rId3" cstate="print"/>
          <a:srcRect l="10938" t="21875" r="62500" b="28125"/>
          <a:stretch>
            <a:fillRect/>
          </a:stretch>
        </p:blipFill>
        <p:spPr bwMode="auto">
          <a:xfrm>
            <a:off x="7582236" y="1011184"/>
            <a:ext cx="3770889" cy="4652454"/>
          </a:xfrm>
          <a:prstGeom prst="rect">
            <a:avLst/>
          </a:prstGeom>
          <a:noFill/>
          <a:ln w="9525">
            <a:noFill/>
            <a:miter lim="800000"/>
            <a:headEnd/>
            <a:tailEnd/>
          </a:ln>
        </p:spPr>
      </p:pic>
    </p:spTree>
    <p:extLst>
      <p:ext uri="{BB962C8B-B14F-4D97-AF65-F5344CB8AC3E}">
        <p14:creationId xmlns:p14="http://schemas.microsoft.com/office/powerpoint/2010/main" val="2527046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160000" cy="799153"/>
          </a:xfrm>
        </p:spPr>
        <p:txBody>
          <a:bodyPr/>
          <a:lstStyle/>
          <a:p>
            <a:r>
              <a:rPr lang="en-US" dirty="0"/>
              <a:t>Radioactivity</a:t>
            </a:r>
          </a:p>
        </p:txBody>
      </p:sp>
      <p:sp>
        <p:nvSpPr>
          <p:cNvPr id="3" name="Content Placeholder 2"/>
          <p:cNvSpPr>
            <a:spLocks noGrp="1"/>
          </p:cNvSpPr>
          <p:nvPr>
            <p:ph idx="1"/>
          </p:nvPr>
        </p:nvSpPr>
        <p:spPr>
          <a:xfrm>
            <a:off x="450210" y="1247863"/>
            <a:ext cx="10160000" cy="4800600"/>
          </a:xfrm>
        </p:spPr>
        <p:txBody>
          <a:bodyPr/>
          <a:lstStyle/>
          <a:p>
            <a:r>
              <a:rPr lang="en-US" sz="2800" b="1" dirty="0"/>
              <a:t>Unstable nucleus can decay into a more stable nucleus by emitting material. </a:t>
            </a:r>
          </a:p>
          <a:p>
            <a:pPr lvl="1"/>
            <a:r>
              <a:rPr lang="en-US" sz="2400" dirty="0"/>
              <a:t>More stable </a:t>
            </a:r>
            <a:r>
              <a:rPr lang="en-US" sz="2400" dirty="0">
                <a:sym typeface="Symbol"/>
              </a:rPr>
              <a:t> Greater binding energy  Less mass than started with  Energy is also emitted.</a:t>
            </a:r>
            <a:endParaRPr lang="en-US" sz="2400" dirty="0"/>
          </a:p>
          <a:p>
            <a:r>
              <a:rPr lang="en-US" sz="2800" u="sng" dirty="0"/>
              <a:t>Decay is random, statistical</a:t>
            </a:r>
            <a:r>
              <a:rPr lang="en-US" sz="2800" dirty="0"/>
              <a:t>.</a:t>
            </a:r>
          </a:p>
          <a:p>
            <a:pPr lvl="1"/>
            <a:r>
              <a:rPr lang="en-US" sz="2400" dirty="0"/>
              <a:t>Cannot be predicted for an individual nucleus.</a:t>
            </a:r>
          </a:p>
          <a:p>
            <a:pPr lvl="1"/>
            <a:r>
              <a:rPr lang="en-US" sz="2400" dirty="0"/>
              <a:t>Can be characterized by HALF-LIFE, time required for half the unstable nuclei to decay.</a:t>
            </a:r>
          </a:p>
          <a:p>
            <a:endParaRPr lang="en-US" sz="2800" dirty="0"/>
          </a:p>
          <a:p>
            <a:endParaRPr lang="en-US" sz="2800" dirty="0"/>
          </a:p>
        </p:txBody>
      </p:sp>
      <p:pic>
        <p:nvPicPr>
          <p:cNvPr id="41985" name="Picture 1" descr="C:\Users\dkoon\AppData\Local\Microsoft\Windows\Temporary Internet Files\Content.IE5\P60LP2YC\MC900215552[1].wmf"/>
          <p:cNvPicPr>
            <a:picLocks noChangeAspect="1" noChangeArrowheads="1"/>
          </p:cNvPicPr>
          <p:nvPr/>
        </p:nvPicPr>
        <p:blipFill>
          <a:blip r:embed="rId2" cstate="print"/>
          <a:srcRect/>
          <a:stretch>
            <a:fillRect/>
          </a:stretch>
        </p:blipFill>
        <p:spPr bwMode="auto">
          <a:xfrm>
            <a:off x="8153401" y="4724401"/>
            <a:ext cx="2284491" cy="1935933"/>
          </a:xfrm>
          <a:prstGeom prst="rect">
            <a:avLst/>
          </a:prstGeom>
          <a:noFill/>
        </p:spPr>
      </p:pic>
    </p:spTree>
    <p:extLst>
      <p:ext uri="{BB962C8B-B14F-4D97-AF65-F5344CB8AC3E}">
        <p14:creationId xmlns:p14="http://schemas.microsoft.com/office/powerpoint/2010/main" val="137502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1752600" y="130175"/>
            <a:ext cx="7543800" cy="914400"/>
          </a:xfrm>
        </p:spPr>
        <p:txBody>
          <a:bodyPr/>
          <a:lstStyle/>
          <a:p>
            <a:pPr algn="l"/>
            <a:r>
              <a:rPr lang="en-US" altLang="en-US" dirty="0">
                <a:solidFill>
                  <a:schemeClr val="accent6">
                    <a:lumMod val="75000"/>
                  </a:schemeClr>
                </a:solidFill>
              </a:rPr>
              <a:t>Radioactive Decay</a:t>
            </a:r>
          </a:p>
        </p:txBody>
      </p:sp>
      <p:sp>
        <p:nvSpPr>
          <p:cNvPr id="37890" name="Rectangle 3"/>
          <p:cNvSpPr>
            <a:spLocks noGrp="1" noChangeArrowheads="1"/>
          </p:cNvSpPr>
          <p:nvPr>
            <p:ph type="body" idx="4294967295"/>
          </p:nvPr>
        </p:nvSpPr>
        <p:spPr>
          <a:xfrm>
            <a:off x="436971" y="938676"/>
            <a:ext cx="10002430" cy="5635162"/>
          </a:xfrm>
        </p:spPr>
        <p:txBody>
          <a:bodyPr>
            <a:normAutofit lnSpcReduction="10000"/>
          </a:bodyPr>
          <a:lstStyle/>
          <a:p>
            <a:pPr marL="0" indent="0">
              <a:lnSpc>
                <a:spcPct val="90000"/>
              </a:lnSpc>
              <a:tabLst>
                <a:tab pos="466725" algn="l"/>
              </a:tabLst>
            </a:pPr>
            <a:r>
              <a:rPr lang="en-US" altLang="en-US" dirty="0">
                <a:solidFill>
                  <a:srgbClr val="0000FF"/>
                </a:solidFill>
                <a:sym typeface="Symbol" pitchFamily="18" charset="2"/>
              </a:rPr>
              <a:t> </a:t>
            </a:r>
            <a:r>
              <a:rPr lang="en-US" altLang="en-US" b="1" dirty="0">
                <a:solidFill>
                  <a:srgbClr val="0000FF"/>
                </a:solidFill>
                <a:sym typeface="Symbol" pitchFamily="18" charset="2"/>
              </a:rPr>
              <a:t> - </a:t>
            </a:r>
            <a:r>
              <a:rPr lang="en-US" altLang="en-US" b="1" dirty="0">
                <a:solidFill>
                  <a:srgbClr val="0000FF"/>
                </a:solidFill>
              </a:rPr>
              <a:t>Alpha Decay</a:t>
            </a:r>
          </a:p>
          <a:p>
            <a:pPr marL="0" indent="0">
              <a:lnSpc>
                <a:spcPct val="90000"/>
              </a:lnSpc>
              <a:buNone/>
              <a:tabLst>
                <a:tab pos="466725" algn="l"/>
              </a:tabLst>
            </a:pPr>
            <a:r>
              <a:rPr lang="en-US" altLang="en-US" sz="2400" dirty="0">
                <a:solidFill>
                  <a:srgbClr val="0000FF"/>
                </a:solidFill>
              </a:rPr>
              <a:t>	Emission of a helium nucleus,</a:t>
            </a:r>
          </a:p>
          <a:p>
            <a:pPr marL="0" indent="0">
              <a:lnSpc>
                <a:spcPct val="90000"/>
              </a:lnSpc>
              <a:buNone/>
              <a:tabLst>
                <a:tab pos="466725" algn="l"/>
              </a:tabLst>
            </a:pPr>
            <a:r>
              <a:rPr lang="en-US" altLang="en-US" sz="2400" dirty="0">
                <a:solidFill>
                  <a:srgbClr val="0000FF"/>
                </a:solidFill>
              </a:rPr>
              <a:t>	Blocked by paper</a:t>
            </a:r>
          </a:p>
          <a:p>
            <a:pPr marL="0" indent="0">
              <a:lnSpc>
                <a:spcPct val="90000"/>
              </a:lnSpc>
              <a:tabLst>
                <a:tab pos="466725" algn="l"/>
              </a:tabLst>
            </a:pPr>
            <a:r>
              <a:rPr lang="en-US" altLang="en-US" dirty="0">
                <a:solidFill>
                  <a:srgbClr val="CC0000"/>
                </a:solidFill>
                <a:sym typeface="Symbol" pitchFamily="18" charset="2"/>
              </a:rPr>
              <a:t> </a:t>
            </a:r>
            <a:r>
              <a:rPr lang="en-US" altLang="en-US" b="1" dirty="0">
                <a:solidFill>
                  <a:srgbClr val="CC0000"/>
                </a:solidFill>
                <a:sym typeface="Symbol" pitchFamily="18" charset="2"/>
              </a:rPr>
              <a:t> - </a:t>
            </a:r>
            <a:r>
              <a:rPr lang="en-US" altLang="en-US" b="1" dirty="0">
                <a:solidFill>
                  <a:srgbClr val="CC0000"/>
                </a:solidFill>
              </a:rPr>
              <a:t>Beta Decay</a:t>
            </a:r>
          </a:p>
          <a:p>
            <a:pPr marL="0" indent="0">
              <a:lnSpc>
                <a:spcPct val="90000"/>
              </a:lnSpc>
              <a:buNone/>
              <a:tabLst>
                <a:tab pos="466725" algn="l"/>
              </a:tabLst>
            </a:pPr>
            <a:r>
              <a:rPr lang="en-US" altLang="en-US" sz="2400" dirty="0">
                <a:solidFill>
                  <a:srgbClr val="CC0000"/>
                </a:solidFill>
              </a:rPr>
              <a:t>	Emission of electrons e</a:t>
            </a:r>
            <a:r>
              <a:rPr lang="en-US" altLang="en-US" sz="2400" baseline="30000" dirty="0">
                <a:solidFill>
                  <a:srgbClr val="CC0000"/>
                </a:solidFill>
              </a:rPr>
              <a:t>-</a:t>
            </a:r>
            <a:endParaRPr lang="en-US" altLang="en-US" sz="2400" dirty="0">
              <a:solidFill>
                <a:srgbClr val="CC0000"/>
              </a:solidFill>
            </a:endParaRPr>
          </a:p>
          <a:p>
            <a:pPr marL="0" indent="0">
              <a:lnSpc>
                <a:spcPct val="90000"/>
              </a:lnSpc>
              <a:buNone/>
              <a:tabLst>
                <a:tab pos="466725" algn="l"/>
              </a:tabLst>
            </a:pPr>
            <a:r>
              <a:rPr lang="en-US" altLang="en-US" sz="2400" dirty="0">
                <a:solidFill>
                  <a:srgbClr val="CC0000"/>
                </a:solidFill>
              </a:rPr>
              <a:t>     or positrons e</a:t>
            </a:r>
            <a:r>
              <a:rPr lang="en-US" altLang="en-US" sz="2400" baseline="30000" dirty="0">
                <a:solidFill>
                  <a:srgbClr val="CC0000"/>
                </a:solidFill>
              </a:rPr>
              <a:t>+</a:t>
            </a:r>
            <a:r>
              <a:rPr lang="en-US" altLang="en-US" sz="2400" dirty="0">
                <a:solidFill>
                  <a:srgbClr val="CC0000"/>
                </a:solidFill>
              </a:rPr>
              <a:t> </a:t>
            </a:r>
          </a:p>
          <a:p>
            <a:pPr marL="0" indent="0">
              <a:lnSpc>
                <a:spcPct val="90000"/>
              </a:lnSpc>
              <a:buNone/>
              <a:tabLst>
                <a:tab pos="466725" algn="l"/>
              </a:tabLst>
            </a:pPr>
            <a:r>
              <a:rPr lang="en-US" altLang="en-US" sz="2400" dirty="0">
                <a:solidFill>
                  <a:srgbClr val="CC0000"/>
                </a:solidFill>
              </a:rPr>
              <a:t>     or capture of e</a:t>
            </a:r>
            <a:r>
              <a:rPr lang="en-US" altLang="en-US" sz="2400" baseline="30000" dirty="0">
                <a:solidFill>
                  <a:srgbClr val="CC0000"/>
                </a:solidFill>
              </a:rPr>
              <a:t>-</a:t>
            </a:r>
          </a:p>
          <a:p>
            <a:pPr marL="0" indent="0">
              <a:lnSpc>
                <a:spcPct val="90000"/>
              </a:lnSpc>
              <a:buNone/>
              <a:tabLst>
                <a:tab pos="466725" algn="l"/>
              </a:tabLst>
            </a:pPr>
            <a:r>
              <a:rPr lang="en-US" altLang="en-US" sz="2400" dirty="0">
                <a:solidFill>
                  <a:srgbClr val="CC0000"/>
                </a:solidFill>
              </a:rPr>
              <a:t>	Blocked by thin foil</a:t>
            </a:r>
          </a:p>
          <a:p>
            <a:pPr marL="0" indent="0">
              <a:lnSpc>
                <a:spcPct val="90000"/>
              </a:lnSpc>
              <a:tabLst>
                <a:tab pos="466725" algn="l"/>
              </a:tabLst>
            </a:pPr>
            <a:r>
              <a:rPr lang="en-US" altLang="en-US" dirty="0">
                <a:solidFill>
                  <a:srgbClr val="008000"/>
                </a:solidFill>
                <a:sym typeface="Symbol" pitchFamily="18" charset="2"/>
              </a:rPr>
              <a:t> </a:t>
            </a:r>
            <a:r>
              <a:rPr lang="en-US" altLang="en-US" b="1" dirty="0">
                <a:solidFill>
                  <a:srgbClr val="008000"/>
                </a:solidFill>
                <a:sym typeface="Symbol" pitchFamily="18" charset="2"/>
              </a:rPr>
              <a:t> - </a:t>
            </a:r>
            <a:r>
              <a:rPr lang="en-US" altLang="en-US" b="1" dirty="0">
                <a:solidFill>
                  <a:srgbClr val="008000"/>
                </a:solidFill>
              </a:rPr>
              <a:t>Gamma Decay</a:t>
            </a:r>
          </a:p>
          <a:p>
            <a:pPr marL="0" indent="0">
              <a:lnSpc>
                <a:spcPct val="90000"/>
              </a:lnSpc>
              <a:buNone/>
              <a:tabLst>
                <a:tab pos="466725" algn="l"/>
              </a:tabLst>
            </a:pPr>
            <a:r>
              <a:rPr lang="en-US" altLang="en-US" sz="2400" dirty="0">
                <a:solidFill>
                  <a:srgbClr val="008000"/>
                </a:solidFill>
              </a:rPr>
              <a:t>	Emission of EM wave</a:t>
            </a:r>
          </a:p>
          <a:p>
            <a:pPr marL="0" indent="0">
              <a:lnSpc>
                <a:spcPct val="90000"/>
              </a:lnSpc>
              <a:buNone/>
              <a:tabLst>
                <a:tab pos="466725" algn="l"/>
              </a:tabLst>
            </a:pPr>
            <a:r>
              <a:rPr lang="en-US" altLang="en-US" sz="2400" dirty="0">
                <a:solidFill>
                  <a:srgbClr val="008000"/>
                </a:solidFill>
              </a:rPr>
              <a:t>	Blocked by concrete, lead</a:t>
            </a:r>
          </a:p>
          <a:p>
            <a:r>
              <a:rPr lang="en-US" b="1" dirty="0"/>
              <a:t>Neutrons</a:t>
            </a:r>
          </a:p>
          <a:p>
            <a:pPr marL="411480" lvl="1" indent="0">
              <a:buNone/>
            </a:pPr>
            <a:r>
              <a:rPr lang="en-US" sz="2200" dirty="0"/>
              <a:t>Stable inside the nucleus</a:t>
            </a:r>
          </a:p>
          <a:p>
            <a:pPr marL="411480" lvl="1" indent="0">
              <a:buNone/>
            </a:pPr>
            <a:r>
              <a:rPr lang="en-US" sz="2200" dirty="0"/>
              <a:t>Decay in about 15 minutes outside</a:t>
            </a:r>
          </a:p>
          <a:p>
            <a:pPr marL="411480" lvl="1" indent="0">
              <a:buNone/>
            </a:pPr>
            <a:r>
              <a:rPr lang="en-US" sz="2200" dirty="0"/>
              <a:t> the nucleus</a:t>
            </a:r>
          </a:p>
          <a:p>
            <a:pPr marL="0" indent="0">
              <a:lnSpc>
                <a:spcPct val="90000"/>
              </a:lnSpc>
              <a:tabLst>
                <a:tab pos="466725" algn="l"/>
              </a:tabLst>
            </a:pPr>
            <a:endParaRPr lang="en-US" altLang="en-US" sz="2400" dirty="0"/>
          </a:p>
        </p:txBody>
      </p:sp>
      <p:grpSp>
        <p:nvGrpSpPr>
          <p:cNvPr id="37891" name="Group 10"/>
          <p:cNvGrpSpPr>
            <a:grpSpLocks/>
          </p:cNvGrpSpPr>
          <p:nvPr/>
        </p:nvGrpSpPr>
        <p:grpSpPr bwMode="auto">
          <a:xfrm>
            <a:off x="7799389" y="2098676"/>
            <a:ext cx="365125" cy="365125"/>
            <a:chOff x="4608" y="1717"/>
            <a:chExt cx="230" cy="230"/>
          </a:xfrm>
        </p:grpSpPr>
        <p:sp>
          <p:nvSpPr>
            <p:cNvPr id="196612" name="Oval 4"/>
            <p:cNvSpPr>
              <a:spLocks noChangeAspect="1" noChangeArrowheads="1"/>
            </p:cNvSpPr>
            <p:nvPr/>
          </p:nvSpPr>
          <p:spPr bwMode="auto">
            <a:xfrm>
              <a:off x="4608" y="1759"/>
              <a:ext cx="144" cy="144"/>
            </a:xfrm>
            <a:prstGeom prst="ellipse">
              <a:avLst/>
            </a:prstGeom>
            <a:gradFill rotWithShape="1">
              <a:gsLst>
                <a:gs pos="0">
                  <a:schemeClr val="bg1"/>
                </a:gs>
                <a:gs pos="100000">
                  <a:srgbClr val="008000"/>
                </a:gs>
              </a:gsLst>
              <a:path path="shape">
                <a:fillToRect l="50000" t="50000" r="50000" b="50000"/>
              </a:path>
            </a:gra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13" name="Oval 5"/>
            <p:cNvSpPr>
              <a:spLocks noChangeAspect="1" noChangeArrowheads="1"/>
            </p:cNvSpPr>
            <p:nvPr/>
          </p:nvSpPr>
          <p:spPr bwMode="auto">
            <a:xfrm>
              <a:off x="4651" y="1717"/>
              <a:ext cx="144" cy="144"/>
            </a:xfrm>
            <a:prstGeom prst="ellipse">
              <a:avLst/>
            </a:prstGeom>
            <a:gradFill rotWithShape="1">
              <a:gsLst>
                <a:gs pos="0">
                  <a:schemeClr val="bg1"/>
                </a:gs>
                <a:gs pos="100000">
                  <a:srgbClr val="FF00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14" name="Oval 6"/>
            <p:cNvSpPr>
              <a:spLocks noChangeAspect="1" noChangeArrowheads="1"/>
            </p:cNvSpPr>
            <p:nvPr/>
          </p:nvSpPr>
          <p:spPr bwMode="auto">
            <a:xfrm>
              <a:off x="4694" y="1760"/>
              <a:ext cx="144" cy="144"/>
            </a:xfrm>
            <a:prstGeom prst="ellipse">
              <a:avLst/>
            </a:prstGeom>
            <a:gradFill rotWithShape="1">
              <a:gsLst>
                <a:gs pos="0">
                  <a:schemeClr val="bg1"/>
                </a:gs>
                <a:gs pos="100000">
                  <a:srgbClr val="008000"/>
                </a:gs>
              </a:gsLst>
              <a:path path="shape">
                <a:fillToRect l="50000" t="50000" r="50000" b="50000"/>
              </a:path>
            </a:gradFill>
            <a:ln w="9525">
              <a:solidFill>
                <a:srgbClr val="008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15" name="Oval 7"/>
            <p:cNvSpPr>
              <a:spLocks noChangeAspect="1" noChangeArrowheads="1"/>
            </p:cNvSpPr>
            <p:nvPr/>
          </p:nvSpPr>
          <p:spPr bwMode="auto">
            <a:xfrm>
              <a:off x="4651" y="1803"/>
              <a:ext cx="144" cy="144"/>
            </a:xfrm>
            <a:prstGeom prst="ellipse">
              <a:avLst/>
            </a:prstGeom>
            <a:gradFill rotWithShape="1">
              <a:gsLst>
                <a:gs pos="0">
                  <a:schemeClr val="bg1"/>
                </a:gs>
                <a:gs pos="100000">
                  <a:srgbClr val="FF0000"/>
                </a:gs>
              </a:gsLst>
              <a:path path="shape">
                <a:fillToRect l="50000" t="50000" r="50000" b="50000"/>
              </a:path>
            </a:gradFill>
            <a:ln w="9525">
              <a:solidFill>
                <a:srgbClr val="FF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grpSp>
      <p:graphicFrame>
        <p:nvGraphicFramePr>
          <p:cNvPr id="37892" name="Object 11"/>
          <p:cNvGraphicFramePr>
            <a:graphicFrameLocks noChangeAspect="1"/>
          </p:cNvGraphicFramePr>
          <p:nvPr>
            <p:extLst>
              <p:ext uri="{D42A27DB-BD31-4B8C-83A1-F6EECF244321}">
                <p14:modId xmlns:p14="http://schemas.microsoft.com/office/powerpoint/2010/main" val="3964946394"/>
              </p:ext>
            </p:extLst>
          </p:nvPr>
        </p:nvGraphicFramePr>
        <p:xfrm>
          <a:off x="4609853" y="1173163"/>
          <a:ext cx="631825" cy="527050"/>
        </p:xfrm>
        <a:graphic>
          <a:graphicData uri="http://schemas.openxmlformats.org/presentationml/2006/ole">
            <mc:AlternateContent xmlns:mc="http://schemas.openxmlformats.org/markup-compatibility/2006">
              <mc:Choice xmlns:v="urn:schemas-microsoft-com:vml" Requires="v">
                <p:oleObj name="Equation" r:id="rId3" imgW="304800" imgH="254000" progId="Equation.DSMT4">
                  <p:embed/>
                </p:oleObj>
              </mc:Choice>
              <mc:Fallback>
                <p:oleObj name="Equation" r:id="rId3" imgW="304800" imgH="254000" progId="Equation.DSMT4">
                  <p:embed/>
                  <p:pic>
                    <p:nvPicPr>
                      <p:cNvPr id="37892"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9853" y="1173163"/>
                        <a:ext cx="6318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6620" name="Oval 12"/>
          <p:cNvSpPr>
            <a:spLocks noChangeArrowheads="1"/>
          </p:cNvSpPr>
          <p:nvPr/>
        </p:nvSpPr>
        <p:spPr bwMode="auto">
          <a:xfrm>
            <a:off x="8448676" y="2235201"/>
            <a:ext cx="92075" cy="92075"/>
          </a:xfrm>
          <a:prstGeom prst="ellipse">
            <a:avLst/>
          </a:prstGeom>
          <a:gradFill rotWithShape="1">
            <a:gsLst>
              <a:gs pos="0">
                <a:srgbClr val="B3B3FF"/>
              </a:gs>
              <a:gs pos="100000">
                <a:srgbClr val="0000FF"/>
              </a:gs>
            </a:gsLst>
            <a:path path="shape">
              <a:fillToRect l="50000" t="50000" r="50000" b="50000"/>
            </a:path>
          </a:gradFill>
          <a:ln w="9525">
            <a:solidFill>
              <a:srgbClr val="0000F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30" name="Line 22"/>
          <p:cNvSpPr>
            <a:spLocks noChangeShapeType="1"/>
          </p:cNvSpPr>
          <p:nvPr/>
        </p:nvSpPr>
        <p:spPr bwMode="auto">
          <a:xfrm>
            <a:off x="7613650" y="3209925"/>
            <a:ext cx="1690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2F2B20"/>
              </a:solidFill>
              <a:latin typeface="Comic Sans MS" charset="0"/>
              <a:ea typeface="ＭＳ Ｐゴシック" charset="0"/>
              <a:cs typeface="ＭＳ Ｐゴシック" charset="0"/>
            </a:endParaRPr>
          </a:p>
        </p:txBody>
      </p:sp>
      <p:sp>
        <p:nvSpPr>
          <p:cNvPr id="196631" name="Rectangle 23"/>
          <p:cNvSpPr>
            <a:spLocks noChangeArrowheads="1"/>
          </p:cNvSpPr>
          <p:nvPr/>
        </p:nvSpPr>
        <p:spPr bwMode="auto">
          <a:xfrm>
            <a:off x="7613650" y="3687764"/>
            <a:ext cx="1690688" cy="46037"/>
          </a:xfrm>
          <a:prstGeom prst="rect">
            <a:avLst/>
          </a:prstGeom>
          <a:solidFill>
            <a:srgbClr val="FFFF00"/>
          </a:soli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32" name="Rectangle 24"/>
          <p:cNvSpPr>
            <a:spLocks noChangeArrowheads="1"/>
          </p:cNvSpPr>
          <p:nvPr/>
        </p:nvSpPr>
        <p:spPr bwMode="auto">
          <a:xfrm>
            <a:off x="7613650" y="4211638"/>
            <a:ext cx="1690688" cy="4572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33" name="Rectangle 25" descr="Recycled paper"/>
          <p:cNvSpPr>
            <a:spLocks noChangeArrowheads="1"/>
          </p:cNvSpPr>
          <p:nvPr/>
        </p:nvSpPr>
        <p:spPr bwMode="auto">
          <a:xfrm>
            <a:off x="7613650" y="5146676"/>
            <a:ext cx="1690688" cy="1370013"/>
          </a:xfrm>
          <a:prstGeom prst="rect">
            <a:avLst/>
          </a:prstGeom>
          <a:blipFill dpi="0" rotWithShape="1">
            <a:blip r:embed="rId5"/>
            <a:srcRect/>
            <a:tile tx="0" ty="0" sx="100000" sy="100000" flip="none" algn="tl"/>
          </a:blipFill>
          <a:ln w="31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grpSp>
        <p:nvGrpSpPr>
          <p:cNvPr id="37898" name="Group 15"/>
          <p:cNvGrpSpPr>
            <a:grpSpLocks/>
          </p:cNvGrpSpPr>
          <p:nvPr/>
        </p:nvGrpSpPr>
        <p:grpSpPr bwMode="auto">
          <a:xfrm rot="5400000">
            <a:off x="7198520" y="3804445"/>
            <a:ext cx="3592513" cy="250825"/>
            <a:chOff x="-2466" y="1650"/>
            <a:chExt cx="11524" cy="1443"/>
          </a:xfrm>
        </p:grpSpPr>
        <p:grpSp>
          <p:nvGrpSpPr>
            <p:cNvPr id="37908" name="Group 16"/>
            <p:cNvGrpSpPr>
              <a:grpSpLocks/>
            </p:cNvGrpSpPr>
            <p:nvPr/>
          </p:nvGrpSpPr>
          <p:grpSpPr bwMode="auto">
            <a:xfrm>
              <a:off x="-2466" y="1650"/>
              <a:ext cx="5763" cy="1443"/>
              <a:chOff x="-1760" y="1538"/>
              <a:chExt cx="9287" cy="2326"/>
            </a:xfrm>
          </p:grpSpPr>
          <p:sp>
            <p:nvSpPr>
              <p:cNvPr id="196625" name="Freeform 17"/>
              <p:cNvSpPr>
                <a:spLocks/>
              </p:cNvSpPr>
              <p:nvPr/>
            </p:nvSpPr>
            <p:spPr bwMode="auto">
              <a:xfrm>
                <a:off x="-1760" y="1539"/>
                <a:ext cx="4644" cy="2325"/>
              </a:xfrm>
              <a:custGeom>
                <a:avLst/>
                <a:gdLst>
                  <a:gd name="T0" fmla="*/ 0 w 4644"/>
                  <a:gd name="T1" fmla="*/ 1166 h 2325"/>
                  <a:gd name="T2" fmla="*/ 582 w 4644"/>
                  <a:gd name="T3" fmla="*/ 2 h 2325"/>
                  <a:gd name="T4" fmla="*/ 1163 w 4644"/>
                  <a:gd name="T5" fmla="*/ 1164 h 2325"/>
                  <a:gd name="T6" fmla="*/ 1743 w 4644"/>
                  <a:gd name="T7" fmla="*/ 2325 h 2325"/>
                  <a:gd name="T8" fmla="*/ 2322 w 4644"/>
                  <a:gd name="T9" fmla="*/ 1164 h 2325"/>
                  <a:gd name="T10" fmla="*/ 2904 w 4644"/>
                  <a:gd name="T11" fmla="*/ 0 h 2325"/>
                  <a:gd name="T12" fmla="*/ 3483 w 4644"/>
                  <a:gd name="T13" fmla="*/ 1164 h 2325"/>
                  <a:gd name="T14" fmla="*/ 4065 w 4644"/>
                  <a:gd name="T15" fmla="*/ 2325 h 2325"/>
                  <a:gd name="T16" fmla="*/ 4644 w 4644"/>
                  <a:gd name="T17" fmla="*/ 1164 h 2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4" h="2325">
                    <a:moveTo>
                      <a:pt x="0" y="1166"/>
                    </a:moveTo>
                    <a:cubicBezTo>
                      <a:pt x="71" y="965"/>
                      <a:pt x="394" y="2"/>
                      <a:pt x="582" y="2"/>
                    </a:cubicBezTo>
                    <a:cubicBezTo>
                      <a:pt x="770" y="2"/>
                      <a:pt x="1017" y="752"/>
                      <a:pt x="1163" y="1164"/>
                    </a:cubicBezTo>
                    <a:cubicBezTo>
                      <a:pt x="1309" y="1576"/>
                      <a:pt x="1549" y="2325"/>
                      <a:pt x="1743" y="2325"/>
                    </a:cubicBezTo>
                    <a:cubicBezTo>
                      <a:pt x="1937" y="2325"/>
                      <a:pt x="2181" y="1564"/>
                      <a:pt x="2322" y="1164"/>
                    </a:cubicBezTo>
                    <a:cubicBezTo>
                      <a:pt x="2463" y="764"/>
                      <a:pt x="2713" y="0"/>
                      <a:pt x="2904" y="0"/>
                    </a:cubicBezTo>
                    <a:cubicBezTo>
                      <a:pt x="3095" y="0"/>
                      <a:pt x="3344" y="758"/>
                      <a:pt x="3483" y="1164"/>
                    </a:cubicBezTo>
                    <a:cubicBezTo>
                      <a:pt x="3622" y="1570"/>
                      <a:pt x="3871" y="2325"/>
                      <a:pt x="4065" y="2325"/>
                    </a:cubicBezTo>
                    <a:cubicBezTo>
                      <a:pt x="4259" y="2325"/>
                      <a:pt x="4556" y="1418"/>
                      <a:pt x="4644" y="11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2F2B20"/>
                  </a:solidFill>
                  <a:latin typeface="Calibri"/>
                </a:endParaRPr>
              </a:p>
            </p:txBody>
          </p:sp>
          <p:sp>
            <p:nvSpPr>
              <p:cNvPr id="196626" name="Freeform 18"/>
              <p:cNvSpPr>
                <a:spLocks/>
              </p:cNvSpPr>
              <p:nvPr/>
            </p:nvSpPr>
            <p:spPr bwMode="auto">
              <a:xfrm>
                <a:off x="2883" y="1538"/>
                <a:ext cx="4644" cy="2325"/>
              </a:xfrm>
              <a:custGeom>
                <a:avLst/>
                <a:gdLst>
                  <a:gd name="T0" fmla="*/ 0 w 4644"/>
                  <a:gd name="T1" fmla="*/ 1166 h 2325"/>
                  <a:gd name="T2" fmla="*/ 582 w 4644"/>
                  <a:gd name="T3" fmla="*/ 2 h 2325"/>
                  <a:gd name="T4" fmla="*/ 1163 w 4644"/>
                  <a:gd name="T5" fmla="*/ 1164 h 2325"/>
                  <a:gd name="T6" fmla="*/ 1743 w 4644"/>
                  <a:gd name="T7" fmla="*/ 2325 h 2325"/>
                  <a:gd name="T8" fmla="*/ 2322 w 4644"/>
                  <a:gd name="T9" fmla="*/ 1164 h 2325"/>
                  <a:gd name="T10" fmla="*/ 2904 w 4644"/>
                  <a:gd name="T11" fmla="*/ 0 h 2325"/>
                  <a:gd name="T12" fmla="*/ 3483 w 4644"/>
                  <a:gd name="T13" fmla="*/ 1164 h 2325"/>
                  <a:gd name="T14" fmla="*/ 4065 w 4644"/>
                  <a:gd name="T15" fmla="*/ 2325 h 2325"/>
                  <a:gd name="T16" fmla="*/ 4644 w 4644"/>
                  <a:gd name="T17" fmla="*/ 1164 h 2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4" h="2325">
                    <a:moveTo>
                      <a:pt x="0" y="1166"/>
                    </a:moveTo>
                    <a:cubicBezTo>
                      <a:pt x="71" y="965"/>
                      <a:pt x="394" y="2"/>
                      <a:pt x="582" y="2"/>
                    </a:cubicBezTo>
                    <a:cubicBezTo>
                      <a:pt x="770" y="2"/>
                      <a:pt x="1017" y="752"/>
                      <a:pt x="1163" y="1164"/>
                    </a:cubicBezTo>
                    <a:cubicBezTo>
                      <a:pt x="1309" y="1576"/>
                      <a:pt x="1549" y="2325"/>
                      <a:pt x="1743" y="2325"/>
                    </a:cubicBezTo>
                    <a:cubicBezTo>
                      <a:pt x="1937" y="2325"/>
                      <a:pt x="2181" y="1564"/>
                      <a:pt x="2322" y="1164"/>
                    </a:cubicBezTo>
                    <a:cubicBezTo>
                      <a:pt x="2463" y="764"/>
                      <a:pt x="2713" y="0"/>
                      <a:pt x="2904" y="0"/>
                    </a:cubicBezTo>
                    <a:cubicBezTo>
                      <a:pt x="3095" y="0"/>
                      <a:pt x="3344" y="758"/>
                      <a:pt x="3483" y="1164"/>
                    </a:cubicBezTo>
                    <a:cubicBezTo>
                      <a:pt x="3622" y="1570"/>
                      <a:pt x="3871" y="2325"/>
                      <a:pt x="4065" y="2325"/>
                    </a:cubicBezTo>
                    <a:cubicBezTo>
                      <a:pt x="4259" y="2325"/>
                      <a:pt x="4556" y="1418"/>
                      <a:pt x="4644" y="11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2F2B20"/>
                  </a:solidFill>
                  <a:latin typeface="Calibri"/>
                </a:endParaRPr>
              </a:p>
            </p:txBody>
          </p:sp>
        </p:grpSp>
        <p:grpSp>
          <p:nvGrpSpPr>
            <p:cNvPr id="37909" name="Group 19"/>
            <p:cNvGrpSpPr>
              <a:grpSpLocks/>
            </p:cNvGrpSpPr>
            <p:nvPr/>
          </p:nvGrpSpPr>
          <p:grpSpPr bwMode="auto">
            <a:xfrm>
              <a:off x="3295" y="1650"/>
              <a:ext cx="5763" cy="1443"/>
              <a:chOff x="-1760" y="1538"/>
              <a:chExt cx="9287" cy="2326"/>
            </a:xfrm>
          </p:grpSpPr>
          <p:sp>
            <p:nvSpPr>
              <p:cNvPr id="196628" name="Freeform 20"/>
              <p:cNvSpPr>
                <a:spLocks/>
              </p:cNvSpPr>
              <p:nvPr/>
            </p:nvSpPr>
            <p:spPr bwMode="auto">
              <a:xfrm>
                <a:off x="-1760" y="1539"/>
                <a:ext cx="4644" cy="2325"/>
              </a:xfrm>
              <a:custGeom>
                <a:avLst/>
                <a:gdLst>
                  <a:gd name="T0" fmla="*/ 0 w 4644"/>
                  <a:gd name="T1" fmla="*/ 1166 h 2325"/>
                  <a:gd name="T2" fmla="*/ 582 w 4644"/>
                  <a:gd name="T3" fmla="*/ 2 h 2325"/>
                  <a:gd name="T4" fmla="*/ 1163 w 4644"/>
                  <a:gd name="T5" fmla="*/ 1164 h 2325"/>
                  <a:gd name="T6" fmla="*/ 1743 w 4644"/>
                  <a:gd name="T7" fmla="*/ 2325 h 2325"/>
                  <a:gd name="T8" fmla="*/ 2322 w 4644"/>
                  <a:gd name="T9" fmla="*/ 1164 h 2325"/>
                  <a:gd name="T10" fmla="*/ 2904 w 4644"/>
                  <a:gd name="T11" fmla="*/ 0 h 2325"/>
                  <a:gd name="T12" fmla="*/ 3483 w 4644"/>
                  <a:gd name="T13" fmla="*/ 1164 h 2325"/>
                  <a:gd name="T14" fmla="*/ 4065 w 4644"/>
                  <a:gd name="T15" fmla="*/ 2325 h 2325"/>
                  <a:gd name="T16" fmla="*/ 4644 w 4644"/>
                  <a:gd name="T17" fmla="*/ 1164 h 2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4" h="2325">
                    <a:moveTo>
                      <a:pt x="0" y="1166"/>
                    </a:moveTo>
                    <a:cubicBezTo>
                      <a:pt x="71" y="965"/>
                      <a:pt x="394" y="2"/>
                      <a:pt x="582" y="2"/>
                    </a:cubicBezTo>
                    <a:cubicBezTo>
                      <a:pt x="770" y="2"/>
                      <a:pt x="1017" y="752"/>
                      <a:pt x="1163" y="1164"/>
                    </a:cubicBezTo>
                    <a:cubicBezTo>
                      <a:pt x="1309" y="1576"/>
                      <a:pt x="1549" y="2325"/>
                      <a:pt x="1743" y="2325"/>
                    </a:cubicBezTo>
                    <a:cubicBezTo>
                      <a:pt x="1937" y="2325"/>
                      <a:pt x="2181" y="1564"/>
                      <a:pt x="2322" y="1164"/>
                    </a:cubicBezTo>
                    <a:cubicBezTo>
                      <a:pt x="2463" y="764"/>
                      <a:pt x="2713" y="0"/>
                      <a:pt x="2904" y="0"/>
                    </a:cubicBezTo>
                    <a:cubicBezTo>
                      <a:pt x="3095" y="0"/>
                      <a:pt x="3344" y="758"/>
                      <a:pt x="3483" y="1164"/>
                    </a:cubicBezTo>
                    <a:cubicBezTo>
                      <a:pt x="3622" y="1570"/>
                      <a:pt x="3871" y="2325"/>
                      <a:pt x="4065" y="2325"/>
                    </a:cubicBezTo>
                    <a:cubicBezTo>
                      <a:pt x="4259" y="2325"/>
                      <a:pt x="4556" y="1418"/>
                      <a:pt x="4644" y="11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2F2B20"/>
                  </a:solidFill>
                  <a:latin typeface="Calibri"/>
                </a:endParaRPr>
              </a:p>
            </p:txBody>
          </p:sp>
          <p:sp>
            <p:nvSpPr>
              <p:cNvPr id="196629" name="Freeform 21"/>
              <p:cNvSpPr>
                <a:spLocks/>
              </p:cNvSpPr>
              <p:nvPr/>
            </p:nvSpPr>
            <p:spPr bwMode="auto">
              <a:xfrm>
                <a:off x="2883" y="1538"/>
                <a:ext cx="4644" cy="2325"/>
              </a:xfrm>
              <a:custGeom>
                <a:avLst/>
                <a:gdLst>
                  <a:gd name="T0" fmla="*/ 0 w 4644"/>
                  <a:gd name="T1" fmla="*/ 1166 h 2325"/>
                  <a:gd name="T2" fmla="*/ 582 w 4644"/>
                  <a:gd name="T3" fmla="*/ 2 h 2325"/>
                  <a:gd name="T4" fmla="*/ 1163 w 4644"/>
                  <a:gd name="T5" fmla="*/ 1164 h 2325"/>
                  <a:gd name="T6" fmla="*/ 1743 w 4644"/>
                  <a:gd name="T7" fmla="*/ 2325 h 2325"/>
                  <a:gd name="T8" fmla="*/ 2322 w 4644"/>
                  <a:gd name="T9" fmla="*/ 1164 h 2325"/>
                  <a:gd name="T10" fmla="*/ 2904 w 4644"/>
                  <a:gd name="T11" fmla="*/ 0 h 2325"/>
                  <a:gd name="T12" fmla="*/ 3483 w 4644"/>
                  <a:gd name="T13" fmla="*/ 1164 h 2325"/>
                  <a:gd name="T14" fmla="*/ 4065 w 4644"/>
                  <a:gd name="T15" fmla="*/ 2325 h 2325"/>
                  <a:gd name="T16" fmla="*/ 4644 w 4644"/>
                  <a:gd name="T17" fmla="*/ 1164 h 2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44" h="2325">
                    <a:moveTo>
                      <a:pt x="0" y="1166"/>
                    </a:moveTo>
                    <a:cubicBezTo>
                      <a:pt x="71" y="965"/>
                      <a:pt x="394" y="2"/>
                      <a:pt x="582" y="2"/>
                    </a:cubicBezTo>
                    <a:cubicBezTo>
                      <a:pt x="770" y="2"/>
                      <a:pt x="1017" y="752"/>
                      <a:pt x="1163" y="1164"/>
                    </a:cubicBezTo>
                    <a:cubicBezTo>
                      <a:pt x="1309" y="1576"/>
                      <a:pt x="1549" y="2325"/>
                      <a:pt x="1743" y="2325"/>
                    </a:cubicBezTo>
                    <a:cubicBezTo>
                      <a:pt x="1937" y="2325"/>
                      <a:pt x="2181" y="1564"/>
                      <a:pt x="2322" y="1164"/>
                    </a:cubicBezTo>
                    <a:cubicBezTo>
                      <a:pt x="2463" y="764"/>
                      <a:pt x="2713" y="0"/>
                      <a:pt x="2904" y="0"/>
                    </a:cubicBezTo>
                    <a:cubicBezTo>
                      <a:pt x="3095" y="0"/>
                      <a:pt x="3344" y="758"/>
                      <a:pt x="3483" y="1164"/>
                    </a:cubicBezTo>
                    <a:cubicBezTo>
                      <a:pt x="3622" y="1570"/>
                      <a:pt x="3871" y="2325"/>
                      <a:pt x="4065" y="2325"/>
                    </a:cubicBezTo>
                    <a:cubicBezTo>
                      <a:pt x="4259" y="2325"/>
                      <a:pt x="4556" y="1418"/>
                      <a:pt x="4644" y="11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solidFill>
                    <a:srgbClr val="2F2B20"/>
                  </a:solidFill>
                  <a:latin typeface="Calibri"/>
                </a:endParaRPr>
              </a:p>
            </p:txBody>
          </p:sp>
        </p:grpSp>
      </p:grpSp>
      <p:sp>
        <p:nvSpPr>
          <p:cNvPr id="196634" name="Line 26"/>
          <p:cNvSpPr>
            <a:spLocks noChangeShapeType="1"/>
          </p:cNvSpPr>
          <p:nvPr/>
        </p:nvSpPr>
        <p:spPr bwMode="auto">
          <a:xfrm>
            <a:off x="8494713" y="2565400"/>
            <a:ext cx="0" cy="1576388"/>
          </a:xfrm>
          <a:prstGeom prst="line">
            <a:avLst/>
          </a:prstGeom>
          <a:noFill/>
          <a:ln w="317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2F2B20"/>
              </a:solidFill>
              <a:latin typeface="Comic Sans MS" charset="0"/>
              <a:ea typeface="ＭＳ Ｐゴシック" charset="0"/>
              <a:cs typeface="ＭＳ Ｐゴシック" charset="0"/>
            </a:endParaRPr>
          </a:p>
        </p:txBody>
      </p:sp>
      <p:sp>
        <p:nvSpPr>
          <p:cNvPr id="196635" name="Line 27"/>
          <p:cNvSpPr>
            <a:spLocks noChangeShapeType="1"/>
          </p:cNvSpPr>
          <p:nvPr/>
        </p:nvSpPr>
        <p:spPr bwMode="auto">
          <a:xfrm>
            <a:off x="7989888" y="2565401"/>
            <a:ext cx="0" cy="627063"/>
          </a:xfrm>
          <a:prstGeom prst="line">
            <a:avLst/>
          </a:prstGeom>
          <a:noFill/>
          <a:ln w="31750">
            <a:solidFill>
              <a:srgbClr val="00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solidFill>
                <a:srgbClr val="2F2B20"/>
              </a:solidFill>
              <a:latin typeface="Comic Sans MS" charset="0"/>
              <a:ea typeface="ＭＳ Ｐゴシック" charset="0"/>
              <a:cs typeface="ＭＳ Ｐゴシック" charset="0"/>
            </a:endParaRPr>
          </a:p>
        </p:txBody>
      </p:sp>
      <p:graphicFrame>
        <p:nvGraphicFramePr>
          <p:cNvPr id="37901" name="Object 28"/>
          <p:cNvGraphicFramePr>
            <a:graphicFrameLocks noChangeAspect="1"/>
          </p:cNvGraphicFramePr>
          <p:nvPr/>
        </p:nvGraphicFramePr>
        <p:xfrm>
          <a:off x="7640639" y="1536700"/>
          <a:ext cx="631825" cy="527050"/>
        </p:xfrm>
        <a:graphic>
          <a:graphicData uri="http://schemas.openxmlformats.org/presentationml/2006/ole">
            <mc:AlternateContent xmlns:mc="http://schemas.openxmlformats.org/markup-compatibility/2006">
              <mc:Choice xmlns:v="urn:schemas-microsoft-com:vml" Requires="v">
                <p:oleObj name="Equation" r:id="rId6" imgW="304800" imgH="254000" progId="Equation.DSMT4">
                  <p:embed/>
                </p:oleObj>
              </mc:Choice>
              <mc:Fallback>
                <p:oleObj name="Equation" r:id="rId6" imgW="304800" imgH="254000" progId="Equation.DSMT4">
                  <p:embed/>
                  <p:pic>
                    <p:nvPicPr>
                      <p:cNvPr id="37901"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0639" y="1536700"/>
                        <a:ext cx="631825"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902" name="Object 29"/>
          <p:cNvGraphicFramePr>
            <a:graphicFrameLocks noChangeAspect="1"/>
          </p:cNvGraphicFramePr>
          <p:nvPr/>
        </p:nvGraphicFramePr>
        <p:xfrm>
          <a:off x="8251825" y="1509714"/>
          <a:ext cx="503238" cy="636587"/>
        </p:xfrm>
        <a:graphic>
          <a:graphicData uri="http://schemas.openxmlformats.org/presentationml/2006/ole">
            <mc:AlternateContent xmlns:mc="http://schemas.openxmlformats.org/markup-compatibility/2006">
              <mc:Choice xmlns:v="urn:schemas-microsoft-com:vml" Requires="v">
                <p:oleObj name="Equation" r:id="rId8" imgW="241300" imgH="304800" progId="Equation.DSMT4">
                  <p:embed/>
                </p:oleObj>
              </mc:Choice>
              <mc:Fallback>
                <p:oleObj name="Equation" r:id="rId8" imgW="241300" imgH="304800" progId="Equation.DSMT4">
                  <p:embed/>
                  <p:pic>
                    <p:nvPicPr>
                      <p:cNvPr id="37902" name="Object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51825" y="1509714"/>
                        <a:ext cx="503238" cy="636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7903" name="Object 30"/>
          <p:cNvGraphicFramePr>
            <a:graphicFrameLocks noChangeAspect="1"/>
          </p:cNvGraphicFramePr>
          <p:nvPr/>
        </p:nvGraphicFramePr>
        <p:xfrm>
          <a:off x="8861425" y="1700213"/>
          <a:ext cx="266700" cy="347662"/>
        </p:xfrm>
        <a:graphic>
          <a:graphicData uri="http://schemas.openxmlformats.org/presentationml/2006/ole">
            <mc:AlternateContent xmlns:mc="http://schemas.openxmlformats.org/markup-compatibility/2006">
              <mc:Choice xmlns:v="urn:schemas-microsoft-com:vml" Requires="v">
                <p:oleObj name="Equation" r:id="rId10" imgW="127000" imgH="165100" progId="Equation.DSMT4">
                  <p:embed/>
                </p:oleObj>
              </mc:Choice>
              <mc:Fallback>
                <p:oleObj name="Equation" r:id="rId10" imgW="127000" imgH="165100" progId="Equation.DSMT4">
                  <p:embed/>
                  <p:pic>
                    <p:nvPicPr>
                      <p:cNvPr id="37903"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61425" y="1700213"/>
                        <a:ext cx="26670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96639" name="Text Box 31"/>
          <p:cNvSpPr txBox="1">
            <a:spLocks noChangeArrowheads="1"/>
          </p:cNvSpPr>
          <p:nvPr/>
        </p:nvSpPr>
        <p:spPr bwMode="auto">
          <a:xfrm>
            <a:off x="9393239" y="3011488"/>
            <a:ext cx="10937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0000FF"/>
                </a:solidFill>
                <a:latin typeface="Comic Sans MS" charset="0"/>
                <a:ea typeface="ＭＳ Ｐゴシック" charset="0"/>
                <a:cs typeface="ＭＳ Ｐゴシック" charset="0"/>
              </a:rPr>
              <a:t>Paper</a:t>
            </a:r>
          </a:p>
        </p:txBody>
      </p:sp>
      <p:sp>
        <p:nvSpPr>
          <p:cNvPr id="196640" name="Text Box 32"/>
          <p:cNvSpPr txBox="1">
            <a:spLocks noChangeArrowheads="1"/>
          </p:cNvSpPr>
          <p:nvPr/>
        </p:nvSpPr>
        <p:spPr bwMode="auto">
          <a:xfrm>
            <a:off x="9393239" y="3848101"/>
            <a:ext cx="1209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solidFill>
                  <a:srgbClr val="0000FF"/>
                </a:solidFill>
                <a:latin typeface="Comic Sans MS" charset="0"/>
                <a:ea typeface="ＭＳ Ｐゴシック" charset="0"/>
                <a:cs typeface="ＭＳ Ｐゴシック" charset="0"/>
              </a:rPr>
              <a:t>Aluminum</a:t>
            </a:r>
          </a:p>
        </p:txBody>
      </p:sp>
      <p:sp>
        <p:nvSpPr>
          <p:cNvPr id="196641" name="AutoShape 33"/>
          <p:cNvSpPr>
            <a:spLocks/>
          </p:cNvSpPr>
          <p:nvPr/>
        </p:nvSpPr>
        <p:spPr bwMode="auto">
          <a:xfrm>
            <a:off x="9377363" y="3675063"/>
            <a:ext cx="88900" cy="754062"/>
          </a:xfrm>
          <a:prstGeom prst="rightBrace">
            <a:avLst>
              <a:gd name="adj1" fmla="val 70684"/>
              <a:gd name="adj2" fmla="val 50000"/>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omic Sans MS" charset="0"/>
              <a:ea typeface="ＭＳ Ｐゴシック" charset="0"/>
              <a:cs typeface="ＭＳ Ｐゴシック" charset="0"/>
            </a:endParaRPr>
          </a:p>
        </p:txBody>
      </p:sp>
      <p:sp>
        <p:nvSpPr>
          <p:cNvPr id="196642" name="Text Box 34"/>
          <p:cNvSpPr txBox="1">
            <a:spLocks noChangeArrowheads="1"/>
          </p:cNvSpPr>
          <p:nvPr/>
        </p:nvSpPr>
        <p:spPr bwMode="auto">
          <a:xfrm>
            <a:off x="9393238" y="5510213"/>
            <a:ext cx="12747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solidFill>
                  <a:srgbClr val="0000FF"/>
                </a:solidFill>
                <a:latin typeface="Comic Sans MS" charset="0"/>
                <a:ea typeface="ＭＳ Ｐゴシック" charset="0"/>
                <a:cs typeface="ＭＳ Ｐゴシック" charset="0"/>
              </a:rPr>
              <a:t>Concrete, lead, etc.</a:t>
            </a:r>
          </a:p>
        </p:txBody>
      </p:sp>
    </p:spTree>
    <p:extLst>
      <p:ext uri="{BB962C8B-B14F-4D97-AF65-F5344CB8AC3E}">
        <p14:creationId xmlns:p14="http://schemas.microsoft.com/office/powerpoint/2010/main" val="2545609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Radioactivity applications: the smoke detector</a:t>
            </a:r>
          </a:p>
        </p:txBody>
      </p:sp>
      <p:sp>
        <p:nvSpPr>
          <p:cNvPr id="3" name="Content Placeholder 2"/>
          <p:cNvSpPr>
            <a:spLocks noGrp="1"/>
          </p:cNvSpPr>
          <p:nvPr>
            <p:ph idx="1"/>
          </p:nvPr>
        </p:nvSpPr>
        <p:spPr>
          <a:xfrm>
            <a:off x="436228" y="1270450"/>
            <a:ext cx="10224315" cy="4882698"/>
          </a:xfrm>
        </p:spPr>
        <p:txBody>
          <a:bodyPr>
            <a:normAutofit/>
          </a:bodyPr>
          <a:lstStyle/>
          <a:p>
            <a:r>
              <a:rPr lang="en-US" sz="2400" dirty="0"/>
              <a:t>Alpha particles from </a:t>
            </a:r>
            <a:r>
              <a:rPr lang="en-US" sz="2400" baseline="30000" dirty="0"/>
              <a:t>241</a:t>
            </a:r>
            <a:r>
              <a:rPr lang="en-US" sz="2400" dirty="0"/>
              <a:t>Am ionize the air, allowing for current to flow in circuit.</a:t>
            </a:r>
          </a:p>
          <a:p>
            <a:r>
              <a:rPr lang="en-US" sz="2400" dirty="0"/>
              <a:t>Smoke stops the alpha particles, shuts off current.</a:t>
            </a:r>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Images: http://upload.wikimedia.org/wikipedia/commons/thumb/2/23/InsideSmokeDetector.jpg/200px-InsideSmokeDetector.jpg , http://nasdonline.org/static_content/documents/247/as235f1.gif. Accessed 11/2/11. </a:t>
            </a:r>
          </a:p>
        </p:txBody>
      </p:sp>
      <p:pic>
        <p:nvPicPr>
          <p:cNvPr id="40962" name="Picture 2" descr="http://nasdonline.org/static_content/documents/247/as235f1.gif"/>
          <p:cNvPicPr>
            <a:picLocks noChangeAspect="1" noChangeArrowheads="1"/>
          </p:cNvPicPr>
          <p:nvPr/>
        </p:nvPicPr>
        <p:blipFill>
          <a:blip r:embed="rId2" cstate="print"/>
          <a:srcRect/>
          <a:stretch>
            <a:fillRect/>
          </a:stretch>
        </p:blipFill>
        <p:spPr bwMode="auto">
          <a:xfrm>
            <a:off x="6726718" y="2249649"/>
            <a:ext cx="3933825" cy="2609851"/>
          </a:xfrm>
          <a:prstGeom prst="rect">
            <a:avLst/>
          </a:prstGeom>
          <a:noFill/>
        </p:spPr>
      </p:pic>
      <p:pic>
        <p:nvPicPr>
          <p:cNvPr id="40964" name="Picture 4" descr="http://upload.wikimedia.org/wikipedia/commons/thumb/2/23/InsideSmokeDetector.jpg/200px-InsideSmokeDetector.jpg"/>
          <p:cNvPicPr>
            <a:picLocks noChangeAspect="1" noChangeArrowheads="1"/>
          </p:cNvPicPr>
          <p:nvPr/>
        </p:nvPicPr>
        <p:blipFill>
          <a:blip r:embed="rId3" cstate="print"/>
          <a:srcRect/>
          <a:stretch>
            <a:fillRect/>
          </a:stretch>
        </p:blipFill>
        <p:spPr bwMode="auto">
          <a:xfrm>
            <a:off x="1171538" y="2495548"/>
            <a:ext cx="3352800" cy="2514600"/>
          </a:xfrm>
          <a:prstGeom prst="rect">
            <a:avLst/>
          </a:prstGeom>
          <a:noFill/>
        </p:spPr>
      </p:pic>
    </p:spTree>
    <p:extLst>
      <p:ext uri="{BB962C8B-B14F-4D97-AF65-F5344CB8AC3E}">
        <p14:creationId xmlns:p14="http://schemas.microsoft.com/office/powerpoint/2010/main" val="803957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Radioactivity units</a:t>
            </a:r>
          </a:p>
        </p:txBody>
      </p:sp>
      <p:sp>
        <p:nvSpPr>
          <p:cNvPr id="6" name="Content Placeholder 5"/>
          <p:cNvSpPr>
            <a:spLocks noGrp="1"/>
          </p:cNvSpPr>
          <p:nvPr>
            <p:ph idx="1"/>
          </p:nvPr>
        </p:nvSpPr>
        <p:spPr>
          <a:xfrm>
            <a:off x="511728" y="1417638"/>
            <a:ext cx="9311780" cy="4983161"/>
          </a:xfrm>
        </p:spPr>
        <p:txBody>
          <a:bodyPr/>
          <a:lstStyle/>
          <a:p>
            <a:r>
              <a:rPr lang="en-US" sz="2800" dirty="0"/>
              <a:t>Decay rate: </a:t>
            </a:r>
          </a:p>
          <a:p>
            <a:pPr lvl="1"/>
            <a:r>
              <a:rPr lang="en-US" dirty="0"/>
              <a:t>Becquerel [</a:t>
            </a:r>
            <a:r>
              <a:rPr lang="en-US" dirty="0" err="1"/>
              <a:t>Bq</a:t>
            </a:r>
            <a:r>
              <a:rPr lang="en-US" dirty="0"/>
              <a:t>] = 1 event/sec. </a:t>
            </a:r>
          </a:p>
          <a:p>
            <a:pPr lvl="1"/>
            <a:r>
              <a:rPr lang="en-US" dirty="0"/>
              <a:t>Curie [</a:t>
            </a:r>
            <a:r>
              <a:rPr lang="en-US" dirty="0" err="1"/>
              <a:t>Ci</a:t>
            </a:r>
            <a:r>
              <a:rPr lang="en-US" dirty="0"/>
              <a:t>=3.7</a:t>
            </a:r>
            <a:r>
              <a:rPr lang="en-US" dirty="0">
                <a:sym typeface="Symbol"/>
              </a:rPr>
              <a:t>10</a:t>
            </a:r>
            <a:r>
              <a:rPr lang="en-US" baseline="30000" dirty="0">
                <a:sym typeface="Symbol"/>
              </a:rPr>
              <a:t>10</a:t>
            </a:r>
            <a:r>
              <a:rPr lang="en-US" dirty="0">
                <a:sym typeface="Symbol"/>
              </a:rPr>
              <a:t>Bq]</a:t>
            </a:r>
          </a:p>
          <a:p>
            <a:pPr lvl="2"/>
            <a:r>
              <a:rPr lang="en-US" dirty="0" err="1">
                <a:sym typeface="Symbol"/>
              </a:rPr>
              <a:t>Microcurie</a:t>
            </a:r>
            <a:r>
              <a:rPr lang="en-US" dirty="0">
                <a:sym typeface="Symbol"/>
              </a:rPr>
              <a:t> = 10</a:t>
            </a:r>
            <a:r>
              <a:rPr lang="en-US" baseline="30000" dirty="0">
                <a:sym typeface="Symbol"/>
              </a:rPr>
              <a:t>-6</a:t>
            </a:r>
            <a:r>
              <a:rPr lang="en-US" dirty="0">
                <a:sym typeface="Symbol"/>
              </a:rPr>
              <a:t>Ci</a:t>
            </a:r>
          </a:p>
          <a:p>
            <a:pPr lvl="2"/>
            <a:r>
              <a:rPr lang="en-US" dirty="0" err="1">
                <a:sym typeface="Symbol"/>
              </a:rPr>
              <a:t>Nanocurie</a:t>
            </a:r>
            <a:r>
              <a:rPr lang="en-US" dirty="0">
                <a:sym typeface="Symbol"/>
              </a:rPr>
              <a:t> = 10</a:t>
            </a:r>
            <a:r>
              <a:rPr lang="en-US" baseline="30000" dirty="0">
                <a:sym typeface="Symbol"/>
              </a:rPr>
              <a:t>-9</a:t>
            </a:r>
            <a:r>
              <a:rPr lang="en-US" dirty="0">
                <a:sym typeface="Symbol"/>
              </a:rPr>
              <a:t>Ci</a:t>
            </a:r>
          </a:p>
          <a:p>
            <a:pPr lvl="2"/>
            <a:r>
              <a:rPr lang="en-US" dirty="0">
                <a:sym typeface="Symbol"/>
              </a:rPr>
              <a:t>Picocurie = 10</a:t>
            </a:r>
            <a:r>
              <a:rPr lang="en-US" baseline="30000" dirty="0">
                <a:sym typeface="Symbol"/>
              </a:rPr>
              <a:t>-12</a:t>
            </a:r>
            <a:r>
              <a:rPr lang="en-US" dirty="0">
                <a:sym typeface="Symbol"/>
              </a:rPr>
              <a:t>Ci.</a:t>
            </a:r>
          </a:p>
          <a:p>
            <a:pPr lvl="2"/>
            <a:r>
              <a:rPr lang="en-US" dirty="0">
                <a:sym typeface="Symbol"/>
              </a:rPr>
              <a:t>Typical smoke detector: 1Ci = 37kBq </a:t>
            </a:r>
            <a:endParaRPr lang="en-US" dirty="0"/>
          </a:p>
          <a:p>
            <a:r>
              <a:rPr lang="en-US" sz="2800" dirty="0"/>
              <a:t>None of these measure the effect of radiation on human tissue. We’ll look at that later.</a:t>
            </a:r>
          </a:p>
          <a:p>
            <a:pPr>
              <a:buNone/>
            </a:pPr>
            <a:endParaRPr lang="en-US" dirty="0"/>
          </a:p>
        </p:txBody>
      </p:sp>
      <p:pic>
        <p:nvPicPr>
          <p:cNvPr id="40963" name="Picture 3" descr="C:\Users\dkoon\AppData\Local\Microsoft\Windows\Temporary Internet Files\Content.IE5\WYHSJ55A\MC900104544[1].wmf"/>
          <p:cNvPicPr>
            <a:picLocks noChangeAspect="1" noChangeArrowheads="1"/>
          </p:cNvPicPr>
          <p:nvPr/>
        </p:nvPicPr>
        <p:blipFill>
          <a:blip r:embed="rId2" cstate="print"/>
          <a:srcRect/>
          <a:stretch>
            <a:fillRect/>
          </a:stretch>
        </p:blipFill>
        <p:spPr bwMode="auto">
          <a:xfrm>
            <a:off x="8719269" y="449440"/>
            <a:ext cx="1797710" cy="1791310"/>
          </a:xfrm>
          <a:prstGeom prst="rect">
            <a:avLst/>
          </a:prstGeom>
          <a:noFill/>
        </p:spPr>
      </p:pic>
      <p:pic>
        <p:nvPicPr>
          <p:cNvPr id="7" name="Picture 2" descr="C:\Users\dkoon\AppData\Local\Microsoft\Windows\Temporary Internet Files\Content.IE5\P60LP2YC\MC900186004[1].wmf"/>
          <p:cNvPicPr>
            <a:picLocks noChangeAspect="1" noChangeArrowheads="1"/>
          </p:cNvPicPr>
          <p:nvPr/>
        </p:nvPicPr>
        <p:blipFill>
          <a:blip r:embed="rId3" cstate="print"/>
          <a:srcRect/>
          <a:stretch>
            <a:fillRect/>
          </a:stretch>
        </p:blipFill>
        <p:spPr bwMode="auto">
          <a:xfrm>
            <a:off x="8841944" y="4648200"/>
            <a:ext cx="1826057" cy="1825142"/>
          </a:xfrm>
          <a:prstGeom prst="rect">
            <a:avLst/>
          </a:prstGeom>
          <a:noFill/>
          <a:ln w="9525">
            <a:noFill/>
            <a:miter lim="800000"/>
            <a:headEnd/>
            <a:tailEnd/>
          </a:ln>
        </p:spPr>
      </p:pic>
      <p:pic>
        <p:nvPicPr>
          <p:cNvPr id="40964" name="Picture 4" descr="C:\Users\dkoon\AppData\Local\Microsoft\Windows\Temporary Internet Files\Content.IE5\TL7LXTKA\MC900157393[1].wmf"/>
          <p:cNvPicPr>
            <a:picLocks noChangeAspect="1" noChangeArrowheads="1"/>
          </p:cNvPicPr>
          <p:nvPr/>
        </p:nvPicPr>
        <p:blipFill>
          <a:blip r:embed="rId4" cstate="print"/>
          <a:srcRect/>
          <a:stretch>
            <a:fillRect/>
          </a:stretch>
        </p:blipFill>
        <p:spPr bwMode="auto">
          <a:xfrm>
            <a:off x="9069179" y="2378076"/>
            <a:ext cx="1447800" cy="1487302"/>
          </a:xfrm>
          <a:prstGeom prst="rect">
            <a:avLst/>
          </a:prstGeom>
          <a:noFill/>
        </p:spPr>
      </p:pic>
    </p:spTree>
    <p:extLst>
      <p:ext uri="{BB962C8B-B14F-4D97-AF65-F5344CB8AC3E}">
        <p14:creationId xmlns:p14="http://schemas.microsoft.com/office/powerpoint/2010/main" val="3783023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half-life</a:t>
            </a:r>
          </a:p>
        </p:txBody>
      </p:sp>
      <p:sp>
        <p:nvSpPr>
          <p:cNvPr id="3" name="Content Placeholder 2"/>
          <p:cNvSpPr>
            <a:spLocks noGrp="1"/>
          </p:cNvSpPr>
          <p:nvPr>
            <p:ph idx="1"/>
          </p:nvPr>
        </p:nvSpPr>
        <p:spPr/>
        <p:txBody>
          <a:bodyPr/>
          <a:lstStyle/>
          <a:p>
            <a:r>
              <a:rPr lang="en-US" sz="3200" dirty="0"/>
              <a:t>Radioactive decay is often described in terms of half-life T</a:t>
            </a:r>
            <a:r>
              <a:rPr lang="en-US" sz="3200" baseline="-25000" dirty="0"/>
              <a:t>1/2</a:t>
            </a:r>
          </a:p>
          <a:p>
            <a:r>
              <a:rPr lang="en-US" sz="3200" dirty="0"/>
              <a:t>Half of the nuclei decay</a:t>
            </a:r>
          </a:p>
          <a:p>
            <a:r>
              <a:rPr lang="en-US" sz="3200" dirty="0"/>
              <a:t>Identical nuclides do not decay at the same half-life time.</a:t>
            </a:r>
          </a:p>
          <a:p>
            <a:endParaRPr lang="en-US" baseline="-25000" dirty="0"/>
          </a:p>
        </p:txBody>
      </p:sp>
    </p:spTree>
    <p:extLst>
      <p:ext uri="{BB962C8B-B14F-4D97-AF65-F5344CB8AC3E}">
        <p14:creationId xmlns:p14="http://schemas.microsoft.com/office/powerpoint/2010/main" val="1027592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half-life</a:t>
            </a:r>
          </a:p>
        </p:txBody>
      </p:sp>
      <p:sp>
        <p:nvSpPr>
          <p:cNvPr id="3" name="Content Placeholder 2"/>
          <p:cNvSpPr>
            <a:spLocks noGrp="1"/>
          </p:cNvSpPr>
          <p:nvPr>
            <p:ph idx="1"/>
          </p:nvPr>
        </p:nvSpPr>
        <p:spPr>
          <a:xfrm>
            <a:off x="609600" y="1447801"/>
            <a:ext cx="6553200" cy="4906963"/>
          </a:xfrm>
        </p:spPr>
        <p:txBody>
          <a:bodyPr/>
          <a:lstStyle/>
          <a:p>
            <a:pPr marL="0" indent="0">
              <a:buNone/>
            </a:pPr>
            <a:r>
              <a:rPr lang="en-US" sz="2800" dirty="0"/>
              <a:t>Number of </a:t>
            </a:r>
            <a:r>
              <a:rPr lang="en-US" sz="2800" i="1" dirty="0" err="1"/>
              <a:t>undecayed</a:t>
            </a:r>
            <a:r>
              <a:rPr lang="en-US" sz="2800" dirty="0"/>
              <a:t> nuclei, </a:t>
            </a:r>
            <a:r>
              <a:rPr lang="en-US" sz="2800" i="1" dirty="0"/>
              <a:t>N</a:t>
            </a:r>
            <a:r>
              <a:rPr lang="en-US" sz="2800" dirty="0"/>
              <a:t>, falls exponentially with time.</a:t>
            </a:r>
          </a:p>
          <a:p>
            <a:pPr lvl="1"/>
            <a:r>
              <a:rPr lang="en-US" sz="2400" dirty="0"/>
              <a:t>Half-life is to exponential decay what Doubling Time is to exponential growth.</a:t>
            </a:r>
          </a:p>
          <a:p>
            <a:pPr lvl="1"/>
            <a:r>
              <a:rPr lang="en-US" sz="2400" dirty="0"/>
              <a:t>In theory, N never reaches zero.</a:t>
            </a:r>
          </a:p>
          <a:p>
            <a:pPr lvl="1"/>
            <a:r>
              <a:rPr lang="en-US" sz="2400" dirty="0"/>
              <a:t>In practice, N &lt; 1 is as good as zero. (N is a whole number!) Five half-</a:t>
            </a:r>
            <a:r>
              <a:rPr lang="en-US" sz="2400" dirty="0" err="1"/>
              <a:t>lifes</a:t>
            </a:r>
            <a:r>
              <a:rPr lang="en-US" sz="2400" dirty="0"/>
              <a:t> is relatively safe.</a:t>
            </a:r>
            <a:endParaRPr lang="en-US" sz="2800" dirty="0"/>
          </a:p>
          <a:p>
            <a:pPr>
              <a:buNone/>
            </a:pPr>
            <a:r>
              <a:rPr lang="en-US" sz="1400" dirty="0"/>
              <a:t>	Images: </a:t>
            </a:r>
            <a:r>
              <a:rPr lang="en-US" sz="1400" dirty="0">
                <a:hlinkClick r:id="rId2"/>
              </a:rPr>
              <a:t>http://hyperphysics.phy-astr.gsu.edu/hbase/nuclear/imgnuc/hlcurv.gif</a:t>
            </a:r>
            <a:endParaRPr lang="en-US" sz="1400" dirty="0"/>
          </a:p>
          <a:p>
            <a:pPr>
              <a:buNone/>
            </a:pPr>
            <a:r>
              <a:rPr lang="en-US" sz="1400" dirty="0">
                <a:hlinkClick r:id="rId3"/>
              </a:rPr>
              <a:t>http://www.chem.umass.edu/genchem/whelan/class_images/110_Half_Lives.gif</a:t>
            </a:r>
            <a:endParaRPr lang="en-US" sz="1400" dirty="0"/>
          </a:p>
          <a:p>
            <a:pPr>
              <a:buNone/>
            </a:pPr>
            <a:endParaRPr lang="en-US" sz="1400" dirty="0"/>
          </a:p>
        </p:txBody>
      </p:sp>
      <p:pic>
        <p:nvPicPr>
          <p:cNvPr id="25602" name="Picture 2" descr="http://hyperphysics.phy-astr.gsu.edu/hbase/nuclear/imgnuc/hlcurv.gif"/>
          <p:cNvPicPr>
            <a:picLocks noChangeAspect="1" noChangeArrowheads="1"/>
          </p:cNvPicPr>
          <p:nvPr/>
        </p:nvPicPr>
        <p:blipFill>
          <a:blip r:embed="rId4" cstate="print"/>
          <a:srcRect/>
          <a:stretch>
            <a:fillRect/>
          </a:stretch>
        </p:blipFill>
        <p:spPr bwMode="auto">
          <a:xfrm>
            <a:off x="7088081" y="838201"/>
            <a:ext cx="3724275" cy="2549595"/>
          </a:xfrm>
          <a:prstGeom prst="rect">
            <a:avLst/>
          </a:prstGeom>
          <a:noFill/>
        </p:spPr>
      </p:pic>
      <p:pic>
        <p:nvPicPr>
          <p:cNvPr id="25604" name="Picture 4" descr="http://www.chem.umass.edu/genchem/whelan/class_images/110_Half_Lives.gif"/>
          <p:cNvPicPr>
            <a:picLocks noChangeAspect="1" noChangeArrowheads="1"/>
          </p:cNvPicPr>
          <p:nvPr/>
        </p:nvPicPr>
        <p:blipFill>
          <a:blip r:embed="rId5" cstate="print"/>
          <a:srcRect/>
          <a:stretch>
            <a:fillRect/>
          </a:stretch>
        </p:blipFill>
        <p:spPr bwMode="auto">
          <a:xfrm>
            <a:off x="6773238" y="3867325"/>
            <a:ext cx="4917436" cy="2015601"/>
          </a:xfrm>
          <a:prstGeom prst="rect">
            <a:avLst/>
          </a:prstGeom>
          <a:noFill/>
        </p:spPr>
      </p:pic>
    </p:spTree>
    <p:extLst>
      <p:ext uri="{BB962C8B-B14F-4D97-AF65-F5344CB8AC3E}">
        <p14:creationId xmlns:p14="http://schemas.microsoft.com/office/powerpoint/2010/main" val="1433179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191237" y="1295401"/>
            <a:ext cx="9019563" cy="4830763"/>
          </a:xfrm>
        </p:spPr>
        <p:txBody>
          <a:bodyPr/>
          <a:lstStyle/>
          <a:p>
            <a:pPr marL="0" indent="0">
              <a:buNone/>
            </a:pPr>
            <a:r>
              <a:rPr lang="en-US" sz="2800" dirty="0"/>
              <a:t>At 9am on Monday a radioactive sample contained four million nuclei. At 9am  on Friday three million of these nuclei had decayed. The half-life of this sample is </a:t>
            </a:r>
          </a:p>
          <a:p>
            <a:pPr marL="514350" indent="-514350">
              <a:buFont typeface="+mj-lt"/>
              <a:buAutoNum type="alphaLcParenR"/>
            </a:pPr>
            <a:r>
              <a:rPr lang="en-US" sz="2800" dirty="0"/>
              <a:t>5 days</a:t>
            </a:r>
          </a:p>
          <a:p>
            <a:pPr marL="514350" indent="-514350">
              <a:buFont typeface="+mj-lt"/>
              <a:buAutoNum type="alphaLcParenR"/>
            </a:pPr>
            <a:r>
              <a:rPr lang="en-US" sz="2800" dirty="0"/>
              <a:t>4 days</a:t>
            </a:r>
          </a:p>
          <a:p>
            <a:pPr marL="514350" indent="-514350">
              <a:buFont typeface="+mj-lt"/>
              <a:buAutoNum type="alphaLcParenR"/>
            </a:pPr>
            <a:r>
              <a:rPr lang="en-US" sz="2800" dirty="0"/>
              <a:t>3 days</a:t>
            </a:r>
          </a:p>
          <a:p>
            <a:pPr marL="514350" indent="-514350">
              <a:buFont typeface="+mj-lt"/>
              <a:buAutoNum type="alphaLcParenR"/>
            </a:pPr>
            <a:r>
              <a:rPr lang="en-US" sz="2800" dirty="0"/>
              <a:t>2 days</a:t>
            </a:r>
          </a:p>
          <a:p>
            <a:pPr marL="514350" indent="-514350">
              <a:buFont typeface="+mj-lt"/>
              <a:buAutoNum type="alphaLcParenR"/>
            </a:pPr>
            <a:r>
              <a:rPr lang="en-US" sz="2800" dirty="0"/>
              <a:t>1 day </a:t>
            </a:r>
          </a:p>
          <a:p>
            <a:pPr marL="0" indent="0">
              <a:buNone/>
            </a:pPr>
            <a:endParaRPr lang="en-US" sz="2800" dirty="0"/>
          </a:p>
        </p:txBody>
      </p:sp>
      <p:pic>
        <p:nvPicPr>
          <p:cNvPr id="46082" name="Picture 2" descr="http://blogs.miaminewtimes.com/riptide/simpson.jpg"/>
          <p:cNvPicPr>
            <a:picLocks noChangeAspect="1" noChangeArrowheads="1"/>
          </p:cNvPicPr>
          <p:nvPr/>
        </p:nvPicPr>
        <p:blipFill>
          <a:blip r:embed="rId2" cstate="print"/>
          <a:srcRect/>
          <a:stretch>
            <a:fillRect/>
          </a:stretch>
        </p:blipFill>
        <p:spPr bwMode="auto">
          <a:xfrm>
            <a:off x="5791200" y="3048000"/>
            <a:ext cx="2362200" cy="3035428"/>
          </a:xfrm>
          <a:prstGeom prst="rect">
            <a:avLst/>
          </a:prstGeom>
          <a:noFill/>
        </p:spPr>
      </p:pic>
      <p:sp>
        <p:nvSpPr>
          <p:cNvPr id="5" name="TextBox 4"/>
          <p:cNvSpPr txBox="1"/>
          <p:nvPr/>
        </p:nvSpPr>
        <p:spPr>
          <a:xfrm>
            <a:off x="3962400" y="6019801"/>
            <a:ext cx="6553200" cy="307777"/>
          </a:xfrm>
          <a:prstGeom prst="rect">
            <a:avLst/>
          </a:prstGeom>
          <a:noFill/>
        </p:spPr>
        <p:txBody>
          <a:bodyPr wrap="square" rtlCol="0">
            <a:spAutoFit/>
          </a:bodyPr>
          <a:lstStyle/>
          <a:p>
            <a:r>
              <a:rPr lang="en-US" sz="1400" dirty="0">
                <a:solidFill>
                  <a:srgbClr val="A9A57C"/>
                </a:solidFill>
                <a:latin typeface="Calibri"/>
              </a:rPr>
              <a:t>Image:  http://blogs.miaminewtimes.com/riptide/simpson.jpg. Accessed 11/9/11.</a:t>
            </a:r>
          </a:p>
        </p:txBody>
      </p:sp>
    </p:spTree>
    <p:extLst>
      <p:ext uri="{BB962C8B-B14F-4D97-AF65-F5344CB8AC3E}">
        <p14:creationId xmlns:p14="http://schemas.microsoft.com/office/powerpoint/2010/main" val="275249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981200" y="1295401"/>
            <a:ext cx="8229600" cy="4830763"/>
          </a:xfrm>
        </p:spPr>
        <p:txBody>
          <a:bodyPr/>
          <a:lstStyle/>
          <a:p>
            <a:pPr marL="0" indent="0">
              <a:buNone/>
            </a:pPr>
            <a:r>
              <a:rPr lang="en-US" sz="2800" dirty="0"/>
              <a:t>At 9am on Monday a radioactive sample contained four million nuclei. At 9am  on Friday three million of these nuclei had decayed.  Twenty days after the original Monday, about how many radioactive nuclei are left?</a:t>
            </a:r>
          </a:p>
          <a:p>
            <a:pPr marL="514350" indent="-514350">
              <a:buFont typeface="+mj-lt"/>
              <a:buAutoNum type="alphaLcParenR"/>
            </a:pPr>
            <a:r>
              <a:rPr lang="en-US" sz="2800" dirty="0"/>
              <a:t>none</a:t>
            </a:r>
          </a:p>
          <a:p>
            <a:pPr marL="514350" indent="-514350">
              <a:buFont typeface="+mj-lt"/>
              <a:buAutoNum type="alphaLcParenR"/>
            </a:pPr>
            <a:r>
              <a:rPr lang="en-US" sz="2800" dirty="0"/>
              <a:t>&lt; 100</a:t>
            </a:r>
          </a:p>
          <a:p>
            <a:pPr marL="514350" indent="-514350">
              <a:buFont typeface="+mj-lt"/>
              <a:buAutoNum type="alphaLcParenR"/>
            </a:pPr>
            <a:r>
              <a:rPr lang="en-US" sz="2800" dirty="0"/>
              <a:t>4000</a:t>
            </a:r>
          </a:p>
          <a:p>
            <a:pPr marL="514350" indent="-514350">
              <a:buFont typeface="+mj-lt"/>
              <a:buAutoNum type="alphaLcParenR"/>
            </a:pPr>
            <a:r>
              <a:rPr lang="en-US" sz="2800" dirty="0"/>
              <a:t>¼ million</a:t>
            </a:r>
            <a:endParaRPr lang="en-US" sz="2000" dirty="0"/>
          </a:p>
        </p:txBody>
      </p:sp>
      <p:sp>
        <p:nvSpPr>
          <p:cNvPr id="4" name="Rectangle 3"/>
          <p:cNvSpPr/>
          <p:nvPr/>
        </p:nvSpPr>
        <p:spPr>
          <a:xfrm>
            <a:off x="5562600" y="5791200"/>
            <a:ext cx="4572000" cy="738664"/>
          </a:xfrm>
          <a:prstGeom prst="rect">
            <a:avLst/>
          </a:prstGeom>
        </p:spPr>
        <p:txBody>
          <a:bodyPr>
            <a:spAutoFit/>
          </a:bodyPr>
          <a:lstStyle/>
          <a:p>
            <a:r>
              <a:rPr lang="en-US" sz="1400" dirty="0">
                <a:solidFill>
                  <a:srgbClr val="A9A57C"/>
                </a:solidFill>
                <a:latin typeface="Calibri"/>
              </a:rPr>
              <a:t>Image: http://wellnessuncovered.com/joomla/images/stories/simpson_fish.jpg. Accessed 11/9/11.</a:t>
            </a:r>
          </a:p>
        </p:txBody>
      </p:sp>
      <p:pic>
        <p:nvPicPr>
          <p:cNvPr id="45058" name="Picture 2" descr="http://wellnessuncovered.com/joomla/images/stories/simpson_fish.jpg"/>
          <p:cNvPicPr>
            <a:picLocks noChangeAspect="1" noChangeArrowheads="1"/>
          </p:cNvPicPr>
          <p:nvPr/>
        </p:nvPicPr>
        <p:blipFill>
          <a:blip r:embed="rId2" cstate="print"/>
          <a:srcRect/>
          <a:stretch>
            <a:fillRect/>
          </a:stretch>
        </p:blipFill>
        <p:spPr bwMode="auto">
          <a:xfrm>
            <a:off x="6553200" y="3352800"/>
            <a:ext cx="2762250" cy="2552700"/>
          </a:xfrm>
          <a:prstGeom prst="rect">
            <a:avLst/>
          </a:prstGeom>
          <a:noFill/>
        </p:spPr>
      </p:pic>
    </p:spTree>
    <p:extLst>
      <p:ext uri="{BB962C8B-B14F-4D97-AF65-F5344CB8AC3E}">
        <p14:creationId xmlns:p14="http://schemas.microsoft.com/office/powerpoint/2010/main" val="350789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matter made of?</a:t>
            </a:r>
          </a:p>
        </p:txBody>
      </p:sp>
      <p:sp>
        <p:nvSpPr>
          <p:cNvPr id="3" name="Content Placeholder 2"/>
          <p:cNvSpPr>
            <a:spLocks noGrp="1"/>
          </p:cNvSpPr>
          <p:nvPr>
            <p:ph idx="1"/>
          </p:nvPr>
        </p:nvSpPr>
        <p:spPr/>
        <p:txBody>
          <a:bodyPr>
            <a:normAutofit fontScale="92500" lnSpcReduction="20000"/>
          </a:bodyPr>
          <a:lstStyle/>
          <a:p>
            <a:r>
              <a:rPr lang="en-US" sz="2800" dirty="0">
                <a:sym typeface="Symbol"/>
              </a:rPr>
              <a:t>Ancient Greeks: all matter made of </a:t>
            </a:r>
          </a:p>
          <a:p>
            <a:pPr lvl="1"/>
            <a:r>
              <a:rPr lang="en-US" sz="2400" dirty="0">
                <a:sym typeface="Symbol"/>
              </a:rPr>
              <a:t>Wind</a:t>
            </a:r>
          </a:p>
          <a:p>
            <a:pPr lvl="1"/>
            <a:r>
              <a:rPr lang="en-US" sz="2400" dirty="0">
                <a:sym typeface="Symbol"/>
              </a:rPr>
              <a:t>Water</a:t>
            </a:r>
          </a:p>
          <a:p>
            <a:pPr lvl="1"/>
            <a:r>
              <a:rPr lang="en-US" sz="2400" dirty="0">
                <a:sym typeface="Symbol"/>
              </a:rPr>
              <a:t>Earth</a:t>
            </a:r>
          </a:p>
          <a:p>
            <a:pPr lvl="1"/>
            <a:r>
              <a:rPr lang="en-US" sz="2400" dirty="0">
                <a:sym typeface="Symbol"/>
              </a:rPr>
              <a:t>Fire</a:t>
            </a:r>
          </a:p>
          <a:p>
            <a:endParaRPr lang="en-US" sz="2800" dirty="0">
              <a:sym typeface="Symbol"/>
            </a:endParaRPr>
          </a:p>
          <a:p>
            <a:endParaRPr lang="en-US" sz="2800" dirty="0">
              <a:sym typeface="Symbol"/>
            </a:endParaRPr>
          </a:p>
          <a:p>
            <a:endParaRPr lang="en-US" sz="2800" dirty="0">
              <a:sym typeface="Symbol"/>
            </a:endParaRPr>
          </a:p>
          <a:p>
            <a:endParaRPr lang="en-US" sz="2800" dirty="0">
              <a:sym typeface="Symbol"/>
            </a:endParaRPr>
          </a:p>
          <a:p>
            <a:r>
              <a:rPr lang="en-US" sz="2800" dirty="0">
                <a:sym typeface="Symbol"/>
              </a:rPr>
              <a:t>Medieval alchemists  Enlightenment chemists (18 to 19</a:t>
            </a:r>
            <a:r>
              <a:rPr lang="en-US" sz="2800" baseline="30000" dirty="0">
                <a:sym typeface="Symbol"/>
              </a:rPr>
              <a:t>th</a:t>
            </a:r>
            <a:r>
              <a:rPr lang="en-US" sz="2800" dirty="0">
                <a:sym typeface="Symbol"/>
              </a:rPr>
              <a:t> century after the French )</a:t>
            </a:r>
          </a:p>
          <a:p>
            <a:endParaRPr lang="en-US" sz="2800" dirty="0">
              <a:sym typeface="Symbol"/>
            </a:endParaRPr>
          </a:p>
          <a:p>
            <a:pPr lvl="1"/>
            <a:r>
              <a:rPr lang="en-US" sz="2400" dirty="0">
                <a:sym typeface="Symbol"/>
              </a:rPr>
              <a:t>Are chemical materials made up of common building blocks? </a:t>
            </a:r>
            <a:endParaRPr lang="en-US" sz="2800" dirty="0"/>
          </a:p>
        </p:txBody>
      </p:sp>
      <p:pic>
        <p:nvPicPr>
          <p:cNvPr id="1026" name="Picture 2" descr="C:\Users\dkoon\AppData\Local\Microsoft\Windows\Temporary Internet Files\Content.IE5\FJF25G6V\MC900411051[1].wmf"/>
          <p:cNvPicPr>
            <a:picLocks noChangeAspect="1" noChangeArrowheads="1"/>
          </p:cNvPicPr>
          <p:nvPr/>
        </p:nvPicPr>
        <p:blipFill>
          <a:blip r:embed="rId2" cstate="print"/>
          <a:srcRect/>
          <a:stretch>
            <a:fillRect/>
          </a:stretch>
        </p:blipFill>
        <p:spPr bwMode="auto">
          <a:xfrm flipH="1">
            <a:off x="7837709" y="3531785"/>
            <a:ext cx="981111" cy="1035113"/>
          </a:xfrm>
          <a:prstGeom prst="rect">
            <a:avLst/>
          </a:prstGeom>
          <a:noFill/>
        </p:spPr>
      </p:pic>
      <p:pic>
        <p:nvPicPr>
          <p:cNvPr id="1027" name="Picture 3" descr="C:\Users\dkoon\AppData\Local\Microsoft\Windows\Temporary Internet Files\Content.IE5\TL7LXTKA\MC900021454[1].wmf"/>
          <p:cNvPicPr>
            <a:picLocks noChangeAspect="1" noChangeArrowheads="1"/>
          </p:cNvPicPr>
          <p:nvPr/>
        </p:nvPicPr>
        <p:blipFill>
          <a:blip r:embed="rId3" cstate="print"/>
          <a:srcRect/>
          <a:stretch>
            <a:fillRect/>
          </a:stretch>
        </p:blipFill>
        <p:spPr bwMode="auto">
          <a:xfrm>
            <a:off x="1199072" y="3480054"/>
            <a:ext cx="1793307" cy="914400"/>
          </a:xfrm>
          <a:prstGeom prst="rect">
            <a:avLst/>
          </a:prstGeom>
          <a:noFill/>
        </p:spPr>
      </p:pic>
      <p:pic>
        <p:nvPicPr>
          <p:cNvPr id="1028" name="Picture 4" descr="C:\Users\dkoon\AppData\Local\Microsoft\Windows\Temporary Internet Files\Content.IE5\TL7LXTKA\MC900384216[1].wmf"/>
          <p:cNvPicPr>
            <a:picLocks noChangeAspect="1" noChangeArrowheads="1"/>
          </p:cNvPicPr>
          <p:nvPr/>
        </p:nvPicPr>
        <p:blipFill>
          <a:blip r:embed="rId4" cstate="print"/>
          <a:srcRect/>
          <a:stretch>
            <a:fillRect/>
          </a:stretch>
        </p:blipFill>
        <p:spPr bwMode="auto">
          <a:xfrm>
            <a:off x="3521890" y="3298807"/>
            <a:ext cx="1822399" cy="1445666"/>
          </a:xfrm>
          <a:prstGeom prst="rect">
            <a:avLst/>
          </a:prstGeom>
          <a:noFill/>
        </p:spPr>
      </p:pic>
      <p:pic>
        <p:nvPicPr>
          <p:cNvPr id="1029" name="Picture 5" descr="C:\Users\dkoon\AppData\Local\Microsoft\Windows\Temporary Internet Files\Content.IE5\WYHSJ55A\MC900022411[1].wmf"/>
          <p:cNvPicPr>
            <a:picLocks noChangeAspect="1" noChangeArrowheads="1"/>
          </p:cNvPicPr>
          <p:nvPr/>
        </p:nvPicPr>
        <p:blipFill>
          <a:blip r:embed="rId5" cstate="print"/>
          <a:srcRect/>
          <a:stretch>
            <a:fillRect/>
          </a:stretch>
        </p:blipFill>
        <p:spPr bwMode="auto">
          <a:xfrm>
            <a:off x="5945486" y="3048000"/>
            <a:ext cx="1010412" cy="1778508"/>
          </a:xfrm>
          <a:prstGeom prst="rect">
            <a:avLst/>
          </a:prstGeom>
          <a:noFill/>
        </p:spPr>
      </p:pic>
    </p:spTree>
    <p:extLst>
      <p:ext uri="{BB962C8B-B14F-4D97-AF65-F5344CB8AC3E}">
        <p14:creationId xmlns:p14="http://schemas.microsoft.com/office/powerpoint/2010/main" val="22523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energy: motivation</a:t>
            </a:r>
          </a:p>
        </p:txBody>
      </p:sp>
      <p:sp>
        <p:nvSpPr>
          <p:cNvPr id="3" name="Content Placeholder 2"/>
          <p:cNvSpPr>
            <a:spLocks noGrp="1"/>
          </p:cNvSpPr>
          <p:nvPr>
            <p:ph idx="1"/>
          </p:nvPr>
        </p:nvSpPr>
        <p:spPr>
          <a:xfrm>
            <a:off x="989901" y="1600201"/>
            <a:ext cx="9373299" cy="4525963"/>
          </a:xfrm>
        </p:spPr>
        <p:txBody>
          <a:bodyPr>
            <a:normAutofit/>
          </a:bodyPr>
          <a:lstStyle/>
          <a:p>
            <a:r>
              <a:rPr lang="en-US" sz="2400" dirty="0"/>
              <a:t>Nuclear fission provides 6% of world’s energy production.</a:t>
            </a:r>
          </a:p>
          <a:p>
            <a:r>
              <a:rPr lang="en-US" sz="2400" dirty="0"/>
              <a:t>13-14% of world’s electricity.</a:t>
            </a:r>
          </a:p>
          <a:p>
            <a:r>
              <a:rPr lang="en-US" sz="2400" dirty="0"/>
              <a:t>France and Japan: about half of the total world nuclear production.</a:t>
            </a:r>
          </a:p>
          <a:p>
            <a:endParaRPr lang="en-US" sz="2400" dirty="0"/>
          </a:p>
          <a:p>
            <a:r>
              <a:rPr lang="en-US" sz="2400" dirty="0"/>
              <a:t>Same physics used in nuclear bombs</a:t>
            </a:r>
          </a:p>
          <a:p>
            <a:endParaRPr lang="en-US" sz="2400" dirty="0"/>
          </a:p>
          <a:p>
            <a:r>
              <a:rPr lang="en-US" sz="2400" dirty="0"/>
              <a:t>Nuclear fusion technology powers the Sun.</a:t>
            </a:r>
          </a:p>
          <a:p>
            <a:pPr lvl="1"/>
            <a:r>
              <a:rPr lang="en-US" dirty="0"/>
              <a:t>could be safer, more sustainable, but presently unfeasible.</a:t>
            </a:r>
            <a:endParaRPr lang="en-US" sz="1000" dirty="0"/>
          </a:p>
          <a:p>
            <a:pPr>
              <a:buNone/>
            </a:pPr>
            <a:endParaRPr lang="en-US" sz="1400" dirty="0"/>
          </a:p>
          <a:p>
            <a:pPr>
              <a:buNone/>
            </a:pPr>
            <a:endParaRPr lang="en-US" sz="1400" dirty="0"/>
          </a:p>
          <a:p>
            <a:pPr>
              <a:buNone/>
            </a:pPr>
            <a:endParaRPr lang="en-US" sz="1400" dirty="0"/>
          </a:p>
          <a:p>
            <a:pPr>
              <a:buNone/>
            </a:pPr>
            <a:r>
              <a:rPr lang="en-US" sz="1400" dirty="0"/>
              <a:t>Data: </a:t>
            </a:r>
            <a:r>
              <a:rPr lang="en-US" sz="1400" dirty="0">
                <a:hlinkClick r:id="rId2"/>
              </a:rPr>
              <a:t>http://en.wikipedia.org/wiki/Nuclear_power</a:t>
            </a:r>
          </a:p>
          <a:p>
            <a:pPr>
              <a:buNone/>
            </a:pPr>
            <a:endParaRPr lang="en-US" sz="1400" dirty="0"/>
          </a:p>
        </p:txBody>
      </p:sp>
      <p:pic>
        <p:nvPicPr>
          <p:cNvPr id="32770" name="Picture 2" descr="C:\Users\dkoon\AppData\Local\Microsoft\Windows\Temporary Internet Files\Content.IE5\P60LP2YC\MC900183476[1].wmf"/>
          <p:cNvPicPr>
            <a:picLocks noChangeAspect="1" noChangeArrowheads="1"/>
          </p:cNvPicPr>
          <p:nvPr/>
        </p:nvPicPr>
        <p:blipFill>
          <a:blip r:embed="rId3" cstate="print"/>
          <a:srcRect/>
          <a:stretch>
            <a:fillRect/>
          </a:stretch>
        </p:blipFill>
        <p:spPr bwMode="auto">
          <a:xfrm>
            <a:off x="8199540" y="3273803"/>
            <a:ext cx="1825142" cy="1823314"/>
          </a:xfrm>
          <a:prstGeom prst="rect">
            <a:avLst/>
          </a:prstGeom>
          <a:noFill/>
        </p:spPr>
      </p:pic>
    </p:spTree>
    <p:extLst>
      <p:ext uri="{BB962C8B-B14F-4D97-AF65-F5344CB8AC3E}">
        <p14:creationId xmlns:p14="http://schemas.microsoft.com/office/powerpoint/2010/main" val="2736041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0972" y="-102897"/>
            <a:ext cx="10160000" cy="1143000"/>
          </a:xfrm>
        </p:spPr>
        <p:txBody>
          <a:bodyPr/>
          <a:lstStyle/>
          <a:p>
            <a:r>
              <a:rPr lang="en-US" dirty="0"/>
              <a:t>Nuclear power</a:t>
            </a:r>
          </a:p>
        </p:txBody>
      </p:sp>
      <p:sp>
        <p:nvSpPr>
          <p:cNvPr id="4" name="Text Placeholder 3"/>
          <p:cNvSpPr>
            <a:spLocks noGrp="1"/>
          </p:cNvSpPr>
          <p:nvPr>
            <p:ph type="body" idx="1"/>
          </p:nvPr>
        </p:nvSpPr>
        <p:spPr>
          <a:xfrm>
            <a:off x="774205" y="1014961"/>
            <a:ext cx="4040188" cy="639762"/>
          </a:xfrm>
        </p:spPr>
        <p:txBody>
          <a:bodyPr/>
          <a:lstStyle/>
          <a:p>
            <a:r>
              <a:rPr lang="en-US" sz="3200" dirty="0"/>
              <a:t>Pros</a:t>
            </a:r>
          </a:p>
        </p:txBody>
      </p:sp>
      <p:sp>
        <p:nvSpPr>
          <p:cNvPr id="5" name="Content Placeholder 4"/>
          <p:cNvSpPr>
            <a:spLocks noGrp="1"/>
          </p:cNvSpPr>
          <p:nvPr>
            <p:ph sz="half" idx="2"/>
          </p:nvPr>
        </p:nvSpPr>
        <p:spPr>
          <a:xfrm>
            <a:off x="865847" y="1721479"/>
            <a:ext cx="4735693" cy="4436559"/>
          </a:xfrm>
        </p:spPr>
        <p:txBody>
          <a:bodyPr>
            <a:noAutofit/>
          </a:bodyPr>
          <a:lstStyle/>
          <a:p>
            <a:r>
              <a:rPr lang="en-US" sz="2000" dirty="0"/>
              <a:t>Very compact energy/mass (ca. million times better than chemical reactions.)</a:t>
            </a:r>
          </a:p>
          <a:p>
            <a:r>
              <a:rPr lang="en-US" sz="2000" dirty="0"/>
              <a:t>No greenhouse gases generated (Co, CO</a:t>
            </a:r>
            <a:r>
              <a:rPr lang="en-US" sz="2000" baseline="-25000" dirty="0"/>
              <a:t>2</a:t>
            </a:r>
            <a:r>
              <a:rPr lang="en-US" sz="2000" dirty="0"/>
              <a:t> or SO</a:t>
            </a:r>
            <a:r>
              <a:rPr lang="en-US" sz="2000" baseline="-25000" dirty="0"/>
              <a:t>2</a:t>
            </a:r>
            <a:r>
              <a:rPr lang="en-US" sz="2000" dirty="0"/>
              <a:t> )*.</a:t>
            </a:r>
          </a:p>
          <a:p>
            <a:r>
              <a:rPr lang="en-US" sz="2000" dirty="0"/>
              <a:t>Reliable - Nuclear power plants have very high capacity factors, much higher than solar or wind </a:t>
            </a:r>
          </a:p>
          <a:p>
            <a:r>
              <a:rPr lang="en-US" sz="2000" dirty="0"/>
              <a:t>Cheap?</a:t>
            </a:r>
          </a:p>
          <a:p>
            <a:pPr>
              <a:buNone/>
            </a:pPr>
            <a:r>
              <a:rPr lang="en-US" sz="2000" dirty="0"/>
              <a:t>*Except for the mining, refining, transportation, etc.</a:t>
            </a:r>
          </a:p>
        </p:txBody>
      </p:sp>
      <p:sp>
        <p:nvSpPr>
          <p:cNvPr id="6" name="Text Placeholder 5"/>
          <p:cNvSpPr>
            <a:spLocks noGrp="1"/>
          </p:cNvSpPr>
          <p:nvPr>
            <p:ph type="body" sz="quarter" idx="3"/>
          </p:nvPr>
        </p:nvSpPr>
        <p:spPr>
          <a:xfrm>
            <a:off x="5971935" y="1081718"/>
            <a:ext cx="4041775" cy="639762"/>
          </a:xfrm>
        </p:spPr>
        <p:txBody>
          <a:bodyPr/>
          <a:lstStyle/>
          <a:p>
            <a:r>
              <a:rPr lang="en-US" sz="3200" dirty="0"/>
              <a:t>Cons</a:t>
            </a:r>
          </a:p>
        </p:txBody>
      </p:sp>
      <p:sp>
        <p:nvSpPr>
          <p:cNvPr id="7" name="Content Placeholder 6"/>
          <p:cNvSpPr>
            <a:spLocks noGrp="1"/>
          </p:cNvSpPr>
          <p:nvPr>
            <p:ph sz="quarter" idx="4"/>
          </p:nvPr>
        </p:nvSpPr>
        <p:spPr>
          <a:xfrm>
            <a:off x="6096001" y="1654723"/>
            <a:ext cx="4117976" cy="4049165"/>
          </a:xfrm>
        </p:spPr>
        <p:txBody>
          <a:bodyPr>
            <a:normAutofit/>
          </a:bodyPr>
          <a:lstStyle/>
          <a:p>
            <a:r>
              <a:rPr lang="en-US" sz="2000" dirty="0"/>
              <a:t>Waste: both toxic and radioactive.</a:t>
            </a:r>
          </a:p>
          <a:p>
            <a:r>
              <a:rPr lang="en-US" sz="2000" dirty="0"/>
              <a:t>High cost to build and license, large initial investment for long term pay back</a:t>
            </a:r>
          </a:p>
          <a:p>
            <a:r>
              <a:rPr lang="en-US" sz="2000" dirty="0"/>
              <a:t>Security concerns, proliferation and terrorism. </a:t>
            </a:r>
          </a:p>
          <a:p>
            <a:r>
              <a:rPr lang="en-US" sz="2000" dirty="0"/>
              <a:t>Safety</a:t>
            </a:r>
          </a:p>
          <a:p>
            <a:pPr lvl="1"/>
            <a:r>
              <a:rPr lang="en-US" sz="1800" dirty="0"/>
              <a:t>Three Mile Island (1979)</a:t>
            </a:r>
          </a:p>
          <a:p>
            <a:pPr lvl="1"/>
            <a:r>
              <a:rPr lang="en-US" sz="1800" dirty="0"/>
              <a:t>Chernobyl (1986)</a:t>
            </a:r>
          </a:p>
          <a:p>
            <a:pPr lvl="1"/>
            <a:r>
              <a:rPr lang="en-US" sz="1800" dirty="0"/>
              <a:t>Fukushima Daiichi (2011)</a:t>
            </a:r>
          </a:p>
        </p:txBody>
      </p:sp>
      <p:pic>
        <p:nvPicPr>
          <p:cNvPr id="41986" name="Picture 2" descr="http://images.wikia.com/simpsons/images/9/90/Snpp-1-.gif"/>
          <p:cNvPicPr>
            <a:picLocks noChangeAspect="1" noChangeArrowheads="1"/>
          </p:cNvPicPr>
          <p:nvPr/>
        </p:nvPicPr>
        <p:blipFill>
          <a:blip r:embed="rId2" cstate="print"/>
          <a:srcRect/>
          <a:stretch>
            <a:fillRect/>
          </a:stretch>
        </p:blipFill>
        <p:spPr bwMode="auto">
          <a:xfrm>
            <a:off x="7848601" y="5334001"/>
            <a:ext cx="1794715" cy="1338857"/>
          </a:xfrm>
          <a:prstGeom prst="rect">
            <a:avLst/>
          </a:prstGeom>
          <a:noFill/>
        </p:spPr>
      </p:pic>
      <p:sp>
        <p:nvSpPr>
          <p:cNvPr id="8" name="TextBox 7"/>
          <p:cNvSpPr txBox="1"/>
          <p:nvPr/>
        </p:nvSpPr>
        <p:spPr>
          <a:xfrm>
            <a:off x="1981200" y="6311571"/>
            <a:ext cx="5410200" cy="523220"/>
          </a:xfrm>
          <a:prstGeom prst="rect">
            <a:avLst/>
          </a:prstGeom>
          <a:noFill/>
        </p:spPr>
        <p:txBody>
          <a:bodyPr wrap="square" rtlCol="0">
            <a:spAutoFit/>
          </a:bodyPr>
          <a:lstStyle/>
          <a:p>
            <a:r>
              <a:rPr lang="en-US" sz="1400" dirty="0">
                <a:solidFill>
                  <a:srgbClr val="A9A57C"/>
                </a:solidFill>
                <a:latin typeface="Calibri"/>
              </a:rPr>
              <a:t>Image: </a:t>
            </a:r>
            <a:r>
              <a:rPr lang="en-US" sz="1400" dirty="0">
                <a:solidFill>
                  <a:srgbClr val="A9A57C"/>
                </a:solidFill>
                <a:latin typeface="Calibri"/>
                <a:hlinkClick r:id="rId3"/>
              </a:rPr>
              <a:t>http://images.wikia.com/simpsons/images/9/90/Snpp-1-.gif</a:t>
            </a:r>
            <a:endParaRPr lang="en-US" sz="1400" dirty="0">
              <a:solidFill>
                <a:srgbClr val="A9A57C"/>
              </a:solidFill>
              <a:latin typeface="Calibri"/>
            </a:endParaRPr>
          </a:p>
          <a:p>
            <a:endParaRPr lang="en-US" sz="1400" dirty="0">
              <a:solidFill>
                <a:srgbClr val="A9A57C"/>
              </a:solidFill>
              <a:latin typeface="Calibri"/>
            </a:endParaRPr>
          </a:p>
        </p:txBody>
      </p:sp>
    </p:spTree>
    <p:extLst>
      <p:ext uri="{BB962C8B-B14F-4D97-AF65-F5344CB8AC3E}">
        <p14:creationId xmlns:p14="http://schemas.microsoft.com/office/powerpoint/2010/main" val="4024251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76200"/>
            <a:ext cx="7620000" cy="868362"/>
          </a:xfrm>
        </p:spPr>
        <p:txBody>
          <a:bodyPr/>
          <a:lstStyle/>
          <a:p>
            <a:r>
              <a:rPr lang="en-US" dirty="0"/>
              <a:t>Nuclear fission</a:t>
            </a:r>
          </a:p>
        </p:txBody>
      </p:sp>
      <p:sp>
        <p:nvSpPr>
          <p:cNvPr id="8" name="Content Placeholder 7"/>
          <p:cNvSpPr>
            <a:spLocks noGrp="1"/>
          </p:cNvSpPr>
          <p:nvPr>
            <p:ph idx="1"/>
          </p:nvPr>
        </p:nvSpPr>
        <p:spPr>
          <a:xfrm>
            <a:off x="1149292" y="1295400"/>
            <a:ext cx="8451908" cy="5105400"/>
          </a:xfrm>
        </p:spPr>
        <p:txBody>
          <a:bodyPr>
            <a:normAutofit fontScale="85000" lnSpcReduction="20000"/>
          </a:bodyPr>
          <a:lstStyle/>
          <a:p>
            <a:r>
              <a:rPr lang="en-US" sz="3300" dirty="0"/>
              <a:t>Nucleus (</a:t>
            </a:r>
            <a:r>
              <a:rPr lang="en-US" sz="3300" baseline="30000" dirty="0"/>
              <a:t>235</a:t>
            </a:r>
            <a:r>
              <a:rPr lang="en-US" sz="3300" dirty="0"/>
              <a:t>U, </a:t>
            </a:r>
            <a:r>
              <a:rPr lang="en-US" sz="3300" baseline="30000" dirty="0"/>
              <a:t>239</a:t>
            </a:r>
            <a:r>
              <a:rPr lang="en-US" sz="3300" dirty="0"/>
              <a:t>Pu) absorbs neutron, becomes more unstable, splits into roughly equal halves, with excess neutrons and a lot of energy emitted as well.</a:t>
            </a:r>
          </a:p>
          <a:p>
            <a:endParaRPr lang="en-US" sz="3300" dirty="0"/>
          </a:p>
          <a:p>
            <a:r>
              <a:rPr lang="en-US" sz="3300" dirty="0"/>
              <a:t>The amount of free energy contained in nuclear fuel is millions of times the amount of free energy contained in a similar mass of chemical fuel such as gasoline, making nuclear fission a very dense source of energy.</a:t>
            </a:r>
          </a:p>
          <a:p>
            <a:endParaRPr lang="en-US" sz="2800" dirty="0"/>
          </a:p>
          <a:p>
            <a:endParaRPr lang="en-US" sz="2800" dirty="0"/>
          </a:p>
          <a:p>
            <a:endParaRPr lang="en-US" sz="2800" dirty="0"/>
          </a:p>
          <a:p>
            <a:endParaRPr lang="en-US" sz="2800" dirty="0"/>
          </a:p>
          <a:p>
            <a:endParaRPr lang="en-US" sz="2400" dirty="0"/>
          </a:p>
          <a:p>
            <a:pPr>
              <a:buNone/>
            </a:pPr>
            <a:r>
              <a:rPr lang="en-US" sz="2400" dirty="0"/>
              <a:t>Imagehttp://whyfiles.org/130nukes/images/fission.jpg</a:t>
            </a:r>
          </a:p>
          <a:p>
            <a:pPr>
              <a:buNone/>
            </a:pPr>
            <a:endParaRPr lang="en-US" sz="1400" dirty="0"/>
          </a:p>
          <a:p>
            <a:pPr>
              <a:buNone/>
            </a:pPr>
            <a:endParaRPr lang="en-US" sz="1400" dirty="0"/>
          </a:p>
        </p:txBody>
      </p:sp>
      <p:pic>
        <p:nvPicPr>
          <p:cNvPr id="33796" name="Picture 4" descr="http://whyfiles.org/130nukes/images/fission.jpg"/>
          <p:cNvPicPr>
            <a:picLocks noChangeAspect="1" noChangeArrowheads="1"/>
          </p:cNvPicPr>
          <p:nvPr/>
        </p:nvPicPr>
        <p:blipFill>
          <a:blip r:embed="rId2" cstate="print"/>
          <a:srcRect/>
          <a:stretch>
            <a:fillRect/>
          </a:stretch>
        </p:blipFill>
        <p:spPr bwMode="auto">
          <a:xfrm>
            <a:off x="7767805" y="4621977"/>
            <a:ext cx="2406169" cy="1606118"/>
          </a:xfrm>
          <a:prstGeom prst="rect">
            <a:avLst/>
          </a:prstGeom>
          <a:noFill/>
        </p:spPr>
      </p:pic>
    </p:spTree>
    <p:extLst>
      <p:ext uri="{BB962C8B-B14F-4D97-AF65-F5344CB8AC3E}">
        <p14:creationId xmlns:p14="http://schemas.microsoft.com/office/powerpoint/2010/main" val="268387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nuclear drop model</a:t>
            </a:r>
          </a:p>
        </p:txBody>
      </p:sp>
      <p:sp>
        <p:nvSpPr>
          <p:cNvPr id="3" name="Content Placeholder 2"/>
          <p:cNvSpPr>
            <a:spLocks noGrp="1"/>
          </p:cNvSpPr>
          <p:nvPr>
            <p:ph idx="1"/>
          </p:nvPr>
        </p:nvSpPr>
        <p:spPr>
          <a:xfrm>
            <a:off x="4267200" y="1600200"/>
            <a:ext cx="5943600" cy="4876800"/>
          </a:xfrm>
        </p:spPr>
        <p:txBody>
          <a:bodyPr/>
          <a:lstStyle/>
          <a:p>
            <a:r>
              <a:rPr lang="en-US" sz="2800" dirty="0"/>
              <a:t>After absorbing a neutron, the newly unstable nucleus splits in two, </a:t>
            </a:r>
            <a:r>
              <a:rPr lang="en-US" sz="2800" dirty="0">
                <a:hlinkClick r:id="rId2"/>
              </a:rPr>
              <a:t>like water droplet</a:t>
            </a:r>
            <a:r>
              <a:rPr lang="en-US" sz="2800" dirty="0"/>
              <a:t>. </a:t>
            </a:r>
          </a:p>
          <a:p>
            <a:pPr lvl="1"/>
            <a:r>
              <a:rPr lang="en-US" sz="2400" b="1" dirty="0"/>
              <a:t>Resulting nuclei tend to be unequal in mass.</a:t>
            </a:r>
          </a:p>
          <a:p>
            <a:pPr lvl="1"/>
            <a:r>
              <a:rPr lang="en-US" sz="2400" dirty="0"/>
              <a:t>Results are random for each nucleus, but can be predicted statistically.</a:t>
            </a:r>
          </a:p>
          <a:p>
            <a:endParaRPr lang="en-US" sz="2800" dirty="0"/>
          </a:p>
          <a:p>
            <a:pPr>
              <a:buNone/>
            </a:pPr>
            <a:r>
              <a:rPr lang="en-US" sz="1400" dirty="0"/>
              <a:t>Image: </a:t>
            </a:r>
            <a:r>
              <a:rPr lang="en-US" sz="1400" dirty="0">
                <a:hlinkClick r:id="rId3"/>
              </a:rPr>
              <a:t>http://www.kutl.kyushu-u.ac.jp/seminar/MicroWorld3_E/3Part3_E/3P33_E/liquid_drop_E.jpg</a:t>
            </a:r>
            <a:endParaRPr lang="en-US" sz="1400" dirty="0"/>
          </a:p>
          <a:p>
            <a:pPr>
              <a:buNone/>
            </a:pPr>
            <a:endParaRPr lang="en-US" sz="1400" dirty="0"/>
          </a:p>
        </p:txBody>
      </p:sp>
      <p:pic>
        <p:nvPicPr>
          <p:cNvPr id="39938" name="Picture 2" descr="http://www.kutl.kyushu-u.ac.jp/seminar/MicroWorld3_E/3Part3_E/3P33_E/liquid_drop_E.jpg"/>
          <p:cNvPicPr>
            <a:picLocks noChangeAspect="1" noChangeArrowheads="1"/>
          </p:cNvPicPr>
          <p:nvPr/>
        </p:nvPicPr>
        <p:blipFill>
          <a:blip r:embed="rId4" cstate="print"/>
          <a:srcRect/>
          <a:stretch>
            <a:fillRect/>
          </a:stretch>
        </p:blipFill>
        <p:spPr bwMode="auto">
          <a:xfrm>
            <a:off x="1535186" y="1600200"/>
            <a:ext cx="2333625" cy="3486151"/>
          </a:xfrm>
          <a:prstGeom prst="rect">
            <a:avLst/>
          </a:prstGeom>
          <a:noFill/>
        </p:spPr>
      </p:pic>
    </p:spTree>
    <p:extLst>
      <p:ext uri="{BB962C8B-B14F-4D97-AF65-F5344CB8AC3E}">
        <p14:creationId xmlns:p14="http://schemas.microsoft.com/office/powerpoint/2010/main" val="1383819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Fission byproducts</a:t>
            </a:r>
          </a:p>
        </p:txBody>
      </p:sp>
      <p:sp>
        <p:nvSpPr>
          <p:cNvPr id="3" name="Content Placeholder 2"/>
          <p:cNvSpPr>
            <a:spLocks noGrp="1"/>
          </p:cNvSpPr>
          <p:nvPr>
            <p:ph idx="1"/>
          </p:nvPr>
        </p:nvSpPr>
        <p:spPr>
          <a:xfrm>
            <a:off x="696286" y="1600200"/>
            <a:ext cx="9194334" cy="4572000"/>
          </a:xfrm>
        </p:spPr>
        <p:txBody>
          <a:bodyPr/>
          <a:lstStyle/>
          <a:p>
            <a:r>
              <a:rPr lang="en-US" sz="2800" dirty="0"/>
              <a:t>“Droplet” breaks apart, forms two nuclei of unequal mass, plus additional neutrons.</a:t>
            </a:r>
          </a:p>
          <a:p>
            <a:pPr lvl="1"/>
            <a:r>
              <a:rPr lang="en-US" sz="2400" dirty="0"/>
              <a:t>Several hundreds of possible isotopes produced, many toxic, most radioactive.</a:t>
            </a:r>
          </a:p>
          <a:p>
            <a:pPr lvl="1"/>
            <a:r>
              <a:rPr lang="en-US" sz="2400" dirty="0"/>
              <a:t>Neutrons absorbed by other nuclei</a:t>
            </a:r>
            <a:endParaRPr lang="en-US" sz="1400" dirty="0"/>
          </a:p>
          <a:p>
            <a:pPr>
              <a:buNone/>
            </a:pPr>
            <a:endParaRPr lang="en-US" sz="1400" dirty="0"/>
          </a:p>
          <a:p>
            <a:pPr>
              <a:buNone/>
            </a:pPr>
            <a:endParaRPr lang="en-US" sz="1400" dirty="0"/>
          </a:p>
        </p:txBody>
      </p:sp>
    </p:spTree>
    <p:extLst>
      <p:ext uri="{BB962C8B-B14F-4D97-AF65-F5344CB8AC3E}">
        <p14:creationId xmlns:p14="http://schemas.microsoft.com/office/powerpoint/2010/main" val="846292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chain reaction</a:t>
            </a:r>
          </a:p>
        </p:txBody>
      </p:sp>
      <p:sp>
        <p:nvSpPr>
          <p:cNvPr id="3" name="Content Placeholder 2"/>
          <p:cNvSpPr>
            <a:spLocks noGrp="1"/>
          </p:cNvSpPr>
          <p:nvPr>
            <p:ph idx="1"/>
          </p:nvPr>
        </p:nvSpPr>
        <p:spPr>
          <a:xfrm>
            <a:off x="389739" y="1335947"/>
            <a:ext cx="6734961" cy="5410200"/>
          </a:xfrm>
        </p:spPr>
        <p:txBody>
          <a:bodyPr>
            <a:normAutofit/>
          </a:bodyPr>
          <a:lstStyle/>
          <a:p>
            <a:r>
              <a:rPr lang="en-US" sz="2400" dirty="0"/>
              <a:t>A slow neutron can induce </a:t>
            </a:r>
            <a:r>
              <a:rPr lang="en-US" sz="2400" baseline="30000" dirty="0"/>
              <a:t>235</a:t>
            </a:r>
            <a:r>
              <a:rPr lang="en-US" sz="2400" dirty="0"/>
              <a:t>U (</a:t>
            </a:r>
            <a:r>
              <a:rPr lang="en-US" sz="2400" baseline="30000" dirty="0"/>
              <a:t>239</a:t>
            </a:r>
            <a:r>
              <a:rPr lang="en-US" sz="2400" dirty="0"/>
              <a:t>Pu) nucleus to split.</a:t>
            </a:r>
          </a:p>
          <a:p>
            <a:r>
              <a:rPr lang="en-US" sz="2400" dirty="0"/>
              <a:t>Fission produces more neutrons that can cause further fissions.</a:t>
            </a:r>
          </a:p>
          <a:p>
            <a:pPr lvl="1"/>
            <a:r>
              <a:rPr lang="en-US" dirty="0"/>
              <a:t>They must be </a:t>
            </a:r>
            <a:r>
              <a:rPr lang="en-US" i="1" dirty="0"/>
              <a:t>slow</a:t>
            </a:r>
            <a:r>
              <a:rPr lang="en-US" dirty="0"/>
              <a:t> neutrons.</a:t>
            </a:r>
          </a:p>
          <a:p>
            <a:pPr lvl="1"/>
            <a:r>
              <a:rPr lang="en-US" dirty="0"/>
              <a:t>Requires 2+ neutrons to maintain.</a:t>
            </a:r>
          </a:p>
          <a:p>
            <a:pPr lvl="1"/>
            <a:r>
              <a:rPr lang="en-US" dirty="0"/>
              <a:t>Reactor: close to 1 neutron/nuke for stability.</a:t>
            </a:r>
          </a:p>
          <a:p>
            <a:pPr lvl="1"/>
            <a:r>
              <a:rPr lang="en-US" dirty="0"/>
              <a:t>Bomb: as many neutrons as possible.</a:t>
            </a:r>
          </a:p>
          <a:p>
            <a:r>
              <a:rPr lang="en-US" sz="2400" dirty="0"/>
              <a:t>Population analogy: How many kids must each couple produce to keep humanity alive? What happens if they produce more?</a:t>
            </a:r>
            <a:endParaRPr lang="en-US" sz="1400" dirty="0"/>
          </a:p>
          <a:p>
            <a:pPr>
              <a:buNone/>
            </a:pPr>
            <a:endParaRPr lang="en-US" sz="1400" dirty="0"/>
          </a:p>
          <a:p>
            <a:pPr>
              <a:buNone/>
            </a:pPr>
            <a:r>
              <a:rPr lang="en-US" sz="1400" dirty="0"/>
              <a:t>Image: </a:t>
            </a:r>
            <a:r>
              <a:rPr lang="en-US" sz="1400" dirty="0">
                <a:hlinkClick r:id="rId2"/>
              </a:rPr>
              <a:t>http://www.daviddarling.info/images/fission.gif</a:t>
            </a:r>
            <a:endParaRPr lang="en-US" sz="1400" dirty="0"/>
          </a:p>
          <a:p>
            <a:pPr>
              <a:buNone/>
            </a:pPr>
            <a:endParaRPr lang="en-US" sz="1400" dirty="0"/>
          </a:p>
        </p:txBody>
      </p:sp>
      <p:pic>
        <p:nvPicPr>
          <p:cNvPr id="31746" name="Picture 2" descr="http://www.daviddarling.info/images/fission.gif"/>
          <p:cNvPicPr>
            <a:picLocks noChangeAspect="1" noChangeArrowheads="1"/>
          </p:cNvPicPr>
          <p:nvPr/>
        </p:nvPicPr>
        <p:blipFill>
          <a:blip r:embed="rId3" cstate="print"/>
          <a:srcRect/>
          <a:stretch>
            <a:fillRect/>
          </a:stretch>
        </p:blipFill>
        <p:spPr bwMode="auto">
          <a:xfrm>
            <a:off x="7124700" y="2133600"/>
            <a:ext cx="3543300" cy="2114550"/>
          </a:xfrm>
          <a:prstGeom prst="rect">
            <a:avLst/>
          </a:prstGeom>
          <a:noFill/>
        </p:spPr>
      </p:pic>
    </p:spTree>
    <p:extLst>
      <p:ext uri="{BB962C8B-B14F-4D97-AF65-F5344CB8AC3E}">
        <p14:creationId xmlns:p14="http://schemas.microsoft.com/office/powerpoint/2010/main" val="2521402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7620000" cy="1143000"/>
          </a:xfrm>
        </p:spPr>
        <p:txBody>
          <a:bodyPr/>
          <a:lstStyle/>
          <a:p>
            <a:r>
              <a:rPr lang="en-US" dirty="0"/>
              <a:t>Chain reactions</a:t>
            </a:r>
          </a:p>
        </p:txBody>
      </p:sp>
      <p:sp>
        <p:nvSpPr>
          <p:cNvPr id="3" name="Content Placeholder 2"/>
          <p:cNvSpPr>
            <a:spLocks noGrp="1"/>
          </p:cNvSpPr>
          <p:nvPr>
            <p:ph idx="1"/>
          </p:nvPr>
        </p:nvSpPr>
        <p:spPr>
          <a:xfrm>
            <a:off x="2903989" y="1600200"/>
            <a:ext cx="7620000" cy="5181600"/>
          </a:xfrm>
        </p:spPr>
        <p:txBody>
          <a:bodyPr/>
          <a:lstStyle/>
          <a:p>
            <a:endParaRPr lang="en-US" dirty="0"/>
          </a:p>
          <a:p>
            <a:endParaRPr lang="en-US" dirty="0"/>
          </a:p>
          <a:p>
            <a:endParaRPr lang="en-US" dirty="0"/>
          </a:p>
          <a:p>
            <a:endParaRPr lang="en-US" dirty="0"/>
          </a:p>
          <a:p>
            <a:endParaRPr lang="en-US" dirty="0"/>
          </a:p>
          <a:p>
            <a:pPr>
              <a:buNone/>
            </a:pPr>
            <a:endParaRPr lang="en-US" dirty="0"/>
          </a:p>
          <a:p>
            <a:endParaRPr lang="en-US" dirty="0"/>
          </a:p>
          <a:p>
            <a:pPr>
              <a:buNone/>
            </a:pPr>
            <a:endParaRPr lang="en-US" sz="1400" dirty="0">
              <a:hlinkClick r:id="" action="ppaction://noaction"/>
            </a:endParaRPr>
          </a:p>
          <a:p>
            <a:pPr>
              <a:buNone/>
            </a:pPr>
            <a:endParaRPr lang="en-US" sz="1400" dirty="0">
              <a:hlinkClick r:id="" action="ppaction://noaction"/>
            </a:endParaRPr>
          </a:p>
          <a:p>
            <a:pPr>
              <a:buNone/>
            </a:pPr>
            <a:endParaRPr lang="en-US" sz="1400" dirty="0">
              <a:hlinkClick r:id="" action="ppaction://noaction"/>
            </a:endParaRPr>
          </a:p>
          <a:p>
            <a:pPr>
              <a:buNone/>
            </a:pPr>
            <a:endParaRPr lang="en-US" sz="1400" dirty="0">
              <a:hlinkClick r:id="" action="ppaction://noaction"/>
            </a:endParaRPr>
          </a:p>
          <a:p>
            <a:pPr>
              <a:buNone/>
            </a:pPr>
            <a:endParaRPr lang="en-US" sz="1400" dirty="0">
              <a:hlinkClick r:id="" action="ppaction://noaction"/>
            </a:endParaRPr>
          </a:p>
          <a:p>
            <a:pPr>
              <a:buNone/>
            </a:pPr>
            <a:endParaRPr lang="en-US" sz="1400" dirty="0">
              <a:hlinkClick r:id="" action="ppaction://noaction"/>
            </a:endParaRPr>
          </a:p>
          <a:p>
            <a:pPr>
              <a:buNone/>
            </a:pPr>
            <a:r>
              <a:rPr lang="en-US" sz="1400" dirty="0">
                <a:hlinkClick r:id="rId3"/>
              </a:rPr>
              <a:t>http://www.youtube.com/watch?v=Pmy5fivI_4U&amp;feature=related</a:t>
            </a:r>
            <a:endParaRPr lang="en-US" sz="1400" dirty="0"/>
          </a:p>
          <a:p>
            <a:pPr>
              <a:buNone/>
            </a:pPr>
            <a:endParaRPr lang="en-US" sz="1400" dirty="0"/>
          </a:p>
        </p:txBody>
      </p:sp>
      <p:pic>
        <p:nvPicPr>
          <p:cNvPr id="4" name="Pmy5fivI_4U?version=2&amp;hl=en_US"/>
          <p:cNvPicPr>
            <a:picLocks noRot="1" noChangeAspect="1"/>
          </p:cNvPicPr>
          <p:nvPr>
            <a:videoFile r:link="rId1"/>
          </p:nvPr>
        </p:nvPicPr>
        <p:blipFill>
          <a:blip r:embed="rId4"/>
          <a:stretch>
            <a:fillRect/>
          </a:stretch>
        </p:blipFill>
        <p:spPr>
          <a:xfrm>
            <a:off x="2819400" y="1219201"/>
            <a:ext cx="6237718" cy="4678289"/>
          </a:xfrm>
          <a:prstGeom prst="rect">
            <a:avLst/>
          </a:prstGeom>
        </p:spPr>
      </p:pic>
      <p:pic>
        <p:nvPicPr>
          <p:cNvPr id="1027" name="Picture 3">
            <a:hlinkClick r:id="rId3"/>
          </p:cNvPr>
          <p:cNvPicPr>
            <a:picLocks noChangeAspect="1" noChangeArrowheads="1"/>
          </p:cNvPicPr>
          <p:nvPr/>
        </p:nvPicPr>
        <p:blipFill>
          <a:blip r:embed="rId5" cstate="print"/>
          <a:srcRect t="14583" r="35938" b="25000"/>
          <a:stretch>
            <a:fillRect/>
          </a:stretch>
        </p:blipFill>
        <p:spPr bwMode="auto">
          <a:xfrm>
            <a:off x="2667000" y="1030550"/>
            <a:ext cx="6248400" cy="4419600"/>
          </a:xfrm>
          <a:prstGeom prst="rect">
            <a:avLst/>
          </a:prstGeom>
          <a:noFill/>
          <a:ln w="9525">
            <a:noFill/>
            <a:miter lim="800000"/>
            <a:headEnd/>
            <a:tailEnd/>
          </a:ln>
        </p:spPr>
      </p:pic>
      <p:sp>
        <p:nvSpPr>
          <p:cNvPr id="5" name="TextBox 4">
            <a:extLst>
              <a:ext uri="{FF2B5EF4-FFF2-40B4-BE49-F238E27FC236}">
                <a16:creationId xmlns:a16="http://schemas.microsoft.com/office/drawing/2014/main" id="{A23307EC-3FA2-4DCB-8A3B-D52AAB76B46D}"/>
              </a:ext>
            </a:extLst>
          </p:cNvPr>
          <p:cNvSpPr txBox="1"/>
          <p:nvPr/>
        </p:nvSpPr>
        <p:spPr>
          <a:xfrm>
            <a:off x="293616" y="2122415"/>
            <a:ext cx="2373384" cy="2031325"/>
          </a:xfrm>
          <a:prstGeom prst="rect">
            <a:avLst/>
          </a:prstGeom>
          <a:noFill/>
        </p:spPr>
        <p:txBody>
          <a:bodyPr wrap="square" rtlCol="0">
            <a:spAutoFit/>
          </a:bodyPr>
          <a:lstStyle/>
          <a:p>
            <a:r>
              <a:rPr lang="en-US" dirty="0"/>
              <a:t>A physics experiment where it simulates nuclear fission. </a:t>
            </a:r>
          </a:p>
          <a:p>
            <a:r>
              <a:rPr lang="en-US" dirty="0"/>
              <a:t>100 mousetraps with 100 balls are set off in an enclosed area by one ball.</a:t>
            </a:r>
          </a:p>
        </p:txBody>
      </p:sp>
    </p:spTree>
    <p:extLst>
      <p:ext uri="{BB962C8B-B14F-4D97-AF65-F5344CB8AC3E}">
        <p14:creationId xmlns:p14="http://schemas.microsoft.com/office/powerpoint/2010/main" val="36378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wo hands in brown gloves holding a gray disk with a number 2068 hand-written on it"/>
          <p:cNvPicPr>
            <a:picLocks noChangeAspect="1" noChangeArrowheads="1"/>
          </p:cNvPicPr>
          <p:nvPr/>
        </p:nvPicPr>
        <p:blipFill>
          <a:blip r:embed="rId2" cstate="print"/>
          <a:srcRect/>
          <a:stretch>
            <a:fillRect/>
          </a:stretch>
        </p:blipFill>
        <p:spPr bwMode="auto">
          <a:xfrm>
            <a:off x="8388474" y="228601"/>
            <a:ext cx="1993776" cy="1595021"/>
          </a:xfrm>
          <a:prstGeom prst="rect">
            <a:avLst/>
          </a:prstGeom>
          <a:noFill/>
        </p:spPr>
      </p:pic>
      <p:sp>
        <p:nvSpPr>
          <p:cNvPr id="2" name="Title 1"/>
          <p:cNvSpPr>
            <a:spLocks noGrp="1"/>
          </p:cNvSpPr>
          <p:nvPr>
            <p:ph type="title"/>
          </p:nvPr>
        </p:nvSpPr>
        <p:spPr/>
        <p:txBody>
          <a:bodyPr/>
          <a:lstStyle/>
          <a:p>
            <a:r>
              <a:rPr lang="en-US" dirty="0"/>
              <a:t>Uranium isotopes</a:t>
            </a:r>
          </a:p>
        </p:txBody>
      </p:sp>
      <p:sp>
        <p:nvSpPr>
          <p:cNvPr id="3" name="Content Placeholder 2"/>
          <p:cNvSpPr>
            <a:spLocks noGrp="1"/>
          </p:cNvSpPr>
          <p:nvPr>
            <p:ph idx="1"/>
          </p:nvPr>
        </p:nvSpPr>
        <p:spPr>
          <a:xfrm>
            <a:off x="964734" y="1722438"/>
            <a:ext cx="8865066" cy="4525963"/>
          </a:xfrm>
        </p:spPr>
        <p:txBody>
          <a:bodyPr>
            <a:normAutofit/>
          </a:bodyPr>
          <a:lstStyle/>
          <a:p>
            <a:r>
              <a:rPr lang="en-US" sz="2800" baseline="30000" dirty="0"/>
              <a:t>235</a:t>
            </a:r>
            <a:r>
              <a:rPr lang="en-US" sz="2800" dirty="0"/>
              <a:t>U: Can absorb slow neutrons, which leads to fission. </a:t>
            </a:r>
          </a:p>
          <a:p>
            <a:pPr lvl="1"/>
            <a:r>
              <a:rPr lang="en-US" sz="2400" dirty="0"/>
              <a:t>0.7% of all uranium found in nature on Earth.</a:t>
            </a:r>
          </a:p>
          <a:p>
            <a:pPr lvl="1"/>
            <a:r>
              <a:rPr lang="en-US" sz="2400" dirty="0"/>
              <a:t>700 million year half-life.</a:t>
            </a:r>
          </a:p>
          <a:p>
            <a:r>
              <a:rPr lang="en-US" sz="2800" baseline="30000" dirty="0"/>
              <a:t>238</a:t>
            </a:r>
            <a:r>
              <a:rPr lang="en-US" sz="2800" dirty="0"/>
              <a:t>U: Can absorb fast neutrons, but unsuitable for use as fissile fuel. </a:t>
            </a:r>
          </a:p>
          <a:p>
            <a:pPr marL="742950" lvl="2" indent="-342900"/>
            <a:r>
              <a:rPr lang="en-US" sz="2000" dirty="0"/>
              <a:t>99.3% of all uranium found in nature.</a:t>
            </a:r>
          </a:p>
          <a:p>
            <a:pPr marL="742950" lvl="2" indent="-342900"/>
            <a:r>
              <a:rPr lang="en-US" sz="2000" dirty="0"/>
              <a:t>4.5 billion year half-life.</a:t>
            </a:r>
          </a:p>
          <a:p>
            <a:r>
              <a:rPr lang="en-US" sz="2800" dirty="0"/>
              <a:t>Is </a:t>
            </a:r>
            <a:r>
              <a:rPr lang="en-US" sz="2800" baseline="30000" dirty="0"/>
              <a:t>235</a:t>
            </a:r>
            <a:r>
              <a:rPr lang="en-US" sz="2800" dirty="0"/>
              <a:t>U becoming a greater or smaller fraction of Earth’s uranium?</a:t>
            </a:r>
          </a:p>
          <a:p>
            <a:pPr>
              <a:buNone/>
            </a:pPr>
            <a:r>
              <a:rPr lang="en-US" sz="1400" dirty="0"/>
              <a:t>Image: uranium metal. </a:t>
            </a:r>
            <a:r>
              <a:rPr lang="en-US" sz="1400" dirty="0">
                <a:hlinkClick r:id="rId3"/>
              </a:rPr>
              <a:t>http://upload.wikimedia.org/wikipedia/commons/thumb/d/d8/HEUraniumC.jpg/250px-HEUraniumC.jpg</a:t>
            </a:r>
            <a:endParaRPr lang="en-US" sz="1400" dirty="0"/>
          </a:p>
          <a:p>
            <a:pPr>
              <a:buNone/>
            </a:pPr>
            <a:endParaRPr lang="en-US" sz="1400" dirty="0"/>
          </a:p>
        </p:txBody>
      </p:sp>
    </p:spTree>
    <p:extLst>
      <p:ext uri="{BB962C8B-B14F-4D97-AF65-F5344CB8AC3E}">
        <p14:creationId xmlns:p14="http://schemas.microsoft.com/office/powerpoint/2010/main" val="55026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Uranium isotopes</a:t>
            </a:r>
          </a:p>
        </p:txBody>
      </p:sp>
      <p:graphicFrame>
        <p:nvGraphicFramePr>
          <p:cNvPr id="4" name="Content Placeholder 3"/>
          <p:cNvGraphicFramePr>
            <a:graphicFrameLocks noGrp="1"/>
          </p:cNvGraphicFramePr>
          <p:nvPr>
            <p:ph idx="1"/>
          </p:nvPr>
        </p:nvGraphicFramePr>
        <p:xfrm>
          <a:off x="2133600" y="1371600"/>
          <a:ext cx="4724400" cy="210312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tblGrid>
              <a:tr h="370840">
                <a:tc>
                  <a:txBody>
                    <a:bodyPr/>
                    <a:lstStyle/>
                    <a:p>
                      <a:endParaRPr lang="en-US" sz="2800" dirty="0"/>
                    </a:p>
                  </a:txBody>
                  <a:tcPr/>
                </a:tc>
                <a:tc>
                  <a:txBody>
                    <a:bodyPr/>
                    <a:lstStyle/>
                    <a:p>
                      <a:r>
                        <a:rPr lang="en-US" sz="2800" baseline="30000" dirty="0"/>
                        <a:t>235</a:t>
                      </a:r>
                      <a:r>
                        <a:rPr lang="en-US" sz="2800" dirty="0"/>
                        <a:t>U / total</a:t>
                      </a:r>
                    </a:p>
                  </a:txBody>
                  <a:tcPr/>
                </a:tc>
                <a:extLst>
                  <a:ext uri="{0D108BD9-81ED-4DB2-BD59-A6C34878D82A}">
                    <a16:rowId xmlns:a16="http://schemas.microsoft.com/office/drawing/2014/main" val="10000"/>
                  </a:ext>
                </a:extLst>
              </a:tr>
              <a:tr h="548640">
                <a:tc>
                  <a:txBody>
                    <a:bodyPr/>
                    <a:lstStyle/>
                    <a:p>
                      <a:r>
                        <a:rPr lang="en-US" sz="2800" dirty="0"/>
                        <a:t>Nature</a:t>
                      </a:r>
                    </a:p>
                  </a:txBody>
                  <a:tcPr/>
                </a:tc>
                <a:tc>
                  <a:txBody>
                    <a:bodyPr/>
                    <a:lstStyle/>
                    <a:p>
                      <a:r>
                        <a:rPr lang="en-US" sz="2800" dirty="0"/>
                        <a:t>0.7%</a:t>
                      </a:r>
                    </a:p>
                  </a:txBody>
                  <a:tcPr/>
                </a:tc>
                <a:extLst>
                  <a:ext uri="{0D108BD9-81ED-4DB2-BD59-A6C34878D82A}">
                    <a16:rowId xmlns:a16="http://schemas.microsoft.com/office/drawing/2014/main" val="10001"/>
                  </a:ext>
                </a:extLst>
              </a:tr>
              <a:tr h="370840">
                <a:tc>
                  <a:txBody>
                    <a:bodyPr/>
                    <a:lstStyle/>
                    <a:p>
                      <a:r>
                        <a:rPr lang="en-US" sz="2800" dirty="0"/>
                        <a:t>Reactor</a:t>
                      </a:r>
                    </a:p>
                  </a:txBody>
                  <a:tcPr/>
                </a:tc>
                <a:tc>
                  <a:txBody>
                    <a:bodyPr/>
                    <a:lstStyle/>
                    <a:p>
                      <a:r>
                        <a:rPr lang="en-US" sz="2800" dirty="0"/>
                        <a:t>3-5%</a:t>
                      </a:r>
                    </a:p>
                  </a:txBody>
                  <a:tcPr/>
                </a:tc>
                <a:extLst>
                  <a:ext uri="{0D108BD9-81ED-4DB2-BD59-A6C34878D82A}">
                    <a16:rowId xmlns:a16="http://schemas.microsoft.com/office/drawing/2014/main" val="10002"/>
                  </a:ext>
                </a:extLst>
              </a:tr>
              <a:tr h="370840">
                <a:tc>
                  <a:txBody>
                    <a:bodyPr/>
                    <a:lstStyle/>
                    <a:p>
                      <a:r>
                        <a:rPr lang="en-US" sz="2800" dirty="0"/>
                        <a:t>Bomb</a:t>
                      </a:r>
                    </a:p>
                  </a:txBody>
                  <a:tcPr/>
                </a:tc>
                <a:tc>
                  <a:txBody>
                    <a:bodyPr/>
                    <a:lstStyle/>
                    <a:p>
                      <a:r>
                        <a:rPr lang="en-US" sz="2800" dirty="0"/>
                        <a:t>95%</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696286" y="3657601"/>
            <a:ext cx="9285914" cy="2369880"/>
          </a:xfrm>
          <a:prstGeom prst="rect">
            <a:avLst/>
          </a:prstGeom>
          <a:noFill/>
        </p:spPr>
        <p:txBody>
          <a:bodyPr wrap="square" rtlCol="0">
            <a:spAutoFit/>
          </a:bodyPr>
          <a:lstStyle/>
          <a:p>
            <a:r>
              <a:rPr lang="en-US" sz="2400" dirty="0">
                <a:solidFill>
                  <a:srgbClr val="9CBEBD">
                    <a:lumMod val="50000"/>
                  </a:srgbClr>
                </a:solidFill>
                <a:latin typeface="Calibri"/>
              </a:rPr>
              <a:t>Plutonium (</a:t>
            </a:r>
            <a:r>
              <a:rPr lang="en-US" sz="2400" baseline="30000" dirty="0">
                <a:solidFill>
                  <a:srgbClr val="9CBEBD">
                    <a:lumMod val="50000"/>
                  </a:srgbClr>
                </a:solidFill>
                <a:latin typeface="Calibri"/>
              </a:rPr>
              <a:t>239</a:t>
            </a:r>
            <a:r>
              <a:rPr lang="en-US" sz="2400" dirty="0">
                <a:solidFill>
                  <a:srgbClr val="9CBEBD">
                    <a:lumMod val="50000"/>
                  </a:srgbClr>
                </a:solidFill>
                <a:latin typeface="Calibri"/>
              </a:rPr>
              <a:t>Pu) (shown on the right above) can be substituted for </a:t>
            </a:r>
            <a:r>
              <a:rPr lang="en-US" sz="2400" baseline="30000" dirty="0">
                <a:solidFill>
                  <a:srgbClr val="9CBEBD">
                    <a:lumMod val="50000"/>
                  </a:srgbClr>
                </a:solidFill>
                <a:latin typeface="Calibri"/>
              </a:rPr>
              <a:t>235</a:t>
            </a:r>
            <a:r>
              <a:rPr lang="en-US" sz="2400" dirty="0">
                <a:solidFill>
                  <a:srgbClr val="9CBEBD">
                    <a:lumMod val="50000"/>
                  </a:srgbClr>
                </a:solidFill>
                <a:latin typeface="Calibri"/>
              </a:rPr>
              <a:t>U, particularly in bombs. The only problem is that it is 100% manmade.</a:t>
            </a:r>
          </a:p>
          <a:p>
            <a:r>
              <a:rPr lang="en-US" sz="2400" dirty="0">
                <a:solidFill>
                  <a:srgbClr val="9CBEBD">
                    <a:lumMod val="50000"/>
                  </a:srgbClr>
                </a:solidFill>
                <a:latin typeface="Calibri"/>
              </a:rPr>
              <a:t>Because it is best suited for bomb making, keeping plutonium out of unsuitable hands is a major security issue.</a:t>
            </a:r>
          </a:p>
          <a:p>
            <a:r>
              <a:rPr lang="en-US" sz="2400" dirty="0">
                <a:solidFill>
                  <a:srgbClr val="9CBEBD">
                    <a:lumMod val="50000"/>
                  </a:srgbClr>
                </a:solidFill>
                <a:latin typeface="Calibri"/>
              </a:rPr>
              <a:t>Half-life = 24,000yr.</a:t>
            </a:r>
          </a:p>
          <a:p>
            <a:r>
              <a:rPr lang="en-US" sz="1400" dirty="0">
                <a:solidFill>
                  <a:srgbClr val="A9A57C"/>
                </a:solidFill>
                <a:latin typeface="Calibri"/>
              </a:rPr>
              <a:t>Image: </a:t>
            </a:r>
            <a:r>
              <a:rPr lang="en-US" sz="1400" dirty="0">
                <a:solidFill>
                  <a:srgbClr val="A9A57C"/>
                </a:solidFill>
                <a:latin typeface="Calibri"/>
                <a:hlinkClick r:id="rId2"/>
              </a:rPr>
              <a:t>http://en.wikipedia.org/wiki/File:Plutonium3.jpg</a:t>
            </a:r>
          </a:p>
          <a:p>
            <a:endParaRPr lang="en-US" sz="1400" dirty="0">
              <a:solidFill>
                <a:srgbClr val="A9A57C"/>
              </a:solidFill>
              <a:latin typeface="Calibri"/>
            </a:endParaRPr>
          </a:p>
        </p:txBody>
      </p:sp>
      <p:pic>
        <p:nvPicPr>
          <p:cNvPr id="2050" name="Picture 2" descr="File:Plutonium3.jpg"/>
          <p:cNvPicPr>
            <a:picLocks noChangeAspect="1" noChangeArrowheads="1"/>
          </p:cNvPicPr>
          <p:nvPr/>
        </p:nvPicPr>
        <p:blipFill>
          <a:blip r:embed="rId3" cstate="print"/>
          <a:srcRect b="22000"/>
          <a:stretch>
            <a:fillRect/>
          </a:stretch>
        </p:blipFill>
        <p:spPr bwMode="auto">
          <a:xfrm>
            <a:off x="7482281" y="763523"/>
            <a:ext cx="3124200" cy="2436876"/>
          </a:xfrm>
          <a:prstGeom prst="rect">
            <a:avLst/>
          </a:prstGeom>
          <a:noFill/>
        </p:spPr>
      </p:pic>
    </p:spTree>
    <p:extLst>
      <p:ext uri="{BB962C8B-B14F-4D97-AF65-F5344CB8AC3E}">
        <p14:creationId xmlns:p14="http://schemas.microsoft.com/office/powerpoint/2010/main" val="20171229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produce fissile material</a:t>
            </a:r>
          </a:p>
        </p:txBody>
      </p:sp>
      <p:sp>
        <p:nvSpPr>
          <p:cNvPr id="3" name="Content Placeholder 2"/>
          <p:cNvSpPr>
            <a:spLocks noGrp="1"/>
          </p:cNvSpPr>
          <p:nvPr>
            <p:ph idx="1"/>
          </p:nvPr>
        </p:nvSpPr>
        <p:spPr/>
        <p:txBody>
          <a:bodyPr/>
          <a:lstStyle/>
          <a:p>
            <a:r>
              <a:rPr lang="en-US" sz="2800" baseline="30000" dirty="0"/>
              <a:t>235</a:t>
            </a:r>
            <a:r>
              <a:rPr lang="en-US" sz="2800" dirty="0"/>
              <a:t>U:</a:t>
            </a:r>
          </a:p>
          <a:p>
            <a:pPr lvl="1"/>
            <a:r>
              <a:rPr lang="en-US" sz="2400" dirty="0"/>
              <a:t>Mined uranium is “enriched” in centrifuges by discarding some of the </a:t>
            </a:r>
            <a:r>
              <a:rPr lang="en-US" sz="2400" baseline="30000" dirty="0"/>
              <a:t>238</a:t>
            </a:r>
            <a:r>
              <a:rPr lang="en-US" sz="2400" dirty="0"/>
              <a:t>U, a slow, expensive process.</a:t>
            </a:r>
          </a:p>
          <a:p>
            <a:pPr lvl="1"/>
            <a:r>
              <a:rPr lang="en-US" sz="2400" dirty="0"/>
              <a:t>Keeping centrifuges out of wrong hands is a major security issue.</a:t>
            </a:r>
          </a:p>
          <a:p>
            <a:r>
              <a:rPr lang="en-US" sz="2800" baseline="30000" dirty="0"/>
              <a:t>239</a:t>
            </a:r>
            <a:r>
              <a:rPr lang="en-US" sz="2800" dirty="0"/>
              <a:t>Pu:</a:t>
            </a:r>
          </a:p>
          <a:p>
            <a:pPr lvl="1"/>
            <a:r>
              <a:rPr lang="en-US" sz="2400" dirty="0"/>
              <a:t> Bombard </a:t>
            </a:r>
            <a:r>
              <a:rPr lang="en-US" sz="2400" baseline="30000" dirty="0"/>
              <a:t>238</a:t>
            </a:r>
            <a:r>
              <a:rPr lang="en-US" sz="2400" dirty="0"/>
              <a:t>U with neutrons in a reactor.</a:t>
            </a:r>
          </a:p>
          <a:p>
            <a:pPr lvl="1"/>
            <a:r>
              <a:rPr lang="en-US" sz="2400" dirty="0"/>
              <a:t>Requires nuclear industry in country of production.			</a:t>
            </a:r>
            <a:endParaRPr lang="en-US" sz="1400" dirty="0"/>
          </a:p>
          <a:p>
            <a:pPr>
              <a:buNone/>
            </a:pPr>
            <a:r>
              <a:rPr lang="en-US" sz="1400" dirty="0"/>
              <a:t>Image: </a:t>
            </a:r>
            <a:r>
              <a:rPr lang="en-US" sz="1400" dirty="0">
                <a:hlinkClick r:id="rId2"/>
              </a:rPr>
              <a:t>http://en.wikipedia.org/wiki/File:U2_-_How_to_Dismantle_an_Atomic_Bomb_(Album_Cover).png</a:t>
            </a:r>
            <a:endParaRPr lang="en-US" sz="1400" dirty="0"/>
          </a:p>
          <a:p>
            <a:pPr>
              <a:buNone/>
            </a:pPr>
            <a:endParaRPr lang="en-US" sz="1400" dirty="0"/>
          </a:p>
        </p:txBody>
      </p:sp>
      <p:pic>
        <p:nvPicPr>
          <p:cNvPr id="30722" name="Picture 2" descr="http://upload.wikimedia.org/wikipedia/en/thumb/9/99/U2_-_How_to_Dismantle_an_Atomic_Bomb_(Album_Cover).png/220px-U2_-_How_to_Dismantle_an_Atomic_Bomb_(Album_Cover).png"/>
          <p:cNvPicPr>
            <a:picLocks noChangeAspect="1" noChangeArrowheads="1"/>
          </p:cNvPicPr>
          <p:nvPr/>
        </p:nvPicPr>
        <p:blipFill>
          <a:blip r:embed="rId3" cstate="print"/>
          <a:srcRect/>
          <a:stretch>
            <a:fillRect/>
          </a:stretch>
        </p:blipFill>
        <p:spPr bwMode="auto">
          <a:xfrm>
            <a:off x="8674100" y="3552039"/>
            <a:ext cx="2095500" cy="2095501"/>
          </a:xfrm>
          <a:prstGeom prst="rect">
            <a:avLst/>
          </a:prstGeom>
          <a:noFill/>
        </p:spPr>
      </p:pic>
    </p:spTree>
    <p:extLst>
      <p:ext uri="{BB962C8B-B14F-4D97-AF65-F5344CB8AC3E}">
        <p14:creationId xmlns:p14="http://schemas.microsoft.com/office/powerpoint/2010/main" val="119924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Molecules</a:t>
            </a:r>
          </a:p>
        </p:txBody>
      </p:sp>
      <p:sp>
        <p:nvSpPr>
          <p:cNvPr id="3" name="Content Placeholder 2"/>
          <p:cNvSpPr>
            <a:spLocks noGrp="1"/>
          </p:cNvSpPr>
          <p:nvPr>
            <p:ph idx="1"/>
          </p:nvPr>
        </p:nvSpPr>
        <p:spPr>
          <a:xfrm>
            <a:off x="1155940" y="1196552"/>
            <a:ext cx="9766525" cy="4678363"/>
          </a:xfrm>
        </p:spPr>
        <p:txBody>
          <a:bodyPr>
            <a:normAutofit/>
          </a:bodyPr>
          <a:lstStyle/>
          <a:p>
            <a:r>
              <a:rPr lang="en-US" sz="2800" dirty="0"/>
              <a:t>Smallest pieces into which you can break some compound without losing its chemical, physical properties.</a:t>
            </a:r>
          </a:p>
          <a:p>
            <a:pPr lvl="1"/>
            <a:r>
              <a:rPr lang="en-US" sz="2400" dirty="0"/>
              <a:t>Table salt: </a:t>
            </a:r>
            <a:r>
              <a:rPr lang="en-US" sz="2400" dirty="0" err="1"/>
              <a:t>NaCl</a:t>
            </a:r>
            <a:r>
              <a:rPr lang="en-US" sz="2400" dirty="0"/>
              <a:t> is not toxic, even though Na and </a:t>
            </a:r>
            <a:r>
              <a:rPr lang="en-US" sz="2400" dirty="0" err="1"/>
              <a:t>Cl</a:t>
            </a:r>
            <a:r>
              <a:rPr lang="en-US" sz="2400" dirty="0"/>
              <a:t> are both highly reactive by themselves.</a:t>
            </a:r>
          </a:p>
          <a:p>
            <a:r>
              <a:rPr lang="en-US" sz="2800" dirty="0"/>
              <a:t>Can be broken into smaller bits: chemical elements.</a:t>
            </a:r>
          </a:p>
          <a:p>
            <a:r>
              <a:rPr lang="en-US" sz="2800" dirty="0"/>
              <a:t>Ingredients are in fixed ratios:</a:t>
            </a:r>
          </a:p>
          <a:p>
            <a:pPr lvl="1"/>
            <a:r>
              <a:rPr lang="en-US" sz="2400" dirty="0"/>
              <a:t>Caffeine: C</a:t>
            </a:r>
            <a:r>
              <a:rPr lang="en-US" sz="2400" baseline="-25000" dirty="0"/>
              <a:t>8</a:t>
            </a:r>
            <a:r>
              <a:rPr lang="en-US" sz="2400" dirty="0"/>
              <a:t>H</a:t>
            </a:r>
            <a:r>
              <a:rPr lang="en-US" sz="2400" baseline="-25000" dirty="0"/>
              <a:t>10</a:t>
            </a:r>
            <a:r>
              <a:rPr lang="en-US" sz="2400" dirty="0"/>
              <a:t>N</a:t>
            </a:r>
            <a:r>
              <a:rPr lang="en-US" sz="2400" baseline="-25000" dirty="0"/>
              <a:t>4</a:t>
            </a:r>
            <a:r>
              <a:rPr lang="en-US" sz="2400" dirty="0"/>
              <a:t>O</a:t>
            </a:r>
            <a:r>
              <a:rPr lang="en-US" sz="2400" baseline="-25000" dirty="0"/>
              <a:t>2</a:t>
            </a:r>
            <a:r>
              <a:rPr lang="en-US" sz="2400" baseline="30000" dirty="0"/>
              <a:t> </a:t>
            </a:r>
            <a:endParaRPr lang="en-US" sz="2400" dirty="0"/>
          </a:p>
          <a:p>
            <a:pPr lvl="1"/>
            <a:r>
              <a:rPr lang="en-US" sz="2400" dirty="0" err="1"/>
              <a:t>Theobromine</a:t>
            </a:r>
            <a:r>
              <a:rPr lang="en-US" sz="2400" dirty="0"/>
              <a:t>: is a bitter alkaloid of the cacao plant :  C</a:t>
            </a:r>
            <a:r>
              <a:rPr lang="en-US" sz="2400" baseline="-25000" dirty="0"/>
              <a:t>7</a:t>
            </a:r>
            <a:r>
              <a:rPr lang="en-US" sz="2400" dirty="0"/>
              <a:t>H</a:t>
            </a:r>
            <a:r>
              <a:rPr lang="en-US" sz="2400" baseline="-25000" dirty="0"/>
              <a:t>8</a:t>
            </a:r>
            <a:r>
              <a:rPr lang="en-US" sz="2400" dirty="0"/>
              <a:t>N</a:t>
            </a:r>
            <a:r>
              <a:rPr lang="en-US" sz="2400" baseline="-25000" dirty="0"/>
              <a:t>4</a:t>
            </a:r>
            <a:r>
              <a:rPr lang="en-US" sz="2400" dirty="0"/>
              <a:t>O</a:t>
            </a:r>
            <a:r>
              <a:rPr lang="en-US" sz="2400" baseline="-25000" dirty="0"/>
              <a:t>2</a:t>
            </a:r>
          </a:p>
        </p:txBody>
      </p:sp>
      <p:pic>
        <p:nvPicPr>
          <p:cNvPr id="2051" name="Picture 3" descr="C:\Users\dkoon\AppData\Local\Microsoft\Windows\Temporary Internet Files\Content.IE5\WYHSJ55A\MC900436377[1].png"/>
          <p:cNvPicPr>
            <a:picLocks noChangeAspect="1" noChangeArrowheads="1"/>
          </p:cNvPicPr>
          <p:nvPr/>
        </p:nvPicPr>
        <p:blipFill>
          <a:blip r:embed="rId2" cstate="print"/>
          <a:srcRect/>
          <a:stretch>
            <a:fillRect/>
          </a:stretch>
        </p:blipFill>
        <p:spPr bwMode="auto">
          <a:xfrm>
            <a:off x="9652581" y="5143500"/>
            <a:ext cx="1714500" cy="1714500"/>
          </a:xfrm>
          <a:prstGeom prst="rect">
            <a:avLst/>
          </a:prstGeom>
          <a:noFill/>
        </p:spPr>
      </p:pic>
      <p:pic>
        <p:nvPicPr>
          <p:cNvPr id="2050" name="Picture 2" descr="C:\Users\dkoon\AppData\Local\Microsoft\Windows\Temporary Internet Files\Content.IE5\FJF25G6V\MC900438207[1].wmf"/>
          <p:cNvPicPr>
            <a:picLocks noChangeAspect="1" noChangeArrowheads="1"/>
          </p:cNvPicPr>
          <p:nvPr/>
        </p:nvPicPr>
        <p:blipFill>
          <a:blip r:embed="rId3" cstate="print"/>
          <a:srcRect/>
          <a:stretch>
            <a:fillRect/>
          </a:stretch>
        </p:blipFill>
        <p:spPr bwMode="auto">
          <a:xfrm>
            <a:off x="79460" y="3535733"/>
            <a:ext cx="1263727" cy="1751922"/>
          </a:xfrm>
          <a:prstGeom prst="rect">
            <a:avLst/>
          </a:prstGeom>
          <a:noFill/>
        </p:spPr>
      </p:pic>
    </p:spTree>
    <p:extLst>
      <p:ext uri="{BB962C8B-B14F-4D97-AF65-F5344CB8AC3E}">
        <p14:creationId xmlns:p14="http://schemas.microsoft.com/office/powerpoint/2010/main" val="234564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3810000" cy="1143000"/>
          </a:xfrm>
        </p:spPr>
        <p:txBody>
          <a:bodyPr/>
          <a:lstStyle/>
          <a:p>
            <a:r>
              <a:rPr lang="en-US" dirty="0" err="1"/>
              <a:t>Oklo</a:t>
            </a:r>
            <a:endParaRPr lang="en-US" dirty="0"/>
          </a:p>
        </p:txBody>
      </p:sp>
      <p:sp>
        <p:nvSpPr>
          <p:cNvPr id="3" name="Content Placeholder 2"/>
          <p:cNvSpPr>
            <a:spLocks noGrp="1"/>
          </p:cNvSpPr>
          <p:nvPr>
            <p:ph idx="1"/>
          </p:nvPr>
        </p:nvSpPr>
        <p:spPr>
          <a:xfrm>
            <a:off x="335559" y="2295525"/>
            <a:ext cx="10368793" cy="4884593"/>
          </a:xfrm>
        </p:spPr>
        <p:txBody>
          <a:bodyPr/>
          <a:lstStyle/>
          <a:p>
            <a:r>
              <a:rPr lang="en-US" sz="2400" u="sng" dirty="0"/>
              <a:t>Depleted</a:t>
            </a:r>
            <a:r>
              <a:rPr lang="en-US" sz="2400" dirty="0"/>
              <a:t> uranium (DU; also referred to in the past as </a:t>
            </a:r>
            <a:r>
              <a:rPr lang="en-US" sz="2400" u="sng" dirty="0"/>
              <a:t>Q-metal</a:t>
            </a:r>
            <a:r>
              <a:rPr lang="en-US" sz="2400" dirty="0"/>
              <a:t>, </a:t>
            </a:r>
            <a:r>
              <a:rPr lang="en-US" sz="2400" u="sng" dirty="0"/>
              <a:t>depletalloy</a:t>
            </a:r>
            <a:r>
              <a:rPr lang="en-US" sz="2400" dirty="0"/>
              <a:t> or D-38) is uranium with a lower content of the fissile isotope U-235 than natural uranium.</a:t>
            </a:r>
          </a:p>
          <a:p>
            <a:r>
              <a:rPr lang="en-US" sz="2400" dirty="0"/>
              <a:t>1972: discovery of “depleted” uranium in mine at </a:t>
            </a:r>
            <a:r>
              <a:rPr lang="en-US" sz="2400" dirty="0" err="1"/>
              <a:t>Oklo</a:t>
            </a:r>
            <a:r>
              <a:rPr lang="en-US" sz="2400" dirty="0"/>
              <a:t>, in Gabon, West Africa: </a:t>
            </a:r>
            <a:r>
              <a:rPr lang="en-US" sz="2400" baseline="30000" dirty="0"/>
              <a:t>235</a:t>
            </a:r>
            <a:r>
              <a:rPr lang="en-US" sz="2400" dirty="0"/>
              <a:t>U/</a:t>
            </a:r>
            <a:r>
              <a:rPr lang="en-US" sz="2400" baseline="30000" dirty="0"/>
              <a:t>238</a:t>
            </a:r>
            <a:r>
              <a:rPr lang="en-US" sz="2400" dirty="0"/>
              <a:t>U ratio was lower than normal. </a:t>
            </a:r>
          </a:p>
          <a:p>
            <a:r>
              <a:rPr lang="en-US" sz="2400" dirty="0"/>
              <a:t>Conclusion: 1.8 Billion years ago, natural ratio of </a:t>
            </a:r>
            <a:r>
              <a:rPr lang="en-US" sz="2400" baseline="30000" dirty="0"/>
              <a:t>235</a:t>
            </a:r>
            <a:r>
              <a:rPr lang="en-US" sz="2400" dirty="0"/>
              <a:t>U/</a:t>
            </a:r>
            <a:r>
              <a:rPr lang="en-US" sz="2400" baseline="30000" dirty="0"/>
              <a:t>238</a:t>
            </a:r>
            <a:r>
              <a:rPr lang="en-US" sz="2400" dirty="0"/>
              <a:t>U ratio was 3%, not 0.7%.</a:t>
            </a:r>
          </a:p>
          <a:p>
            <a:pPr lvl="1"/>
            <a:r>
              <a:rPr lang="en-US" dirty="0"/>
              <a:t>Allowed for natural sustained nuclear reaction, depleting </a:t>
            </a:r>
            <a:r>
              <a:rPr lang="en-US" baseline="30000" dirty="0"/>
              <a:t>235</a:t>
            </a:r>
            <a:r>
              <a:rPr lang="en-US" dirty="0"/>
              <a:t>U. </a:t>
            </a:r>
          </a:p>
          <a:p>
            <a:pPr lvl="1"/>
            <a:r>
              <a:rPr lang="en-US" dirty="0"/>
              <a:t>Required flowing water to moderate (slow down) the neutrons.</a:t>
            </a:r>
          </a:p>
          <a:p>
            <a:pPr>
              <a:buNone/>
            </a:pPr>
            <a:endParaRPr lang="en-US" sz="1400" dirty="0"/>
          </a:p>
          <a:p>
            <a:pPr>
              <a:buNone/>
            </a:pPr>
            <a:r>
              <a:rPr lang="en-US" sz="1400" dirty="0"/>
              <a:t>Image: </a:t>
            </a:r>
            <a:r>
              <a:rPr lang="en-US" sz="1400" dirty="0">
                <a:hlinkClick r:id="rId2"/>
              </a:rPr>
              <a:t>http://www.bibliotecapleyades.net/imagenes_misterios/a_mapglass2.jpg</a:t>
            </a:r>
            <a:endParaRPr lang="en-US" sz="1400" dirty="0"/>
          </a:p>
          <a:p>
            <a:pPr>
              <a:buNone/>
            </a:pPr>
            <a:endParaRPr lang="en-US" sz="1400" dirty="0"/>
          </a:p>
        </p:txBody>
      </p:sp>
      <p:pic>
        <p:nvPicPr>
          <p:cNvPr id="4098" name="Picture 2" descr="http://www.bibliotecapleyades.net/imagenes_misterios/a_mapglass2.jpg"/>
          <p:cNvPicPr>
            <a:picLocks noChangeAspect="1" noChangeArrowheads="1"/>
          </p:cNvPicPr>
          <p:nvPr/>
        </p:nvPicPr>
        <p:blipFill>
          <a:blip r:embed="rId3" cstate="print"/>
          <a:srcRect l="2740" t="34595" r="8219"/>
          <a:stretch>
            <a:fillRect/>
          </a:stretch>
        </p:blipFill>
        <p:spPr bwMode="auto">
          <a:xfrm>
            <a:off x="3924302" y="-9526"/>
            <a:ext cx="4953000" cy="2305051"/>
          </a:xfrm>
          <a:prstGeom prst="rect">
            <a:avLst/>
          </a:prstGeom>
          <a:noFill/>
        </p:spPr>
      </p:pic>
    </p:spTree>
    <p:extLst>
      <p:ext uri="{BB962C8B-B14F-4D97-AF65-F5344CB8AC3E}">
        <p14:creationId xmlns:p14="http://schemas.microsoft.com/office/powerpoint/2010/main" val="3175512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questions</a:t>
            </a:r>
          </a:p>
        </p:txBody>
      </p:sp>
      <p:sp>
        <p:nvSpPr>
          <p:cNvPr id="3" name="Content Placeholder 2"/>
          <p:cNvSpPr>
            <a:spLocks noGrp="1"/>
          </p:cNvSpPr>
          <p:nvPr>
            <p:ph idx="1"/>
          </p:nvPr>
        </p:nvSpPr>
        <p:spPr>
          <a:xfrm>
            <a:off x="1149292" y="1295401"/>
            <a:ext cx="9061508" cy="4830763"/>
          </a:xfrm>
        </p:spPr>
        <p:txBody>
          <a:bodyPr>
            <a:normAutofit/>
          </a:bodyPr>
          <a:lstStyle/>
          <a:p>
            <a:pPr marL="0" indent="0">
              <a:buNone/>
            </a:pPr>
            <a:r>
              <a:rPr lang="en-US" sz="2400" dirty="0"/>
              <a:t>Textbooks often depict the fissioning of </a:t>
            </a:r>
            <a:r>
              <a:rPr lang="en-US" sz="2400" baseline="30000" dirty="0"/>
              <a:t>235</a:t>
            </a:r>
            <a:r>
              <a:rPr lang="en-US" sz="2400" dirty="0"/>
              <a:t>U as  n + </a:t>
            </a:r>
            <a:r>
              <a:rPr lang="en-US" sz="2400" baseline="30000" dirty="0"/>
              <a:t>235</a:t>
            </a:r>
            <a:r>
              <a:rPr lang="en-US" sz="2400" dirty="0"/>
              <a:t>U --&gt; Kr + Ba + 3n + energy, where Kr and Ba stand for [isotopes of] krypton and barium. In reality,</a:t>
            </a:r>
          </a:p>
          <a:p>
            <a:pPr lvl="0">
              <a:buFont typeface="+mj-lt"/>
              <a:buAutoNum type="alphaLcParenR"/>
            </a:pPr>
            <a:r>
              <a:rPr lang="en-US" sz="2400" dirty="0"/>
              <a:t>this is indeed the only possible reaction that could occur.</a:t>
            </a:r>
          </a:p>
          <a:p>
            <a:pPr lvl="0">
              <a:buFont typeface="+mj-lt"/>
              <a:buAutoNum type="alphaLcParenR"/>
            </a:pPr>
            <a:r>
              <a:rPr lang="en-US" sz="2400" dirty="0"/>
              <a:t>there are many other possible reactions producing products different from Kr and </a:t>
            </a:r>
            <a:r>
              <a:rPr lang="en-US" sz="2400" dirty="0" err="1"/>
              <a:t>Ba</a:t>
            </a:r>
            <a:r>
              <a:rPr lang="en-US" sz="2400" dirty="0"/>
              <a:t>.</a:t>
            </a:r>
          </a:p>
          <a:p>
            <a:pPr lvl="0">
              <a:buFont typeface="+mj-lt"/>
              <a:buAutoNum type="alphaLcParenR"/>
            </a:pPr>
            <a:r>
              <a:rPr lang="en-US" sz="2400" dirty="0"/>
              <a:t>this reaction is used because it is the only one producing radioactive products.</a:t>
            </a:r>
          </a:p>
          <a:p>
            <a:pPr lvl="0">
              <a:buFont typeface="+mj-lt"/>
              <a:buAutoNum type="alphaLcParenR"/>
            </a:pPr>
            <a:r>
              <a:rPr lang="en-US" sz="2400" dirty="0"/>
              <a:t>this reaction is used because it is the only one liberating energy.</a:t>
            </a:r>
          </a:p>
          <a:p>
            <a:pPr lvl="0">
              <a:buFont typeface="+mj-lt"/>
              <a:buAutoNum type="alphaLcParenR"/>
            </a:pPr>
            <a:r>
              <a:rPr lang="en-US" sz="2400" dirty="0"/>
              <a:t>this reaction is used because Kr and </a:t>
            </a:r>
            <a:r>
              <a:rPr lang="en-US" sz="2400" dirty="0" err="1"/>
              <a:t>Ba</a:t>
            </a:r>
            <a:r>
              <a:rPr lang="en-US" sz="2400" dirty="0"/>
              <a:t> are the only radioactive products of environmental concern.</a:t>
            </a:r>
          </a:p>
          <a:p>
            <a:endParaRPr lang="en-US" sz="2400" dirty="0"/>
          </a:p>
        </p:txBody>
      </p:sp>
    </p:spTree>
    <p:extLst>
      <p:ext uri="{BB962C8B-B14F-4D97-AF65-F5344CB8AC3E}">
        <p14:creationId xmlns:p14="http://schemas.microsoft.com/office/powerpoint/2010/main" val="583819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lstStyle/>
          <a:p>
            <a:r>
              <a:rPr lang="en-US" dirty="0"/>
              <a:t>Worked problems</a:t>
            </a:r>
          </a:p>
        </p:txBody>
      </p:sp>
      <p:sp>
        <p:nvSpPr>
          <p:cNvPr id="6" name="Content Placeholder 5"/>
          <p:cNvSpPr>
            <a:spLocks noGrp="1"/>
          </p:cNvSpPr>
          <p:nvPr>
            <p:ph idx="1"/>
          </p:nvPr>
        </p:nvSpPr>
        <p:spPr>
          <a:xfrm>
            <a:off x="1090569" y="1341438"/>
            <a:ext cx="9120231" cy="5059363"/>
          </a:xfrm>
        </p:spPr>
        <p:txBody>
          <a:bodyPr/>
          <a:lstStyle/>
          <a:p>
            <a:pPr marL="0" indent="0">
              <a:buNone/>
            </a:pPr>
            <a:r>
              <a:rPr lang="en-US" sz="2000" dirty="0"/>
              <a:t>Nearly two billion years ago in the </a:t>
            </a:r>
            <a:r>
              <a:rPr lang="en-US" sz="2000" dirty="0" err="1"/>
              <a:t>Oklo</a:t>
            </a:r>
            <a:r>
              <a:rPr lang="en-US" sz="2000" dirty="0"/>
              <a:t> region of Gabon, West Africa, it was possible for a self-sustaining nuclear reaction to take place in nature because </a:t>
            </a:r>
            <a:r>
              <a:rPr lang="en-US" sz="2000" baseline="30000" dirty="0"/>
              <a:t>235</a:t>
            </a:r>
            <a:r>
              <a:rPr lang="en-US" sz="2000" dirty="0"/>
              <a:t>U constituted about 3% of all uranium.</a:t>
            </a:r>
          </a:p>
          <a:p>
            <a:pPr>
              <a:buNone/>
            </a:pPr>
            <a:r>
              <a:rPr lang="en-US" sz="2000" dirty="0"/>
              <a:t>(a) If the half lives of </a:t>
            </a:r>
            <a:r>
              <a:rPr lang="en-US" sz="2000" baseline="30000" dirty="0"/>
              <a:t>238</a:t>
            </a:r>
            <a:r>
              <a:rPr lang="en-US" sz="2000" dirty="0"/>
              <a:t>U and </a:t>
            </a:r>
            <a:r>
              <a:rPr lang="en-US" sz="2000" baseline="30000" dirty="0"/>
              <a:t>235</a:t>
            </a:r>
            <a:r>
              <a:rPr lang="en-US" sz="2000" dirty="0"/>
              <a:t>U are 4.5 and 0.7 billion years, respectively, How many half-</a:t>
            </a:r>
            <a:r>
              <a:rPr lang="en-US" sz="2000" dirty="0" err="1"/>
              <a:t>lifes</a:t>
            </a:r>
            <a:r>
              <a:rPr lang="en-US" sz="2000" dirty="0"/>
              <a:t> have  gone by?</a:t>
            </a:r>
          </a:p>
          <a:p>
            <a:pPr>
              <a:buNone/>
            </a:pPr>
            <a:endParaRPr lang="en-US" sz="2000" dirty="0"/>
          </a:p>
          <a:p>
            <a:pPr>
              <a:buNone/>
            </a:pPr>
            <a:r>
              <a:rPr lang="en-US" sz="2000" dirty="0"/>
              <a:t>			</a:t>
            </a:r>
          </a:p>
          <a:p>
            <a:pPr>
              <a:buNone/>
            </a:pPr>
            <a:endParaRPr lang="en-US" sz="2000" dirty="0"/>
          </a:p>
          <a:p>
            <a:pPr>
              <a:buNone/>
            </a:pPr>
            <a:endParaRPr lang="en-US" sz="2000" dirty="0"/>
          </a:p>
          <a:p>
            <a:pPr>
              <a:buNone/>
            </a:pPr>
            <a:r>
              <a:rPr lang="en-US" sz="2000" dirty="0"/>
              <a:t>(b) What about the </a:t>
            </a:r>
            <a:r>
              <a:rPr lang="en-US" sz="2000" baseline="30000" dirty="0"/>
              <a:t>238</a:t>
            </a:r>
            <a:r>
              <a:rPr lang="en-US" sz="2000" dirty="0"/>
              <a:t>U?	 How many half-</a:t>
            </a:r>
            <a:r>
              <a:rPr lang="en-US" sz="2000" dirty="0" err="1"/>
              <a:t>lifes</a:t>
            </a:r>
            <a:r>
              <a:rPr lang="en-US" sz="2000" dirty="0"/>
              <a:t> have  gone by?</a:t>
            </a:r>
          </a:p>
          <a:p>
            <a:pPr>
              <a:buNone/>
            </a:pPr>
            <a:endParaRPr lang="en-US" sz="2000" dirty="0"/>
          </a:p>
          <a:p>
            <a:pPr>
              <a:buNone/>
            </a:pPr>
            <a:endParaRPr lang="en-US" sz="2000" dirty="0"/>
          </a:p>
          <a:p>
            <a:pPr>
              <a:buNone/>
            </a:pPr>
            <a:r>
              <a:rPr lang="en-US" sz="2000" dirty="0"/>
              <a:t>					So probably between 50% and 100%.</a:t>
            </a:r>
          </a:p>
          <a:p>
            <a:pPr>
              <a:buNone/>
            </a:pPr>
            <a:endParaRPr lang="en-US" sz="2000" dirty="0"/>
          </a:p>
          <a:p>
            <a:pPr>
              <a:buNone/>
            </a:pPr>
            <a:endParaRPr lang="en-US" sz="2000" dirty="0"/>
          </a:p>
        </p:txBody>
      </p:sp>
      <p:graphicFrame>
        <p:nvGraphicFramePr>
          <p:cNvPr id="8" name="Object 7"/>
          <p:cNvGraphicFramePr>
            <a:graphicFrameLocks noChangeAspect="1"/>
          </p:cNvGraphicFramePr>
          <p:nvPr>
            <p:extLst>
              <p:ext uri="{D42A27DB-BD31-4B8C-83A1-F6EECF244321}">
                <p14:modId xmlns:p14="http://schemas.microsoft.com/office/powerpoint/2010/main" val="1744253886"/>
              </p:ext>
            </p:extLst>
          </p:nvPr>
        </p:nvGraphicFramePr>
        <p:xfrm>
          <a:off x="4456906" y="3167886"/>
          <a:ext cx="3696496" cy="2307401"/>
        </p:xfrm>
        <a:graphic>
          <a:graphicData uri="http://schemas.openxmlformats.org/presentationml/2006/ole">
            <mc:AlternateContent xmlns:mc="http://schemas.openxmlformats.org/markup-compatibility/2006">
              <mc:Choice xmlns:v="urn:schemas-microsoft-com:vml" Requires="v">
                <p:oleObj name="Equation" r:id="rId2" imgW="2501640" imgH="1562040" progId="Equation.3">
                  <p:embed/>
                </p:oleObj>
              </mc:Choice>
              <mc:Fallback>
                <p:oleObj name="Equation" r:id="rId2" imgW="2501640" imgH="1562040" progId="Equation.3">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906" y="3167886"/>
                        <a:ext cx="3696496" cy="2307401"/>
                      </a:xfrm>
                      <a:prstGeom prst="rect">
                        <a:avLst/>
                      </a:prstGeom>
                      <a:noFill/>
                    </p:spPr>
                  </p:pic>
                </p:oleObj>
              </mc:Fallback>
            </mc:AlternateContent>
          </a:graphicData>
        </a:graphic>
      </p:graphicFrame>
      <p:pic>
        <p:nvPicPr>
          <p:cNvPr id="4" name="Picture 2" descr="E:\current classes\Energy\In Class Lectures\Lecture Notes\LN 2010\PDFs\Worked Problems\Phys105-10 Lecture#33_Page_4.jpg"/>
          <p:cNvPicPr>
            <a:picLocks noChangeAspect="1" noChangeArrowheads="1"/>
          </p:cNvPicPr>
          <p:nvPr/>
        </p:nvPicPr>
        <p:blipFill>
          <a:blip r:embed="rId4" cstate="print"/>
          <a:srcRect l="4245" t="15056" r="59991" b="68006"/>
          <a:stretch>
            <a:fillRect/>
          </a:stretch>
        </p:blipFill>
        <p:spPr bwMode="auto">
          <a:xfrm>
            <a:off x="1905000" y="3048000"/>
            <a:ext cx="2133600" cy="1307690"/>
          </a:xfrm>
          <a:prstGeom prst="rect">
            <a:avLst/>
          </a:prstGeom>
          <a:noFill/>
          <a:ln w="9525">
            <a:noFill/>
            <a:miter lim="800000"/>
            <a:headEnd/>
            <a:tailEnd/>
          </a:ln>
        </p:spPr>
      </p:pic>
    </p:spTree>
    <p:extLst>
      <p:ext uri="{BB962C8B-B14F-4D97-AF65-F5344CB8AC3E}">
        <p14:creationId xmlns:p14="http://schemas.microsoft.com/office/powerpoint/2010/main" val="662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Nuclear power’s carbon footprint versus  other electric power plants</a:t>
            </a:r>
          </a:p>
        </p:txBody>
      </p:sp>
      <p:sp>
        <p:nvSpPr>
          <p:cNvPr id="3" name="Content Placeholder 2"/>
          <p:cNvSpPr>
            <a:spLocks noGrp="1"/>
          </p:cNvSpPr>
          <p:nvPr>
            <p:ph idx="1"/>
          </p:nvPr>
        </p:nvSpPr>
        <p:spPr>
          <a:xfrm>
            <a:off x="704675" y="1610687"/>
            <a:ext cx="9506126" cy="4515478"/>
          </a:xfrm>
        </p:spPr>
        <p:txBody>
          <a:bodyPr>
            <a:normAutofit/>
          </a:bodyPr>
          <a:lstStyle/>
          <a:p>
            <a:r>
              <a:rPr lang="en-US" sz="2800" dirty="0"/>
              <a:t>Scrubbed coal: 	            960g CO</a:t>
            </a:r>
            <a:r>
              <a:rPr lang="en-US" sz="2800" baseline="-25000" dirty="0"/>
              <a:t>2</a:t>
            </a:r>
            <a:r>
              <a:rPr lang="en-US" sz="2800" dirty="0"/>
              <a:t>equivalent emissions/</a:t>
            </a:r>
            <a:r>
              <a:rPr lang="en-US" sz="2800" dirty="0" err="1"/>
              <a:t>kW</a:t>
            </a:r>
            <a:r>
              <a:rPr lang="en-US" sz="2800" dirty="0" err="1">
                <a:sym typeface="Symbol"/>
              </a:rPr>
              <a:t></a:t>
            </a:r>
            <a:r>
              <a:rPr lang="en-US" sz="2800" dirty="0" err="1"/>
              <a:t>h</a:t>
            </a:r>
            <a:r>
              <a:rPr lang="en-US" sz="2800" dirty="0"/>
              <a:t> (e/</a:t>
            </a:r>
            <a:r>
              <a:rPr lang="en-US" sz="2800" dirty="0" err="1"/>
              <a:t>kW.h</a:t>
            </a:r>
            <a:r>
              <a:rPr lang="en-US" sz="2800" dirty="0"/>
              <a:t>)</a:t>
            </a:r>
          </a:p>
          <a:p>
            <a:r>
              <a:rPr lang="en-US" sz="2800" dirty="0"/>
              <a:t>Natural gas: 		 443g CO</a:t>
            </a:r>
            <a:r>
              <a:rPr lang="en-US" sz="2800" baseline="-25000" dirty="0"/>
              <a:t>2</a:t>
            </a:r>
            <a:r>
              <a:rPr lang="en-US" sz="2800" dirty="0"/>
              <a:t>e/</a:t>
            </a:r>
            <a:r>
              <a:rPr lang="en-US" sz="2800" dirty="0" err="1"/>
              <a:t>kW</a:t>
            </a:r>
            <a:r>
              <a:rPr lang="en-US" sz="2800" dirty="0" err="1">
                <a:sym typeface="Symbol"/>
              </a:rPr>
              <a:t></a:t>
            </a:r>
            <a:r>
              <a:rPr lang="en-US" sz="2800" dirty="0" err="1"/>
              <a:t>h</a:t>
            </a:r>
            <a:endParaRPr lang="en-US" sz="2800" dirty="0"/>
          </a:p>
          <a:p>
            <a:r>
              <a:rPr lang="en-US" sz="2800" dirty="0">
                <a:solidFill>
                  <a:srgbClr val="FF0000"/>
                </a:solidFill>
              </a:rPr>
              <a:t>Nuclear power:		   66g CO</a:t>
            </a:r>
            <a:r>
              <a:rPr lang="en-US" sz="2800" baseline="-25000" dirty="0">
                <a:solidFill>
                  <a:srgbClr val="FF0000"/>
                </a:solidFill>
              </a:rPr>
              <a:t>2</a:t>
            </a:r>
            <a:r>
              <a:rPr lang="en-US" sz="2800" dirty="0">
                <a:solidFill>
                  <a:srgbClr val="FF0000"/>
                </a:solidFill>
              </a:rPr>
              <a:t>e/</a:t>
            </a:r>
            <a:r>
              <a:rPr lang="en-US" sz="2800" dirty="0" err="1">
                <a:solidFill>
                  <a:srgbClr val="FF0000"/>
                </a:solidFill>
              </a:rPr>
              <a:t>kW</a:t>
            </a:r>
            <a:r>
              <a:rPr lang="en-US" sz="2800" dirty="0" err="1">
                <a:solidFill>
                  <a:srgbClr val="FF0000"/>
                </a:solidFill>
                <a:sym typeface="Symbol"/>
              </a:rPr>
              <a:t></a:t>
            </a:r>
            <a:r>
              <a:rPr lang="en-US" sz="2800" dirty="0" err="1">
                <a:solidFill>
                  <a:srgbClr val="FF0000"/>
                </a:solidFill>
              </a:rPr>
              <a:t>h</a:t>
            </a:r>
            <a:endParaRPr lang="en-US" sz="2800" dirty="0">
              <a:solidFill>
                <a:srgbClr val="FF0000"/>
              </a:solidFill>
            </a:endParaRPr>
          </a:p>
          <a:p>
            <a:r>
              <a:rPr lang="en-US" sz="2800" dirty="0"/>
              <a:t>Photovoltaics:		   33g CO</a:t>
            </a:r>
            <a:r>
              <a:rPr lang="en-US" sz="2800" baseline="-25000" dirty="0"/>
              <a:t>2</a:t>
            </a:r>
            <a:r>
              <a:rPr lang="en-US" sz="2800" dirty="0"/>
              <a:t>e/</a:t>
            </a:r>
            <a:r>
              <a:rPr lang="en-US" sz="2800" dirty="0" err="1"/>
              <a:t>kW</a:t>
            </a:r>
            <a:r>
              <a:rPr lang="en-US" sz="2800" dirty="0" err="1">
                <a:sym typeface="Symbol"/>
              </a:rPr>
              <a:t></a:t>
            </a:r>
            <a:r>
              <a:rPr lang="en-US" sz="2800" dirty="0" err="1"/>
              <a:t>h</a:t>
            </a:r>
            <a:endParaRPr lang="en-US" sz="2800" dirty="0"/>
          </a:p>
          <a:p>
            <a:r>
              <a:rPr lang="en-US" sz="2800" dirty="0"/>
              <a:t>Onshore wind farms:	   10g CO</a:t>
            </a:r>
            <a:r>
              <a:rPr lang="en-US" sz="2800" baseline="-25000" dirty="0"/>
              <a:t>2</a:t>
            </a:r>
            <a:r>
              <a:rPr lang="en-US" sz="2800" dirty="0"/>
              <a:t>e/</a:t>
            </a:r>
            <a:r>
              <a:rPr lang="en-US" sz="2800" dirty="0" err="1"/>
              <a:t>kW</a:t>
            </a:r>
            <a:r>
              <a:rPr lang="en-US" sz="2800" dirty="0" err="1">
                <a:sym typeface="Symbol"/>
              </a:rPr>
              <a:t></a:t>
            </a:r>
            <a:r>
              <a:rPr lang="en-US" sz="2800" dirty="0" err="1"/>
              <a:t>h</a:t>
            </a:r>
            <a:endParaRPr lang="en-US" sz="2800" dirty="0"/>
          </a:p>
          <a:p>
            <a:endParaRPr lang="en-US" dirty="0"/>
          </a:p>
          <a:p>
            <a:pPr>
              <a:buNone/>
            </a:pPr>
            <a:r>
              <a:rPr lang="en-US" sz="1400" dirty="0" err="1"/>
              <a:t>Sovacool</a:t>
            </a:r>
            <a:r>
              <a:rPr lang="en-US" sz="1400" dirty="0"/>
              <a:t>, B. </a:t>
            </a:r>
            <a:r>
              <a:rPr lang="en-US" sz="1400" i="1" dirty="0"/>
              <a:t>Energy Policy</a:t>
            </a:r>
            <a:r>
              <a:rPr lang="en-US" sz="1400" dirty="0"/>
              <a:t> </a:t>
            </a:r>
            <a:r>
              <a:rPr lang="en-US" sz="1400" b="1" dirty="0"/>
              <a:t>36</a:t>
            </a:r>
            <a:r>
              <a:rPr lang="en-US" sz="1400" dirty="0"/>
              <a:t>, 2950–2963 (2008), as quoted in </a:t>
            </a:r>
            <a:r>
              <a:rPr lang="en-US" sz="1400" dirty="0">
                <a:hlinkClick r:id="rId2"/>
              </a:rPr>
              <a:t>http://www.nature.com/climate/2008/0810/full/climate.2008.99.html#B2</a:t>
            </a:r>
            <a:endParaRPr lang="en-US" sz="1400" dirty="0"/>
          </a:p>
          <a:p>
            <a:pPr>
              <a:buNone/>
            </a:pPr>
            <a:r>
              <a:rPr lang="en-US" sz="1400" dirty="0"/>
              <a:t>more biased, non-quantitative argument: </a:t>
            </a:r>
            <a:r>
              <a:rPr lang="en-US" sz="1400" dirty="0">
                <a:hlinkClick r:id="rId3"/>
              </a:rPr>
              <a:t>http://www.energybulletin.net/node/15345</a:t>
            </a:r>
            <a:endParaRPr lang="en-US" sz="1400" dirty="0"/>
          </a:p>
        </p:txBody>
      </p:sp>
      <p:pic>
        <p:nvPicPr>
          <p:cNvPr id="1026" name="Picture 2" descr="C:\Users\dkoon\AppData\Local\Microsoft\Windows\Temporary Internet Files\Content.IE5\P60LP2YC\MC900183472[1].wmf"/>
          <p:cNvPicPr>
            <a:picLocks noChangeAspect="1" noChangeArrowheads="1"/>
          </p:cNvPicPr>
          <p:nvPr/>
        </p:nvPicPr>
        <p:blipFill>
          <a:blip r:embed="rId4" cstate="print"/>
          <a:srcRect/>
          <a:stretch>
            <a:fillRect/>
          </a:stretch>
        </p:blipFill>
        <p:spPr bwMode="auto">
          <a:xfrm>
            <a:off x="8109358" y="3868426"/>
            <a:ext cx="1806854" cy="1820570"/>
          </a:xfrm>
          <a:prstGeom prst="rect">
            <a:avLst/>
          </a:prstGeom>
          <a:noFill/>
        </p:spPr>
      </p:pic>
    </p:spTree>
    <p:extLst>
      <p:ext uri="{BB962C8B-B14F-4D97-AF65-F5344CB8AC3E}">
        <p14:creationId xmlns:p14="http://schemas.microsoft.com/office/powerpoint/2010/main" val="3395073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sz="3600" dirty="0"/>
              <a:t>Where does my electricity come from?</a:t>
            </a:r>
          </a:p>
        </p:txBody>
      </p:sp>
      <p:sp>
        <p:nvSpPr>
          <p:cNvPr id="3" name="Content Placeholder 2"/>
          <p:cNvSpPr>
            <a:spLocks noGrp="1"/>
          </p:cNvSpPr>
          <p:nvPr>
            <p:ph idx="1"/>
          </p:nvPr>
        </p:nvSpPr>
        <p:spPr>
          <a:xfrm>
            <a:off x="1981200" y="1600200"/>
            <a:ext cx="8229600" cy="5029200"/>
          </a:xfrm>
        </p:spPr>
        <p:txBody>
          <a:bodyPr>
            <a:normAutofit/>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a:t>
            </a:r>
            <a:r>
              <a:rPr lang="en-US" sz="1400" dirty="0">
                <a:hlinkClick r:id="rId2"/>
              </a:rPr>
              <a:t>http://www.eei.org/ourissues/ElectricityGeneration/FuelDiversity/Documents/diversity_map.pdf</a:t>
            </a:r>
            <a:endParaRPr lang="en-US" sz="1400" dirty="0"/>
          </a:p>
        </p:txBody>
      </p:sp>
      <p:pic>
        <p:nvPicPr>
          <p:cNvPr id="6" name="Picture 2"/>
          <p:cNvPicPr>
            <a:picLocks noChangeAspect="1" noChangeArrowheads="1"/>
          </p:cNvPicPr>
          <p:nvPr/>
        </p:nvPicPr>
        <p:blipFill>
          <a:blip r:embed="rId3" cstate="print"/>
          <a:srcRect l="2017" t="15153" r="22220" b="7401"/>
          <a:stretch>
            <a:fillRect/>
          </a:stretch>
        </p:blipFill>
        <p:spPr bwMode="auto">
          <a:xfrm>
            <a:off x="2647122" y="685800"/>
            <a:ext cx="7335078" cy="4953000"/>
          </a:xfrm>
          <a:prstGeom prst="rect">
            <a:avLst/>
          </a:prstGeom>
          <a:noFill/>
          <a:ln w="9525">
            <a:noFill/>
            <a:miter lim="800000"/>
            <a:headEnd/>
            <a:tailEnd/>
          </a:ln>
        </p:spPr>
      </p:pic>
    </p:spTree>
    <p:extLst>
      <p:ext uri="{BB962C8B-B14F-4D97-AF65-F5344CB8AC3E}">
        <p14:creationId xmlns:p14="http://schemas.microsoft.com/office/powerpoint/2010/main" val="26867071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Chain reactions</a:t>
            </a:r>
          </a:p>
        </p:txBody>
      </p:sp>
      <p:sp>
        <p:nvSpPr>
          <p:cNvPr id="3" name="Content Placeholder 2"/>
          <p:cNvSpPr>
            <a:spLocks noGrp="1"/>
          </p:cNvSpPr>
          <p:nvPr>
            <p:ph idx="1"/>
          </p:nvPr>
        </p:nvSpPr>
        <p:spPr>
          <a:xfrm>
            <a:off x="813732" y="1600200"/>
            <a:ext cx="6044268" cy="4876800"/>
          </a:xfrm>
        </p:spPr>
        <p:txBody>
          <a:bodyPr/>
          <a:lstStyle/>
          <a:p>
            <a:r>
              <a:rPr lang="en-US" sz="2400" u="sng" dirty="0"/>
              <a:t>Chain reaction:</a:t>
            </a:r>
          </a:p>
          <a:p>
            <a:pPr lvl="1"/>
            <a:r>
              <a:rPr lang="en-US" dirty="0"/>
              <a:t>Exponentially increasing number of fissions at each stage</a:t>
            </a:r>
          </a:p>
          <a:p>
            <a:r>
              <a:rPr lang="en-US" sz="2400" u="sng" dirty="0"/>
              <a:t>Nuclear bomb</a:t>
            </a:r>
            <a:r>
              <a:rPr lang="en-US" sz="2400" dirty="0"/>
              <a:t>: uncontrolled chain reaction desirable.</a:t>
            </a:r>
          </a:p>
          <a:p>
            <a:pPr lvl="1"/>
            <a:r>
              <a:rPr lang="en-US" dirty="0"/>
              <a:t>95% </a:t>
            </a:r>
            <a:r>
              <a:rPr lang="en-US" baseline="30000" dirty="0"/>
              <a:t>235</a:t>
            </a:r>
            <a:r>
              <a:rPr lang="en-US" dirty="0"/>
              <a:t>U.</a:t>
            </a:r>
          </a:p>
          <a:p>
            <a:r>
              <a:rPr lang="en-US" sz="2400" u="sng" dirty="0"/>
              <a:t>Nuclear reactor</a:t>
            </a:r>
            <a:r>
              <a:rPr lang="en-US" sz="2400" dirty="0"/>
              <a:t>: uncontrolled chain reaction is the </a:t>
            </a:r>
            <a:r>
              <a:rPr lang="en-US" sz="2400" i="1" dirty="0"/>
              <a:t>last </a:t>
            </a:r>
            <a:r>
              <a:rPr lang="en-US" sz="2400" dirty="0"/>
              <a:t>thing you want.</a:t>
            </a:r>
          </a:p>
          <a:p>
            <a:pPr lvl="1"/>
            <a:r>
              <a:rPr lang="en-US" dirty="0" err="1"/>
              <a:t>Fissible</a:t>
            </a:r>
            <a:r>
              <a:rPr lang="en-US" dirty="0"/>
              <a:t> fuel is only 3% fissionable </a:t>
            </a:r>
            <a:r>
              <a:rPr lang="en-US" baseline="30000" dirty="0"/>
              <a:t>235</a:t>
            </a:r>
            <a:r>
              <a:rPr lang="en-US" dirty="0"/>
              <a:t>U.</a:t>
            </a:r>
          </a:p>
          <a:p>
            <a:pPr lvl="1"/>
            <a:r>
              <a:rPr lang="en-US" b="1" dirty="0"/>
              <a:t>Control rods </a:t>
            </a:r>
            <a:r>
              <a:rPr lang="en-US" dirty="0"/>
              <a:t>allow fine control: each fission triggers only one more fission.</a:t>
            </a:r>
            <a:endParaRPr lang="en-US" sz="2400" dirty="0"/>
          </a:p>
          <a:p>
            <a:pPr>
              <a:buNone/>
            </a:pPr>
            <a:r>
              <a:rPr lang="en-US" sz="1400" dirty="0"/>
              <a:t>Image: </a:t>
            </a:r>
            <a:r>
              <a:rPr lang="en-US" sz="1400" dirty="0">
                <a:hlinkClick r:id="rId2"/>
              </a:rPr>
              <a:t>http://www.dreamstime.com/nuclear-chain-reaction-thumb18968782.jpg</a:t>
            </a:r>
            <a:endParaRPr lang="en-US" sz="1400" dirty="0"/>
          </a:p>
          <a:p>
            <a:pPr>
              <a:buNone/>
            </a:pPr>
            <a:endParaRPr lang="en-US" sz="1400" dirty="0"/>
          </a:p>
        </p:txBody>
      </p:sp>
      <p:pic>
        <p:nvPicPr>
          <p:cNvPr id="1026" name="Picture 2" descr="http://www.dreamstime.com/nuclear-chain-reaction-thumb18968782.jpg"/>
          <p:cNvPicPr>
            <a:picLocks noChangeAspect="1" noChangeArrowheads="1"/>
          </p:cNvPicPr>
          <p:nvPr/>
        </p:nvPicPr>
        <p:blipFill>
          <a:blip r:embed="rId3" cstate="print"/>
          <a:srcRect/>
          <a:stretch>
            <a:fillRect/>
          </a:stretch>
        </p:blipFill>
        <p:spPr bwMode="auto">
          <a:xfrm>
            <a:off x="6858000" y="1981201"/>
            <a:ext cx="3810000" cy="3924301"/>
          </a:xfrm>
          <a:prstGeom prst="rect">
            <a:avLst/>
          </a:prstGeom>
          <a:noFill/>
        </p:spPr>
      </p:pic>
    </p:spTree>
    <p:extLst>
      <p:ext uri="{BB962C8B-B14F-4D97-AF65-F5344CB8AC3E}">
        <p14:creationId xmlns:p14="http://schemas.microsoft.com/office/powerpoint/2010/main" val="2612637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r>
              <a:rPr lang="en-US" dirty="0">
                <a:ea typeface="ＭＳ Ｐゴシック" charset="0"/>
                <a:cs typeface="Arial" panose="020B0604020202020204" pitchFamily="34" charset="0"/>
              </a:rPr>
              <a:t>Fission: chain reaction</a:t>
            </a:r>
          </a:p>
        </p:txBody>
      </p:sp>
      <p:pic>
        <p:nvPicPr>
          <p:cNvPr id="141336" name="Picture 24" descr="nuclear-mushroom-clou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0" y="3118745"/>
            <a:ext cx="40703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23"/>
          <p:cNvSpPr txBox="1">
            <a:spLocks noChangeArrowheads="1"/>
          </p:cNvSpPr>
          <p:nvPr/>
        </p:nvSpPr>
        <p:spPr bwMode="auto">
          <a:xfrm>
            <a:off x="771787" y="1527175"/>
            <a:ext cx="49654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342900" indent="-342900">
              <a:buFont typeface="Arial" panose="020B0604020202020204" pitchFamily="34" charset="0"/>
              <a:buChar char="•"/>
            </a:pPr>
            <a:r>
              <a:rPr lang="en-US" dirty="0">
                <a:solidFill>
                  <a:srgbClr val="2F2B20"/>
                </a:solidFill>
                <a:latin typeface="+mn-lt"/>
                <a:cs typeface="Arial" panose="020B0604020202020204" pitchFamily="34" charset="0"/>
              </a:rPr>
              <a:t>each reaction produces ~2.5 neutrons </a:t>
            </a:r>
          </a:p>
          <a:p>
            <a:pPr marL="342900" indent="-342900">
              <a:buFont typeface="Arial" panose="020B0604020202020204" pitchFamily="34" charset="0"/>
              <a:buChar char="•"/>
            </a:pPr>
            <a:r>
              <a:rPr lang="en-US" dirty="0">
                <a:solidFill>
                  <a:srgbClr val="2F2B20"/>
                </a:solidFill>
                <a:latin typeface="+mn-lt"/>
                <a:cs typeface="Arial" panose="020B0604020202020204" pitchFamily="34" charset="0"/>
              </a:rPr>
              <a:t>Each neutron can cause a new reaction</a:t>
            </a:r>
          </a:p>
        </p:txBody>
      </p:sp>
      <p:sp>
        <p:nvSpPr>
          <p:cNvPr id="60422" name="Text Box 6"/>
          <p:cNvSpPr txBox="1">
            <a:spLocks noChangeArrowheads="1"/>
          </p:cNvSpPr>
          <p:nvPr/>
        </p:nvSpPr>
        <p:spPr bwMode="auto">
          <a:xfrm>
            <a:off x="872455" y="3429001"/>
            <a:ext cx="4404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solidFill>
                  <a:srgbClr val="006600"/>
                </a:solidFill>
              </a:rPr>
              <a:t>Critical: each reaction produces one reaction</a:t>
            </a:r>
          </a:p>
        </p:txBody>
      </p:sp>
      <p:sp>
        <p:nvSpPr>
          <p:cNvPr id="60423" name="Text Box 7"/>
          <p:cNvSpPr txBox="1">
            <a:spLocks noChangeArrowheads="1"/>
          </p:cNvSpPr>
          <p:nvPr/>
        </p:nvSpPr>
        <p:spPr bwMode="auto">
          <a:xfrm>
            <a:off x="872455" y="4284664"/>
            <a:ext cx="44631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solidFill>
                  <a:srgbClr val="0000FF"/>
                </a:solidFill>
              </a:rPr>
              <a:t>SUB-Critical: each reaction produces less than one reaction</a:t>
            </a:r>
            <a:endParaRPr lang="en-US" dirty="0">
              <a:solidFill>
                <a:srgbClr val="2F2B20"/>
              </a:solidFill>
            </a:endParaRPr>
          </a:p>
        </p:txBody>
      </p:sp>
      <p:sp>
        <p:nvSpPr>
          <p:cNvPr id="60424" name="Text Box 8"/>
          <p:cNvSpPr txBox="1">
            <a:spLocks noChangeArrowheads="1"/>
          </p:cNvSpPr>
          <p:nvPr/>
        </p:nvSpPr>
        <p:spPr bwMode="auto">
          <a:xfrm>
            <a:off x="822121" y="5424489"/>
            <a:ext cx="451822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dirty="0">
                <a:solidFill>
                  <a:srgbClr val="FF0000"/>
                </a:solidFill>
              </a:rPr>
              <a:t>SUPER-Critical: each reaction produces more than one reaction</a:t>
            </a:r>
          </a:p>
        </p:txBody>
      </p:sp>
      <p:sp>
        <p:nvSpPr>
          <p:cNvPr id="60425" name="Line 9"/>
          <p:cNvSpPr>
            <a:spLocks noChangeShapeType="1"/>
          </p:cNvSpPr>
          <p:nvPr/>
        </p:nvSpPr>
        <p:spPr bwMode="auto">
          <a:xfrm>
            <a:off x="5390853" y="5970832"/>
            <a:ext cx="1112838"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26" name="Text Box 10"/>
          <p:cNvSpPr txBox="1">
            <a:spLocks noChangeArrowheads="1"/>
          </p:cNvSpPr>
          <p:nvPr/>
        </p:nvSpPr>
        <p:spPr bwMode="auto">
          <a:xfrm>
            <a:off x="6529497" y="5647667"/>
            <a:ext cx="121379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FF0000"/>
                </a:solidFill>
                <a:latin typeface="Calibri"/>
              </a:rPr>
              <a:t>B</a:t>
            </a:r>
            <a:r>
              <a:rPr lang="en-US" sz="2800" dirty="0">
                <a:solidFill>
                  <a:srgbClr val="FF0000"/>
                </a:solidFill>
                <a:latin typeface="Calibri"/>
              </a:rPr>
              <a:t>O</a:t>
            </a:r>
            <a:r>
              <a:rPr lang="en-US" sz="3200" dirty="0">
                <a:solidFill>
                  <a:srgbClr val="FF0000"/>
                </a:solidFill>
                <a:latin typeface="Calibri"/>
              </a:rPr>
              <a:t>O</a:t>
            </a:r>
            <a:r>
              <a:rPr lang="en-US" sz="3600" dirty="0">
                <a:solidFill>
                  <a:srgbClr val="FF0000"/>
                </a:solidFill>
                <a:latin typeface="Calibri"/>
              </a:rPr>
              <a:t>M</a:t>
            </a:r>
            <a:endParaRPr lang="en-US" dirty="0">
              <a:solidFill>
                <a:srgbClr val="FF0000"/>
              </a:solidFill>
              <a:latin typeface="Calibri"/>
            </a:endParaRPr>
          </a:p>
        </p:txBody>
      </p:sp>
      <p:sp>
        <p:nvSpPr>
          <p:cNvPr id="60427" name="Text Box 11"/>
          <p:cNvSpPr txBox="1">
            <a:spLocks noChangeArrowheads="1"/>
          </p:cNvSpPr>
          <p:nvPr/>
        </p:nvSpPr>
        <p:spPr bwMode="auto">
          <a:xfrm>
            <a:off x="4035427" y="4878388"/>
            <a:ext cx="1277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solidFill>
                  <a:srgbClr val="0000FF"/>
                </a:solidFill>
              </a:rPr>
              <a:t>D</a:t>
            </a:r>
            <a:r>
              <a:rPr lang="en-US" dirty="0">
                <a:solidFill>
                  <a:srgbClr val="0000FF"/>
                </a:solidFill>
              </a:rPr>
              <a:t>i</a:t>
            </a:r>
            <a:r>
              <a:rPr lang="en-US" sz="2000" dirty="0">
                <a:solidFill>
                  <a:srgbClr val="0000FF"/>
                </a:solidFill>
              </a:rPr>
              <a:t>e</a:t>
            </a:r>
            <a:r>
              <a:rPr lang="en-US" dirty="0">
                <a:solidFill>
                  <a:srgbClr val="0000FF"/>
                </a:solidFill>
              </a:rPr>
              <a:t>s </a:t>
            </a:r>
            <a:r>
              <a:rPr lang="en-US" sz="1600" dirty="0">
                <a:solidFill>
                  <a:srgbClr val="0000FF"/>
                </a:solidFill>
              </a:rPr>
              <a:t>o</a:t>
            </a:r>
            <a:r>
              <a:rPr lang="en-US" sz="1400" dirty="0">
                <a:solidFill>
                  <a:srgbClr val="0000FF"/>
                </a:solidFill>
              </a:rPr>
              <a:t>u</a:t>
            </a:r>
            <a:r>
              <a:rPr lang="en-US" sz="1200" dirty="0">
                <a:solidFill>
                  <a:srgbClr val="0000FF"/>
                </a:solidFill>
              </a:rPr>
              <a:t>t</a:t>
            </a:r>
            <a:endParaRPr lang="en-US" sz="2800" dirty="0">
              <a:solidFill>
                <a:srgbClr val="0000FF"/>
              </a:solidFill>
            </a:endParaRPr>
          </a:p>
        </p:txBody>
      </p:sp>
      <p:grpSp>
        <p:nvGrpSpPr>
          <p:cNvPr id="46090" name="Group 14"/>
          <p:cNvGrpSpPr>
            <a:grpSpLocks/>
          </p:cNvGrpSpPr>
          <p:nvPr/>
        </p:nvGrpSpPr>
        <p:grpSpPr bwMode="auto">
          <a:xfrm>
            <a:off x="5313363" y="2625726"/>
            <a:ext cx="368300" cy="442913"/>
            <a:chOff x="2659" y="2260"/>
            <a:chExt cx="525" cy="544"/>
          </a:xfrm>
        </p:grpSpPr>
        <p:sp>
          <p:nvSpPr>
            <p:cNvPr id="60431" name="Oval 15"/>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2" name="Oval 16"/>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3" name="Oval 17"/>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4" name="Oval 18"/>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5" name="Oval 19"/>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6" name="Oval 20"/>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7" name="Oval 21"/>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8" name="Oval 22"/>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39" name="Oval 23"/>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0" name="Oval 24"/>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1" name="Oval 25"/>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2" name="Oval 26"/>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3" name="Oval 27"/>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4" name="Oval 28"/>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5" name="Oval 29"/>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6" name="Oval 30"/>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7" name="Oval 31"/>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48" name="Oval 32"/>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091" name="Group 405"/>
          <p:cNvGrpSpPr>
            <a:grpSpLocks/>
          </p:cNvGrpSpPr>
          <p:nvPr/>
        </p:nvGrpSpPr>
        <p:grpSpPr bwMode="auto">
          <a:xfrm>
            <a:off x="5695950" y="2339975"/>
            <a:ext cx="223838" cy="228600"/>
            <a:chOff x="2628" y="1474"/>
            <a:chExt cx="141" cy="144"/>
          </a:xfrm>
        </p:grpSpPr>
        <p:sp>
          <p:nvSpPr>
            <p:cNvPr id="60607" name="Oval 191"/>
            <p:cNvSpPr>
              <a:spLocks noChangeAspect="1" noChangeArrowheads="1"/>
            </p:cNvSpPr>
            <p:nvPr/>
          </p:nvSpPr>
          <p:spPr bwMode="auto">
            <a:xfrm>
              <a:off x="2672" y="1474"/>
              <a:ext cx="64" cy="6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8" name="Oval 192"/>
            <p:cNvSpPr>
              <a:spLocks noChangeAspect="1" noChangeArrowheads="1"/>
            </p:cNvSpPr>
            <p:nvPr/>
          </p:nvSpPr>
          <p:spPr bwMode="auto">
            <a:xfrm>
              <a:off x="2706" y="1493"/>
              <a:ext cx="63"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10" name="Oval 194"/>
            <p:cNvSpPr>
              <a:spLocks noChangeAspect="1" noChangeArrowheads="1"/>
            </p:cNvSpPr>
            <p:nvPr/>
          </p:nvSpPr>
          <p:spPr bwMode="auto">
            <a:xfrm>
              <a:off x="2628" y="1486"/>
              <a:ext cx="6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14" name="Oval 198"/>
            <p:cNvSpPr>
              <a:spLocks noChangeAspect="1" noChangeArrowheads="1"/>
            </p:cNvSpPr>
            <p:nvPr/>
          </p:nvSpPr>
          <p:spPr bwMode="auto">
            <a:xfrm>
              <a:off x="2672" y="1529"/>
              <a:ext cx="6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15" name="Oval 199"/>
            <p:cNvSpPr>
              <a:spLocks noChangeAspect="1" noChangeArrowheads="1"/>
            </p:cNvSpPr>
            <p:nvPr/>
          </p:nvSpPr>
          <p:spPr bwMode="auto">
            <a:xfrm>
              <a:off x="2658" y="1554"/>
              <a:ext cx="64" cy="6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17" name="Oval 201"/>
            <p:cNvSpPr>
              <a:spLocks noChangeAspect="1" noChangeArrowheads="1"/>
            </p:cNvSpPr>
            <p:nvPr/>
          </p:nvSpPr>
          <p:spPr bwMode="auto">
            <a:xfrm>
              <a:off x="2628" y="1524"/>
              <a:ext cx="64" cy="6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6" name="Oval 190"/>
            <p:cNvSpPr>
              <a:spLocks noChangeAspect="1" noChangeArrowheads="1"/>
            </p:cNvSpPr>
            <p:nvPr/>
          </p:nvSpPr>
          <p:spPr bwMode="auto">
            <a:xfrm>
              <a:off x="2704" y="1542"/>
              <a:ext cx="64" cy="6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092" name="Group 208"/>
          <p:cNvGrpSpPr>
            <a:grpSpLocks/>
          </p:cNvGrpSpPr>
          <p:nvPr/>
        </p:nvGrpSpPr>
        <p:grpSpPr bwMode="auto">
          <a:xfrm>
            <a:off x="5737225" y="2965450"/>
            <a:ext cx="223838" cy="228600"/>
            <a:chOff x="2588" y="1881"/>
            <a:chExt cx="141" cy="166"/>
          </a:xfrm>
        </p:grpSpPr>
        <p:sp>
          <p:nvSpPr>
            <p:cNvPr id="60625" name="Oval 209"/>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26" name="Oval 210"/>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27" name="Oval 211"/>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28" name="Oval 212"/>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29" name="Oval 213"/>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0" name="Oval 214"/>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1" name="Oval 215"/>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093" name="Group 356"/>
          <p:cNvGrpSpPr>
            <a:grpSpLocks/>
          </p:cNvGrpSpPr>
          <p:nvPr/>
        </p:nvGrpSpPr>
        <p:grpSpPr bwMode="auto">
          <a:xfrm>
            <a:off x="5973764" y="2089150"/>
            <a:ext cx="244475" cy="184150"/>
            <a:chOff x="2880" y="1295"/>
            <a:chExt cx="154" cy="116"/>
          </a:xfrm>
        </p:grpSpPr>
        <p:sp>
          <p:nvSpPr>
            <p:cNvPr id="60449" name="Oval 33"/>
            <p:cNvSpPr>
              <a:spLocks noChangeArrowheads="1"/>
            </p:cNvSpPr>
            <p:nvPr/>
          </p:nvSpPr>
          <p:spPr bwMode="auto">
            <a:xfrm>
              <a:off x="2880" y="1351"/>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1" name="Line 225"/>
            <p:cNvSpPr>
              <a:spLocks noChangeShapeType="1"/>
            </p:cNvSpPr>
            <p:nvPr/>
          </p:nvSpPr>
          <p:spPr bwMode="auto">
            <a:xfrm flipV="1">
              <a:off x="2890" y="1295"/>
              <a:ext cx="144" cy="1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094" name="Group 355"/>
          <p:cNvGrpSpPr>
            <a:grpSpLocks/>
          </p:cNvGrpSpPr>
          <p:nvPr/>
        </p:nvGrpSpPr>
        <p:grpSpPr bwMode="auto">
          <a:xfrm>
            <a:off x="6096001" y="2613025"/>
            <a:ext cx="265113" cy="95250"/>
            <a:chOff x="2910" y="1640"/>
            <a:chExt cx="167" cy="60"/>
          </a:xfrm>
        </p:grpSpPr>
        <p:sp>
          <p:nvSpPr>
            <p:cNvPr id="60450" name="Oval 34"/>
            <p:cNvSpPr>
              <a:spLocks noChangeArrowheads="1"/>
            </p:cNvSpPr>
            <p:nvPr/>
          </p:nvSpPr>
          <p:spPr bwMode="auto">
            <a:xfrm>
              <a:off x="2910" y="1640"/>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2" name="Line 226"/>
            <p:cNvSpPr>
              <a:spLocks noChangeShapeType="1"/>
            </p:cNvSpPr>
            <p:nvPr/>
          </p:nvSpPr>
          <p:spPr bwMode="auto">
            <a:xfrm>
              <a:off x="2954" y="1662"/>
              <a:ext cx="12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095" name="Group 354"/>
          <p:cNvGrpSpPr>
            <a:grpSpLocks/>
          </p:cNvGrpSpPr>
          <p:nvPr/>
        </p:nvGrpSpPr>
        <p:grpSpPr bwMode="auto">
          <a:xfrm>
            <a:off x="6096000" y="3146425"/>
            <a:ext cx="247650" cy="95250"/>
            <a:chOff x="2911" y="1977"/>
            <a:chExt cx="156" cy="60"/>
          </a:xfrm>
        </p:grpSpPr>
        <p:sp>
          <p:nvSpPr>
            <p:cNvPr id="60451" name="Oval 35"/>
            <p:cNvSpPr>
              <a:spLocks noChangeArrowheads="1"/>
            </p:cNvSpPr>
            <p:nvPr/>
          </p:nvSpPr>
          <p:spPr bwMode="auto">
            <a:xfrm>
              <a:off x="2911" y="1977"/>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3" name="Line 227"/>
            <p:cNvSpPr>
              <a:spLocks noChangeShapeType="1"/>
            </p:cNvSpPr>
            <p:nvPr/>
          </p:nvSpPr>
          <p:spPr bwMode="auto">
            <a:xfrm>
              <a:off x="2944" y="1993"/>
              <a:ext cx="123"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60822" name="Group 406"/>
          <p:cNvGrpSpPr>
            <a:grpSpLocks/>
          </p:cNvGrpSpPr>
          <p:nvPr/>
        </p:nvGrpSpPr>
        <p:grpSpPr bwMode="auto">
          <a:xfrm>
            <a:off x="6219825" y="1749426"/>
            <a:ext cx="584200" cy="1679575"/>
            <a:chOff x="2958" y="1102"/>
            <a:chExt cx="368" cy="1058"/>
          </a:xfrm>
        </p:grpSpPr>
        <p:grpSp>
          <p:nvGrpSpPr>
            <p:cNvPr id="46504" name="Group 36"/>
            <p:cNvGrpSpPr>
              <a:grpSpLocks/>
            </p:cNvGrpSpPr>
            <p:nvPr/>
          </p:nvGrpSpPr>
          <p:grpSpPr bwMode="auto">
            <a:xfrm>
              <a:off x="2958" y="1102"/>
              <a:ext cx="232" cy="279"/>
              <a:chOff x="2659" y="2260"/>
              <a:chExt cx="525" cy="544"/>
            </a:xfrm>
          </p:grpSpPr>
          <p:sp>
            <p:nvSpPr>
              <p:cNvPr id="60453" name="Oval 37"/>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4" name="Oval 38"/>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5" name="Oval 39"/>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6" name="Oval 40"/>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7" name="Oval 41"/>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8" name="Oval 42"/>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59" name="Oval 43"/>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0" name="Oval 44"/>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1" name="Oval 45"/>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2" name="Oval 46"/>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3" name="Oval 47"/>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4" name="Oval 48"/>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5" name="Oval 49"/>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6" name="Oval 50"/>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7" name="Oval 51"/>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8" name="Oval 52"/>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69" name="Oval 53"/>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0" name="Oval 54"/>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505" name="Group 55"/>
            <p:cNvGrpSpPr>
              <a:grpSpLocks/>
            </p:cNvGrpSpPr>
            <p:nvPr/>
          </p:nvGrpSpPr>
          <p:grpSpPr bwMode="auto">
            <a:xfrm>
              <a:off x="3094" y="1514"/>
              <a:ext cx="232" cy="279"/>
              <a:chOff x="2659" y="2260"/>
              <a:chExt cx="525" cy="544"/>
            </a:xfrm>
          </p:grpSpPr>
          <p:sp>
            <p:nvSpPr>
              <p:cNvPr id="60472" name="Oval 56"/>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3" name="Oval 57"/>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4" name="Oval 58"/>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5" name="Oval 59"/>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6" name="Oval 60"/>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7" name="Oval 61"/>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8" name="Oval 62"/>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79" name="Oval 63"/>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0" name="Oval 64"/>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1" name="Oval 65"/>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2" name="Oval 66"/>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3" name="Oval 67"/>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4" name="Oval 68"/>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5" name="Oval 69"/>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6" name="Oval 70"/>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7" name="Oval 71"/>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8" name="Oval 72"/>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89" name="Oval 73"/>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506" name="Group 74"/>
            <p:cNvGrpSpPr>
              <a:grpSpLocks/>
            </p:cNvGrpSpPr>
            <p:nvPr/>
          </p:nvGrpSpPr>
          <p:grpSpPr bwMode="auto">
            <a:xfrm>
              <a:off x="3077" y="1881"/>
              <a:ext cx="232" cy="279"/>
              <a:chOff x="2659" y="2260"/>
              <a:chExt cx="525" cy="544"/>
            </a:xfrm>
          </p:grpSpPr>
          <p:sp>
            <p:nvSpPr>
              <p:cNvPr id="60491" name="Oval 75"/>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2" name="Oval 76"/>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3" name="Oval 77"/>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4" name="Oval 78"/>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5" name="Oval 79"/>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6" name="Oval 80"/>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7" name="Oval 81"/>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8" name="Oval 82"/>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499" name="Oval 83"/>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0" name="Oval 84"/>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1" name="Oval 85"/>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2" name="Oval 86"/>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3" name="Oval 87"/>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4" name="Oval 88"/>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5" name="Oval 89"/>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6" name="Oval 90"/>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7" name="Oval 91"/>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08" name="Oval 92"/>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60954" name="Group 538"/>
          <p:cNvGrpSpPr>
            <a:grpSpLocks/>
          </p:cNvGrpSpPr>
          <p:nvPr/>
        </p:nvGrpSpPr>
        <p:grpSpPr bwMode="auto">
          <a:xfrm>
            <a:off x="6843713" y="947739"/>
            <a:ext cx="2227262" cy="3405187"/>
            <a:chOff x="3351" y="597"/>
            <a:chExt cx="1403" cy="2145"/>
          </a:xfrm>
        </p:grpSpPr>
        <p:grpSp>
          <p:nvGrpSpPr>
            <p:cNvPr id="46352" name="Group 93"/>
            <p:cNvGrpSpPr>
              <a:grpSpLocks/>
            </p:cNvGrpSpPr>
            <p:nvPr/>
          </p:nvGrpSpPr>
          <p:grpSpPr bwMode="auto">
            <a:xfrm>
              <a:off x="3784" y="597"/>
              <a:ext cx="232" cy="279"/>
              <a:chOff x="2659" y="2260"/>
              <a:chExt cx="525" cy="544"/>
            </a:xfrm>
          </p:grpSpPr>
          <p:sp>
            <p:nvSpPr>
              <p:cNvPr id="60510" name="Oval 94"/>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1" name="Oval 95"/>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2" name="Oval 96"/>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3" name="Oval 97"/>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4" name="Oval 98"/>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5" name="Oval 99"/>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6" name="Oval 100"/>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7" name="Oval 101"/>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8" name="Oval 102"/>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19" name="Oval 103"/>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0" name="Oval 104"/>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1" name="Oval 105"/>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2" name="Oval 106"/>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3" name="Oval 107"/>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4" name="Oval 108"/>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5" name="Oval 109"/>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6" name="Oval 110"/>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27" name="Oval 111"/>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3" name="Group 112"/>
            <p:cNvGrpSpPr>
              <a:grpSpLocks/>
            </p:cNvGrpSpPr>
            <p:nvPr/>
          </p:nvGrpSpPr>
          <p:grpSpPr bwMode="auto">
            <a:xfrm>
              <a:off x="4109" y="776"/>
              <a:ext cx="232" cy="279"/>
              <a:chOff x="2659" y="2260"/>
              <a:chExt cx="525" cy="544"/>
            </a:xfrm>
          </p:grpSpPr>
          <p:sp>
            <p:nvSpPr>
              <p:cNvPr id="60529" name="Oval 113"/>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0" name="Oval 114"/>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1" name="Oval 115"/>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2" name="Oval 116"/>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3" name="Oval 117"/>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4" name="Oval 118"/>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5" name="Oval 119"/>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6" name="Oval 120"/>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7" name="Oval 121"/>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8" name="Oval 122"/>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39" name="Oval 123"/>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0" name="Oval 124"/>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1" name="Oval 125"/>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2" name="Oval 126"/>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3" name="Oval 127"/>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4" name="Oval 128"/>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5" name="Oval 129"/>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6" name="Oval 130"/>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4" name="Group 131"/>
            <p:cNvGrpSpPr>
              <a:grpSpLocks/>
            </p:cNvGrpSpPr>
            <p:nvPr/>
          </p:nvGrpSpPr>
          <p:grpSpPr bwMode="auto">
            <a:xfrm>
              <a:off x="4402" y="1069"/>
              <a:ext cx="232" cy="279"/>
              <a:chOff x="2659" y="2260"/>
              <a:chExt cx="525" cy="544"/>
            </a:xfrm>
          </p:grpSpPr>
          <p:sp>
            <p:nvSpPr>
              <p:cNvPr id="60548" name="Oval 132"/>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49" name="Oval 133"/>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0" name="Oval 134"/>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1" name="Oval 135"/>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2" name="Oval 136"/>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3" name="Oval 137"/>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4" name="Oval 138"/>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5" name="Oval 139"/>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6" name="Oval 140"/>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7" name="Oval 141"/>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8" name="Oval 142"/>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59" name="Oval 143"/>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0" name="Oval 144"/>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1" name="Oval 145"/>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2" name="Oval 146"/>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3" name="Oval 147"/>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4" name="Oval 148"/>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5" name="Oval 149"/>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5" name="Group 150"/>
            <p:cNvGrpSpPr>
              <a:grpSpLocks/>
            </p:cNvGrpSpPr>
            <p:nvPr/>
          </p:nvGrpSpPr>
          <p:grpSpPr bwMode="auto">
            <a:xfrm>
              <a:off x="4399" y="1881"/>
              <a:ext cx="232" cy="279"/>
              <a:chOff x="2659" y="2260"/>
              <a:chExt cx="525" cy="544"/>
            </a:xfrm>
          </p:grpSpPr>
          <p:sp>
            <p:nvSpPr>
              <p:cNvPr id="60567" name="Oval 151"/>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8" name="Oval 152"/>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69" name="Oval 153"/>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0" name="Oval 154"/>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1" name="Oval 155"/>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2" name="Oval 156"/>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3" name="Oval 157"/>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4" name="Oval 158"/>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5" name="Oval 159"/>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6" name="Oval 160"/>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7" name="Oval 161"/>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8" name="Oval 162"/>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79" name="Oval 163"/>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0" name="Oval 164"/>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1" name="Oval 165"/>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2" name="Oval 166"/>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3" name="Oval 167"/>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4" name="Oval 168"/>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6" name="Group 169"/>
            <p:cNvGrpSpPr>
              <a:grpSpLocks/>
            </p:cNvGrpSpPr>
            <p:nvPr/>
          </p:nvGrpSpPr>
          <p:grpSpPr bwMode="auto">
            <a:xfrm>
              <a:off x="3351" y="2463"/>
              <a:ext cx="232" cy="279"/>
              <a:chOff x="2659" y="2260"/>
              <a:chExt cx="525" cy="544"/>
            </a:xfrm>
          </p:grpSpPr>
          <p:sp>
            <p:nvSpPr>
              <p:cNvPr id="60586" name="Oval 170"/>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7" name="Oval 171"/>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8" name="Oval 172"/>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89" name="Oval 173"/>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0" name="Oval 174"/>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1" name="Oval 175"/>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2" name="Oval 176"/>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3" name="Oval 177"/>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4" name="Oval 178"/>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5" name="Oval 179"/>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6" name="Oval 180"/>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7" name="Oval 181"/>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8" name="Oval 182"/>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599" name="Oval 183"/>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0" name="Oval 184"/>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1" name="Oval 185"/>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2" name="Oval 186"/>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03" name="Oval 187"/>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7" name="Group 230"/>
            <p:cNvGrpSpPr>
              <a:grpSpLocks/>
            </p:cNvGrpSpPr>
            <p:nvPr/>
          </p:nvGrpSpPr>
          <p:grpSpPr bwMode="auto">
            <a:xfrm>
              <a:off x="4133" y="2160"/>
              <a:ext cx="232" cy="279"/>
              <a:chOff x="2659" y="2260"/>
              <a:chExt cx="525" cy="544"/>
            </a:xfrm>
          </p:grpSpPr>
          <p:sp>
            <p:nvSpPr>
              <p:cNvPr id="60647" name="Oval 231"/>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8" name="Oval 232"/>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9" name="Oval 233"/>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0" name="Oval 234"/>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1" name="Oval 235"/>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2" name="Oval 236"/>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3" name="Oval 237"/>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4" name="Oval 238"/>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5" name="Oval 239"/>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6" name="Oval 240"/>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7" name="Oval 241"/>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8" name="Oval 242"/>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59" name="Oval 243"/>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0" name="Oval 244"/>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1" name="Oval 245"/>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2" name="Oval 246"/>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3" name="Oval 247"/>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4" name="Oval 248"/>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8" name="Group 249"/>
            <p:cNvGrpSpPr>
              <a:grpSpLocks/>
            </p:cNvGrpSpPr>
            <p:nvPr/>
          </p:nvGrpSpPr>
          <p:grpSpPr bwMode="auto">
            <a:xfrm>
              <a:off x="4522" y="1482"/>
              <a:ext cx="232" cy="279"/>
              <a:chOff x="2659" y="2260"/>
              <a:chExt cx="525" cy="544"/>
            </a:xfrm>
          </p:grpSpPr>
          <p:sp>
            <p:nvSpPr>
              <p:cNvPr id="60666" name="Oval 250"/>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7" name="Oval 251"/>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8" name="Oval 252"/>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69" name="Oval 253"/>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0" name="Oval 254"/>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1" name="Oval 255"/>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2" name="Oval 256"/>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3" name="Oval 257"/>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4" name="Oval 258"/>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5" name="Oval 259"/>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6" name="Oval 260"/>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7" name="Oval 261"/>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8" name="Oval 262"/>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79" name="Oval 263"/>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0" name="Oval 264"/>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1" name="Oval 265"/>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2" name="Oval 266"/>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3" name="Oval 267"/>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59" name="Group 271"/>
            <p:cNvGrpSpPr>
              <a:grpSpLocks/>
            </p:cNvGrpSpPr>
            <p:nvPr/>
          </p:nvGrpSpPr>
          <p:grpSpPr bwMode="auto">
            <a:xfrm>
              <a:off x="3807" y="2333"/>
              <a:ext cx="232" cy="279"/>
              <a:chOff x="2659" y="2260"/>
              <a:chExt cx="525" cy="544"/>
            </a:xfrm>
          </p:grpSpPr>
          <p:sp>
            <p:nvSpPr>
              <p:cNvPr id="60688" name="Oval 272"/>
              <p:cNvSpPr>
                <a:spLocks noChangeAspect="1" noChangeArrowheads="1"/>
              </p:cNvSpPr>
              <p:nvPr/>
            </p:nvSpPr>
            <p:spPr bwMode="auto">
              <a:xfrm>
                <a:off x="2711" y="2492"/>
                <a:ext cx="143"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9" name="Oval 273"/>
              <p:cNvSpPr>
                <a:spLocks noChangeAspect="1" noChangeArrowheads="1"/>
              </p:cNvSpPr>
              <p:nvPr/>
            </p:nvSpPr>
            <p:spPr bwMode="auto">
              <a:xfrm>
                <a:off x="2883" y="250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0" name="Oval 274"/>
              <p:cNvSpPr>
                <a:spLocks noChangeAspect="1" noChangeArrowheads="1"/>
              </p:cNvSpPr>
              <p:nvPr/>
            </p:nvSpPr>
            <p:spPr bwMode="auto">
              <a:xfrm>
                <a:off x="2883" y="22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1" name="Oval 275"/>
              <p:cNvSpPr>
                <a:spLocks noChangeAspect="1" noChangeArrowheads="1"/>
              </p:cNvSpPr>
              <p:nvPr/>
            </p:nvSpPr>
            <p:spPr bwMode="auto">
              <a:xfrm>
                <a:off x="2960" y="2303"/>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2" name="Oval 276"/>
              <p:cNvSpPr>
                <a:spLocks noChangeAspect="1" noChangeArrowheads="1"/>
              </p:cNvSpPr>
              <p:nvPr/>
            </p:nvSpPr>
            <p:spPr bwMode="auto">
              <a:xfrm>
                <a:off x="2799" y="2480"/>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3" name="Oval 277"/>
              <p:cNvSpPr>
                <a:spLocks noChangeAspect="1" noChangeArrowheads="1"/>
              </p:cNvSpPr>
              <p:nvPr/>
            </p:nvSpPr>
            <p:spPr bwMode="auto">
              <a:xfrm>
                <a:off x="2783" y="2287"/>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4" name="Oval 278"/>
              <p:cNvSpPr>
                <a:spLocks noChangeAspect="1" noChangeArrowheads="1"/>
              </p:cNvSpPr>
              <p:nvPr/>
            </p:nvSpPr>
            <p:spPr bwMode="auto">
              <a:xfrm>
                <a:off x="2659" y="2408"/>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5" name="Oval 279"/>
              <p:cNvSpPr>
                <a:spLocks noChangeAspect="1" noChangeArrowheads="1"/>
              </p:cNvSpPr>
              <p:nvPr/>
            </p:nvSpPr>
            <p:spPr bwMode="auto">
              <a:xfrm>
                <a:off x="2955" y="2597"/>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6" name="Oval 280"/>
              <p:cNvSpPr>
                <a:spLocks noChangeAspect="1" noChangeArrowheads="1"/>
              </p:cNvSpPr>
              <p:nvPr/>
            </p:nvSpPr>
            <p:spPr bwMode="auto">
              <a:xfrm>
                <a:off x="2849" y="2568"/>
                <a:ext cx="143"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7" name="Oval 281"/>
              <p:cNvSpPr>
                <a:spLocks noChangeAspect="1" noChangeArrowheads="1"/>
              </p:cNvSpPr>
              <p:nvPr/>
            </p:nvSpPr>
            <p:spPr bwMode="auto">
              <a:xfrm>
                <a:off x="2883" y="2383"/>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8" name="Oval 282"/>
              <p:cNvSpPr>
                <a:spLocks noChangeAspect="1" noChangeArrowheads="1"/>
              </p:cNvSpPr>
              <p:nvPr/>
            </p:nvSpPr>
            <p:spPr bwMode="auto">
              <a:xfrm>
                <a:off x="2960" y="2461"/>
                <a:ext cx="145" cy="14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99" name="Oval 283"/>
              <p:cNvSpPr>
                <a:spLocks noChangeAspect="1" noChangeArrowheads="1"/>
              </p:cNvSpPr>
              <p:nvPr/>
            </p:nvSpPr>
            <p:spPr bwMode="auto">
              <a:xfrm>
                <a:off x="2752" y="2605"/>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0" name="Oval 284"/>
              <p:cNvSpPr>
                <a:spLocks noChangeAspect="1" noChangeArrowheads="1"/>
              </p:cNvSpPr>
              <p:nvPr/>
            </p:nvSpPr>
            <p:spPr bwMode="auto">
              <a:xfrm>
                <a:off x="2754"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1" name="Oval 285"/>
              <p:cNvSpPr>
                <a:spLocks noChangeAspect="1" noChangeArrowheads="1"/>
              </p:cNvSpPr>
              <p:nvPr/>
            </p:nvSpPr>
            <p:spPr bwMode="auto">
              <a:xfrm>
                <a:off x="2709" y="2326"/>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2" name="Oval 286"/>
              <p:cNvSpPr>
                <a:spLocks noChangeAspect="1" noChangeArrowheads="1"/>
              </p:cNvSpPr>
              <p:nvPr/>
            </p:nvSpPr>
            <p:spPr bwMode="auto">
              <a:xfrm>
                <a:off x="3012" y="2389"/>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3" name="Oval 287"/>
              <p:cNvSpPr>
                <a:spLocks noChangeAspect="1" noChangeArrowheads="1"/>
              </p:cNvSpPr>
              <p:nvPr/>
            </p:nvSpPr>
            <p:spPr bwMode="auto">
              <a:xfrm>
                <a:off x="3039" y="2492"/>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4" name="Oval 288"/>
              <p:cNvSpPr>
                <a:spLocks noChangeAspect="1" noChangeArrowheads="1"/>
              </p:cNvSpPr>
              <p:nvPr/>
            </p:nvSpPr>
            <p:spPr bwMode="auto">
              <a:xfrm>
                <a:off x="2892" y="2660"/>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5" name="Oval 289"/>
              <p:cNvSpPr>
                <a:spLocks noChangeAspect="1" noChangeArrowheads="1"/>
              </p:cNvSpPr>
              <p:nvPr/>
            </p:nvSpPr>
            <p:spPr bwMode="auto">
              <a:xfrm>
                <a:off x="3005" y="2584"/>
                <a:ext cx="145" cy="14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60956" name="Group 540"/>
          <p:cNvGrpSpPr>
            <a:grpSpLocks/>
          </p:cNvGrpSpPr>
          <p:nvPr/>
        </p:nvGrpSpPr>
        <p:grpSpPr bwMode="auto">
          <a:xfrm>
            <a:off x="6584951" y="1168401"/>
            <a:ext cx="2030413" cy="2747963"/>
            <a:chOff x="3188" y="736"/>
            <a:chExt cx="1279" cy="1731"/>
          </a:xfrm>
        </p:grpSpPr>
        <p:grpSp>
          <p:nvGrpSpPr>
            <p:cNvPr id="46284" name="Group 407"/>
            <p:cNvGrpSpPr>
              <a:grpSpLocks/>
            </p:cNvGrpSpPr>
            <p:nvPr/>
          </p:nvGrpSpPr>
          <p:grpSpPr bwMode="auto">
            <a:xfrm>
              <a:off x="3188" y="736"/>
              <a:ext cx="937" cy="577"/>
              <a:chOff x="3188" y="736"/>
              <a:chExt cx="937" cy="577"/>
            </a:xfrm>
          </p:grpSpPr>
          <p:sp>
            <p:nvSpPr>
              <p:cNvPr id="60632" name="Oval 216"/>
              <p:cNvSpPr>
                <a:spLocks noChangeArrowheads="1"/>
              </p:cNvSpPr>
              <p:nvPr/>
            </p:nvSpPr>
            <p:spPr bwMode="auto">
              <a:xfrm>
                <a:off x="3434" y="88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3" name="Oval 217"/>
              <p:cNvSpPr>
                <a:spLocks noChangeArrowheads="1"/>
              </p:cNvSpPr>
              <p:nvPr/>
            </p:nvSpPr>
            <p:spPr bwMode="auto">
              <a:xfrm>
                <a:off x="3523" y="1060"/>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4" name="Oval 218"/>
              <p:cNvSpPr>
                <a:spLocks noChangeArrowheads="1"/>
              </p:cNvSpPr>
              <p:nvPr/>
            </p:nvSpPr>
            <p:spPr bwMode="auto">
              <a:xfrm>
                <a:off x="3573" y="125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4" name="Line 228"/>
              <p:cNvSpPr>
                <a:spLocks noChangeShapeType="1"/>
              </p:cNvSpPr>
              <p:nvPr/>
            </p:nvSpPr>
            <p:spPr bwMode="auto">
              <a:xfrm flipV="1">
                <a:off x="3525" y="736"/>
                <a:ext cx="230" cy="1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5" name="Line 229"/>
              <p:cNvSpPr>
                <a:spLocks noChangeShapeType="1"/>
              </p:cNvSpPr>
              <p:nvPr/>
            </p:nvSpPr>
            <p:spPr bwMode="auto">
              <a:xfrm flipV="1">
                <a:off x="3638" y="963"/>
                <a:ext cx="487" cy="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nvGrpSpPr>
              <p:cNvPr id="46336" name="Group 357"/>
              <p:cNvGrpSpPr>
                <a:grpSpLocks/>
              </p:cNvGrpSpPr>
              <p:nvPr/>
            </p:nvGrpSpPr>
            <p:grpSpPr bwMode="auto">
              <a:xfrm>
                <a:off x="3188" y="946"/>
                <a:ext cx="141" cy="144"/>
                <a:chOff x="2588" y="1881"/>
                <a:chExt cx="141" cy="166"/>
              </a:xfrm>
            </p:grpSpPr>
            <p:sp>
              <p:nvSpPr>
                <p:cNvPr id="60774" name="Oval 358"/>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75" name="Oval 359"/>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76" name="Oval 360"/>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77" name="Oval 361"/>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78" name="Oval 362"/>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79" name="Oval 363"/>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0" name="Oval 364"/>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37" name="Group 365"/>
              <p:cNvGrpSpPr>
                <a:grpSpLocks/>
              </p:cNvGrpSpPr>
              <p:nvPr/>
            </p:nvGrpSpPr>
            <p:grpSpPr bwMode="auto">
              <a:xfrm>
                <a:off x="3273" y="1143"/>
                <a:ext cx="141" cy="144"/>
                <a:chOff x="2588" y="1881"/>
                <a:chExt cx="141" cy="166"/>
              </a:xfrm>
            </p:grpSpPr>
            <p:sp>
              <p:nvSpPr>
                <p:cNvPr id="60782" name="Oval 366"/>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3" name="Oval 367"/>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4" name="Oval 368"/>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5" name="Oval 369"/>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6" name="Oval 370"/>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7" name="Oval 371"/>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88" name="Oval 372"/>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46285" name="Group 408"/>
            <p:cNvGrpSpPr>
              <a:grpSpLocks/>
            </p:cNvGrpSpPr>
            <p:nvPr/>
          </p:nvGrpSpPr>
          <p:grpSpPr bwMode="auto">
            <a:xfrm>
              <a:off x="3343" y="1240"/>
              <a:ext cx="1124" cy="677"/>
              <a:chOff x="3343" y="1240"/>
              <a:chExt cx="1124" cy="677"/>
            </a:xfrm>
          </p:grpSpPr>
          <p:sp>
            <p:nvSpPr>
              <p:cNvPr id="60635" name="Oval 219"/>
              <p:cNvSpPr>
                <a:spLocks noChangeArrowheads="1"/>
              </p:cNvSpPr>
              <p:nvPr/>
            </p:nvSpPr>
            <p:spPr bwMode="auto">
              <a:xfrm>
                <a:off x="3664" y="1395"/>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6" name="Oval 220"/>
              <p:cNvSpPr>
                <a:spLocks noChangeArrowheads="1"/>
              </p:cNvSpPr>
              <p:nvPr/>
            </p:nvSpPr>
            <p:spPr bwMode="auto">
              <a:xfrm>
                <a:off x="3749" y="1545"/>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7" name="Oval 221"/>
              <p:cNvSpPr>
                <a:spLocks noChangeArrowheads="1"/>
              </p:cNvSpPr>
              <p:nvPr/>
            </p:nvSpPr>
            <p:spPr bwMode="auto">
              <a:xfrm>
                <a:off x="3681" y="1704"/>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4" name="Line 268"/>
              <p:cNvSpPr>
                <a:spLocks noChangeShapeType="1"/>
              </p:cNvSpPr>
              <p:nvPr/>
            </p:nvSpPr>
            <p:spPr bwMode="auto">
              <a:xfrm flipV="1">
                <a:off x="3750" y="1240"/>
                <a:ext cx="626" cy="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5" name="Line 269"/>
              <p:cNvSpPr>
                <a:spLocks noChangeShapeType="1"/>
              </p:cNvSpPr>
              <p:nvPr/>
            </p:nvSpPr>
            <p:spPr bwMode="auto">
              <a:xfrm>
                <a:off x="3851" y="1579"/>
                <a:ext cx="616" cy="1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86" name="Line 270"/>
              <p:cNvSpPr>
                <a:spLocks noChangeShapeType="1"/>
              </p:cNvSpPr>
              <p:nvPr/>
            </p:nvSpPr>
            <p:spPr bwMode="auto">
              <a:xfrm>
                <a:off x="3765" y="1738"/>
                <a:ext cx="536" cy="17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nvGrpSpPr>
              <p:cNvPr id="46315" name="Group 373"/>
              <p:cNvGrpSpPr>
                <a:grpSpLocks/>
              </p:cNvGrpSpPr>
              <p:nvPr/>
            </p:nvGrpSpPr>
            <p:grpSpPr bwMode="auto">
              <a:xfrm>
                <a:off x="3343" y="1452"/>
                <a:ext cx="141" cy="144"/>
                <a:chOff x="2588" y="1881"/>
                <a:chExt cx="141" cy="166"/>
              </a:xfrm>
            </p:grpSpPr>
            <p:sp>
              <p:nvSpPr>
                <p:cNvPr id="60790" name="Oval 374"/>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1" name="Oval 375"/>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2" name="Oval 376"/>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3" name="Oval 377"/>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4" name="Oval 378"/>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5" name="Oval 379"/>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6" name="Oval 380"/>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316" name="Group 381"/>
              <p:cNvGrpSpPr>
                <a:grpSpLocks/>
              </p:cNvGrpSpPr>
              <p:nvPr/>
            </p:nvGrpSpPr>
            <p:grpSpPr bwMode="auto">
              <a:xfrm>
                <a:off x="3375" y="1665"/>
                <a:ext cx="141" cy="144"/>
                <a:chOff x="2588" y="1881"/>
                <a:chExt cx="141" cy="166"/>
              </a:xfrm>
            </p:grpSpPr>
            <p:sp>
              <p:nvSpPr>
                <p:cNvPr id="60798" name="Oval 382"/>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99" name="Oval 383"/>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0" name="Oval 384"/>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1" name="Oval 385"/>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2" name="Oval 386"/>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3" name="Oval 387"/>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4" name="Oval 388"/>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46286" name="Group 409"/>
            <p:cNvGrpSpPr>
              <a:grpSpLocks/>
            </p:cNvGrpSpPr>
            <p:nvPr/>
          </p:nvGrpSpPr>
          <p:grpSpPr bwMode="auto">
            <a:xfrm>
              <a:off x="3220" y="1983"/>
              <a:ext cx="889" cy="484"/>
              <a:chOff x="3220" y="1983"/>
              <a:chExt cx="889" cy="484"/>
            </a:xfrm>
          </p:grpSpPr>
          <p:sp>
            <p:nvSpPr>
              <p:cNvPr id="60638" name="Oval 222"/>
              <p:cNvSpPr>
                <a:spLocks noChangeArrowheads="1"/>
              </p:cNvSpPr>
              <p:nvPr/>
            </p:nvSpPr>
            <p:spPr bwMode="auto">
              <a:xfrm>
                <a:off x="3583" y="198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39" name="Oval 223"/>
              <p:cNvSpPr>
                <a:spLocks noChangeArrowheads="1"/>
              </p:cNvSpPr>
              <p:nvPr/>
            </p:nvSpPr>
            <p:spPr bwMode="auto">
              <a:xfrm>
                <a:off x="3572" y="2180"/>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640" name="Oval 224"/>
              <p:cNvSpPr>
                <a:spLocks noChangeArrowheads="1"/>
              </p:cNvSpPr>
              <p:nvPr/>
            </p:nvSpPr>
            <p:spPr bwMode="auto">
              <a:xfrm>
                <a:off x="3285" y="233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6" name="Line 290"/>
              <p:cNvSpPr>
                <a:spLocks noChangeShapeType="1"/>
              </p:cNvSpPr>
              <p:nvPr/>
            </p:nvSpPr>
            <p:spPr bwMode="auto">
              <a:xfrm>
                <a:off x="3637" y="2011"/>
                <a:ext cx="472" cy="1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08" name="Line 292"/>
              <p:cNvSpPr>
                <a:spLocks noChangeShapeType="1"/>
              </p:cNvSpPr>
              <p:nvPr/>
            </p:nvSpPr>
            <p:spPr bwMode="auto">
              <a:xfrm>
                <a:off x="3328" y="2384"/>
                <a:ext cx="56" cy="8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3" name="Line 337"/>
              <p:cNvSpPr>
                <a:spLocks noChangeShapeType="1"/>
              </p:cNvSpPr>
              <p:nvPr/>
            </p:nvSpPr>
            <p:spPr bwMode="auto">
              <a:xfrm>
                <a:off x="3622" y="2227"/>
                <a:ext cx="176" cy="11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nvGrpSpPr>
              <p:cNvPr id="46293" name="Group 389"/>
              <p:cNvGrpSpPr>
                <a:grpSpLocks/>
              </p:cNvGrpSpPr>
              <p:nvPr/>
            </p:nvGrpSpPr>
            <p:grpSpPr bwMode="auto">
              <a:xfrm>
                <a:off x="3352" y="2016"/>
                <a:ext cx="141" cy="144"/>
                <a:chOff x="2588" y="1881"/>
                <a:chExt cx="141" cy="166"/>
              </a:xfrm>
            </p:grpSpPr>
            <p:sp>
              <p:nvSpPr>
                <p:cNvPr id="60806" name="Oval 390"/>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7" name="Oval 391"/>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8" name="Oval 392"/>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09" name="Oval 393"/>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0" name="Oval 394"/>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1" name="Oval 395"/>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2" name="Oval 396"/>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294" name="Group 397"/>
              <p:cNvGrpSpPr>
                <a:grpSpLocks/>
              </p:cNvGrpSpPr>
              <p:nvPr/>
            </p:nvGrpSpPr>
            <p:grpSpPr bwMode="auto">
              <a:xfrm>
                <a:off x="3220" y="2160"/>
                <a:ext cx="141" cy="144"/>
                <a:chOff x="2588" y="1881"/>
                <a:chExt cx="141" cy="166"/>
              </a:xfrm>
            </p:grpSpPr>
            <p:sp>
              <p:nvSpPr>
                <p:cNvPr id="60814" name="Oval 398"/>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5" name="Oval 399"/>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6" name="Oval 400"/>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7" name="Oval 401"/>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8" name="Oval 402"/>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19" name="Oval 403"/>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20" name="Oval 404"/>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grpSp>
        <p:nvGrpSpPr>
          <p:cNvPr id="60955" name="Group 539"/>
          <p:cNvGrpSpPr>
            <a:grpSpLocks/>
          </p:cNvGrpSpPr>
          <p:nvPr/>
        </p:nvGrpSpPr>
        <p:grpSpPr bwMode="auto">
          <a:xfrm>
            <a:off x="6897689" y="381000"/>
            <a:ext cx="2835275" cy="4408488"/>
            <a:chOff x="3385" y="240"/>
            <a:chExt cx="1786" cy="2777"/>
          </a:xfrm>
        </p:grpSpPr>
        <p:grpSp>
          <p:nvGrpSpPr>
            <p:cNvPr id="46100" name="Group 300"/>
            <p:cNvGrpSpPr>
              <a:grpSpLocks noChangeAspect="1"/>
            </p:cNvGrpSpPr>
            <p:nvPr/>
          </p:nvGrpSpPr>
          <p:grpSpPr bwMode="auto">
            <a:xfrm rot="-1996596">
              <a:off x="4846" y="853"/>
              <a:ext cx="157" cy="318"/>
              <a:chOff x="5030" y="1360"/>
              <a:chExt cx="197" cy="462"/>
            </a:xfrm>
          </p:grpSpPr>
          <p:sp>
            <p:nvSpPr>
              <p:cNvPr id="60710" name="Oval 294"/>
              <p:cNvSpPr>
                <a:spLocks noChangeArrowheads="1"/>
              </p:cNvSpPr>
              <p:nvPr/>
            </p:nvSpPr>
            <p:spPr bwMode="auto">
              <a:xfrm>
                <a:off x="5030" y="1416"/>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1" name="Oval 295"/>
              <p:cNvSpPr>
                <a:spLocks noChangeArrowheads="1"/>
              </p:cNvSpPr>
              <p:nvPr/>
            </p:nvSpPr>
            <p:spPr bwMode="auto">
              <a:xfrm>
                <a:off x="5060" y="1575"/>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2" name="Oval 296"/>
              <p:cNvSpPr>
                <a:spLocks noChangeArrowheads="1"/>
              </p:cNvSpPr>
              <p:nvPr/>
            </p:nvSpPr>
            <p:spPr bwMode="auto">
              <a:xfrm>
                <a:off x="5069" y="1762"/>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3" name="Line 297"/>
              <p:cNvSpPr>
                <a:spLocks noChangeShapeType="1"/>
              </p:cNvSpPr>
              <p:nvPr/>
            </p:nvSpPr>
            <p:spPr bwMode="auto">
              <a:xfrm flipV="1">
                <a:off x="5040" y="1359"/>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4" name="Line 298"/>
              <p:cNvSpPr>
                <a:spLocks noChangeShapeType="1"/>
              </p:cNvSpPr>
              <p:nvPr/>
            </p:nvSpPr>
            <p:spPr bwMode="auto">
              <a:xfrm>
                <a:off x="5103"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5" name="Line 299"/>
              <p:cNvSpPr>
                <a:spLocks noChangeShapeType="1"/>
              </p:cNvSpPr>
              <p:nvPr/>
            </p:nvSpPr>
            <p:spPr bwMode="auto">
              <a:xfrm>
                <a:off x="5101"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1" name="Group 301"/>
            <p:cNvGrpSpPr>
              <a:grpSpLocks/>
            </p:cNvGrpSpPr>
            <p:nvPr/>
          </p:nvGrpSpPr>
          <p:grpSpPr bwMode="auto">
            <a:xfrm rot="1860144">
              <a:off x="4888" y="2001"/>
              <a:ext cx="157" cy="318"/>
              <a:chOff x="5030" y="1360"/>
              <a:chExt cx="197" cy="462"/>
            </a:xfrm>
          </p:grpSpPr>
          <p:sp>
            <p:nvSpPr>
              <p:cNvPr id="60718" name="Oval 302"/>
              <p:cNvSpPr>
                <a:spLocks noChangeArrowheads="1"/>
              </p:cNvSpPr>
              <p:nvPr/>
            </p:nvSpPr>
            <p:spPr bwMode="auto">
              <a:xfrm>
                <a:off x="5029" y="1417"/>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19" name="Oval 303"/>
              <p:cNvSpPr>
                <a:spLocks noChangeArrowheads="1"/>
              </p:cNvSpPr>
              <p:nvPr/>
            </p:nvSpPr>
            <p:spPr bwMode="auto">
              <a:xfrm>
                <a:off x="5059" y="1576"/>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0" name="Oval 304"/>
              <p:cNvSpPr>
                <a:spLocks noChangeArrowheads="1"/>
              </p:cNvSpPr>
              <p:nvPr/>
            </p:nvSpPr>
            <p:spPr bwMode="auto">
              <a:xfrm>
                <a:off x="5068" y="176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1" name="Line 305"/>
              <p:cNvSpPr>
                <a:spLocks noChangeShapeType="1"/>
              </p:cNvSpPr>
              <p:nvPr/>
            </p:nvSpPr>
            <p:spPr bwMode="auto">
              <a:xfrm flipV="1">
                <a:off x="5039" y="1361"/>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2" name="Line 306"/>
              <p:cNvSpPr>
                <a:spLocks noChangeShapeType="1"/>
              </p:cNvSpPr>
              <p:nvPr/>
            </p:nvSpPr>
            <p:spPr bwMode="auto">
              <a:xfrm>
                <a:off x="5103"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3" name="Line 307"/>
              <p:cNvSpPr>
                <a:spLocks noChangeShapeType="1"/>
              </p:cNvSpPr>
              <p:nvPr/>
            </p:nvSpPr>
            <p:spPr bwMode="auto">
              <a:xfrm>
                <a:off x="5100"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2" name="Group 308"/>
            <p:cNvGrpSpPr>
              <a:grpSpLocks/>
            </p:cNvGrpSpPr>
            <p:nvPr/>
          </p:nvGrpSpPr>
          <p:grpSpPr bwMode="auto">
            <a:xfrm rot="2467781">
              <a:off x="4499" y="2409"/>
              <a:ext cx="157" cy="318"/>
              <a:chOff x="5030" y="1360"/>
              <a:chExt cx="197" cy="462"/>
            </a:xfrm>
          </p:grpSpPr>
          <p:sp>
            <p:nvSpPr>
              <p:cNvPr id="60725" name="Oval 309"/>
              <p:cNvSpPr>
                <a:spLocks noChangeArrowheads="1"/>
              </p:cNvSpPr>
              <p:nvPr/>
            </p:nvSpPr>
            <p:spPr bwMode="auto">
              <a:xfrm>
                <a:off x="5028" y="1417"/>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6" name="Oval 310"/>
              <p:cNvSpPr>
                <a:spLocks noChangeArrowheads="1"/>
              </p:cNvSpPr>
              <p:nvPr/>
            </p:nvSpPr>
            <p:spPr bwMode="auto">
              <a:xfrm>
                <a:off x="5059" y="1576"/>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7" name="Oval 311"/>
              <p:cNvSpPr>
                <a:spLocks noChangeArrowheads="1"/>
              </p:cNvSpPr>
              <p:nvPr/>
            </p:nvSpPr>
            <p:spPr bwMode="auto">
              <a:xfrm>
                <a:off x="5067" y="176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8" name="Line 312"/>
              <p:cNvSpPr>
                <a:spLocks noChangeShapeType="1"/>
              </p:cNvSpPr>
              <p:nvPr/>
            </p:nvSpPr>
            <p:spPr bwMode="auto">
              <a:xfrm flipV="1">
                <a:off x="5039" y="1361"/>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29" name="Line 313"/>
              <p:cNvSpPr>
                <a:spLocks noChangeShapeType="1"/>
              </p:cNvSpPr>
              <p:nvPr/>
            </p:nvSpPr>
            <p:spPr bwMode="auto">
              <a:xfrm>
                <a:off x="5103" y="1599"/>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0" name="Line 314"/>
              <p:cNvSpPr>
                <a:spLocks noChangeShapeType="1"/>
              </p:cNvSpPr>
              <p:nvPr/>
            </p:nvSpPr>
            <p:spPr bwMode="auto">
              <a:xfrm>
                <a:off x="5100" y="1777"/>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3" name="Group 315"/>
            <p:cNvGrpSpPr>
              <a:grpSpLocks/>
            </p:cNvGrpSpPr>
            <p:nvPr/>
          </p:nvGrpSpPr>
          <p:grpSpPr bwMode="auto">
            <a:xfrm>
              <a:off x="5014" y="1400"/>
              <a:ext cx="157" cy="318"/>
              <a:chOff x="5030" y="1360"/>
              <a:chExt cx="197" cy="462"/>
            </a:xfrm>
          </p:grpSpPr>
          <p:sp>
            <p:nvSpPr>
              <p:cNvPr id="60732" name="Oval 316"/>
              <p:cNvSpPr>
                <a:spLocks noChangeArrowheads="1"/>
              </p:cNvSpPr>
              <p:nvPr/>
            </p:nvSpPr>
            <p:spPr bwMode="auto">
              <a:xfrm>
                <a:off x="5030" y="1417"/>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3" name="Oval 317"/>
              <p:cNvSpPr>
                <a:spLocks noChangeArrowheads="1"/>
              </p:cNvSpPr>
              <p:nvPr/>
            </p:nvSpPr>
            <p:spPr bwMode="auto">
              <a:xfrm>
                <a:off x="5060" y="1576"/>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4" name="Oval 318"/>
              <p:cNvSpPr>
                <a:spLocks noChangeArrowheads="1"/>
              </p:cNvSpPr>
              <p:nvPr/>
            </p:nvSpPr>
            <p:spPr bwMode="auto">
              <a:xfrm>
                <a:off x="5069" y="1762"/>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5" name="Line 319"/>
              <p:cNvSpPr>
                <a:spLocks noChangeShapeType="1"/>
              </p:cNvSpPr>
              <p:nvPr/>
            </p:nvSpPr>
            <p:spPr bwMode="auto">
              <a:xfrm flipV="1">
                <a:off x="5040" y="1360"/>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6" name="Line 320"/>
              <p:cNvSpPr>
                <a:spLocks noChangeShapeType="1"/>
              </p:cNvSpPr>
              <p:nvPr/>
            </p:nvSpPr>
            <p:spPr bwMode="auto">
              <a:xfrm>
                <a:off x="5104"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37" name="Line 321"/>
              <p:cNvSpPr>
                <a:spLocks noChangeShapeType="1"/>
              </p:cNvSpPr>
              <p:nvPr/>
            </p:nvSpPr>
            <p:spPr bwMode="auto">
              <a:xfrm>
                <a:off x="5102"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4" name="Group 322"/>
            <p:cNvGrpSpPr>
              <a:grpSpLocks noChangeAspect="1"/>
            </p:cNvGrpSpPr>
            <p:nvPr/>
          </p:nvGrpSpPr>
          <p:grpSpPr bwMode="auto">
            <a:xfrm rot="-1996596">
              <a:off x="4553" y="515"/>
              <a:ext cx="157" cy="318"/>
              <a:chOff x="5030" y="1360"/>
              <a:chExt cx="197" cy="462"/>
            </a:xfrm>
          </p:grpSpPr>
          <p:sp>
            <p:nvSpPr>
              <p:cNvPr id="60739" name="Oval 323"/>
              <p:cNvSpPr>
                <a:spLocks noChangeArrowheads="1"/>
              </p:cNvSpPr>
              <p:nvPr/>
            </p:nvSpPr>
            <p:spPr bwMode="auto">
              <a:xfrm>
                <a:off x="5030" y="1416"/>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0" name="Oval 324"/>
              <p:cNvSpPr>
                <a:spLocks noChangeArrowheads="1"/>
              </p:cNvSpPr>
              <p:nvPr/>
            </p:nvSpPr>
            <p:spPr bwMode="auto">
              <a:xfrm>
                <a:off x="5060" y="1575"/>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1" name="Oval 325"/>
              <p:cNvSpPr>
                <a:spLocks noChangeArrowheads="1"/>
              </p:cNvSpPr>
              <p:nvPr/>
            </p:nvSpPr>
            <p:spPr bwMode="auto">
              <a:xfrm>
                <a:off x="5069" y="1762"/>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2" name="Line 326"/>
              <p:cNvSpPr>
                <a:spLocks noChangeShapeType="1"/>
              </p:cNvSpPr>
              <p:nvPr/>
            </p:nvSpPr>
            <p:spPr bwMode="auto">
              <a:xfrm flipV="1">
                <a:off x="5040" y="1359"/>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3" name="Line 327"/>
              <p:cNvSpPr>
                <a:spLocks noChangeShapeType="1"/>
              </p:cNvSpPr>
              <p:nvPr/>
            </p:nvSpPr>
            <p:spPr bwMode="auto">
              <a:xfrm>
                <a:off x="5103"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4" name="Line 328"/>
              <p:cNvSpPr>
                <a:spLocks noChangeShapeType="1"/>
              </p:cNvSpPr>
              <p:nvPr/>
            </p:nvSpPr>
            <p:spPr bwMode="auto">
              <a:xfrm>
                <a:off x="5101"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5" name="Group 329"/>
            <p:cNvGrpSpPr>
              <a:grpSpLocks noChangeAspect="1"/>
            </p:cNvGrpSpPr>
            <p:nvPr/>
          </p:nvGrpSpPr>
          <p:grpSpPr bwMode="auto">
            <a:xfrm rot="-1996596">
              <a:off x="4171" y="240"/>
              <a:ext cx="157" cy="318"/>
              <a:chOff x="5030" y="1360"/>
              <a:chExt cx="197" cy="462"/>
            </a:xfrm>
          </p:grpSpPr>
          <p:sp>
            <p:nvSpPr>
              <p:cNvPr id="60746" name="Oval 330"/>
              <p:cNvSpPr>
                <a:spLocks noChangeArrowheads="1"/>
              </p:cNvSpPr>
              <p:nvPr/>
            </p:nvSpPr>
            <p:spPr bwMode="auto">
              <a:xfrm>
                <a:off x="5030" y="1416"/>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7" name="Oval 331"/>
              <p:cNvSpPr>
                <a:spLocks noChangeArrowheads="1"/>
              </p:cNvSpPr>
              <p:nvPr/>
            </p:nvSpPr>
            <p:spPr bwMode="auto">
              <a:xfrm>
                <a:off x="5060" y="1575"/>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8" name="Oval 332"/>
              <p:cNvSpPr>
                <a:spLocks noChangeArrowheads="1"/>
              </p:cNvSpPr>
              <p:nvPr/>
            </p:nvSpPr>
            <p:spPr bwMode="auto">
              <a:xfrm>
                <a:off x="5069" y="1762"/>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49" name="Line 333"/>
              <p:cNvSpPr>
                <a:spLocks noChangeShapeType="1"/>
              </p:cNvSpPr>
              <p:nvPr/>
            </p:nvSpPr>
            <p:spPr bwMode="auto">
              <a:xfrm flipV="1">
                <a:off x="5040" y="1359"/>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0" name="Line 334"/>
              <p:cNvSpPr>
                <a:spLocks noChangeShapeType="1"/>
              </p:cNvSpPr>
              <p:nvPr/>
            </p:nvSpPr>
            <p:spPr bwMode="auto">
              <a:xfrm>
                <a:off x="5103"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1" name="Line 335"/>
              <p:cNvSpPr>
                <a:spLocks noChangeShapeType="1"/>
              </p:cNvSpPr>
              <p:nvPr/>
            </p:nvSpPr>
            <p:spPr bwMode="auto">
              <a:xfrm>
                <a:off x="5101"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6" name="Group 338"/>
            <p:cNvGrpSpPr>
              <a:grpSpLocks/>
            </p:cNvGrpSpPr>
            <p:nvPr/>
          </p:nvGrpSpPr>
          <p:grpSpPr bwMode="auto">
            <a:xfrm rot="3587115">
              <a:off x="4072" y="2660"/>
              <a:ext cx="157" cy="318"/>
              <a:chOff x="5030" y="1360"/>
              <a:chExt cx="197" cy="462"/>
            </a:xfrm>
          </p:grpSpPr>
          <p:sp>
            <p:nvSpPr>
              <p:cNvPr id="60755" name="Oval 339"/>
              <p:cNvSpPr>
                <a:spLocks noChangeArrowheads="1"/>
              </p:cNvSpPr>
              <p:nvPr/>
            </p:nvSpPr>
            <p:spPr bwMode="auto">
              <a:xfrm>
                <a:off x="5029" y="1417"/>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6" name="Oval 340"/>
              <p:cNvSpPr>
                <a:spLocks noChangeArrowheads="1"/>
              </p:cNvSpPr>
              <p:nvPr/>
            </p:nvSpPr>
            <p:spPr bwMode="auto">
              <a:xfrm>
                <a:off x="5059" y="1576"/>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7" name="Oval 341"/>
              <p:cNvSpPr>
                <a:spLocks noChangeArrowheads="1"/>
              </p:cNvSpPr>
              <p:nvPr/>
            </p:nvSpPr>
            <p:spPr bwMode="auto">
              <a:xfrm>
                <a:off x="5067" y="176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8" name="Line 342"/>
              <p:cNvSpPr>
                <a:spLocks noChangeShapeType="1"/>
              </p:cNvSpPr>
              <p:nvPr/>
            </p:nvSpPr>
            <p:spPr bwMode="auto">
              <a:xfrm flipV="1">
                <a:off x="5039" y="1360"/>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59" name="Line 343"/>
              <p:cNvSpPr>
                <a:spLocks noChangeShapeType="1"/>
              </p:cNvSpPr>
              <p:nvPr/>
            </p:nvSpPr>
            <p:spPr bwMode="auto">
              <a:xfrm>
                <a:off x="5103" y="1600"/>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0" name="Line 344"/>
              <p:cNvSpPr>
                <a:spLocks noChangeShapeType="1"/>
              </p:cNvSpPr>
              <p:nvPr/>
            </p:nvSpPr>
            <p:spPr bwMode="auto">
              <a:xfrm>
                <a:off x="5101" y="1778"/>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7" name="Group 345"/>
            <p:cNvGrpSpPr>
              <a:grpSpLocks/>
            </p:cNvGrpSpPr>
            <p:nvPr/>
          </p:nvGrpSpPr>
          <p:grpSpPr bwMode="auto">
            <a:xfrm rot="4410117">
              <a:off x="3545" y="2780"/>
              <a:ext cx="157" cy="318"/>
              <a:chOff x="5030" y="1360"/>
              <a:chExt cx="197" cy="462"/>
            </a:xfrm>
          </p:grpSpPr>
          <p:sp>
            <p:nvSpPr>
              <p:cNvPr id="60762" name="Oval 346"/>
              <p:cNvSpPr>
                <a:spLocks noChangeArrowheads="1"/>
              </p:cNvSpPr>
              <p:nvPr/>
            </p:nvSpPr>
            <p:spPr bwMode="auto">
              <a:xfrm>
                <a:off x="5029" y="1418"/>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3" name="Oval 347"/>
              <p:cNvSpPr>
                <a:spLocks noChangeArrowheads="1"/>
              </p:cNvSpPr>
              <p:nvPr/>
            </p:nvSpPr>
            <p:spPr bwMode="auto">
              <a:xfrm>
                <a:off x="5059" y="1576"/>
                <a:ext cx="46" cy="61"/>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4" name="Oval 348"/>
              <p:cNvSpPr>
                <a:spLocks noChangeArrowheads="1"/>
              </p:cNvSpPr>
              <p:nvPr/>
            </p:nvSpPr>
            <p:spPr bwMode="auto">
              <a:xfrm>
                <a:off x="5067" y="1763"/>
                <a:ext cx="46" cy="60"/>
              </a:xfrm>
              <a:prstGeom prst="ellipse">
                <a:avLst/>
              </a:prstGeom>
              <a:solidFill>
                <a:srgbClr val="006600"/>
              </a:solidFill>
              <a:ln w="9525">
                <a:solidFill>
                  <a:srgbClr val="0066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5" name="Line 349"/>
              <p:cNvSpPr>
                <a:spLocks noChangeShapeType="1"/>
              </p:cNvSpPr>
              <p:nvPr/>
            </p:nvSpPr>
            <p:spPr bwMode="auto">
              <a:xfrm flipV="1">
                <a:off x="5039" y="1359"/>
                <a:ext cx="144" cy="1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6" name="Line 350"/>
              <p:cNvSpPr>
                <a:spLocks noChangeShapeType="1"/>
              </p:cNvSpPr>
              <p:nvPr/>
            </p:nvSpPr>
            <p:spPr bwMode="auto">
              <a:xfrm>
                <a:off x="5103" y="1599"/>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767" name="Line 351"/>
              <p:cNvSpPr>
                <a:spLocks noChangeShapeType="1"/>
              </p:cNvSpPr>
              <p:nvPr/>
            </p:nvSpPr>
            <p:spPr bwMode="auto">
              <a:xfrm>
                <a:off x="5100" y="1779"/>
                <a:ext cx="12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8" name="Group 410"/>
            <p:cNvGrpSpPr>
              <a:grpSpLocks/>
            </p:cNvGrpSpPr>
            <p:nvPr/>
          </p:nvGrpSpPr>
          <p:grpSpPr bwMode="auto">
            <a:xfrm>
              <a:off x="4003" y="421"/>
              <a:ext cx="141" cy="144"/>
              <a:chOff x="2588" y="1881"/>
              <a:chExt cx="141" cy="166"/>
            </a:xfrm>
          </p:grpSpPr>
          <p:sp>
            <p:nvSpPr>
              <p:cNvPr id="60827" name="Oval 411"/>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28" name="Oval 412"/>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29" name="Oval 413"/>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0" name="Oval 414"/>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1" name="Oval 415"/>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2" name="Oval 416"/>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3" name="Oval 417"/>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09" name="Group 418"/>
            <p:cNvGrpSpPr>
              <a:grpSpLocks/>
            </p:cNvGrpSpPr>
            <p:nvPr/>
          </p:nvGrpSpPr>
          <p:grpSpPr bwMode="auto">
            <a:xfrm>
              <a:off x="4099" y="517"/>
              <a:ext cx="141" cy="144"/>
              <a:chOff x="2588" y="1881"/>
              <a:chExt cx="141" cy="166"/>
            </a:xfrm>
          </p:grpSpPr>
          <p:sp>
            <p:nvSpPr>
              <p:cNvPr id="60835" name="Oval 419"/>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6" name="Oval 420"/>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7" name="Oval 421"/>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8" name="Oval 422"/>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39" name="Oval 423"/>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0" name="Oval 424"/>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1" name="Oval 425"/>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0" name="Group 426"/>
            <p:cNvGrpSpPr>
              <a:grpSpLocks/>
            </p:cNvGrpSpPr>
            <p:nvPr/>
          </p:nvGrpSpPr>
          <p:grpSpPr bwMode="auto">
            <a:xfrm>
              <a:off x="4355" y="640"/>
              <a:ext cx="141" cy="144"/>
              <a:chOff x="2588" y="1881"/>
              <a:chExt cx="141" cy="166"/>
            </a:xfrm>
          </p:grpSpPr>
          <p:sp>
            <p:nvSpPr>
              <p:cNvPr id="60843" name="Oval 427"/>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4" name="Oval 428"/>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5" name="Oval 429"/>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6" name="Oval 430"/>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7" name="Oval 431"/>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8" name="Oval 432"/>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49" name="Oval 433"/>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1" name="Group 434"/>
            <p:cNvGrpSpPr>
              <a:grpSpLocks/>
            </p:cNvGrpSpPr>
            <p:nvPr/>
          </p:nvGrpSpPr>
          <p:grpSpPr bwMode="auto">
            <a:xfrm>
              <a:off x="4451" y="736"/>
              <a:ext cx="141" cy="144"/>
              <a:chOff x="2588" y="1881"/>
              <a:chExt cx="141" cy="166"/>
            </a:xfrm>
          </p:grpSpPr>
          <p:sp>
            <p:nvSpPr>
              <p:cNvPr id="60851" name="Oval 435"/>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2" name="Oval 436"/>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3" name="Oval 437"/>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4" name="Oval 438"/>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5" name="Oval 439"/>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6" name="Oval 440"/>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57" name="Oval 441"/>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2" name="Group 442"/>
            <p:cNvGrpSpPr>
              <a:grpSpLocks/>
            </p:cNvGrpSpPr>
            <p:nvPr/>
          </p:nvGrpSpPr>
          <p:grpSpPr bwMode="auto">
            <a:xfrm>
              <a:off x="4649" y="1002"/>
              <a:ext cx="141" cy="144"/>
              <a:chOff x="2588" y="1881"/>
              <a:chExt cx="141" cy="166"/>
            </a:xfrm>
          </p:grpSpPr>
          <p:sp>
            <p:nvSpPr>
              <p:cNvPr id="60859" name="Oval 443"/>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0" name="Oval 444"/>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1" name="Oval 445"/>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2" name="Oval 446"/>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3" name="Oval 447"/>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4" name="Oval 448"/>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5" name="Oval 449"/>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3" name="Group 450"/>
            <p:cNvGrpSpPr>
              <a:grpSpLocks/>
            </p:cNvGrpSpPr>
            <p:nvPr/>
          </p:nvGrpSpPr>
          <p:grpSpPr bwMode="auto">
            <a:xfrm>
              <a:off x="4729" y="1130"/>
              <a:ext cx="141" cy="144"/>
              <a:chOff x="2588" y="1881"/>
              <a:chExt cx="141" cy="166"/>
            </a:xfrm>
          </p:grpSpPr>
          <p:sp>
            <p:nvSpPr>
              <p:cNvPr id="60867" name="Oval 451"/>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8" name="Oval 452"/>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69" name="Oval 453"/>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0" name="Oval 454"/>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1" name="Oval 455"/>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2" name="Oval 456"/>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3" name="Oval 457"/>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4" name="Group 458"/>
            <p:cNvGrpSpPr>
              <a:grpSpLocks/>
            </p:cNvGrpSpPr>
            <p:nvPr/>
          </p:nvGrpSpPr>
          <p:grpSpPr bwMode="auto">
            <a:xfrm>
              <a:off x="4841" y="1418"/>
              <a:ext cx="141" cy="144"/>
              <a:chOff x="2588" y="1881"/>
              <a:chExt cx="141" cy="166"/>
            </a:xfrm>
          </p:grpSpPr>
          <p:sp>
            <p:nvSpPr>
              <p:cNvPr id="60875" name="Oval 459"/>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6" name="Oval 460"/>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7" name="Oval 461"/>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8" name="Oval 462"/>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79" name="Oval 463"/>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0" name="Oval 464"/>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1" name="Oval 465"/>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5" name="Group 466"/>
            <p:cNvGrpSpPr>
              <a:grpSpLocks/>
            </p:cNvGrpSpPr>
            <p:nvPr/>
          </p:nvGrpSpPr>
          <p:grpSpPr bwMode="auto">
            <a:xfrm>
              <a:off x="4873" y="1573"/>
              <a:ext cx="141" cy="144"/>
              <a:chOff x="2588" y="1881"/>
              <a:chExt cx="141" cy="166"/>
            </a:xfrm>
          </p:grpSpPr>
          <p:sp>
            <p:nvSpPr>
              <p:cNvPr id="60883" name="Oval 467"/>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4" name="Oval 468"/>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5" name="Oval 469"/>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6" name="Oval 470"/>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7" name="Oval 471"/>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8" name="Oval 472"/>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89" name="Oval 473"/>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6" name="Group 474"/>
            <p:cNvGrpSpPr>
              <a:grpSpLocks/>
            </p:cNvGrpSpPr>
            <p:nvPr/>
          </p:nvGrpSpPr>
          <p:grpSpPr bwMode="auto">
            <a:xfrm>
              <a:off x="4751" y="2001"/>
              <a:ext cx="141" cy="144"/>
              <a:chOff x="2588" y="1881"/>
              <a:chExt cx="141" cy="166"/>
            </a:xfrm>
          </p:grpSpPr>
          <p:sp>
            <p:nvSpPr>
              <p:cNvPr id="60891" name="Oval 475"/>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2" name="Oval 476"/>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3" name="Oval 477"/>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4" name="Oval 478"/>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5" name="Oval 479"/>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6" name="Oval 480"/>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897" name="Oval 481"/>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7" name="Group 482"/>
            <p:cNvGrpSpPr>
              <a:grpSpLocks/>
            </p:cNvGrpSpPr>
            <p:nvPr/>
          </p:nvGrpSpPr>
          <p:grpSpPr bwMode="auto">
            <a:xfrm>
              <a:off x="4692" y="2140"/>
              <a:ext cx="141" cy="144"/>
              <a:chOff x="2588" y="1881"/>
              <a:chExt cx="141" cy="166"/>
            </a:xfrm>
          </p:grpSpPr>
          <p:sp>
            <p:nvSpPr>
              <p:cNvPr id="60899" name="Oval 483"/>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0" name="Oval 484"/>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1" name="Oval 485"/>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2" name="Oval 486"/>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3" name="Oval 487"/>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4" name="Oval 488"/>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5" name="Oval 489"/>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8" name="Group 490"/>
            <p:cNvGrpSpPr>
              <a:grpSpLocks/>
            </p:cNvGrpSpPr>
            <p:nvPr/>
          </p:nvGrpSpPr>
          <p:grpSpPr bwMode="auto">
            <a:xfrm>
              <a:off x="4340" y="2423"/>
              <a:ext cx="141" cy="144"/>
              <a:chOff x="2588" y="1881"/>
              <a:chExt cx="141" cy="166"/>
            </a:xfrm>
          </p:grpSpPr>
          <p:sp>
            <p:nvSpPr>
              <p:cNvPr id="60907" name="Oval 491"/>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8" name="Oval 492"/>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09" name="Oval 493"/>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0" name="Oval 494"/>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1" name="Oval 495"/>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2" name="Oval 496"/>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3" name="Oval 497"/>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19" name="Group 498"/>
            <p:cNvGrpSpPr>
              <a:grpSpLocks/>
            </p:cNvGrpSpPr>
            <p:nvPr/>
          </p:nvGrpSpPr>
          <p:grpSpPr bwMode="auto">
            <a:xfrm>
              <a:off x="4415" y="2322"/>
              <a:ext cx="141" cy="144"/>
              <a:chOff x="2588" y="1881"/>
              <a:chExt cx="141" cy="166"/>
            </a:xfrm>
          </p:grpSpPr>
          <p:sp>
            <p:nvSpPr>
              <p:cNvPr id="60915" name="Oval 499"/>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6" name="Oval 500"/>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7" name="Oval 501"/>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8" name="Oval 502"/>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19" name="Oval 503"/>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0" name="Oval 504"/>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1" name="Oval 505"/>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20" name="Group 506"/>
            <p:cNvGrpSpPr>
              <a:grpSpLocks/>
            </p:cNvGrpSpPr>
            <p:nvPr/>
          </p:nvGrpSpPr>
          <p:grpSpPr bwMode="auto">
            <a:xfrm>
              <a:off x="3929" y="2652"/>
              <a:ext cx="141" cy="144"/>
              <a:chOff x="2588" y="1881"/>
              <a:chExt cx="141" cy="166"/>
            </a:xfrm>
          </p:grpSpPr>
          <p:sp>
            <p:nvSpPr>
              <p:cNvPr id="60923" name="Oval 507"/>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4" name="Oval 508"/>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5" name="Oval 509"/>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6" name="Oval 510"/>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7" name="Oval 511"/>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8" name="Oval 512"/>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29" name="Oval 513"/>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21" name="Group 514"/>
            <p:cNvGrpSpPr>
              <a:grpSpLocks/>
            </p:cNvGrpSpPr>
            <p:nvPr/>
          </p:nvGrpSpPr>
          <p:grpSpPr bwMode="auto">
            <a:xfrm>
              <a:off x="4062" y="2556"/>
              <a:ext cx="141" cy="144"/>
              <a:chOff x="2588" y="1881"/>
              <a:chExt cx="141" cy="166"/>
            </a:xfrm>
          </p:grpSpPr>
          <p:sp>
            <p:nvSpPr>
              <p:cNvPr id="60931" name="Oval 515"/>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2" name="Oval 516"/>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3" name="Oval 517"/>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4" name="Oval 518"/>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5" name="Oval 519"/>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6" name="Oval 520"/>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37" name="Oval 521"/>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22" name="Group 522"/>
            <p:cNvGrpSpPr>
              <a:grpSpLocks/>
            </p:cNvGrpSpPr>
            <p:nvPr/>
          </p:nvGrpSpPr>
          <p:grpSpPr bwMode="auto">
            <a:xfrm>
              <a:off x="3385" y="2759"/>
              <a:ext cx="141" cy="144"/>
              <a:chOff x="2588" y="1881"/>
              <a:chExt cx="141" cy="166"/>
            </a:xfrm>
          </p:grpSpPr>
          <p:sp>
            <p:nvSpPr>
              <p:cNvPr id="60939" name="Oval 523"/>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0" name="Oval 524"/>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1" name="Oval 525"/>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2" name="Oval 526"/>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3" name="Oval 527"/>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4" name="Oval 528"/>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5" name="Oval 529"/>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46123" name="Group 530"/>
            <p:cNvGrpSpPr>
              <a:grpSpLocks/>
            </p:cNvGrpSpPr>
            <p:nvPr/>
          </p:nvGrpSpPr>
          <p:grpSpPr bwMode="auto">
            <a:xfrm>
              <a:off x="3577" y="2679"/>
              <a:ext cx="141" cy="144"/>
              <a:chOff x="2588" y="1881"/>
              <a:chExt cx="141" cy="166"/>
            </a:xfrm>
          </p:grpSpPr>
          <p:sp>
            <p:nvSpPr>
              <p:cNvPr id="60947" name="Oval 531"/>
              <p:cNvSpPr>
                <a:spLocks noChangeAspect="1" noChangeArrowheads="1"/>
              </p:cNvSpPr>
              <p:nvPr/>
            </p:nvSpPr>
            <p:spPr bwMode="auto">
              <a:xfrm>
                <a:off x="2632" y="1881"/>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8" name="Oval 532"/>
              <p:cNvSpPr>
                <a:spLocks noChangeAspect="1" noChangeArrowheads="1"/>
              </p:cNvSpPr>
              <p:nvPr/>
            </p:nvSpPr>
            <p:spPr bwMode="auto">
              <a:xfrm>
                <a:off x="2666" y="1903"/>
                <a:ext cx="63"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49" name="Oval 533"/>
              <p:cNvSpPr>
                <a:spLocks noChangeAspect="1" noChangeArrowheads="1"/>
              </p:cNvSpPr>
              <p:nvPr/>
            </p:nvSpPr>
            <p:spPr bwMode="auto">
              <a:xfrm>
                <a:off x="2588" y="1895"/>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50" name="Oval 534"/>
              <p:cNvSpPr>
                <a:spLocks noChangeAspect="1" noChangeArrowheads="1"/>
              </p:cNvSpPr>
              <p:nvPr/>
            </p:nvSpPr>
            <p:spPr bwMode="auto">
              <a:xfrm>
                <a:off x="2632" y="1944"/>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51" name="Oval 535"/>
              <p:cNvSpPr>
                <a:spLocks noChangeAspect="1" noChangeArrowheads="1"/>
              </p:cNvSpPr>
              <p:nvPr/>
            </p:nvSpPr>
            <p:spPr bwMode="auto">
              <a:xfrm>
                <a:off x="2618" y="1973"/>
                <a:ext cx="64" cy="74"/>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52" name="Oval 536"/>
              <p:cNvSpPr>
                <a:spLocks noChangeAspect="1" noChangeArrowheads="1"/>
              </p:cNvSpPr>
              <p:nvPr/>
            </p:nvSpPr>
            <p:spPr bwMode="auto">
              <a:xfrm>
                <a:off x="2588" y="1939"/>
                <a:ext cx="64" cy="75"/>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0953" name="Oval 537"/>
              <p:cNvSpPr>
                <a:spLocks noChangeAspect="1" noChangeArrowheads="1"/>
              </p:cNvSpPr>
              <p:nvPr/>
            </p:nvSpPr>
            <p:spPr bwMode="auto">
              <a:xfrm>
                <a:off x="2664" y="1959"/>
                <a:ext cx="64" cy="74"/>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spTree>
    <p:extLst>
      <p:ext uri="{BB962C8B-B14F-4D97-AF65-F5344CB8AC3E}">
        <p14:creationId xmlns:p14="http://schemas.microsoft.com/office/powerpoint/2010/main" val="3130120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8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9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9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09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4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4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425"/>
                                        </p:tgtEl>
                                        <p:attrNameLst>
                                          <p:attrName>style.visibility</p:attrName>
                                        </p:attrNameLst>
                                      </p:cBhvr>
                                      <p:to>
                                        <p:strVal val="visible"/>
                                      </p:to>
                                    </p:set>
                                  </p:childTnLst>
                                </p:cTn>
                              </p:par>
                            </p:childTnLst>
                          </p:cTn>
                        </p:par>
                        <p:par>
                          <p:cTn id="41" fill="hold" nodeType="withGroup">
                            <p:stCondLst>
                              <p:cond delay="0"/>
                            </p:stCondLst>
                            <p:childTnLst>
                              <p:par>
                                <p:cTn id="42" presetID="37" presetClass="entr" presetSubtype="0" fill="hold" nodeType="afterEffect">
                                  <p:stCondLst>
                                    <p:cond delay="0"/>
                                  </p:stCondLst>
                                  <p:childTnLst>
                                    <p:set>
                                      <p:cBhvr>
                                        <p:cTn id="43" dur="1" fill="hold">
                                          <p:stCondLst>
                                            <p:cond delay="0"/>
                                          </p:stCondLst>
                                        </p:cTn>
                                        <p:tgtEl>
                                          <p:spTgt spid="141336"/>
                                        </p:tgtEl>
                                        <p:attrNameLst>
                                          <p:attrName>style.visibility</p:attrName>
                                        </p:attrNameLst>
                                      </p:cBhvr>
                                      <p:to>
                                        <p:strVal val="visible"/>
                                      </p:to>
                                    </p:set>
                                    <p:animEffect transition="in" filter="fade">
                                      <p:cBhvr>
                                        <p:cTn id="44" dur="1000"/>
                                        <p:tgtEl>
                                          <p:spTgt spid="141336"/>
                                        </p:tgtEl>
                                      </p:cBhvr>
                                    </p:animEffect>
                                    <p:anim calcmode="lin" valueType="num">
                                      <p:cBhvr>
                                        <p:cTn id="45" dur="1000" fill="hold"/>
                                        <p:tgtEl>
                                          <p:spTgt spid="141336"/>
                                        </p:tgtEl>
                                        <p:attrNameLst>
                                          <p:attrName>ppt_x</p:attrName>
                                        </p:attrNameLst>
                                      </p:cBhvr>
                                      <p:tavLst>
                                        <p:tav tm="0">
                                          <p:val>
                                            <p:strVal val="#ppt_x"/>
                                          </p:val>
                                        </p:tav>
                                        <p:tav tm="100000">
                                          <p:val>
                                            <p:strVal val="#ppt_x"/>
                                          </p:val>
                                        </p:tav>
                                      </p:tavLst>
                                    </p:anim>
                                    <p:anim calcmode="lin" valueType="num">
                                      <p:cBhvr>
                                        <p:cTn id="46" dur="900" decel="100000" fill="hold"/>
                                        <p:tgtEl>
                                          <p:spTgt spid="1413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1336"/>
                                        </p:tgtEl>
                                        <p:attrNameLst>
                                          <p:attrName>ppt_y</p:attrName>
                                        </p:attrNameLst>
                                      </p:cBhvr>
                                      <p:tavLst>
                                        <p:tav tm="0">
                                          <p:val>
                                            <p:strVal val="#ppt_y-.03"/>
                                          </p:val>
                                        </p:tav>
                                        <p:tav tm="100000">
                                          <p:val>
                                            <p:strVal val="#ppt_y"/>
                                          </p:val>
                                        </p:tav>
                                      </p:tavLst>
                                    </p:anim>
                                  </p:childTnLst>
                                </p:cTn>
                              </p:par>
                            </p:childTnLst>
                          </p:cTn>
                        </p:par>
                        <p:par>
                          <p:cTn id="48" fill="hold">
                            <p:stCondLst>
                              <p:cond delay="1000"/>
                            </p:stCondLst>
                            <p:childTnLst>
                              <p:par>
                                <p:cTn id="49" presetID="6" presetClass="emph" presetSubtype="0" fill="hold" nodeType="afterEffect">
                                  <p:stCondLst>
                                    <p:cond delay="0"/>
                                  </p:stCondLst>
                                  <p:childTnLst>
                                    <p:animScale>
                                      <p:cBhvr>
                                        <p:cTn id="50" dur="2000" fill="hold"/>
                                        <p:tgtEl>
                                          <p:spTgt spid="14133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2" grpId="0"/>
      <p:bldP spid="60423" grpId="0"/>
      <p:bldP spid="60424" grpId="0"/>
      <p:bldP spid="60426" grpId="0"/>
      <p:bldP spid="6042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Uranium: enriched &amp; depleted</a:t>
            </a:r>
          </a:p>
        </p:txBody>
      </p:sp>
      <p:sp>
        <p:nvSpPr>
          <p:cNvPr id="3" name="Content Placeholder 2"/>
          <p:cNvSpPr>
            <a:spLocks noGrp="1"/>
          </p:cNvSpPr>
          <p:nvPr>
            <p:ph idx="1"/>
          </p:nvPr>
        </p:nvSpPr>
        <p:spPr/>
        <p:txBody>
          <a:bodyPr/>
          <a:lstStyle/>
          <a:p>
            <a:r>
              <a:rPr lang="en-US" sz="2400" b="1" u="sng" dirty="0"/>
              <a:t>Enriched uranium</a:t>
            </a:r>
            <a:r>
              <a:rPr lang="en-US" sz="2400" dirty="0"/>
              <a:t>: contains higher fraction of fissionable </a:t>
            </a:r>
            <a:r>
              <a:rPr lang="en-US" sz="2400" baseline="30000" dirty="0"/>
              <a:t>235</a:t>
            </a:r>
            <a:r>
              <a:rPr lang="en-US" sz="2400" dirty="0"/>
              <a:t>U than occurs naturally.</a:t>
            </a:r>
          </a:p>
          <a:p>
            <a:pPr lvl="1"/>
            <a:r>
              <a:rPr lang="en-US" dirty="0"/>
              <a:t>Requires artificial (human) process.</a:t>
            </a:r>
          </a:p>
          <a:p>
            <a:pPr lvl="1"/>
            <a:r>
              <a:rPr lang="en-US" dirty="0"/>
              <a:t>All uranium fuel must be enriched.</a:t>
            </a:r>
          </a:p>
          <a:p>
            <a:r>
              <a:rPr lang="en-US" sz="2400" b="1" u="sng" dirty="0"/>
              <a:t>Depleted uranium</a:t>
            </a:r>
            <a:r>
              <a:rPr lang="en-US" sz="2400" dirty="0"/>
              <a:t>: contains lower fraction of fissionable </a:t>
            </a:r>
            <a:r>
              <a:rPr lang="en-US" sz="2400" baseline="30000" dirty="0"/>
              <a:t>235</a:t>
            </a:r>
            <a:r>
              <a:rPr lang="en-US" sz="2400" dirty="0"/>
              <a:t>U than occurs naturally.</a:t>
            </a:r>
          </a:p>
          <a:p>
            <a:pPr lvl="1"/>
            <a:r>
              <a:rPr lang="en-US" dirty="0"/>
              <a:t>Byproduct of enrichment process</a:t>
            </a:r>
          </a:p>
          <a:p>
            <a:pPr lvl="1"/>
            <a:r>
              <a:rPr lang="en-US" dirty="0"/>
              <a:t>High density, 19.1x water, denser than lead</a:t>
            </a:r>
          </a:p>
          <a:p>
            <a:pPr lvl="1"/>
            <a:r>
              <a:rPr lang="en-US" dirty="0"/>
              <a:t>Various military applications: armor plating, armor piercing</a:t>
            </a:r>
          </a:p>
          <a:p>
            <a:pPr lvl="1"/>
            <a:r>
              <a:rPr lang="en-US" dirty="0"/>
              <a:t>Less radioactive (and emits alphas) than naturally occurring uranium.</a:t>
            </a:r>
          </a:p>
          <a:p>
            <a:pPr lvl="1"/>
            <a:r>
              <a:rPr lang="en-US" dirty="0"/>
              <a:t>Health aspects still under study</a:t>
            </a:r>
          </a:p>
          <a:p>
            <a:endParaRPr lang="en-US" sz="2800" dirty="0"/>
          </a:p>
        </p:txBody>
      </p:sp>
      <p:pic>
        <p:nvPicPr>
          <p:cNvPr id="1026" name="Picture 2" descr="C:\Users\dkoon\AppData\Local\Microsoft\Windows\Temporary Internet Files\Content.IE5\FJF25G6V\MC900436917[1].png"/>
          <p:cNvPicPr>
            <a:picLocks noChangeAspect="1" noChangeArrowheads="1"/>
          </p:cNvPicPr>
          <p:nvPr/>
        </p:nvPicPr>
        <p:blipFill>
          <a:blip r:embed="rId2" cstate="print"/>
          <a:srcRect/>
          <a:stretch>
            <a:fillRect/>
          </a:stretch>
        </p:blipFill>
        <p:spPr bwMode="auto">
          <a:xfrm>
            <a:off x="8941028" y="4343514"/>
            <a:ext cx="1828572" cy="1828572"/>
          </a:xfrm>
          <a:prstGeom prst="rect">
            <a:avLst/>
          </a:prstGeom>
          <a:noFill/>
        </p:spPr>
      </p:pic>
    </p:spTree>
    <p:extLst>
      <p:ext uri="{BB962C8B-B14F-4D97-AF65-F5344CB8AC3E}">
        <p14:creationId xmlns:p14="http://schemas.microsoft.com/office/powerpoint/2010/main" val="4227172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487362"/>
          </a:xfrm>
        </p:spPr>
        <p:txBody>
          <a:bodyPr>
            <a:normAutofit fontScale="90000"/>
          </a:bodyPr>
          <a:lstStyle/>
          <a:p>
            <a:r>
              <a:rPr lang="en-US" sz="4000" dirty="0"/>
              <a:t>Gas centrifuge uranium enrichment</a:t>
            </a:r>
          </a:p>
        </p:txBody>
      </p:sp>
      <p:sp>
        <p:nvSpPr>
          <p:cNvPr id="3" name="Content Placeholder 2"/>
          <p:cNvSpPr>
            <a:spLocks noGrp="1"/>
          </p:cNvSpPr>
          <p:nvPr>
            <p:ph idx="1"/>
          </p:nvPr>
        </p:nvSpPr>
        <p:spPr>
          <a:xfrm>
            <a:off x="3439486" y="1143000"/>
            <a:ext cx="7415868" cy="5638800"/>
          </a:xfrm>
        </p:spPr>
        <p:txBody>
          <a:bodyPr>
            <a:normAutofit/>
          </a:bodyPr>
          <a:lstStyle/>
          <a:p>
            <a:r>
              <a:rPr lang="en-US" sz="2400" dirty="0"/>
              <a:t>Enrichment of uranium to 3% of </a:t>
            </a:r>
            <a:r>
              <a:rPr lang="en-US" sz="2400" baseline="30000" dirty="0"/>
              <a:t>235</a:t>
            </a:r>
            <a:r>
              <a:rPr lang="en-US" sz="2400" dirty="0"/>
              <a:t>U is through </a:t>
            </a:r>
            <a:r>
              <a:rPr lang="en-US" sz="2400" b="1" dirty="0"/>
              <a:t>gaseous diffusion</a:t>
            </a:r>
          </a:p>
          <a:p>
            <a:r>
              <a:rPr lang="en-US" sz="2400" dirty="0"/>
              <a:t>Uranium oxide is treated with hydrogen fluoride and converted to UF</a:t>
            </a:r>
            <a:r>
              <a:rPr lang="en-US" sz="2400" baseline="-25000" dirty="0"/>
              <a:t>6</a:t>
            </a:r>
            <a:r>
              <a:rPr lang="en-US" sz="2400" dirty="0"/>
              <a:t>, which is a  gas at 56.5</a:t>
            </a:r>
            <a:r>
              <a:rPr lang="en-US" sz="2400" dirty="0">
                <a:sym typeface="Symbol"/>
              </a:rPr>
              <a:t></a:t>
            </a:r>
            <a:r>
              <a:rPr lang="en-US" sz="2400" dirty="0"/>
              <a:t>C.</a:t>
            </a:r>
          </a:p>
          <a:p>
            <a:r>
              <a:rPr lang="en-US" sz="2400" dirty="0"/>
              <a:t>Spun at very high speeds, heavier </a:t>
            </a:r>
            <a:r>
              <a:rPr lang="en-US" sz="2400" baseline="30000" dirty="0"/>
              <a:t>238</a:t>
            </a:r>
            <a:r>
              <a:rPr lang="en-US" sz="2400" dirty="0"/>
              <a:t>U traveling to outside. </a:t>
            </a:r>
          </a:p>
          <a:p>
            <a:r>
              <a:rPr lang="en-US" sz="2400" dirty="0"/>
              <a:t>Huge banks of centrifuges needed to enrich uranium from 0.7% to 3% or higher.</a:t>
            </a:r>
          </a:p>
          <a:p>
            <a:r>
              <a:rPr lang="en-US" sz="2400" dirty="0"/>
              <a:t>Recent developments use </a:t>
            </a:r>
            <a:r>
              <a:rPr lang="en-US" sz="2400" b="1" dirty="0"/>
              <a:t>laser enrichment</a:t>
            </a:r>
            <a:r>
              <a:rPr lang="en-US" sz="2400" dirty="0"/>
              <a:t> by using subtle differences in the electronic structures of the atoms of the different isotopes.</a:t>
            </a:r>
            <a:r>
              <a:rPr lang="en-US" sz="1400" dirty="0"/>
              <a:t>	</a:t>
            </a:r>
          </a:p>
          <a:p>
            <a:pPr>
              <a:buNone/>
            </a:pPr>
            <a:endParaRPr lang="en-US" sz="1400" dirty="0"/>
          </a:p>
          <a:p>
            <a:pPr>
              <a:buNone/>
            </a:pPr>
            <a:endParaRPr lang="en-US" sz="1400" dirty="0"/>
          </a:p>
          <a:p>
            <a:pPr>
              <a:buNone/>
            </a:pPr>
            <a:endParaRPr lang="en-US" sz="1400" dirty="0"/>
          </a:p>
          <a:p>
            <a:pPr>
              <a:buNone/>
            </a:pPr>
            <a:r>
              <a:rPr lang="en-US" sz="1400" dirty="0"/>
              <a:t>Images: </a:t>
            </a:r>
            <a:r>
              <a:rPr lang="en-US" sz="1400" dirty="0">
                <a:hlinkClick r:id="rId2"/>
              </a:rPr>
              <a:t>http://chemcases.com/images/nc-07_clip_image001_0000.jpg</a:t>
            </a:r>
            <a:endParaRPr lang="en-US" sz="1400" dirty="0"/>
          </a:p>
          <a:p>
            <a:pPr>
              <a:buNone/>
            </a:pPr>
            <a:endParaRPr lang="en-US" sz="1400" dirty="0"/>
          </a:p>
        </p:txBody>
      </p:sp>
      <p:pic>
        <p:nvPicPr>
          <p:cNvPr id="38918" name="Picture 6" descr="http://chemcases.com/images/nc-07_clip_image001_0000.jpg"/>
          <p:cNvPicPr>
            <a:picLocks noChangeAspect="1" noChangeArrowheads="1"/>
          </p:cNvPicPr>
          <p:nvPr/>
        </p:nvPicPr>
        <p:blipFill>
          <a:blip r:embed="rId3" cstate="print"/>
          <a:srcRect/>
          <a:stretch>
            <a:fillRect/>
          </a:stretch>
        </p:blipFill>
        <p:spPr bwMode="auto">
          <a:xfrm>
            <a:off x="386592" y="2019300"/>
            <a:ext cx="2624286" cy="2819400"/>
          </a:xfrm>
          <a:prstGeom prst="rect">
            <a:avLst/>
          </a:prstGeom>
          <a:noFill/>
        </p:spPr>
      </p:pic>
    </p:spTree>
    <p:extLst>
      <p:ext uri="{BB962C8B-B14F-4D97-AF65-F5344CB8AC3E}">
        <p14:creationId xmlns:p14="http://schemas.microsoft.com/office/powerpoint/2010/main" val="20602608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6220" y="74001"/>
            <a:ext cx="10160000" cy="1143000"/>
          </a:xfrm>
        </p:spPr>
        <p:txBody>
          <a:bodyPr/>
          <a:lstStyle/>
          <a:p>
            <a:r>
              <a:rPr lang="en-US" dirty="0"/>
              <a:t>Coolant, moderator, control rod</a:t>
            </a:r>
          </a:p>
        </p:txBody>
      </p:sp>
      <p:sp>
        <p:nvSpPr>
          <p:cNvPr id="3" name="Content Placeholder 2"/>
          <p:cNvSpPr>
            <a:spLocks noGrp="1"/>
          </p:cNvSpPr>
          <p:nvPr>
            <p:ph idx="1"/>
          </p:nvPr>
        </p:nvSpPr>
        <p:spPr>
          <a:xfrm>
            <a:off x="755009" y="1132514"/>
            <a:ext cx="9689285" cy="5817066"/>
          </a:xfrm>
        </p:spPr>
        <p:txBody>
          <a:bodyPr>
            <a:normAutofit/>
          </a:bodyPr>
          <a:lstStyle/>
          <a:p>
            <a:r>
              <a:rPr lang="en-US" sz="2400" u="sng" dirty="0"/>
              <a:t>Coolant: </a:t>
            </a:r>
            <a:r>
              <a:rPr lang="en-US" sz="2400" dirty="0"/>
              <a:t>used to remove heat generated by fission,  used in same way as heat generated by coal furnace to produce electricity.</a:t>
            </a:r>
          </a:p>
          <a:p>
            <a:pPr lvl="1"/>
            <a:r>
              <a:rPr lang="en-US" dirty="0"/>
              <a:t>Water plays similar rule: coolant that transfers heat from fuel to produce steam to run ‘heat engine’.</a:t>
            </a:r>
          </a:p>
          <a:p>
            <a:r>
              <a:rPr lang="en-US" sz="2400" u="sng" dirty="0"/>
              <a:t>Moderators:  </a:t>
            </a:r>
            <a:r>
              <a:rPr lang="en-US" sz="2400" dirty="0"/>
              <a:t>a neutron moderator is a medium that reduces the speed of fast neutrons thereby turning them into thermal neutrons capable of sustaining a nuclear chain reaction involving uranium-235.</a:t>
            </a:r>
          </a:p>
          <a:p>
            <a:pPr lvl="1"/>
            <a:r>
              <a:rPr lang="en-US" dirty="0"/>
              <a:t>Fast neutrons from fission need to be slowed (but not </a:t>
            </a:r>
            <a:r>
              <a:rPr lang="en-US" dirty="0">
                <a:solidFill>
                  <a:srgbClr val="FF0000"/>
                </a:solidFill>
              </a:rPr>
              <a:t>absorbed</a:t>
            </a:r>
            <a:r>
              <a:rPr lang="en-US" dirty="0"/>
              <a:t>!) to allow </a:t>
            </a:r>
            <a:r>
              <a:rPr lang="en-US" baseline="30000" dirty="0"/>
              <a:t>235</a:t>
            </a:r>
            <a:r>
              <a:rPr lang="en-US" dirty="0"/>
              <a:t>U to absorb them.</a:t>
            </a:r>
          </a:p>
          <a:p>
            <a:pPr lvl="1"/>
            <a:r>
              <a:rPr lang="en-US" dirty="0"/>
              <a:t>Moderator = light atoms that absorb much of the neutrons’ energy: Graphite, heavy water, light water.</a:t>
            </a:r>
          </a:p>
          <a:p>
            <a:r>
              <a:rPr lang="en-US" sz="2400" u="sng" dirty="0"/>
              <a:t>Control rods </a:t>
            </a:r>
            <a:r>
              <a:rPr lang="en-US" sz="2400" dirty="0">
                <a:solidFill>
                  <a:srgbClr val="FF0000"/>
                </a:solidFill>
              </a:rPr>
              <a:t>absorb</a:t>
            </a:r>
            <a:r>
              <a:rPr lang="en-US" sz="2400" dirty="0"/>
              <a:t> neutrons to slow down reaction rate.</a:t>
            </a:r>
          </a:p>
          <a:p>
            <a:pPr lvl="1"/>
            <a:r>
              <a:rPr lang="en-US" dirty="0"/>
              <a:t>Materials that absorb neutrons: Boron, Silver, Indium, Cadmium.</a:t>
            </a:r>
          </a:p>
        </p:txBody>
      </p:sp>
      <p:pic>
        <p:nvPicPr>
          <p:cNvPr id="35842" name="Picture 2" descr="C:\Users\dkoon\AppData\Local\Microsoft\Windows\Temporary Internet Files\Content.IE5\TL7LXTKA\MC900036427[1].wmf"/>
          <p:cNvPicPr>
            <a:picLocks noChangeAspect="1" noChangeArrowheads="1"/>
          </p:cNvPicPr>
          <p:nvPr/>
        </p:nvPicPr>
        <p:blipFill>
          <a:blip r:embed="rId2" cstate="print"/>
          <a:srcRect/>
          <a:stretch>
            <a:fillRect/>
          </a:stretch>
        </p:blipFill>
        <p:spPr bwMode="auto">
          <a:xfrm>
            <a:off x="9463482" y="5592762"/>
            <a:ext cx="1550257" cy="990600"/>
          </a:xfrm>
          <a:prstGeom prst="rect">
            <a:avLst/>
          </a:prstGeom>
          <a:noFill/>
        </p:spPr>
      </p:pic>
    </p:spTree>
    <p:extLst>
      <p:ext uri="{BB962C8B-B14F-4D97-AF65-F5344CB8AC3E}">
        <p14:creationId xmlns:p14="http://schemas.microsoft.com/office/powerpoint/2010/main" val="202003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274638"/>
            <a:ext cx="2971800" cy="1143000"/>
          </a:xfrm>
        </p:spPr>
        <p:txBody>
          <a:bodyPr/>
          <a:lstStyle/>
          <a:p>
            <a:r>
              <a:rPr lang="en-US" dirty="0"/>
              <a:t>The atom</a:t>
            </a:r>
          </a:p>
        </p:txBody>
      </p:sp>
      <p:sp>
        <p:nvSpPr>
          <p:cNvPr id="4" name="Content Placeholder 3"/>
          <p:cNvSpPr>
            <a:spLocks noGrp="1"/>
          </p:cNvSpPr>
          <p:nvPr>
            <p:ph idx="1"/>
          </p:nvPr>
        </p:nvSpPr>
        <p:spPr>
          <a:xfrm>
            <a:off x="3200400" y="3633133"/>
            <a:ext cx="8077200" cy="2697163"/>
          </a:xfrm>
        </p:spPr>
        <p:txBody>
          <a:bodyPr>
            <a:normAutofit fontScale="92500" lnSpcReduction="20000"/>
          </a:bodyPr>
          <a:lstStyle/>
          <a:p>
            <a:r>
              <a:rPr lang="en-US" sz="2400" dirty="0"/>
              <a:t>“Atom” from the Greek </a:t>
            </a:r>
            <a:r>
              <a:rPr lang="en-US" sz="2400" dirty="0" err="1"/>
              <a:t>atomos</a:t>
            </a:r>
            <a:r>
              <a:rPr lang="en-US" sz="2400" dirty="0"/>
              <a:t>, meaning indivisible.</a:t>
            </a:r>
          </a:p>
          <a:p>
            <a:endParaRPr lang="en-US" sz="2400" dirty="0"/>
          </a:p>
          <a:p>
            <a:r>
              <a:rPr lang="en-US" sz="2400" dirty="0"/>
              <a:t>A number of electrons circle a nucleus containing an equal number of protons.</a:t>
            </a:r>
          </a:p>
          <a:p>
            <a:r>
              <a:rPr lang="en-US" sz="2400" dirty="0"/>
              <a:t>Nucleus contains positively charged protons and neutrally charged neutrons.</a:t>
            </a:r>
          </a:p>
          <a:p>
            <a:pPr>
              <a:buNone/>
            </a:pPr>
            <a:endParaRPr lang="en-US" sz="1400" dirty="0"/>
          </a:p>
          <a:p>
            <a:pPr>
              <a:buNone/>
            </a:pPr>
            <a:r>
              <a:rPr lang="en-US" sz="1400" dirty="0"/>
              <a:t>Image: </a:t>
            </a:r>
            <a:r>
              <a:rPr lang="en-US" sz="1400" dirty="0">
                <a:hlinkClick r:id="rId2"/>
              </a:rPr>
              <a:t>http://www.ei.lehigh.edu/learners/energy/electricity/atom.gif</a:t>
            </a:r>
            <a:r>
              <a:rPr lang="en-US" sz="1400" dirty="0"/>
              <a:t> </a:t>
            </a:r>
          </a:p>
          <a:p>
            <a:pPr lvl="0">
              <a:buClr>
                <a:srgbClr val="A9A57C"/>
              </a:buClr>
              <a:buNone/>
            </a:pPr>
            <a:r>
              <a:rPr lang="en-US" sz="1400" dirty="0">
                <a:solidFill>
                  <a:srgbClr val="2F2B20"/>
                </a:solidFill>
              </a:rPr>
              <a:t>Cartoon: </a:t>
            </a:r>
            <a:r>
              <a:rPr lang="en-US" sz="1400" dirty="0">
                <a:solidFill>
                  <a:srgbClr val="2F2B20"/>
                </a:solidFill>
                <a:hlinkClick r:id="rId3">
                  <a:extLst>
                    <a:ext uri="{A12FA001-AC4F-418D-AE19-62706E023703}">
                      <ahyp:hlinkClr xmlns:ahyp="http://schemas.microsoft.com/office/drawing/2018/hyperlinkcolor" val="tx"/>
                    </a:ext>
                  </a:extLst>
                </a:hlinkClick>
              </a:rPr>
              <a:t>http://www.offthemarkcartoons.com/cartoons/2004-02-25.gif</a:t>
            </a:r>
            <a:endParaRPr lang="en-US" sz="1400" dirty="0">
              <a:solidFill>
                <a:srgbClr val="2F2B20"/>
              </a:solidFill>
            </a:endParaRPr>
          </a:p>
          <a:p>
            <a:pPr>
              <a:buNone/>
            </a:pPr>
            <a:endParaRPr lang="en-US" sz="1400" dirty="0"/>
          </a:p>
        </p:txBody>
      </p:sp>
      <p:pic>
        <p:nvPicPr>
          <p:cNvPr id="11268" name="Picture 4" descr="http://www.ei.lehigh.edu/learners/energy/electricity/atom.gif"/>
          <p:cNvPicPr>
            <a:picLocks noChangeAspect="1" noChangeArrowheads="1"/>
          </p:cNvPicPr>
          <p:nvPr/>
        </p:nvPicPr>
        <p:blipFill>
          <a:blip r:embed="rId4" cstate="print"/>
          <a:srcRect/>
          <a:stretch>
            <a:fillRect/>
          </a:stretch>
        </p:blipFill>
        <p:spPr bwMode="auto">
          <a:xfrm>
            <a:off x="1752600" y="304800"/>
            <a:ext cx="5200648" cy="3200400"/>
          </a:xfrm>
          <a:prstGeom prst="rect">
            <a:avLst/>
          </a:prstGeom>
          <a:noFill/>
        </p:spPr>
      </p:pic>
      <p:sp>
        <p:nvSpPr>
          <p:cNvPr id="7" name="TextBox 6"/>
          <p:cNvSpPr txBox="1"/>
          <p:nvPr/>
        </p:nvSpPr>
        <p:spPr>
          <a:xfrm>
            <a:off x="7315200" y="1371600"/>
            <a:ext cx="3048000" cy="1477328"/>
          </a:xfrm>
          <a:prstGeom prst="rect">
            <a:avLst/>
          </a:prstGeom>
          <a:noFill/>
          <a:ln>
            <a:solidFill>
              <a:schemeClr val="accent1"/>
            </a:solidFill>
          </a:ln>
        </p:spPr>
        <p:txBody>
          <a:bodyPr wrap="square" rtlCol="0">
            <a:spAutoFit/>
          </a:bodyPr>
          <a:lstStyle/>
          <a:p>
            <a:r>
              <a:rPr lang="en-US" b="1" dirty="0">
                <a:solidFill>
                  <a:schemeClr val="accent4">
                    <a:lumMod val="50000"/>
                  </a:schemeClr>
                </a:solidFill>
                <a:latin typeface="Calibri"/>
              </a:rPr>
              <a:t>Z electrons: charge -</a:t>
            </a:r>
            <a:r>
              <a:rPr lang="en-US" b="1" dirty="0" err="1">
                <a:solidFill>
                  <a:schemeClr val="accent4">
                    <a:lumMod val="50000"/>
                  </a:schemeClr>
                </a:solidFill>
                <a:latin typeface="Calibri"/>
              </a:rPr>
              <a:t>Ze</a:t>
            </a:r>
            <a:endParaRPr lang="en-US" b="1" dirty="0">
              <a:solidFill>
                <a:schemeClr val="accent4">
                  <a:lumMod val="50000"/>
                </a:schemeClr>
              </a:solidFill>
              <a:latin typeface="Calibri"/>
            </a:endParaRPr>
          </a:p>
          <a:p>
            <a:r>
              <a:rPr lang="en-US" b="1" dirty="0">
                <a:solidFill>
                  <a:schemeClr val="accent4">
                    <a:lumMod val="50000"/>
                  </a:schemeClr>
                </a:solidFill>
                <a:latin typeface="Calibri"/>
              </a:rPr>
              <a:t>N neutrons: no charge</a:t>
            </a:r>
          </a:p>
          <a:p>
            <a:r>
              <a:rPr lang="en-US" b="1" dirty="0">
                <a:solidFill>
                  <a:schemeClr val="accent4">
                    <a:lumMod val="50000"/>
                  </a:schemeClr>
                </a:solidFill>
                <a:latin typeface="Calibri"/>
              </a:rPr>
              <a:t>Z protons: charge +</a:t>
            </a:r>
            <a:r>
              <a:rPr lang="en-US" b="1" dirty="0" err="1">
                <a:solidFill>
                  <a:schemeClr val="accent4">
                    <a:lumMod val="50000"/>
                  </a:schemeClr>
                </a:solidFill>
                <a:latin typeface="Calibri"/>
              </a:rPr>
              <a:t>Ze</a:t>
            </a:r>
            <a:endParaRPr lang="en-US" b="1" dirty="0">
              <a:solidFill>
                <a:schemeClr val="accent4">
                  <a:lumMod val="50000"/>
                </a:schemeClr>
              </a:solidFill>
              <a:latin typeface="Calibri"/>
            </a:endParaRPr>
          </a:p>
          <a:p>
            <a:endParaRPr lang="en-US" b="1" dirty="0">
              <a:solidFill>
                <a:schemeClr val="accent4">
                  <a:lumMod val="50000"/>
                </a:schemeClr>
              </a:solidFill>
              <a:latin typeface="Calibri"/>
            </a:endParaRPr>
          </a:p>
          <a:p>
            <a:r>
              <a:rPr lang="en-US" b="1" dirty="0">
                <a:solidFill>
                  <a:schemeClr val="accent4">
                    <a:lumMod val="50000"/>
                  </a:schemeClr>
                </a:solidFill>
                <a:latin typeface="Calibri"/>
              </a:rPr>
              <a:t>Total nucleons: N +Z = A</a:t>
            </a:r>
          </a:p>
        </p:txBody>
      </p:sp>
      <p:pic>
        <p:nvPicPr>
          <p:cNvPr id="6" name="Picture 2" descr="http://www.offthemarkcartoons.com/cartoons/2004-02-25.gif">
            <a:extLst>
              <a:ext uri="{FF2B5EF4-FFF2-40B4-BE49-F238E27FC236}">
                <a16:creationId xmlns:a16="http://schemas.microsoft.com/office/drawing/2014/main" id="{9A522E01-9008-400C-8874-1294C7C14C60}"/>
              </a:ext>
            </a:extLst>
          </p:cNvPr>
          <p:cNvPicPr>
            <a:picLocks noChangeAspect="1" noChangeArrowheads="1"/>
          </p:cNvPicPr>
          <p:nvPr/>
        </p:nvPicPr>
        <p:blipFill>
          <a:blip r:embed="rId5" cstate="print"/>
          <a:srcRect/>
          <a:stretch>
            <a:fillRect/>
          </a:stretch>
        </p:blipFill>
        <p:spPr bwMode="auto">
          <a:xfrm>
            <a:off x="238393" y="3429000"/>
            <a:ext cx="2600055" cy="3448606"/>
          </a:xfrm>
          <a:prstGeom prst="rect">
            <a:avLst/>
          </a:prstGeom>
          <a:noFill/>
        </p:spPr>
      </p:pic>
    </p:spTree>
    <p:extLst>
      <p:ext uri="{BB962C8B-B14F-4D97-AF65-F5344CB8AC3E}">
        <p14:creationId xmlns:p14="http://schemas.microsoft.com/office/powerpoint/2010/main" val="2012652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r>
              <a:rPr lang="en-US" dirty="0">
                <a:ea typeface="ＭＳ Ｐゴシック" charset="0"/>
              </a:rPr>
              <a:t>Fission Reactor</a:t>
            </a: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1444626"/>
            <a:ext cx="8613775" cy="539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6" name="Text Box 4"/>
          <p:cNvSpPr txBox="1">
            <a:spLocks noChangeArrowheads="1"/>
          </p:cNvSpPr>
          <p:nvPr/>
        </p:nvSpPr>
        <p:spPr bwMode="auto">
          <a:xfrm>
            <a:off x="1993901" y="1466851"/>
            <a:ext cx="35083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2F2B20"/>
                </a:solidFill>
                <a:latin typeface="Calibri"/>
              </a:rPr>
              <a:t>Control rods absorb neutrons</a:t>
            </a:r>
          </a:p>
          <a:p>
            <a:pPr>
              <a:defRPr/>
            </a:pPr>
            <a:r>
              <a:rPr lang="en-US" dirty="0">
                <a:solidFill>
                  <a:srgbClr val="2F2B20"/>
                </a:solidFill>
                <a:latin typeface="Calibri"/>
              </a:rPr>
              <a:t>Moderators slow the chain reaction</a:t>
            </a:r>
          </a:p>
        </p:txBody>
      </p:sp>
    </p:spTree>
    <p:extLst>
      <p:ext uri="{BB962C8B-B14F-4D97-AF65-F5344CB8AC3E}">
        <p14:creationId xmlns:p14="http://schemas.microsoft.com/office/powerpoint/2010/main" val="614929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a:normAutofit fontScale="90000"/>
          </a:bodyPr>
          <a:lstStyle/>
          <a:p>
            <a:r>
              <a:rPr lang="en-US" dirty="0"/>
              <a:t>Containment structure</a:t>
            </a:r>
          </a:p>
        </p:txBody>
      </p:sp>
      <p:sp>
        <p:nvSpPr>
          <p:cNvPr id="3" name="Content Placeholder 2"/>
          <p:cNvSpPr>
            <a:spLocks noGrp="1"/>
          </p:cNvSpPr>
          <p:nvPr>
            <p:ph idx="1"/>
          </p:nvPr>
        </p:nvSpPr>
        <p:spPr>
          <a:xfrm>
            <a:off x="1107347" y="990600"/>
            <a:ext cx="9103453" cy="5791200"/>
          </a:xfrm>
        </p:spPr>
        <p:txBody>
          <a:bodyPr>
            <a:normAutofit lnSpcReduction="10000"/>
          </a:bodyPr>
          <a:lstStyle/>
          <a:p>
            <a:r>
              <a:rPr lang="en-US" sz="2400" dirty="0"/>
              <a:t>Fission generates a lot of heat, this why we need cooling.</a:t>
            </a:r>
          </a:p>
          <a:p>
            <a:r>
              <a:rPr lang="en-US" sz="2400" dirty="0"/>
              <a:t>However, heat engine fluid (water/steam) </a:t>
            </a:r>
            <a:r>
              <a:rPr lang="en-US" sz="2400"/>
              <a:t>can be contaminated </a:t>
            </a:r>
            <a:r>
              <a:rPr lang="en-US" sz="2400" dirty="0"/>
              <a:t>by exposure to the neutrons, and must be contained rather than released to environment.</a:t>
            </a:r>
          </a:p>
          <a:p>
            <a:r>
              <a:rPr lang="en-US" sz="2400" dirty="0"/>
              <a:t>Redundancy designed into system to further minimize the disastrous consequences of leakage.</a:t>
            </a:r>
            <a:endParaRPr lang="en-US" dirty="0"/>
          </a:p>
          <a:p>
            <a:endParaRPr lang="en-US" dirty="0"/>
          </a:p>
          <a:p>
            <a:endParaRPr lang="en-US" dirty="0"/>
          </a:p>
          <a:p>
            <a:endParaRPr lang="en-US" dirty="0"/>
          </a:p>
          <a:p>
            <a:endParaRPr lang="en-US" dirty="0"/>
          </a:p>
          <a:p>
            <a:endParaRPr lang="en-US"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a:t>
            </a:r>
            <a:r>
              <a:rPr lang="en-US" sz="1400" dirty="0">
                <a:hlinkClick r:id="rId2"/>
              </a:rPr>
              <a:t>http://library.thinkquest.org/17940/texts/images/pwrschematic.jpg</a:t>
            </a:r>
            <a:endParaRPr lang="en-US" sz="1400" dirty="0"/>
          </a:p>
          <a:p>
            <a:pPr>
              <a:buNone/>
            </a:pPr>
            <a:endParaRPr lang="en-US" sz="1400" dirty="0"/>
          </a:p>
        </p:txBody>
      </p:sp>
      <p:pic>
        <p:nvPicPr>
          <p:cNvPr id="3074" name="Picture 2" descr="http://library.thinkquest.org/17940/texts/images/pwrschematic.jpg"/>
          <p:cNvPicPr>
            <a:picLocks noChangeAspect="1" noChangeArrowheads="1"/>
          </p:cNvPicPr>
          <p:nvPr/>
        </p:nvPicPr>
        <p:blipFill>
          <a:blip r:embed="rId3" cstate="print"/>
          <a:srcRect/>
          <a:stretch>
            <a:fillRect/>
          </a:stretch>
        </p:blipFill>
        <p:spPr bwMode="auto">
          <a:xfrm>
            <a:off x="1506523" y="3275899"/>
            <a:ext cx="6653284" cy="2971800"/>
          </a:xfrm>
          <a:prstGeom prst="rect">
            <a:avLst/>
          </a:prstGeom>
          <a:noFill/>
        </p:spPr>
      </p:pic>
    </p:spTree>
    <p:extLst>
      <p:ext uri="{BB962C8B-B14F-4D97-AF65-F5344CB8AC3E}">
        <p14:creationId xmlns:p14="http://schemas.microsoft.com/office/powerpoint/2010/main" val="1408941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77200" cy="639762"/>
          </a:xfrm>
        </p:spPr>
        <p:txBody>
          <a:bodyPr>
            <a:normAutofit fontScale="90000"/>
          </a:bodyPr>
          <a:lstStyle/>
          <a:p>
            <a:r>
              <a:rPr lang="en-US" dirty="0"/>
              <a:t>Nuclear meltdown</a:t>
            </a:r>
          </a:p>
        </p:txBody>
      </p:sp>
      <p:sp>
        <p:nvSpPr>
          <p:cNvPr id="3" name="Content Placeholder 2"/>
          <p:cNvSpPr>
            <a:spLocks noGrp="1"/>
          </p:cNvSpPr>
          <p:nvPr>
            <p:ph idx="1"/>
          </p:nvPr>
        </p:nvSpPr>
        <p:spPr>
          <a:xfrm>
            <a:off x="1981200" y="1600201"/>
            <a:ext cx="8077200" cy="4525963"/>
          </a:xfrm>
        </p:spPr>
        <p:txBody>
          <a:bodyPr>
            <a:normAutofit lnSpcReduction="10000"/>
          </a:bodyPr>
          <a:lstStyle/>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dirty="0"/>
              <a:t>Image: </a:t>
            </a:r>
            <a:r>
              <a:rPr lang="en-US" sz="1400" dirty="0">
                <a:hlinkClick r:id="rId2"/>
              </a:rPr>
              <a:t>http://resources2.news.com.au/images/2011/03/14/1226021/213998-nuclear-power-plant-meltdown-2.jpg</a:t>
            </a:r>
            <a:endParaRPr lang="en-US" sz="1400" dirty="0"/>
          </a:p>
          <a:p>
            <a:pPr>
              <a:buNone/>
            </a:pPr>
            <a:endParaRPr lang="en-US" sz="1400" dirty="0"/>
          </a:p>
        </p:txBody>
      </p:sp>
      <p:pic>
        <p:nvPicPr>
          <p:cNvPr id="16388" name="Picture 4" descr="http://resources2.news.com.au/images/2011/03/14/1226021/213998-nuclear-power-plant-meltdown-2.jpg"/>
          <p:cNvPicPr>
            <a:picLocks noChangeAspect="1" noChangeArrowheads="1"/>
          </p:cNvPicPr>
          <p:nvPr/>
        </p:nvPicPr>
        <p:blipFill>
          <a:blip r:embed="rId3" cstate="print"/>
          <a:srcRect/>
          <a:stretch>
            <a:fillRect/>
          </a:stretch>
        </p:blipFill>
        <p:spPr bwMode="auto">
          <a:xfrm>
            <a:off x="1131815" y="914400"/>
            <a:ext cx="9078985" cy="4495800"/>
          </a:xfrm>
          <a:prstGeom prst="rect">
            <a:avLst/>
          </a:prstGeom>
          <a:noFill/>
        </p:spPr>
      </p:pic>
    </p:spTree>
    <p:extLst>
      <p:ext uri="{BB962C8B-B14F-4D97-AF65-F5344CB8AC3E}">
        <p14:creationId xmlns:p14="http://schemas.microsoft.com/office/powerpoint/2010/main" val="3833041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accidents</a:t>
            </a:r>
          </a:p>
        </p:txBody>
      </p:sp>
      <p:sp>
        <p:nvSpPr>
          <p:cNvPr id="3" name="Content Placeholder 2"/>
          <p:cNvSpPr>
            <a:spLocks noGrp="1"/>
          </p:cNvSpPr>
          <p:nvPr>
            <p:ph idx="1"/>
          </p:nvPr>
        </p:nvSpPr>
        <p:spPr/>
        <p:txBody>
          <a:bodyPr>
            <a:normAutofit/>
          </a:bodyPr>
          <a:lstStyle/>
          <a:p>
            <a:r>
              <a:rPr lang="en-US" sz="2000" dirty="0">
                <a:hlinkClick r:id="rId2" tooltip="Benjamin K. Sovacool"/>
              </a:rPr>
              <a:t>Benjamin K. </a:t>
            </a:r>
            <a:r>
              <a:rPr lang="en-US" sz="2000" dirty="0" err="1">
                <a:hlinkClick r:id="rId2" tooltip="Benjamin K. Sovacool"/>
              </a:rPr>
              <a:t>Sovacool</a:t>
            </a:r>
            <a:r>
              <a:rPr lang="en-US" sz="2000" dirty="0"/>
              <a:t> Director of the Danish Center for Energy Technology: has reported 99 accidents at nuclear power plants, worldwide.</a:t>
            </a:r>
            <a:r>
              <a:rPr lang="en-US" sz="2000" baseline="30000" dirty="0"/>
              <a:t> </a:t>
            </a:r>
            <a:r>
              <a:rPr lang="en-US" sz="2000" dirty="0"/>
              <a:t> </a:t>
            </a:r>
          </a:p>
          <a:p>
            <a:pPr lvl="1"/>
            <a:r>
              <a:rPr lang="en-US" sz="1600" dirty="0"/>
              <a:t>57 since Chernobyl (1986).</a:t>
            </a:r>
          </a:p>
          <a:p>
            <a:pPr lvl="1"/>
            <a:r>
              <a:rPr lang="en-US" sz="1600" dirty="0"/>
              <a:t>57% in USA</a:t>
            </a:r>
            <a:endParaRPr lang="en-US" dirty="0">
              <a:hlinkClick r:id="" action="ppaction://noaction"/>
            </a:endParaRPr>
          </a:p>
          <a:p>
            <a:r>
              <a:rPr lang="en-US" sz="2000" dirty="0">
                <a:hlinkClick r:id="" action="ppaction://noaction"/>
              </a:rPr>
              <a:t>Fukushima Daiichi nuclear disaster</a:t>
            </a:r>
            <a:r>
              <a:rPr lang="en-US" sz="2000" dirty="0"/>
              <a:t> (2011)</a:t>
            </a:r>
          </a:p>
          <a:p>
            <a:r>
              <a:rPr lang="en-US" sz="2000" dirty="0">
                <a:hlinkClick r:id="rId3" tooltip="Chernobyl disaster"/>
              </a:rPr>
              <a:t>Chernobyl disaster</a:t>
            </a:r>
            <a:r>
              <a:rPr lang="en-US" sz="2000" dirty="0"/>
              <a:t> (1986)</a:t>
            </a:r>
          </a:p>
          <a:p>
            <a:r>
              <a:rPr lang="en-US" sz="2000" dirty="0">
                <a:hlinkClick r:id="rId4" tooltip="Three Mile Island accident"/>
              </a:rPr>
              <a:t>Three Mile Island accident</a:t>
            </a:r>
            <a:r>
              <a:rPr lang="en-US" sz="2000" dirty="0"/>
              <a:t> (1979)</a:t>
            </a:r>
          </a:p>
          <a:p>
            <a:r>
              <a:rPr lang="en-US" sz="2000" dirty="0"/>
              <a:t>The Stationary Low-Power Reactor Number One (</a:t>
            </a:r>
            <a:r>
              <a:rPr lang="en-US" sz="2000" dirty="0">
                <a:hlinkClick r:id="rId5" tooltip="SL-1"/>
              </a:rPr>
              <a:t>SL-1</a:t>
            </a:r>
            <a:r>
              <a:rPr lang="en-US" sz="2000" dirty="0"/>
              <a:t>) is United States Army experimental nuclear power reactor which underwent a steam explosion and meltdown on January 3, 1961, killing its three operators (Idaho Falls).</a:t>
            </a:r>
          </a:p>
          <a:p>
            <a:endParaRPr lang="en-US" sz="2000" baseline="30000" dirty="0"/>
          </a:p>
          <a:p>
            <a:endParaRPr lang="en-US" sz="2000" baseline="30000" dirty="0"/>
          </a:p>
          <a:p>
            <a:endParaRPr lang="en-US" sz="2000" baseline="30000" dirty="0"/>
          </a:p>
          <a:p>
            <a:pPr>
              <a:buNone/>
            </a:pPr>
            <a:r>
              <a:rPr lang="en-US" sz="1400" dirty="0"/>
              <a:t>Image: </a:t>
            </a:r>
            <a:r>
              <a:rPr lang="en-US" sz="1400" dirty="0">
                <a:hlinkClick r:id="rId6"/>
              </a:rPr>
              <a:t>http://en.wikipedia.org/wiki/File:US_AEC_SL-1.JPG</a:t>
            </a:r>
            <a:endParaRPr lang="en-US" sz="2000" baseline="30000" dirty="0"/>
          </a:p>
        </p:txBody>
      </p:sp>
      <p:pic>
        <p:nvPicPr>
          <p:cNvPr id="13314" name="Picture 2" descr="File:US AEC SL-1.JPG"/>
          <p:cNvPicPr>
            <a:picLocks noChangeAspect="1" noChangeArrowheads="1"/>
          </p:cNvPicPr>
          <p:nvPr/>
        </p:nvPicPr>
        <p:blipFill>
          <a:blip r:embed="rId7" cstate="print"/>
          <a:srcRect/>
          <a:stretch>
            <a:fillRect/>
          </a:stretch>
        </p:blipFill>
        <p:spPr bwMode="auto">
          <a:xfrm>
            <a:off x="7315200" y="5033088"/>
            <a:ext cx="2743200" cy="1841189"/>
          </a:xfrm>
          <a:prstGeom prst="rect">
            <a:avLst/>
          </a:prstGeom>
          <a:noFill/>
        </p:spPr>
      </p:pic>
    </p:spTree>
    <p:extLst>
      <p:ext uri="{BB962C8B-B14F-4D97-AF65-F5344CB8AC3E}">
        <p14:creationId xmlns:p14="http://schemas.microsoft.com/office/powerpoint/2010/main" val="812950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reactor fallout</a:t>
            </a:r>
          </a:p>
        </p:txBody>
      </p:sp>
      <p:sp>
        <p:nvSpPr>
          <p:cNvPr id="3" name="Content Placeholder 2"/>
          <p:cNvSpPr>
            <a:spLocks noGrp="1"/>
          </p:cNvSpPr>
          <p:nvPr>
            <p:ph idx="1"/>
          </p:nvPr>
        </p:nvSpPr>
        <p:spPr/>
        <p:txBody>
          <a:bodyPr>
            <a:normAutofit fontScale="92500" lnSpcReduction="10000"/>
          </a:bodyPr>
          <a:lstStyle/>
          <a:p>
            <a:r>
              <a:rPr lang="en-US" sz="2800" dirty="0"/>
              <a:t>Three Mile Island, near Harrisburg, PA, 1979.</a:t>
            </a:r>
          </a:p>
          <a:p>
            <a:pPr lvl="1"/>
            <a:r>
              <a:rPr lang="en-US" sz="2400" dirty="0"/>
              <a:t>Partial meltdown of unit 2. No direct deaths.</a:t>
            </a:r>
          </a:p>
          <a:p>
            <a:pPr lvl="1"/>
            <a:r>
              <a:rPr lang="en-US" sz="2400" dirty="0"/>
              <a:t>Voluntary evacuations, some release of radioisotopes (ca. 43,000Ci of </a:t>
            </a:r>
            <a:r>
              <a:rPr lang="en-US" sz="2400" baseline="30000" dirty="0"/>
              <a:t>85</a:t>
            </a:r>
            <a:r>
              <a:rPr lang="en-US" sz="2400" dirty="0"/>
              <a:t>Kr, &lt;20Ci </a:t>
            </a:r>
            <a:r>
              <a:rPr lang="en-US" sz="2400" baseline="30000" dirty="0"/>
              <a:t>131</a:t>
            </a:r>
            <a:r>
              <a:rPr lang="en-US" sz="2400" dirty="0"/>
              <a:t>I (8 day half-life))*</a:t>
            </a:r>
          </a:p>
          <a:p>
            <a:pPr lvl="1"/>
            <a:r>
              <a:rPr lang="en-US" sz="2400" dirty="0"/>
              <a:t>Unit 1 produces about 800MW today.</a:t>
            </a:r>
          </a:p>
          <a:p>
            <a:endParaRPr lang="en-US" sz="2800" dirty="0"/>
          </a:p>
          <a:p>
            <a:r>
              <a:rPr lang="en-US" sz="2800" dirty="0"/>
              <a:t>Chernobyl, near Kiev, Ukraine, 1986.</a:t>
            </a:r>
          </a:p>
          <a:p>
            <a:pPr lvl="1"/>
            <a:r>
              <a:rPr lang="en-US" sz="2400" dirty="0"/>
              <a:t>Explosions expose graphite moderator, which ignites.</a:t>
            </a:r>
          </a:p>
          <a:p>
            <a:pPr lvl="1"/>
            <a:r>
              <a:rPr lang="en-US" sz="2400" dirty="0"/>
              <a:t>Core may have vaporized? </a:t>
            </a:r>
          </a:p>
          <a:p>
            <a:pPr lvl="1"/>
            <a:r>
              <a:rPr lang="en-US" sz="2400" dirty="0"/>
              <a:t>350,400 evacuated, land </a:t>
            </a:r>
          </a:p>
          <a:p>
            <a:pPr lvl="1"/>
            <a:r>
              <a:rPr lang="en-US" sz="2400" dirty="0"/>
              <a:t>50 million - 30 billion curies estimated released.</a:t>
            </a:r>
          </a:p>
          <a:p>
            <a:r>
              <a:rPr lang="en-US" sz="1400" dirty="0"/>
              <a:t>* Curie = 37 billion counts per second</a:t>
            </a:r>
          </a:p>
        </p:txBody>
      </p:sp>
      <p:pic>
        <p:nvPicPr>
          <p:cNvPr id="37890" name="Picture 2" descr="C:\Users\dkoon\AppData\Local\Microsoft\Windows\Temporary Internet Files\Content.IE5\TL7LXTKA\MC900254362[1].wmf"/>
          <p:cNvPicPr>
            <a:picLocks noChangeAspect="1" noChangeArrowheads="1"/>
          </p:cNvPicPr>
          <p:nvPr/>
        </p:nvPicPr>
        <p:blipFill>
          <a:blip r:embed="rId2" cstate="print"/>
          <a:srcRect/>
          <a:stretch>
            <a:fillRect/>
          </a:stretch>
        </p:blipFill>
        <p:spPr bwMode="auto">
          <a:xfrm>
            <a:off x="9058656" y="2895600"/>
            <a:ext cx="1609344" cy="1800454"/>
          </a:xfrm>
          <a:prstGeom prst="rect">
            <a:avLst/>
          </a:prstGeom>
          <a:noFill/>
        </p:spPr>
      </p:pic>
    </p:spTree>
    <p:extLst>
      <p:ext uri="{BB962C8B-B14F-4D97-AF65-F5344CB8AC3E}">
        <p14:creationId xmlns:p14="http://schemas.microsoft.com/office/powerpoint/2010/main" val="28426130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reactor fallout</a:t>
            </a:r>
          </a:p>
        </p:txBody>
      </p:sp>
      <p:sp>
        <p:nvSpPr>
          <p:cNvPr id="3" name="Content Placeholder 2"/>
          <p:cNvSpPr>
            <a:spLocks noGrp="1"/>
          </p:cNvSpPr>
          <p:nvPr>
            <p:ph idx="1"/>
          </p:nvPr>
        </p:nvSpPr>
        <p:spPr/>
        <p:txBody>
          <a:bodyPr/>
          <a:lstStyle/>
          <a:p>
            <a:r>
              <a:rPr lang="en-US" sz="2800" dirty="0"/>
              <a:t>SL1 (</a:t>
            </a:r>
            <a:r>
              <a:rPr lang="en-US" sz="2800"/>
              <a:t>1961)</a:t>
            </a:r>
          </a:p>
          <a:p>
            <a:pPr lvl="1"/>
            <a:r>
              <a:rPr lang="en-US" sz="2600"/>
              <a:t> </a:t>
            </a:r>
            <a:r>
              <a:rPr lang="en-US"/>
              <a:t>The </a:t>
            </a:r>
            <a:r>
              <a:rPr lang="en-US" dirty="0"/>
              <a:t>direct cause was the improper withdrawal of the central control rod, responsible for absorbing neutrons in the reactor core. The incident released about 80 curies (3.0 </a:t>
            </a:r>
            <a:r>
              <a:rPr lang="en-US" dirty="0" err="1"/>
              <a:t>TBq</a:t>
            </a:r>
            <a:r>
              <a:rPr lang="en-US" dirty="0"/>
              <a:t>) of iodine-131, which was not considered significant due to its location in a remote desert of Idaho. About 1,100 curies (41 </a:t>
            </a:r>
            <a:r>
              <a:rPr lang="en-US" dirty="0" err="1"/>
              <a:t>TBq</a:t>
            </a:r>
            <a:r>
              <a:rPr lang="en-US" dirty="0"/>
              <a:t>) of fission products were released into the atmosphere.</a:t>
            </a:r>
          </a:p>
          <a:p>
            <a:endParaRPr lang="en-US" dirty="0"/>
          </a:p>
          <a:p>
            <a:r>
              <a:rPr lang="en-US" sz="2800" dirty="0"/>
              <a:t>Fukushima Daiichi nuclear disaster </a:t>
            </a:r>
          </a:p>
          <a:p>
            <a:pPr lvl="1"/>
            <a:r>
              <a:rPr lang="en-US" dirty="0"/>
              <a:t>was a catastrophic failure at the Fukushima Nuclear Power Plant on 11 March 2011, resulting in a meltdown of three of the plant's six nuclear reactors</a:t>
            </a:r>
          </a:p>
          <a:p>
            <a:endParaRPr lang="en-US" dirty="0"/>
          </a:p>
        </p:txBody>
      </p:sp>
    </p:spTree>
    <p:extLst>
      <p:ext uri="{BB962C8B-B14F-4D97-AF65-F5344CB8AC3E}">
        <p14:creationId xmlns:p14="http://schemas.microsoft.com/office/powerpoint/2010/main" val="3529629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reactor issues: Waste</a:t>
            </a:r>
          </a:p>
        </p:txBody>
      </p:sp>
      <p:sp>
        <p:nvSpPr>
          <p:cNvPr id="3" name="Content Placeholder 2"/>
          <p:cNvSpPr>
            <a:spLocks noGrp="1"/>
          </p:cNvSpPr>
          <p:nvPr>
            <p:ph idx="1"/>
          </p:nvPr>
        </p:nvSpPr>
        <p:spPr/>
        <p:txBody>
          <a:bodyPr>
            <a:normAutofit/>
          </a:bodyPr>
          <a:lstStyle/>
          <a:p>
            <a:pPr marL="0" indent="0">
              <a:buNone/>
            </a:pPr>
            <a:r>
              <a:rPr lang="en-US" sz="2400" dirty="0"/>
              <a:t>Since only about 0.1% of the mass is converted to energy in nuclear fission, 99.9% of the mass of the fuel is converted to waste. Includes radio-toxins, chemically toxic elements.</a:t>
            </a:r>
          </a:p>
          <a:p>
            <a:pPr>
              <a:buNone/>
            </a:pPr>
            <a:r>
              <a:rPr lang="en-US" sz="2400" dirty="0"/>
              <a:t>Also contaminated by fission are: </a:t>
            </a:r>
          </a:p>
          <a:p>
            <a:r>
              <a:rPr lang="en-US" sz="2400" dirty="0"/>
              <a:t>control rod material</a:t>
            </a:r>
          </a:p>
          <a:p>
            <a:r>
              <a:rPr lang="en-US" sz="2400" dirty="0"/>
              <a:t>fuel rod material</a:t>
            </a:r>
          </a:p>
          <a:p>
            <a:r>
              <a:rPr lang="en-US" sz="2400" dirty="0"/>
              <a:t>cooling water (deuterium, tritium). Both can be used as fusion fuel. </a:t>
            </a:r>
          </a:p>
          <a:p>
            <a:r>
              <a:rPr lang="en-US" sz="2400" dirty="0"/>
              <a:t>containment structure material that absorbs neutrons.</a:t>
            </a:r>
          </a:p>
          <a:p>
            <a:pPr marL="0" indent="0">
              <a:buNone/>
            </a:pPr>
            <a:r>
              <a:rPr lang="en-US" sz="2400" dirty="0"/>
              <a:t>Radioactive material will continue to decay, releasing energy. Heat buildup must be prevented.</a:t>
            </a:r>
          </a:p>
        </p:txBody>
      </p:sp>
      <p:pic>
        <p:nvPicPr>
          <p:cNvPr id="3073" name="Picture 1" descr="C:\Users\dkoon\AppData\Local\Microsoft\Windows\Temporary Internet Files\Content.IE5\SLF5VD60\MC900240255[1].wmf"/>
          <p:cNvPicPr>
            <a:picLocks noChangeAspect="1" noChangeArrowheads="1"/>
          </p:cNvPicPr>
          <p:nvPr/>
        </p:nvPicPr>
        <p:blipFill>
          <a:blip r:embed="rId2" cstate="print"/>
          <a:srcRect/>
          <a:stretch>
            <a:fillRect/>
          </a:stretch>
        </p:blipFill>
        <p:spPr bwMode="auto">
          <a:xfrm>
            <a:off x="7086601" y="2631023"/>
            <a:ext cx="1530339" cy="1617106"/>
          </a:xfrm>
          <a:prstGeom prst="rect">
            <a:avLst/>
          </a:prstGeom>
          <a:noFill/>
        </p:spPr>
      </p:pic>
      <p:pic>
        <p:nvPicPr>
          <p:cNvPr id="3074" name="Picture 2" descr="C:\Users\dkoon\AppData\Local\Microsoft\Windows\Temporary Internet Files\Content.IE5\796HM9K6\MC900250378[1].wmf"/>
          <p:cNvPicPr>
            <a:picLocks noChangeAspect="1" noChangeArrowheads="1"/>
          </p:cNvPicPr>
          <p:nvPr/>
        </p:nvPicPr>
        <p:blipFill>
          <a:blip r:embed="rId3" cstate="print"/>
          <a:srcRect/>
          <a:stretch>
            <a:fillRect/>
          </a:stretch>
        </p:blipFill>
        <p:spPr bwMode="auto">
          <a:xfrm>
            <a:off x="8915400" y="2516765"/>
            <a:ext cx="1371600" cy="1731364"/>
          </a:xfrm>
          <a:prstGeom prst="rect">
            <a:avLst/>
          </a:prstGeom>
          <a:noFill/>
        </p:spPr>
      </p:pic>
    </p:spTree>
    <p:extLst>
      <p:ext uri="{BB962C8B-B14F-4D97-AF65-F5344CB8AC3E}">
        <p14:creationId xmlns:p14="http://schemas.microsoft.com/office/powerpoint/2010/main" val="42508246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78" y="76200"/>
            <a:ext cx="7620000" cy="792162"/>
          </a:xfrm>
        </p:spPr>
        <p:txBody>
          <a:bodyPr/>
          <a:lstStyle/>
          <a:p>
            <a:r>
              <a:rPr lang="en-US" dirty="0"/>
              <a:t>New material</a:t>
            </a:r>
          </a:p>
        </p:txBody>
      </p:sp>
      <p:sp>
        <p:nvSpPr>
          <p:cNvPr id="3" name="Content Placeholder 2"/>
          <p:cNvSpPr>
            <a:spLocks noGrp="1"/>
          </p:cNvSpPr>
          <p:nvPr>
            <p:ph idx="1"/>
          </p:nvPr>
        </p:nvSpPr>
        <p:spPr>
          <a:xfrm>
            <a:off x="394283" y="926957"/>
            <a:ext cx="10771464" cy="5181600"/>
          </a:xfrm>
        </p:spPr>
        <p:txBody>
          <a:bodyPr/>
          <a:lstStyle/>
          <a:p>
            <a:r>
              <a:rPr lang="en-US" dirty="0"/>
              <a:t>Nuclear fission splits a heavy nucleus such as uranium or plutonium into two lighter nuclei, which are called fission products.</a:t>
            </a:r>
          </a:p>
          <a:p>
            <a:r>
              <a:rPr lang="en-US" b="1" dirty="0"/>
              <a:t>Yield</a:t>
            </a:r>
            <a:r>
              <a:rPr lang="en-US" dirty="0"/>
              <a:t> refers to the fraction of a fission product produced per fission.</a:t>
            </a:r>
          </a:p>
          <a:p>
            <a:r>
              <a:rPr lang="en-US" dirty="0"/>
              <a:t>Ma: million years:1×10</a:t>
            </a:r>
            <a:r>
              <a:rPr lang="en-US" baseline="30000" dirty="0"/>
              <a:t>6</a:t>
            </a:r>
            <a:r>
              <a:rPr lang="en-US" dirty="0"/>
              <a:t> </a:t>
            </a:r>
          </a:p>
          <a:p>
            <a:pPr marL="114300" indent="0">
              <a:buNone/>
            </a:pPr>
            <a:r>
              <a:rPr lang="en-US" dirty="0"/>
              <a:t>Years.</a:t>
            </a:r>
          </a:p>
        </p:txBody>
      </p:sp>
      <p:sp>
        <p:nvSpPr>
          <p:cNvPr id="5" name="Rectangle 4"/>
          <p:cNvSpPr/>
          <p:nvPr/>
        </p:nvSpPr>
        <p:spPr>
          <a:xfrm>
            <a:off x="1099855" y="6245925"/>
            <a:ext cx="9008879" cy="307777"/>
          </a:xfrm>
          <a:prstGeom prst="rect">
            <a:avLst/>
          </a:prstGeom>
        </p:spPr>
        <p:txBody>
          <a:bodyPr wrap="square">
            <a:spAutoFit/>
          </a:bodyPr>
          <a:lstStyle/>
          <a:p>
            <a:pPr>
              <a:spcBef>
                <a:spcPct val="20000"/>
              </a:spcBef>
              <a:buClr>
                <a:srgbClr val="A9A57C"/>
              </a:buClr>
            </a:pPr>
            <a:r>
              <a:rPr lang="en-US" sz="1400" dirty="0">
                <a:solidFill>
                  <a:srgbClr val="2F2B20"/>
                </a:solidFill>
                <a:latin typeface="Calibri"/>
                <a:hlinkClick r:id="rId2"/>
              </a:rPr>
              <a:t>http://upload.wikimedia.org/wikipedia/en/thumb/4/44/Fission_yield_volatile.png/450px-Fission_yield_volatile.png</a:t>
            </a:r>
            <a:endParaRPr lang="en-US" sz="1400" dirty="0">
              <a:solidFill>
                <a:srgbClr val="2F2B20"/>
              </a:solidFill>
              <a:latin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711571513"/>
              </p:ext>
            </p:extLst>
          </p:nvPr>
        </p:nvGraphicFramePr>
        <p:xfrm>
          <a:off x="4124587" y="2621170"/>
          <a:ext cx="4495800" cy="3566160"/>
        </p:xfrm>
        <a:graphic>
          <a:graphicData uri="http://schemas.openxmlformats.org/drawingml/2006/table">
            <a:tbl>
              <a:tblPr/>
              <a:tblGrid>
                <a:gridCol w="899160">
                  <a:extLst>
                    <a:ext uri="{9D8B030D-6E8A-4147-A177-3AD203B41FA5}">
                      <a16:colId xmlns:a16="http://schemas.microsoft.com/office/drawing/2014/main" val="20000"/>
                    </a:ext>
                  </a:extLst>
                </a:gridCol>
                <a:gridCol w="899160">
                  <a:extLst>
                    <a:ext uri="{9D8B030D-6E8A-4147-A177-3AD203B41FA5}">
                      <a16:colId xmlns:a16="http://schemas.microsoft.com/office/drawing/2014/main" val="20001"/>
                    </a:ext>
                  </a:extLst>
                </a:gridCol>
                <a:gridCol w="899160">
                  <a:extLst>
                    <a:ext uri="{9D8B030D-6E8A-4147-A177-3AD203B41FA5}">
                      <a16:colId xmlns:a16="http://schemas.microsoft.com/office/drawing/2014/main" val="20002"/>
                    </a:ext>
                  </a:extLst>
                </a:gridCol>
                <a:gridCol w="899160">
                  <a:extLst>
                    <a:ext uri="{9D8B030D-6E8A-4147-A177-3AD203B41FA5}">
                      <a16:colId xmlns:a16="http://schemas.microsoft.com/office/drawing/2014/main" val="20003"/>
                    </a:ext>
                  </a:extLst>
                </a:gridCol>
                <a:gridCol w="899160">
                  <a:extLst>
                    <a:ext uri="{9D8B030D-6E8A-4147-A177-3AD203B41FA5}">
                      <a16:colId xmlns:a16="http://schemas.microsoft.com/office/drawing/2014/main" val="20004"/>
                    </a:ext>
                  </a:extLst>
                </a:gridCol>
              </a:tblGrid>
              <a:tr h="436294">
                <a:tc>
                  <a:txBody>
                    <a:bodyPr/>
                    <a:lstStyle/>
                    <a:p>
                      <a:pPr algn="r"/>
                      <a:r>
                        <a:rPr lang="en-US" dirty="0">
                          <a:effectLst/>
                        </a:rPr>
                        <a:t>Prop:</a:t>
                      </a:r>
                      <a:br>
                        <a:rPr lang="en-US" dirty="0">
                          <a:effectLst/>
                        </a:rPr>
                      </a:br>
                      <a:r>
                        <a:rPr lang="en-US" dirty="0">
                          <a:effectLst/>
                        </a:rPr>
                        <a:t>Unit:</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US">
                          <a:effectLst/>
                          <a:hlinkClick r:id="rId3" tooltip="Halflife"/>
                        </a:rPr>
                        <a:t>t</a:t>
                      </a:r>
                      <a:r>
                        <a:rPr lang="en-US" baseline="-25000">
                          <a:effectLst/>
                          <a:hlinkClick r:id="rId3" tooltip="Halflife"/>
                        </a:rPr>
                        <a:t>½</a:t>
                      </a:r>
                      <a:br>
                        <a:rPr lang="en-US">
                          <a:effectLst/>
                        </a:rPr>
                      </a:br>
                      <a:r>
                        <a:rPr lang="en-US">
                          <a:effectLst/>
                          <a:hlinkClick r:id="rId4" tooltip="Million years"/>
                        </a:rPr>
                        <a:t>Ma</a:t>
                      </a:r>
                      <a:endParaRPr lang="en-US">
                        <a:effectLst/>
                      </a:endParaRP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US" b="1">
                          <a:effectLst/>
                        </a:rPr>
                        <a:t>Yield</a:t>
                      </a:r>
                      <a:br>
                        <a:rPr lang="en-US">
                          <a:effectLst/>
                        </a:rPr>
                      </a:br>
                      <a:r>
                        <a:rPr lang="en-US">
                          <a:effectLst/>
                        </a:rPr>
                        <a:t>%</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a:r>
                        <a:rPr lang="en-US">
                          <a:effectLst/>
                          <a:hlinkClick r:id="rId5" tooltip="Decay energy"/>
                        </a:rPr>
                        <a:t>Q</a:t>
                      </a:r>
                      <a:r>
                        <a:rPr lang="en-US">
                          <a:effectLst/>
                        </a:rPr>
                        <a:t> *</a:t>
                      </a:r>
                      <a:br>
                        <a:rPr lang="en-US">
                          <a:effectLst/>
                        </a:rPr>
                      </a:br>
                      <a:r>
                        <a:rPr lang="en-US">
                          <a:effectLst/>
                          <a:hlinkClick r:id="rId6" tooltip="Kiloelectronvolt"/>
                        </a:rPr>
                        <a:t>KeV</a:t>
                      </a:r>
                      <a:endParaRPr lang="en-US">
                        <a:effectLst/>
                      </a:endParaRP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l-GR" dirty="0">
                          <a:hlinkClick r:id="rId7" tooltip="Decay mode"/>
                        </a:rPr>
                        <a:t>βγ</a:t>
                      </a:r>
                      <a:br>
                        <a:rPr lang="el-GR" dirty="0"/>
                      </a:br>
                      <a:r>
                        <a:rPr lang="el-GR" dirty="0">
                          <a:effectLst/>
                        </a:rPr>
                        <a:t>*</a:t>
                      </a:r>
                      <a:endParaRPr lang="el-GR" dirty="0"/>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0"/>
                  </a:ext>
                </a:extLst>
              </a:tr>
              <a:tr h="249311">
                <a:tc>
                  <a:txBody>
                    <a:bodyPr/>
                    <a:lstStyle/>
                    <a:p>
                      <a:pPr algn="r"/>
                      <a:r>
                        <a:rPr lang="en-US" baseline="30000" dirty="0">
                          <a:hlinkClick r:id="rId8" tooltip="Technetium-99"/>
                        </a:rPr>
                        <a:t>99</a:t>
                      </a:r>
                      <a:r>
                        <a:rPr lang="en-US" dirty="0">
                          <a:hlinkClick r:id="rId8" tooltip="Technetium-99"/>
                        </a:rPr>
                        <a:t>Tc</a:t>
                      </a:r>
                      <a:endParaRPr lang="en-US" dirty="0"/>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0.211</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6.1385</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294</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l-GR">
                          <a:effectLst/>
                        </a:rPr>
                        <a:t>β</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1"/>
                  </a:ext>
                </a:extLst>
              </a:tr>
              <a:tr h="249311">
                <a:tc>
                  <a:txBody>
                    <a:bodyPr/>
                    <a:lstStyle/>
                    <a:p>
                      <a:pPr algn="r"/>
                      <a:r>
                        <a:rPr lang="en-US" baseline="30000" dirty="0">
                          <a:hlinkClick r:id="rId9" tooltip="Tin-126"/>
                        </a:rPr>
                        <a:t>126</a:t>
                      </a:r>
                      <a:r>
                        <a:rPr lang="en-US" dirty="0">
                          <a:hlinkClick r:id="rId9" tooltip="Tin-126"/>
                        </a:rPr>
                        <a:t>Sn</a:t>
                      </a:r>
                      <a:endParaRPr lang="en-US" dirty="0"/>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0.230</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0.1084</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effectLst/>
                        </a:rPr>
                        <a:t>4050</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l-GR" dirty="0"/>
                        <a:t>β</a:t>
                      </a:r>
                      <a:r>
                        <a:rPr lang="el-GR" b="1" dirty="0">
                          <a:effectLst/>
                        </a:rPr>
                        <a:t>γ</a:t>
                      </a:r>
                      <a:endParaRPr lang="el-GR" dirty="0"/>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2"/>
                  </a:ext>
                </a:extLst>
              </a:tr>
              <a:tr h="249311">
                <a:tc>
                  <a:txBody>
                    <a:bodyPr/>
                    <a:lstStyle/>
                    <a:p>
                      <a:pPr algn="r"/>
                      <a:r>
                        <a:rPr lang="en-US" baseline="30000">
                          <a:hlinkClick r:id="rId10" tooltip="Selenium-79"/>
                        </a:rPr>
                        <a:t>79</a:t>
                      </a:r>
                      <a:r>
                        <a:rPr lang="en-US">
                          <a:hlinkClick r:id="rId10" tooltip="Selenium-79"/>
                        </a:rPr>
                        <a:t>Se</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0.327</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dirty="0"/>
                        <a:t>0.0447</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151</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l-GR">
                          <a:effectLst/>
                        </a:rPr>
                        <a:t>β</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3"/>
                  </a:ext>
                </a:extLst>
              </a:tr>
              <a:tr h="249311">
                <a:tc>
                  <a:txBody>
                    <a:bodyPr/>
                    <a:lstStyle/>
                    <a:p>
                      <a:pPr algn="r"/>
                      <a:r>
                        <a:rPr lang="en-US" baseline="30000">
                          <a:hlinkClick r:id="rId11" tooltip="Zirconium-93"/>
                        </a:rPr>
                        <a:t>93</a:t>
                      </a:r>
                      <a:r>
                        <a:rPr lang="en-US">
                          <a:hlinkClick r:id="rId11" tooltip="Zirconium-93"/>
                        </a:rPr>
                        <a:t>Zr</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1.53</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5.4575</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91</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l-GR"/>
                        <a:t>βγ</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4"/>
                  </a:ext>
                </a:extLst>
              </a:tr>
              <a:tr h="249311">
                <a:tc>
                  <a:txBody>
                    <a:bodyPr/>
                    <a:lstStyle/>
                    <a:p>
                      <a:pPr algn="r"/>
                      <a:r>
                        <a:rPr lang="en-US" baseline="30000">
                          <a:hlinkClick r:id="rId12" tooltip="Caesium-135"/>
                        </a:rPr>
                        <a:t>135</a:t>
                      </a:r>
                      <a:r>
                        <a:rPr lang="en-US">
                          <a:hlinkClick r:id="rId12" tooltip="Caesium-135"/>
                        </a:rPr>
                        <a:t>Cs</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2.3 </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effectLst/>
                        </a:rPr>
                        <a:t>6.9110</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269</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l-GR">
                          <a:effectLst/>
                        </a:rPr>
                        <a:t>β</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5"/>
                  </a:ext>
                </a:extLst>
              </a:tr>
              <a:tr h="249311">
                <a:tc>
                  <a:txBody>
                    <a:bodyPr/>
                    <a:lstStyle/>
                    <a:p>
                      <a:pPr algn="r"/>
                      <a:r>
                        <a:rPr lang="en-US" baseline="30000">
                          <a:hlinkClick r:id="rId13" tooltip="Palladium-107"/>
                        </a:rPr>
                        <a:t>107</a:t>
                      </a:r>
                      <a:r>
                        <a:rPr lang="en-US">
                          <a:hlinkClick r:id="rId13" tooltip="Palladium-107"/>
                        </a:rPr>
                        <a:t>Pd</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6.5 </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1.2499</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33</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a:r>
                        <a:rPr lang="el-GR">
                          <a:effectLst/>
                        </a:rPr>
                        <a:t>β</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6"/>
                  </a:ext>
                </a:extLst>
              </a:tr>
              <a:tr h="249311">
                <a:tc>
                  <a:txBody>
                    <a:bodyPr/>
                    <a:lstStyle/>
                    <a:p>
                      <a:pPr algn="r"/>
                      <a:r>
                        <a:rPr lang="en-US" baseline="30000">
                          <a:hlinkClick r:id="rId14" tooltip="Iodine-129"/>
                        </a:rPr>
                        <a:t>129</a:t>
                      </a:r>
                      <a:r>
                        <a:rPr lang="en-US">
                          <a:hlinkClick r:id="rId14" tooltip="Iodine-129"/>
                        </a:rPr>
                        <a:t>I</a:t>
                      </a:r>
                      <a:endParaRPr lang="en-US"/>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15.7 </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0.8410</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n-US"/>
                        <a:t>194</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a:r>
                        <a:rPr lang="el-GR"/>
                        <a:t>βγ</a:t>
                      </a:r>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007"/>
                  </a:ext>
                </a:extLst>
              </a:tr>
              <a:tr h="249311">
                <a:tc gridSpan="5">
                  <a:txBody>
                    <a:bodyPr/>
                    <a:lstStyle/>
                    <a:p>
                      <a:pPr algn="ctr"/>
                      <a:endParaRPr lang="en-US" dirty="0"/>
                    </a:p>
                  </a:txBody>
                  <a:tcPr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54916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a:t>
            </a:r>
            <a:r>
              <a:rPr lang="en-US" baseline="30000" dirty="0"/>
              <a:t>235</a:t>
            </a:r>
            <a:r>
              <a:rPr lang="en-US" dirty="0"/>
              <a:t>U fission</a:t>
            </a:r>
          </a:p>
        </p:txBody>
      </p:sp>
      <p:sp>
        <p:nvSpPr>
          <p:cNvPr id="3" name="Content Placeholder 2"/>
          <p:cNvSpPr>
            <a:spLocks noGrp="1"/>
          </p:cNvSpPr>
          <p:nvPr>
            <p:ph idx="1"/>
          </p:nvPr>
        </p:nvSpPr>
        <p:spPr>
          <a:xfrm>
            <a:off x="377505" y="1600201"/>
            <a:ext cx="6099495" cy="4525963"/>
          </a:xfrm>
        </p:spPr>
        <p:txBody>
          <a:bodyPr>
            <a:normAutofit fontScale="92500" lnSpcReduction="10000"/>
          </a:bodyPr>
          <a:lstStyle/>
          <a:p>
            <a:r>
              <a:rPr lang="en-US" sz="2400" dirty="0"/>
              <a:t>Many emit neutrons (danger!)</a:t>
            </a:r>
          </a:p>
          <a:p>
            <a:r>
              <a:rPr lang="en-US" sz="2400" dirty="0"/>
              <a:t>Iodine, cesium, e.g. are chemically absorbed by body.</a:t>
            </a:r>
          </a:p>
          <a:p>
            <a:r>
              <a:rPr lang="en-US" sz="2400" dirty="0"/>
              <a:t>Short lifetime </a:t>
            </a:r>
            <a:r>
              <a:rPr lang="en-US" sz="2400" dirty="0">
                <a:sym typeface="Symbol"/>
              </a:rPr>
              <a:t> high decay rate, but are dangers for shorter periods of time.</a:t>
            </a:r>
          </a:p>
          <a:p>
            <a:pPr marL="742950" lvl="2" indent="-342900">
              <a:buFont typeface="Wingdings" pitchFamily="2" charset="2"/>
              <a:buChar char="§"/>
            </a:pPr>
            <a:r>
              <a:rPr lang="en-US" sz="2000" baseline="30000" dirty="0">
                <a:sym typeface="Symbol"/>
              </a:rPr>
              <a:t>133</a:t>
            </a:r>
            <a:r>
              <a:rPr lang="en-US" sz="2000" dirty="0">
                <a:sym typeface="Symbol"/>
              </a:rPr>
              <a:t>Cs “hotter”, but </a:t>
            </a:r>
            <a:r>
              <a:rPr lang="en-US" sz="2000" baseline="30000" dirty="0">
                <a:sym typeface="Symbol"/>
              </a:rPr>
              <a:t>137</a:t>
            </a:r>
            <a:r>
              <a:rPr lang="en-US" sz="2000" dirty="0">
                <a:sym typeface="Symbol"/>
              </a:rPr>
              <a:t>Cs can stay in body longer (melts at 28 ᵒC and reacts with water).</a:t>
            </a:r>
          </a:p>
          <a:p>
            <a:pPr marL="742950" lvl="2" indent="-342900">
              <a:buFont typeface="Wingdings" pitchFamily="2" charset="2"/>
              <a:buChar char="§"/>
            </a:pPr>
            <a:r>
              <a:rPr lang="en-US" sz="2000" baseline="30000" dirty="0">
                <a:sym typeface="Symbol"/>
              </a:rPr>
              <a:t>133</a:t>
            </a:r>
            <a:r>
              <a:rPr lang="en-US" sz="2000" dirty="0">
                <a:sym typeface="Symbol"/>
              </a:rPr>
              <a:t>Cs  is used in electronics, </a:t>
            </a:r>
            <a:r>
              <a:rPr lang="en-US" sz="2000" baseline="30000" dirty="0">
                <a:sym typeface="Symbol"/>
              </a:rPr>
              <a:t>137</a:t>
            </a:r>
            <a:r>
              <a:rPr lang="en-US" sz="2000" dirty="0">
                <a:sym typeface="Symbol"/>
              </a:rPr>
              <a:t>Cs is used in medical applications</a:t>
            </a:r>
            <a:endParaRPr lang="en-US" sz="2000" dirty="0"/>
          </a:p>
          <a:p>
            <a:endParaRPr lang="en-US" sz="2400" dirty="0">
              <a:sym typeface="Symbol"/>
            </a:endParaRPr>
          </a:p>
          <a:p>
            <a:endParaRPr lang="en-US" sz="2400" dirty="0">
              <a:sym typeface="Symbol"/>
            </a:endParaRPr>
          </a:p>
          <a:p>
            <a:endParaRPr lang="en-US" sz="2400" dirty="0">
              <a:sym typeface="Symbol"/>
            </a:endParaRPr>
          </a:p>
          <a:p>
            <a:pPr>
              <a:buNone/>
            </a:pPr>
            <a:r>
              <a:rPr lang="en-US" sz="1400" dirty="0">
                <a:sym typeface="Symbol"/>
              </a:rPr>
              <a:t>Table: </a:t>
            </a:r>
            <a:r>
              <a:rPr lang="en-US" sz="1400" dirty="0">
                <a:hlinkClick r:id="rId2"/>
              </a:rPr>
              <a:t>http://en.wikipedia.org/wiki/Fission_product_yield</a:t>
            </a:r>
            <a:endParaRPr lang="en-US" sz="1400" dirty="0">
              <a:sym typeface="Symbol"/>
            </a:endParaRPr>
          </a:p>
        </p:txBody>
      </p:sp>
      <p:pic>
        <p:nvPicPr>
          <p:cNvPr id="33795" name="Picture 3"/>
          <p:cNvPicPr>
            <a:picLocks noChangeAspect="1" noChangeArrowheads="1"/>
          </p:cNvPicPr>
          <p:nvPr/>
        </p:nvPicPr>
        <p:blipFill>
          <a:blip r:embed="rId3" cstate="print"/>
          <a:srcRect l="16406" t="18750" r="42969" b="6250"/>
          <a:stretch>
            <a:fillRect/>
          </a:stretch>
        </p:blipFill>
        <p:spPr bwMode="auto">
          <a:xfrm>
            <a:off x="6725874" y="1134611"/>
            <a:ext cx="3886200" cy="4419600"/>
          </a:xfrm>
          <a:prstGeom prst="rect">
            <a:avLst/>
          </a:prstGeom>
          <a:noFill/>
          <a:ln w="9525">
            <a:noFill/>
            <a:miter lim="800000"/>
            <a:headEnd/>
            <a:tailEnd/>
          </a:ln>
        </p:spPr>
      </p:pic>
    </p:spTree>
    <p:extLst>
      <p:ext uri="{BB962C8B-B14F-4D97-AF65-F5344CB8AC3E}">
        <p14:creationId xmlns:p14="http://schemas.microsoft.com/office/powerpoint/2010/main" val="1376235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radiation</a:t>
            </a:r>
          </a:p>
        </p:txBody>
      </p:sp>
      <p:sp>
        <p:nvSpPr>
          <p:cNvPr id="3" name="Content Placeholder 2"/>
          <p:cNvSpPr>
            <a:spLocks noGrp="1"/>
          </p:cNvSpPr>
          <p:nvPr>
            <p:ph idx="1"/>
          </p:nvPr>
        </p:nvSpPr>
        <p:spPr/>
        <p:txBody>
          <a:bodyPr>
            <a:normAutofit fontScale="92500" lnSpcReduction="10000"/>
          </a:bodyPr>
          <a:lstStyle/>
          <a:p>
            <a:r>
              <a:rPr lang="en-US" sz="2800" dirty="0"/>
              <a:t>Rate of decay (Decay does not depend on the history of the elements, and 2 isotopes do not have the same time of decay)</a:t>
            </a:r>
          </a:p>
          <a:p>
            <a:pPr lvl="1"/>
            <a:r>
              <a:rPr lang="en-US" sz="2400" dirty="0"/>
              <a:t>Becquerel = 1 decay / sec</a:t>
            </a:r>
          </a:p>
          <a:p>
            <a:pPr lvl="1"/>
            <a:r>
              <a:rPr lang="en-US" sz="2400" dirty="0"/>
              <a:t>Ignores differences between alphas, betas, gammas, the energy of the radiation, the mass of the tissue in which it is deposited.</a:t>
            </a:r>
          </a:p>
          <a:p>
            <a:r>
              <a:rPr lang="en-US" sz="2800" dirty="0"/>
              <a:t>Absorbed dose = energy deposited per mass of tissue</a:t>
            </a:r>
          </a:p>
          <a:p>
            <a:r>
              <a:rPr lang="en-US" sz="2800" dirty="0"/>
              <a:t>Absorbed dose = energy / mass.</a:t>
            </a:r>
          </a:p>
          <a:p>
            <a:r>
              <a:rPr lang="en-US" sz="2800" dirty="0"/>
              <a:t>rad = radiation absorbed dose = 0.01J/kg</a:t>
            </a:r>
          </a:p>
          <a:p>
            <a:pPr lvl="1">
              <a:buFont typeface="Wingdings" pitchFamily="2" charset="2"/>
              <a:buChar char="§"/>
            </a:pPr>
            <a:r>
              <a:rPr lang="en-US" sz="2400" dirty="0" err="1"/>
              <a:t>rad</a:t>
            </a:r>
            <a:r>
              <a:rPr lang="en-US" sz="2400" dirty="0"/>
              <a:t> = radiation absorbed dose = 0.01J/kg</a:t>
            </a:r>
          </a:p>
          <a:p>
            <a:pPr lvl="1">
              <a:buFont typeface="Wingdings" pitchFamily="2" charset="2"/>
              <a:buChar char="§"/>
            </a:pPr>
            <a:r>
              <a:rPr lang="en-US" sz="2400" dirty="0"/>
              <a:t>gray (</a:t>
            </a:r>
            <a:r>
              <a:rPr lang="en-US" sz="2400" dirty="0" err="1"/>
              <a:t>Gy</a:t>
            </a:r>
            <a:r>
              <a:rPr lang="en-US" sz="2400" dirty="0"/>
              <a:t>)=1J/kg=100rad</a:t>
            </a:r>
          </a:p>
          <a:p>
            <a:r>
              <a:rPr lang="en-US" sz="2800" i="1" dirty="0"/>
              <a:t>Equivalent </a:t>
            </a:r>
            <a:r>
              <a:rPr lang="en-US" sz="2800" dirty="0"/>
              <a:t>dose</a:t>
            </a:r>
          </a:p>
          <a:p>
            <a:pPr lvl="1"/>
            <a:r>
              <a:rPr lang="en-US" sz="2400" dirty="0"/>
              <a:t>Impact depends on type of tissue, too</a:t>
            </a:r>
          </a:p>
        </p:txBody>
      </p:sp>
      <p:pic>
        <p:nvPicPr>
          <p:cNvPr id="36866" name="Picture 2" descr="C:\Users\dkoon\AppData\Local\Microsoft\Windows\Temporary Internet Files\Content.IE5\WYHSJ55A\MC900299131[1].wmf"/>
          <p:cNvPicPr>
            <a:picLocks noChangeAspect="1" noChangeArrowheads="1"/>
          </p:cNvPicPr>
          <p:nvPr/>
        </p:nvPicPr>
        <p:blipFill>
          <a:blip r:embed="rId2" cstate="print"/>
          <a:srcRect/>
          <a:stretch>
            <a:fillRect/>
          </a:stretch>
        </p:blipFill>
        <p:spPr bwMode="auto">
          <a:xfrm>
            <a:off x="8001000" y="5105400"/>
            <a:ext cx="2115312" cy="1139918"/>
          </a:xfrm>
          <a:prstGeom prst="rect">
            <a:avLst/>
          </a:prstGeom>
          <a:noFill/>
        </p:spPr>
      </p:pic>
    </p:spTree>
    <p:extLst>
      <p:ext uri="{BB962C8B-B14F-4D97-AF65-F5344CB8AC3E}">
        <p14:creationId xmlns:p14="http://schemas.microsoft.com/office/powerpoint/2010/main" val="2268320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dirty="0"/>
              <a:t>The atom, in numbers</a:t>
            </a:r>
          </a:p>
        </p:txBody>
      </p:sp>
      <p:sp>
        <p:nvSpPr>
          <p:cNvPr id="9" name="Content Placeholder 8"/>
          <p:cNvSpPr>
            <a:spLocks noGrp="1"/>
          </p:cNvSpPr>
          <p:nvPr>
            <p:ph idx="1"/>
          </p:nvPr>
        </p:nvSpPr>
        <p:spPr>
          <a:xfrm>
            <a:off x="0" y="990601"/>
            <a:ext cx="10439400" cy="5135563"/>
          </a:xfrm>
        </p:spPr>
        <p:txBody>
          <a:bodyPr>
            <a:normAutofit/>
          </a:bodyPr>
          <a:lstStyle/>
          <a:p>
            <a:pPr indent="0">
              <a:buNone/>
            </a:pPr>
            <a:r>
              <a:rPr lang="en-US" sz="2400" dirty="0"/>
              <a:t>Size of atom:  calculated: 10</a:t>
            </a:r>
            <a:r>
              <a:rPr lang="en-US" sz="2400" baseline="30000" dirty="0"/>
              <a:t>-10</a:t>
            </a:r>
            <a:r>
              <a:rPr lang="en-US" sz="2400" dirty="0"/>
              <a:t>m (</a:t>
            </a:r>
            <a:r>
              <a:rPr lang="en-US" sz="2400" dirty="0">
                <a:latin typeface="Arial"/>
                <a:cs typeface="Arial"/>
              </a:rPr>
              <a:t> Å </a:t>
            </a:r>
            <a:r>
              <a:rPr lang="en-US" sz="2400" dirty="0"/>
              <a:t>= Angstrom)</a:t>
            </a:r>
          </a:p>
          <a:p>
            <a:pPr indent="0">
              <a:buNone/>
            </a:pPr>
            <a:r>
              <a:rPr lang="en-US" sz="2400" dirty="0"/>
              <a:t>Size of nucleus: 10</a:t>
            </a:r>
            <a:r>
              <a:rPr lang="en-US" sz="2400" baseline="30000" dirty="0"/>
              <a:t>-15</a:t>
            </a:r>
            <a:r>
              <a:rPr lang="en-US" sz="2400" dirty="0"/>
              <a:t>m (fm = femtometer = fermi)</a:t>
            </a:r>
          </a:p>
          <a:p>
            <a:pPr indent="0">
              <a:buNone/>
            </a:pPr>
            <a:endParaRPr lang="en-US" sz="1400" dirty="0"/>
          </a:p>
          <a:p>
            <a:pPr indent="0">
              <a:buNone/>
            </a:pPr>
            <a:r>
              <a:rPr lang="en-US" sz="2400" dirty="0"/>
              <a:t>Z = ATOMIC NUMBER</a:t>
            </a:r>
          </a:p>
          <a:p>
            <a:pPr indent="0">
              <a:buNone/>
            </a:pPr>
            <a:r>
              <a:rPr lang="en-US" sz="2400" dirty="0"/>
              <a:t>	= number of protons</a:t>
            </a:r>
          </a:p>
          <a:p>
            <a:pPr indent="0">
              <a:buNone/>
            </a:pPr>
            <a:r>
              <a:rPr lang="en-US" sz="2400" dirty="0"/>
              <a:t>	= number of electrons unless ionized.</a:t>
            </a:r>
          </a:p>
          <a:p>
            <a:pPr indent="0">
              <a:buNone/>
            </a:pPr>
            <a:r>
              <a:rPr lang="en-US" sz="2400" dirty="0"/>
              <a:t>N = NEUTRON NUMBER</a:t>
            </a:r>
          </a:p>
          <a:p>
            <a:pPr indent="0">
              <a:buNone/>
            </a:pPr>
            <a:r>
              <a:rPr lang="en-US" sz="2400" dirty="0"/>
              <a:t>A = ATOMIC MASS</a:t>
            </a:r>
          </a:p>
          <a:p>
            <a:pPr indent="0">
              <a:buNone/>
            </a:pPr>
            <a:r>
              <a:rPr lang="en-US" sz="2400" dirty="0"/>
              <a:t>	   = number of nucleons = Z + N</a:t>
            </a:r>
          </a:p>
          <a:p>
            <a:pPr indent="0">
              <a:buNone/>
            </a:pPr>
            <a:endParaRPr lang="en-US" sz="1400" dirty="0"/>
          </a:p>
          <a:p>
            <a:pPr indent="0">
              <a:buNone/>
            </a:pPr>
            <a:r>
              <a:rPr lang="en-US" sz="2400" dirty="0"/>
              <a:t>A particular nucleus is labeled as </a:t>
            </a:r>
            <a:r>
              <a:rPr lang="en-US" sz="2400" baseline="30000" dirty="0"/>
              <a:t>A</a:t>
            </a:r>
            <a:r>
              <a:rPr lang="en-US" sz="2400" dirty="0"/>
              <a:t>X, where A = atomic mass, X is the symbol in the Periodic Table for that element, which tells us what Z is.</a:t>
            </a:r>
          </a:p>
        </p:txBody>
      </p:sp>
      <p:pic>
        <p:nvPicPr>
          <p:cNvPr id="10241" name="Picture 1" descr="C:\Users\dkoon\AppData\Local\Microsoft\Windows\Temporary Internet Files\Content.IE5\TL7LXTKA\MC900276196[1].wmf"/>
          <p:cNvPicPr>
            <a:picLocks noChangeAspect="1" noChangeArrowheads="1"/>
          </p:cNvPicPr>
          <p:nvPr/>
        </p:nvPicPr>
        <p:blipFill>
          <a:blip r:embed="rId2" cstate="print"/>
          <a:srcRect/>
          <a:stretch>
            <a:fillRect/>
          </a:stretch>
        </p:blipFill>
        <p:spPr bwMode="auto">
          <a:xfrm>
            <a:off x="7409895" y="1843755"/>
            <a:ext cx="2895600" cy="2546744"/>
          </a:xfrm>
          <a:prstGeom prst="rect">
            <a:avLst/>
          </a:prstGeom>
          <a:noFill/>
        </p:spPr>
      </p:pic>
    </p:spTree>
    <p:extLst>
      <p:ext uri="{BB962C8B-B14F-4D97-AF65-F5344CB8AC3E}">
        <p14:creationId xmlns:p14="http://schemas.microsoft.com/office/powerpoint/2010/main" val="42351119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286000" y="304800"/>
            <a:ext cx="8229600" cy="1143000"/>
          </a:xfrm>
        </p:spPr>
        <p:txBody>
          <a:bodyPr/>
          <a:lstStyle/>
          <a:p>
            <a:pPr eaLnBrk="1" hangingPunct="1">
              <a:defRPr/>
            </a:pPr>
            <a:r>
              <a:rPr lang="en-US"/>
              <a:t>Biological Effects of Radiation</a:t>
            </a:r>
          </a:p>
        </p:txBody>
      </p:sp>
      <p:sp>
        <p:nvSpPr>
          <p:cNvPr id="61450" name="Rectangle 10"/>
          <p:cNvSpPr>
            <a:spLocks noGrp="1" noChangeArrowheads="1"/>
          </p:cNvSpPr>
          <p:nvPr>
            <p:ph type="body" idx="1"/>
          </p:nvPr>
        </p:nvSpPr>
        <p:spPr>
          <a:xfrm>
            <a:off x="824859" y="1861314"/>
            <a:ext cx="5309882" cy="2540000"/>
          </a:xfrm>
        </p:spPr>
        <p:txBody>
          <a:bodyPr/>
          <a:lstStyle/>
          <a:p>
            <a:pPr eaLnBrk="1" hangingPunct="1">
              <a:lnSpc>
                <a:spcPct val="90000"/>
              </a:lnSpc>
              <a:defRPr/>
            </a:pPr>
            <a:r>
              <a:rPr lang="en-US" dirty="0"/>
              <a:t>Effect depends on </a:t>
            </a:r>
          </a:p>
          <a:p>
            <a:pPr lvl="1" eaLnBrk="1" hangingPunct="1">
              <a:lnSpc>
                <a:spcPct val="90000"/>
              </a:lnSpc>
              <a:defRPr/>
            </a:pPr>
            <a:r>
              <a:rPr lang="en-US" dirty="0"/>
              <a:t>Kind of radiation</a:t>
            </a:r>
          </a:p>
          <a:p>
            <a:pPr lvl="1" eaLnBrk="1" hangingPunct="1">
              <a:lnSpc>
                <a:spcPct val="90000"/>
              </a:lnSpc>
              <a:defRPr/>
            </a:pPr>
            <a:r>
              <a:rPr lang="en-US" dirty="0"/>
              <a:t>Duration of exposure</a:t>
            </a:r>
          </a:p>
          <a:p>
            <a:pPr lvl="1" eaLnBrk="1" hangingPunct="1">
              <a:lnSpc>
                <a:spcPct val="90000"/>
              </a:lnSpc>
              <a:defRPr/>
            </a:pPr>
            <a:r>
              <a:rPr lang="en-US" dirty="0"/>
              <a:t>How much is adsorbed</a:t>
            </a:r>
          </a:p>
          <a:p>
            <a:pPr lvl="1" eaLnBrk="1" hangingPunct="1">
              <a:lnSpc>
                <a:spcPct val="90000"/>
              </a:lnSpc>
              <a:defRPr/>
            </a:pPr>
            <a:r>
              <a:rPr lang="en-US" dirty="0"/>
              <a:t>Kind of tissue exposed</a:t>
            </a:r>
          </a:p>
          <a:p>
            <a:pPr eaLnBrk="1" hangingPunct="1">
              <a:lnSpc>
                <a:spcPct val="90000"/>
              </a:lnSpc>
              <a:defRPr/>
            </a:pPr>
            <a:endParaRPr lang="en-US" dirty="0"/>
          </a:p>
        </p:txBody>
      </p:sp>
      <p:pic>
        <p:nvPicPr>
          <p:cNvPr id="30723" name="Picture 11" descr="c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448441"/>
            <a:ext cx="3513137"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2" name="Text Box 12"/>
          <p:cNvSpPr txBox="1">
            <a:spLocks noChangeArrowheads="1"/>
          </p:cNvSpPr>
          <p:nvPr/>
        </p:nvSpPr>
        <p:spPr bwMode="auto">
          <a:xfrm>
            <a:off x="1851026" y="4084638"/>
            <a:ext cx="18096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2F2B20"/>
                </a:solidFill>
                <a:latin typeface="Calibri"/>
              </a:rPr>
              <a:t>Ionizing radiation</a:t>
            </a:r>
          </a:p>
        </p:txBody>
      </p:sp>
      <p:sp>
        <p:nvSpPr>
          <p:cNvPr id="30725" name="Oval 13"/>
          <p:cNvSpPr>
            <a:spLocks noChangeArrowheads="1"/>
          </p:cNvSpPr>
          <p:nvPr/>
        </p:nvSpPr>
        <p:spPr bwMode="auto">
          <a:xfrm>
            <a:off x="3848100" y="5257800"/>
            <a:ext cx="228600" cy="304800"/>
          </a:xfrm>
          <a:prstGeom prst="ellipse">
            <a:avLst/>
          </a:prstGeom>
          <a:solidFill>
            <a:schemeClr val="folHlink"/>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26" name="Oval 14"/>
          <p:cNvSpPr>
            <a:spLocks noChangeArrowheads="1"/>
          </p:cNvSpPr>
          <p:nvPr/>
        </p:nvSpPr>
        <p:spPr bwMode="auto">
          <a:xfrm>
            <a:off x="3403600" y="5067300"/>
            <a:ext cx="1193800" cy="76200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2F2B20"/>
              </a:solidFill>
              <a:latin typeface="Calibri"/>
            </a:endParaRPr>
          </a:p>
        </p:txBody>
      </p:sp>
      <p:sp>
        <p:nvSpPr>
          <p:cNvPr id="30727" name="Oval 15"/>
          <p:cNvSpPr>
            <a:spLocks noChangeArrowheads="1"/>
          </p:cNvSpPr>
          <p:nvPr/>
        </p:nvSpPr>
        <p:spPr bwMode="auto">
          <a:xfrm>
            <a:off x="3022600" y="4914900"/>
            <a:ext cx="1905000" cy="114300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2F2B20"/>
              </a:solidFill>
              <a:latin typeface="Calibri"/>
            </a:endParaRPr>
          </a:p>
        </p:txBody>
      </p:sp>
      <p:sp>
        <p:nvSpPr>
          <p:cNvPr id="30728" name="Oval 16"/>
          <p:cNvSpPr>
            <a:spLocks noChangeArrowheads="1"/>
          </p:cNvSpPr>
          <p:nvPr/>
        </p:nvSpPr>
        <p:spPr bwMode="auto">
          <a:xfrm>
            <a:off x="2413000" y="4610100"/>
            <a:ext cx="3124200" cy="175260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2F2B20"/>
              </a:solidFill>
              <a:latin typeface="Calibri"/>
            </a:endParaRPr>
          </a:p>
        </p:txBody>
      </p:sp>
      <p:sp>
        <p:nvSpPr>
          <p:cNvPr id="30729" name="Oval 17"/>
          <p:cNvSpPr>
            <a:spLocks noChangeArrowheads="1"/>
          </p:cNvSpPr>
          <p:nvPr/>
        </p:nvSpPr>
        <p:spPr bwMode="auto">
          <a:xfrm>
            <a:off x="3403600" y="51435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0" name="Oval 18"/>
          <p:cNvSpPr>
            <a:spLocks noChangeArrowheads="1"/>
          </p:cNvSpPr>
          <p:nvPr/>
        </p:nvSpPr>
        <p:spPr bwMode="auto">
          <a:xfrm>
            <a:off x="4495800" y="54483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1" name="Oval 19"/>
          <p:cNvSpPr>
            <a:spLocks noChangeArrowheads="1"/>
          </p:cNvSpPr>
          <p:nvPr/>
        </p:nvSpPr>
        <p:spPr bwMode="auto">
          <a:xfrm>
            <a:off x="2946400" y="53721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2" name="Oval 20"/>
          <p:cNvSpPr>
            <a:spLocks noChangeArrowheads="1"/>
          </p:cNvSpPr>
          <p:nvPr/>
        </p:nvSpPr>
        <p:spPr bwMode="auto">
          <a:xfrm>
            <a:off x="3479800" y="59817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3" name="Oval 21"/>
          <p:cNvSpPr>
            <a:spLocks noChangeArrowheads="1"/>
          </p:cNvSpPr>
          <p:nvPr/>
        </p:nvSpPr>
        <p:spPr bwMode="auto">
          <a:xfrm>
            <a:off x="4470400" y="58293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4" name="Oval 22"/>
          <p:cNvSpPr>
            <a:spLocks noChangeArrowheads="1"/>
          </p:cNvSpPr>
          <p:nvPr/>
        </p:nvSpPr>
        <p:spPr bwMode="auto">
          <a:xfrm>
            <a:off x="4394200" y="4914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5" name="Oval 23"/>
          <p:cNvSpPr>
            <a:spLocks noChangeArrowheads="1"/>
          </p:cNvSpPr>
          <p:nvPr/>
        </p:nvSpPr>
        <p:spPr bwMode="auto">
          <a:xfrm>
            <a:off x="3403600" y="4914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36" name="Oval 24"/>
          <p:cNvSpPr>
            <a:spLocks noChangeArrowheads="1"/>
          </p:cNvSpPr>
          <p:nvPr/>
        </p:nvSpPr>
        <p:spPr bwMode="auto">
          <a:xfrm>
            <a:off x="4851400" y="5295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61479" name="Line 39"/>
          <p:cNvSpPr>
            <a:spLocks noChangeShapeType="1"/>
          </p:cNvSpPr>
          <p:nvPr/>
        </p:nvSpPr>
        <p:spPr bwMode="auto">
          <a:xfrm flipV="1">
            <a:off x="4597400" y="5791200"/>
            <a:ext cx="838200" cy="88900"/>
          </a:xfrm>
          <a:prstGeom prst="line">
            <a:avLst/>
          </a:prstGeom>
          <a:noFill/>
          <a:ln w="76200">
            <a:solidFill>
              <a:srgbClr val="FF000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1480" name="Text Box 40"/>
          <p:cNvSpPr txBox="1">
            <a:spLocks noChangeArrowheads="1"/>
          </p:cNvSpPr>
          <p:nvPr/>
        </p:nvSpPr>
        <p:spPr bwMode="auto">
          <a:xfrm>
            <a:off x="3503614" y="5440363"/>
            <a:ext cx="986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2F2B20"/>
                </a:solidFill>
                <a:latin typeface="Calibri"/>
              </a:rPr>
              <a:t>nucleus</a:t>
            </a:r>
          </a:p>
        </p:txBody>
      </p:sp>
      <p:sp>
        <p:nvSpPr>
          <p:cNvPr id="61481" name="Text Box 41"/>
          <p:cNvSpPr txBox="1">
            <a:spLocks noChangeArrowheads="1"/>
          </p:cNvSpPr>
          <p:nvPr/>
        </p:nvSpPr>
        <p:spPr bwMode="auto">
          <a:xfrm>
            <a:off x="5049838" y="5978525"/>
            <a:ext cx="19183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9CBEBD"/>
                </a:solidFill>
                <a:latin typeface="Calibri"/>
              </a:rPr>
              <a:t>Valance electron</a:t>
            </a:r>
          </a:p>
        </p:txBody>
      </p:sp>
      <p:sp>
        <p:nvSpPr>
          <p:cNvPr id="30740" name="Oval 42"/>
          <p:cNvSpPr>
            <a:spLocks noChangeArrowheads="1"/>
          </p:cNvSpPr>
          <p:nvPr/>
        </p:nvSpPr>
        <p:spPr bwMode="auto">
          <a:xfrm>
            <a:off x="7531100" y="5257800"/>
            <a:ext cx="228600" cy="304800"/>
          </a:xfrm>
          <a:prstGeom prst="ellipse">
            <a:avLst/>
          </a:prstGeom>
          <a:solidFill>
            <a:schemeClr val="folHlink"/>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1" name="Oval 43"/>
          <p:cNvSpPr>
            <a:spLocks noChangeArrowheads="1"/>
          </p:cNvSpPr>
          <p:nvPr/>
        </p:nvSpPr>
        <p:spPr bwMode="auto">
          <a:xfrm>
            <a:off x="7086600" y="5067300"/>
            <a:ext cx="1193800" cy="76200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2F2B20"/>
              </a:solidFill>
              <a:latin typeface="Calibri"/>
            </a:endParaRPr>
          </a:p>
        </p:txBody>
      </p:sp>
      <p:sp>
        <p:nvSpPr>
          <p:cNvPr id="30742" name="Oval 44"/>
          <p:cNvSpPr>
            <a:spLocks noChangeArrowheads="1"/>
          </p:cNvSpPr>
          <p:nvPr/>
        </p:nvSpPr>
        <p:spPr bwMode="auto">
          <a:xfrm>
            <a:off x="6705600" y="4914900"/>
            <a:ext cx="1905000" cy="1143000"/>
          </a:xfrm>
          <a:prstGeom prst="ellipse">
            <a:avLst/>
          </a:pr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solidFill>
                <a:srgbClr val="2F2B20"/>
              </a:solidFill>
              <a:latin typeface="Calibri"/>
            </a:endParaRPr>
          </a:p>
        </p:txBody>
      </p:sp>
      <p:sp>
        <p:nvSpPr>
          <p:cNvPr id="30743" name="Oval 46"/>
          <p:cNvSpPr>
            <a:spLocks noChangeArrowheads="1"/>
          </p:cNvSpPr>
          <p:nvPr/>
        </p:nvSpPr>
        <p:spPr bwMode="auto">
          <a:xfrm>
            <a:off x="7086600" y="51435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4" name="Oval 47"/>
          <p:cNvSpPr>
            <a:spLocks noChangeArrowheads="1"/>
          </p:cNvSpPr>
          <p:nvPr/>
        </p:nvSpPr>
        <p:spPr bwMode="auto">
          <a:xfrm>
            <a:off x="8178800" y="54483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5" name="Oval 48"/>
          <p:cNvSpPr>
            <a:spLocks noChangeArrowheads="1"/>
          </p:cNvSpPr>
          <p:nvPr/>
        </p:nvSpPr>
        <p:spPr bwMode="auto">
          <a:xfrm>
            <a:off x="6629400" y="53721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6" name="Oval 49"/>
          <p:cNvSpPr>
            <a:spLocks noChangeArrowheads="1"/>
          </p:cNvSpPr>
          <p:nvPr/>
        </p:nvSpPr>
        <p:spPr bwMode="auto">
          <a:xfrm>
            <a:off x="7162800" y="59817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7" name="Oval 50"/>
          <p:cNvSpPr>
            <a:spLocks noChangeArrowheads="1"/>
          </p:cNvSpPr>
          <p:nvPr/>
        </p:nvSpPr>
        <p:spPr bwMode="auto">
          <a:xfrm>
            <a:off x="8153400" y="58293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8" name="Oval 51"/>
          <p:cNvSpPr>
            <a:spLocks noChangeArrowheads="1"/>
          </p:cNvSpPr>
          <p:nvPr/>
        </p:nvSpPr>
        <p:spPr bwMode="auto">
          <a:xfrm>
            <a:off x="8077200" y="4914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49" name="Oval 52"/>
          <p:cNvSpPr>
            <a:spLocks noChangeArrowheads="1"/>
          </p:cNvSpPr>
          <p:nvPr/>
        </p:nvSpPr>
        <p:spPr bwMode="auto">
          <a:xfrm>
            <a:off x="7086600" y="4914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30750" name="Oval 53"/>
          <p:cNvSpPr>
            <a:spLocks noChangeArrowheads="1"/>
          </p:cNvSpPr>
          <p:nvPr/>
        </p:nvSpPr>
        <p:spPr bwMode="auto">
          <a:xfrm>
            <a:off x="8534400" y="5295900"/>
            <a:ext cx="152400" cy="152400"/>
          </a:xfrm>
          <a:prstGeom prst="ellipse">
            <a:avLst/>
          </a:prstGeom>
          <a:solidFill>
            <a:schemeClr val="accent2"/>
          </a:solidFill>
          <a:ln w="9525">
            <a:solidFill>
              <a:schemeClr val="tx1"/>
            </a:solidFill>
            <a:round/>
            <a:headEnd/>
            <a:tailEnd/>
          </a:ln>
        </p:spPr>
        <p:txBody>
          <a:bodyPr wrap="none" anchor="ctr"/>
          <a:lstStyle/>
          <a:p>
            <a:endParaRPr lang="en-US">
              <a:solidFill>
                <a:srgbClr val="2F2B20"/>
              </a:solidFill>
              <a:latin typeface="Calibri"/>
            </a:endParaRPr>
          </a:p>
        </p:txBody>
      </p:sp>
      <p:sp>
        <p:nvSpPr>
          <p:cNvPr id="61494" name="Line 54"/>
          <p:cNvSpPr>
            <a:spLocks noChangeShapeType="1"/>
          </p:cNvSpPr>
          <p:nvPr/>
        </p:nvSpPr>
        <p:spPr bwMode="auto">
          <a:xfrm flipH="1" flipV="1">
            <a:off x="6096000" y="5080000"/>
            <a:ext cx="558800" cy="342900"/>
          </a:xfrm>
          <a:prstGeom prst="line">
            <a:avLst/>
          </a:prstGeom>
          <a:noFill/>
          <a:ln w="76200">
            <a:solidFill>
              <a:srgbClr val="FF000A"/>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1495" name="Text Box 55"/>
          <p:cNvSpPr txBox="1">
            <a:spLocks noChangeArrowheads="1"/>
          </p:cNvSpPr>
          <p:nvPr/>
        </p:nvSpPr>
        <p:spPr bwMode="auto">
          <a:xfrm>
            <a:off x="7186614" y="5440363"/>
            <a:ext cx="9861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a:solidFill>
                  <a:srgbClr val="2F2B20"/>
                </a:solidFill>
                <a:latin typeface="Calibri"/>
              </a:rPr>
              <a:t>nucleus</a:t>
            </a:r>
          </a:p>
        </p:txBody>
      </p:sp>
      <p:sp>
        <p:nvSpPr>
          <p:cNvPr id="61496" name="Text Box 56"/>
          <p:cNvSpPr txBox="1">
            <a:spLocks noChangeArrowheads="1"/>
          </p:cNvSpPr>
          <p:nvPr/>
        </p:nvSpPr>
        <p:spPr bwMode="auto">
          <a:xfrm>
            <a:off x="4572000" y="6413543"/>
            <a:ext cx="32340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2F2B20"/>
                </a:solidFill>
                <a:latin typeface="Calibri"/>
              </a:rPr>
              <a:t>Becomes more chemically active</a:t>
            </a:r>
          </a:p>
        </p:txBody>
      </p:sp>
      <p:sp>
        <p:nvSpPr>
          <p:cNvPr id="61497" name="Rectangle 57"/>
          <p:cNvSpPr>
            <a:spLocks noChangeArrowheads="1"/>
          </p:cNvSpPr>
          <p:nvPr/>
        </p:nvSpPr>
        <p:spPr bwMode="auto">
          <a:xfrm>
            <a:off x="6241344" y="4149900"/>
            <a:ext cx="4579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2F2B20"/>
                </a:solidFill>
                <a:latin typeface="Arial" charset="0"/>
              </a:rPr>
              <a:t>http://www.biologycorner.com/bio1/cell.html</a:t>
            </a:r>
          </a:p>
        </p:txBody>
      </p:sp>
    </p:spTree>
    <p:extLst>
      <p:ext uri="{BB962C8B-B14F-4D97-AF65-F5344CB8AC3E}">
        <p14:creationId xmlns:p14="http://schemas.microsoft.com/office/powerpoint/2010/main" val="100675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61450">
                                            <p:txEl>
                                              <p:pRg st="0" end="0"/>
                                            </p:txEl>
                                          </p:spTgt>
                                        </p:tgtEl>
                                        <p:attrNameLst>
                                          <p:attrName>style.color</p:attrName>
                                        </p:attrNameLst>
                                      </p:cBhvr>
                                      <p:to>
                                        <a:srgbClr val="890106"/>
                                      </p:to>
                                    </p:animClr>
                                  </p:childTnLst>
                                </p:cTn>
                              </p:par>
                              <p:par>
                                <p:cTn id="7" presetID="3" presetClass="emph" presetSubtype="2" fill="hold" grpId="0" nodeType="withEffect">
                                  <p:stCondLst>
                                    <p:cond delay="0"/>
                                  </p:stCondLst>
                                  <p:childTnLst>
                                    <p:animClr clrSpc="rgb" dir="cw">
                                      <p:cBhvr override="childStyle">
                                        <p:cTn id="8" dur="2000" fill="hold"/>
                                        <p:tgtEl>
                                          <p:spTgt spid="61450">
                                            <p:txEl>
                                              <p:pRg st="1" end="1"/>
                                            </p:txEl>
                                          </p:spTgt>
                                        </p:tgtEl>
                                        <p:attrNameLst>
                                          <p:attrName>style.color</p:attrName>
                                        </p:attrNameLst>
                                      </p:cBhvr>
                                      <p:to>
                                        <a:srgbClr val="890106"/>
                                      </p:to>
                                    </p:animClr>
                                  </p:childTnLst>
                                </p:cTn>
                              </p:par>
                              <p:par>
                                <p:cTn id="9" presetID="3" presetClass="emph" presetSubtype="2" fill="hold" grpId="0" nodeType="withEffect">
                                  <p:stCondLst>
                                    <p:cond delay="0"/>
                                  </p:stCondLst>
                                  <p:childTnLst>
                                    <p:animClr clrSpc="rgb" dir="cw">
                                      <p:cBhvr override="childStyle">
                                        <p:cTn id="10" dur="2000" fill="hold"/>
                                        <p:tgtEl>
                                          <p:spTgt spid="61450">
                                            <p:txEl>
                                              <p:pRg st="2" end="2"/>
                                            </p:txEl>
                                          </p:spTgt>
                                        </p:tgtEl>
                                        <p:attrNameLst>
                                          <p:attrName>style.color</p:attrName>
                                        </p:attrNameLst>
                                      </p:cBhvr>
                                      <p:to>
                                        <a:srgbClr val="890106"/>
                                      </p:to>
                                    </p:animClr>
                                  </p:childTnLst>
                                </p:cTn>
                              </p:par>
                              <p:par>
                                <p:cTn id="11" presetID="3" presetClass="emph" presetSubtype="2" fill="hold" grpId="0" nodeType="withEffect">
                                  <p:stCondLst>
                                    <p:cond delay="0"/>
                                  </p:stCondLst>
                                  <p:childTnLst>
                                    <p:animClr clrSpc="rgb" dir="cw">
                                      <p:cBhvr override="childStyle">
                                        <p:cTn id="12" dur="2000" fill="hold"/>
                                        <p:tgtEl>
                                          <p:spTgt spid="61450">
                                            <p:txEl>
                                              <p:pRg st="3" end="3"/>
                                            </p:txEl>
                                          </p:spTgt>
                                        </p:tgtEl>
                                        <p:attrNameLst>
                                          <p:attrName>style.color</p:attrName>
                                        </p:attrNameLst>
                                      </p:cBhvr>
                                      <p:to>
                                        <a:srgbClr val="890106"/>
                                      </p:to>
                                    </p:animClr>
                                  </p:childTnLst>
                                </p:cTn>
                              </p:par>
                              <p:par>
                                <p:cTn id="13" presetID="3" presetClass="emph" presetSubtype="2" fill="hold" grpId="0" nodeType="withEffect">
                                  <p:stCondLst>
                                    <p:cond delay="0"/>
                                  </p:stCondLst>
                                  <p:childTnLst>
                                    <p:animClr clrSpc="rgb" dir="cw">
                                      <p:cBhvr override="childStyle">
                                        <p:cTn id="14" dur="2000" fill="hold"/>
                                        <p:tgtEl>
                                          <p:spTgt spid="61450">
                                            <p:txEl>
                                              <p:pRg st="4" end="4"/>
                                            </p:txEl>
                                          </p:spTgt>
                                        </p:tgtEl>
                                        <p:attrNameLst>
                                          <p:attrName>style.color</p:attrName>
                                        </p:attrNameLst>
                                      </p:cBhvr>
                                      <p:to>
                                        <a:srgbClr val="890106"/>
                                      </p:to>
                                    </p:animClr>
                                  </p:childTnLst>
                                </p:cTn>
                              </p:par>
                              <p:par>
                                <p:cTn id="15" presetID="3" presetClass="emph" presetSubtype="2" fill="hold" grpId="1" nodeType="withEffect">
                                  <p:stCondLst>
                                    <p:cond delay="0"/>
                                  </p:stCondLst>
                                  <p:childTnLst>
                                    <p:animClr clrSpc="rgb" dir="cw">
                                      <p:cBhvr override="childStyle">
                                        <p:cTn id="16" dur="2000" fill="hold"/>
                                        <p:tgtEl>
                                          <p:spTgt spid="61450">
                                            <p:txEl>
                                              <p:pRg st="0" end="0"/>
                                            </p:txEl>
                                          </p:spTgt>
                                        </p:tgtEl>
                                        <p:attrNameLst>
                                          <p:attrName>style.color</p:attrName>
                                        </p:attrNameLst>
                                      </p:cBhvr>
                                      <p:to>
                                        <a:schemeClr val="accent2"/>
                                      </p:to>
                                    </p:animClr>
                                  </p:childTnLst>
                                </p:cTn>
                              </p:par>
                              <p:par>
                                <p:cTn id="17" presetID="3" presetClass="emph" presetSubtype="2" fill="hold" grpId="1" nodeType="withEffect">
                                  <p:stCondLst>
                                    <p:cond delay="0"/>
                                  </p:stCondLst>
                                  <p:childTnLst>
                                    <p:animClr clrSpc="rgb" dir="cw">
                                      <p:cBhvr override="childStyle">
                                        <p:cTn id="18" dur="2000" fill="hold"/>
                                        <p:tgtEl>
                                          <p:spTgt spid="61450">
                                            <p:txEl>
                                              <p:pRg st="1" end="1"/>
                                            </p:txEl>
                                          </p:spTgt>
                                        </p:tgtEl>
                                        <p:attrNameLst>
                                          <p:attrName>style.color</p:attrName>
                                        </p:attrNameLst>
                                      </p:cBhvr>
                                      <p:to>
                                        <a:schemeClr val="accent2"/>
                                      </p:to>
                                    </p:animClr>
                                  </p:childTnLst>
                                </p:cTn>
                              </p:par>
                              <p:par>
                                <p:cTn id="19" presetID="3" presetClass="emph" presetSubtype="2" fill="hold" grpId="1" nodeType="withEffect">
                                  <p:stCondLst>
                                    <p:cond delay="0"/>
                                  </p:stCondLst>
                                  <p:childTnLst>
                                    <p:animClr clrSpc="rgb" dir="cw">
                                      <p:cBhvr override="childStyle">
                                        <p:cTn id="20" dur="2000" fill="hold"/>
                                        <p:tgtEl>
                                          <p:spTgt spid="61450">
                                            <p:txEl>
                                              <p:pRg st="2" end="2"/>
                                            </p:txEl>
                                          </p:spTgt>
                                        </p:tgtEl>
                                        <p:attrNameLst>
                                          <p:attrName>style.color</p:attrName>
                                        </p:attrNameLst>
                                      </p:cBhvr>
                                      <p:to>
                                        <a:schemeClr val="accent2"/>
                                      </p:to>
                                    </p:animClr>
                                  </p:childTnLst>
                                </p:cTn>
                              </p:par>
                              <p:par>
                                <p:cTn id="21" presetID="3" presetClass="emph" presetSubtype="2" fill="hold" grpId="1" nodeType="withEffect">
                                  <p:stCondLst>
                                    <p:cond delay="0"/>
                                  </p:stCondLst>
                                  <p:childTnLst>
                                    <p:animClr clrSpc="rgb" dir="cw">
                                      <p:cBhvr override="childStyle">
                                        <p:cTn id="22" dur="2000" fill="hold"/>
                                        <p:tgtEl>
                                          <p:spTgt spid="61450">
                                            <p:txEl>
                                              <p:pRg st="3" end="3"/>
                                            </p:txEl>
                                          </p:spTgt>
                                        </p:tgtEl>
                                        <p:attrNameLst>
                                          <p:attrName>style.color</p:attrName>
                                        </p:attrNameLst>
                                      </p:cBhvr>
                                      <p:to>
                                        <a:schemeClr val="accent2"/>
                                      </p:to>
                                    </p:animClr>
                                  </p:childTnLst>
                                </p:cTn>
                              </p:par>
                              <p:par>
                                <p:cTn id="23" presetID="3" presetClass="emph" presetSubtype="2" fill="hold" grpId="1" nodeType="withEffect">
                                  <p:stCondLst>
                                    <p:cond delay="0"/>
                                  </p:stCondLst>
                                  <p:childTnLst>
                                    <p:animClr clrSpc="rgb" dir="cw">
                                      <p:cBhvr override="childStyle">
                                        <p:cTn id="24" dur="2000" fill="hold"/>
                                        <p:tgtEl>
                                          <p:spTgt spid="61450">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build="p"/>
      <p:bldP spid="61450" grpI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27200" y="215900"/>
            <a:ext cx="8229600" cy="1143000"/>
          </a:xfrm>
        </p:spPr>
        <p:txBody>
          <a:bodyPr/>
          <a:lstStyle/>
          <a:p>
            <a:pPr eaLnBrk="1" hangingPunct="1">
              <a:defRPr/>
            </a:pPr>
            <a:r>
              <a:rPr lang="en-US"/>
              <a:t>Exposure to Radiation</a:t>
            </a:r>
          </a:p>
        </p:txBody>
      </p:sp>
      <p:sp>
        <p:nvSpPr>
          <p:cNvPr id="136196" name="Rectangle 4"/>
          <p:cNvSpPr>
            <a:spLocks noChangeArrowheads="1"/>
          </p:cNvSpPr>
          <p:nvPr/>
        </p:nvSpPr>
        <p:spPr bwMode="auto">
          <a:xfrm>
            <a:off x="1065402" y="2108201"/>
            <a:ext cx="5792598" cy="314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90000"/>
              </a:lnSpc>
              <a:spcBef>
                <a:spcPct val="20000"/>
              </a:spcBef>
              <a:buFontTx/>
              <a:buChar char="•"/>
              <a:defRPr/>
            </a:pPr>
            <a:r>
              <a:rPr lang="en-US" b="1" dirty="0">
                <a:solidFill>
                  <a:srgbClr val="2F2B20"/>
                </a:solidFill>
                <a:latin typeface="Calibri"/>
                <a:ea typeface="Osaka" charset="0"/>
                <a:cs typeface="Osaka" charset="0"/>
              </a:rPr>
              <a:t> </a:t>
            </a:r>
            <a:r>
              <a:rPr lang="en-US" b="1" dirty="0">
                <a:solidFill>
                  <a:srgbClr val="2F2B20"/>
                </a:solidFill>
                <a:latin typeface="Cambria"/>
                <a:ea typeface="Osaka" charset="0"/>
                <a:cs typeface="Osaka" charset="0"/>
              </a:rPr>
              <a:t>Natural sources </a:t>
            </a:r>
            <a:r>
              <a:rPr lang="en-US" dirty="0">
                <a:solidFill>
                  <a:srgbClr val="2F2B20"/>
                </a:solidFill>
                <a:latin typeface="Cambria"/>
                <a:ea typeface="Osaka" charset="0"/>
                <a:cs typeface="Osaka" charset="0"/>
              </a:rPr>
              <a:t>= 0.3 rem (roentgen equivalent in man, 1rem=1 rad )</a:t>
            </a:r>
          </a:p>
          <a:p>
            <a:pPr lvl="1">
              <a:lnSpc>
                <a:spcPct val="90000"/>
              </a:lnSpc>
              <a:spcBef>
                <a:spcPct val="20000"/>
              </a:spcBef>
              <a:buFontTx/>
              <a:buChar char="•"/>
              <a:defRPr/>
            </a:pPr>
            <a:r>
              <a:rPr lang="en-US" sz="2000" dirty="0">
                <a:solidFill>
                  <a:srgbClr val="2F2B20"/>
                </a:solidFill>
                <a:latin typeface="Cambria"/>
                <a:ea typeface="Osaka" charset="0"/>
                <a:cs typeface="Osaka" charset="0"/>
              </a:rPr>
              <a:t>    0.2 rem inhaled from radon</a:t>
            </a:r>
          </a:p>
          <a:p>
            <a:pPr marL="800100" lvl="1" indent="-342900">
              <a:lnSpc>
                <a:spcPct val="90000"/>
              </a:lnSpc>
              <a:spcBef>
                <a:spcPct val="20000"/>
              </a:spcBef>
              <a:buFont typeface="Arial" panose="020B0604020202020204" pitchFamily="34" charset="0"/>
              <a:buChar char="•"/>
              <a:defRPr/>
            </a:pPr>
            <a:r>
              <a:rPr lang="en-US" sz="2000" dirty="0">
                <a:solidFill>
                  <a:srgbClr val="2F2B20"/>
                </a:solidFill>
                <a:latin typeface="Cambria"/>
                <a:ea typeface="Osaka" charset="0"/>
                <a:cs typeface="Osaka" charset="0"/>
              </a:rPr>
              <a:t>0.07 rem from food/water due to soil and building materials</a:t>
            </a:r>
          </a:p>
          <a:p>
            <a:pPr marL="800100" lvl="1" indent="-342900">
              <a:lnSpc>
                <a:spcPct val="90000"/>
              </a:lnSpc>
              <a:spcBef>
                <a:spcPct val="20000"/>
              </a:spcBef>
              <a:buFont typeface="Arial" panose="020B0604020202020204" pitchFamily="34" charset="0"/>
              <a:buChar char="•"/>
              <a:defRPr/>
            </a:pPr>
            <a:r>
              <a:rPr lang="en-US" sz="2000" dirty="0">
                <a:solidFill>
                  <a:srgbClr val="2F2B20"/>
                </a:solidFill>
                <a:latin typeface="Cambria"/>
                <a:ea typeface="Osaka" charset="0"/>
                <a:cs typeface="Osaka" charset="0"/>
              </a:rPr>
              <a:t>0.03 rem from cosmic radiation</a:t>
            </a:r>
            <a:endParaRPr lang="en-US" dirty="0">
              <a:solidFill>
                <a:srgbClr val="2F2B20"/>
              </a:solidFill>
              <a:latin typeface="Cambria"/>
              <a:ea typeface="Osaka" charset="0"/>
              <a:cs typeface="Osaka" charset="0"/>
            </a:endParaRPr>
          </a:p>
          <a:p>
            <a:pPr>
              <a:lnSpc>
                <a:spcPct val="90000"/>
              </a:lnSpc>
              <a:spcBef>
                <a:spcPct val="20000"/>
              </a:spcBef>
              <a:buFontTx/>
              <a:buChar char="•"/>
              <a:defRPr/>
            </a:pPr>
            <a:r>
              <a:rPr lang="en-US" dirty="0">
                <a:solidFill>
                  <a:srgbClr val="2F2B20"/>
                </a:solidFill>
                <a:latin typeface="Cambria"/>
                <a:ea typeface="Osaka" charset="0"/>
                <a:cs typeface="Osaka" charset="0"/>
              </a:rPr>
              <a:t> </a:t>
            </a:r>
            <a:r>
              <a:rPr lang="en-US" b="1" dirty="0">
                <a:solidFill>
                  <a:srgbClr val="2F2B20"/>
                </a:solidFill>
                <a:latin typeface="Cambria"/>
                <a:ea typeface="Osaka" charset="0"/>
                <a:cs typeface="Osaka" charset="0"/>
              </a:rPr>
              <a:t>Human Activity </a:t>
            </a:r>
            <a:r>
              <a:rPr lang="en-US" dirty="0">
                <a:solidFill>
                  <a:srgbClr val="2F2B20"/>
                </a:solidFill>
                <a:latin typeface="Cambria"/>
                <a:ea typeface="Osaka" charset="0"/>
                <a:cs typeface="Osaka" charset="0"/>
              </a:rPr>
              <a:t>= up to 0.3 rem</a:t>
            </a:r>
          </a:p>
          <a:p>
            <a:pPr lvl="1">
              <a:lnSpc>
                <a:spcPct val="90000"/>
              </a:lnSpc>
              <a:spcBef>
                <a:spcPct val="20000"/>
              </a:spcBef>
              <a:defRPr/>
            </a:pPr>
            <a:r>
              <a:rPr lang="en-US" sz="2000" dirty="0">
                <a:solidFill>
                  <a:srgbClr val="2F2B20"/>
                </a:solidFill>
                <a:latin typeface="Cambria"/>
                <a:ea typeface="Osaka" charset="0"/>
                <a:cs typeface="Osaka" charset="0"/>
              </a:rPr>
              <a:t>medical and dental diagnostic treatment (x-rays)</a:t>
            </a:r>
            <a:endParaRPr lang="en-US" dirty="0">
              <a:solidFill>
                <a:srgbClr val="2F2B20"/>
              </a:solidFill>
              <a:latin typeface="Cambria"/>
              <a:ea typeface="Osaka" charset="0"/>
              <a:cs typeface="Osaka" charset="0"/>
            </a:endParaRPr>
          </a:p>
          <a:p>
            <a:pPr lvl="1">
              <a:lnSpc>
                <a:spcPct val="90000"/>
              </a:lnSpc>
              <a:spcBef>
                <a:spcPct val="20000"/>
              </a:spcBef>
              <a:buFontTx/>
              <a:buChar char="–"/>
              <a:defRPr/>
            </a:pPr>
            <a:endParaRPr lang="en-US" sz="2000" dirty="0">
              <a:solidFill>
                <a:srgbClr val="2F2B20"/>
              </a:solidFill>
              <a:latin typeface="Calibri"/>
              <a:ea typeface="Osaka" charset="0"/>
              <a:cs typeface="Osaka" charset="0"/>
            </a:endParaRPr>
          </a:p>
        </p:txBody>
      </p:sp>
      <p:pic>
        <p:nvPicPr>
          <p:cNvPr id="32771" name="Picture 8"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6" y="5260976"/>
            <a:ext cx="15462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space-travel-photos-radiation-hazar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6" y="4108394"/>
            <a:ext cx="2894012"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radon_450x3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1" y="914401"/>
            <a:ext cx="311308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204" name="Rectangle 12"/>
          <p:cNvSpPr>
            <a:spLocks noChangeArrowheads="1"/>
          </p:cNvSpPr>
          <p:nvPr/>
        </p:nvSpPr>
        <p:spPr bwMode="auto">
          <a:xfrm>
            <a:off x="7010401" y="3505201"/>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dirty="0">
                <a:solidFill>
                  <a:srgbClr val="2F2B20"/>
                </a:solidFill>
                <a:latin typeface="Arial" charset="0"/>
                <a:hlinkClick r:id="rId6"/>
              </a:rPr>
              <a:t>http://www.homeprocanada.ca/radon/HP_radon.htm</a:t>
            </a:r>
            <a:endParaRPr lang="en-US" sz="1200" dirty="0">
              <a:solidFill>
                <a:srgbClr val="2F2B20"/>
              </a:solidFill>
              <a:latin typeface="Arial" charset="0"/>
            </a:endParaRPr>
          </a:p>
          <a:p>
            <a:pPr>
              <a:defRPr/>
            </a:pPr>
            <a:endParaRPr lang="en-US" sz="1200" dirty="0">
              <a:solidFill>
                <a:srgbClr val="2F2B20"/>
              </a:solidFill>
              <a:latin typeface="Arial" charset="0"/>
            </a:endParaRPr>
          </a:p>
        </p:txBody>
      </p:sp>
    </p:spTree>
    <p:extLst>
      <p:ext uri="{BB962C8B-B14F-4D97-AF65-F5344CB8AC3E}">
        <p14:creationId xmlns:p14="http://schemas.microsoft.com/office/powerpoint/2010/main" val="460678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136196"/>
                                        </p:tgtEl>
                                        <p:attrNameLst>
                                          <p:attrName>style.color</p:attrName>
                                        </p:attrNameLst>
                                      </p:cBhvr>
                                      <p:to>
                                        <a:srgbClr val="89010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0" y="304800"/>
            <a:ext cx="8229600" cy="1143000"/>
          </a:xfrm>
        </p:spPr>
        <p:txBody>
          <a:bodyPr/>
          <a:lstStyle/>
          <a:p>
            <a:pPr eaLnBrk="1" hangingPunct="1">
              <a:defRPr/>
            </a:pPr>
            <a:r>
              <a:rPr lang="en-US"/>
              <a:t>Penetration of Radiation</a:t>
            </a:r>
          </a:p>
        </p:txBody>
      </p:sp>
      <p:sp>
        <p:nvSpPr>
          <p:cNvPr id="62467" name="Rectangle 3"/>
          <p:cNvSpPr>
            <a:spLocks noGrp="1" noChangeArrowheads="1"/>
          </p:cNvSpPr>
          <p:nvPr>
            <p:ph type="body" idx="1"/>
          </p:nvPr>
        </p:nvSpPr>
        <p:spPr>
          <a:xfrm>
            <a:off x="2209800" y="1447800"/>
            <a:ext cx="7848600" cy="4876800"/>
          </a:xfrm>
        </p:spPr>
        <p:txBody>
          <a:bodyPr/>
          <a:lstStyle/>
          <a:p>
            <a:pPr eaLnBrk="1" hangingPunct="1">
              <a:lnSpc>
                <a:spcPct val="90000"/>
              </a:lnSpc>
              <a:defRPr/>
            </a:pPr>
            <a:endParaRPr lang="en-US" sz="2000" dirty="0"/>
          </a:p>
          <a:p>
            <a:pPr eaLnBrk="1" hangingPunct="1">
              <a:lnSpc>
                <a:spcPct val="90000"/>
              </a:lnSpc>
              <a:defRPr/>
            </a:pPr>
            <a:endParaRPr lang="en-US" sz="2000" dirty="0"/>
          </a:p>
        </p:txBody>
      </p:sp>
      <p:sp>
        <p:nvSpPr>
          <p:cNvPr id="62470" name="Rectangle 6"/>
          <p:cNvSpPr>
            <a:spLocks noChangeArrowheads="1"/>
          </p:cNvSpPr>
          <p:nvPr/>
        </p:nvSpPr>
        <p:spPr bwMode="auto">
          <a:xfrm>
            <a:off x="1025319" y="1497014"/>
            <a:ext cx="8801100" cy="330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lnSpc>
                <a:spcPct val="90000"/>
              </a:lnSpc>
              <a:spcBef>
                <a:spcPct val="20000"/>
              </a:spcBef>
              <a:defRPr/>
            </a:pPr>
            <a:r>
              <a:rPr lang="en-US" sz="3200" b="1" dirty="0">
                <a:solidFill>
                  <a:srgbClr val="020699"/>
                </a:solidFill>
                <a:latin typeface="Cambria"/>
                <a:ea typeface="Osaka" charset="0"/>
                <a:cs typeface="Osaka" charset="0"/>
              </a:rPr>
              <a:t>Alpha</a:t>
            </a:r>
          </a:p>
          <a:p>
            <a:pPr marL="742950" lvl="1" indent="-285750">
              <a:lnSpc>
                <a:spcPct val="90000"/>
              </a:lnSpc>
              <a:spcBef>
                <a:spcPct val="20000"/>
              </a:spcBef>
              <a:defRPr/>
            </a:pPr>
            <a:r>
              <a:rPr lang="en-US" sz="2000" b="1" dirty="0">
                <a:solidFill>
                  <a:srgbClr val="020699"/>
                </a:solidFill>
                <a:latin typeface="Cambria"/>
                <a:ea typeface="Osaka" charset="0"/>
                <a:cs typeface="Osaka" charset="0"/>
              </a:rPr>
              <a:t>	</a:t>
            </a:r>
            <a:r>
              <a:rPr lang="en-US" sz="2000" b="1" dirty="0">
                <a:solidFill>
                  <a:schemeClr val="accent4">
                    <a:lumMod val="50000"/>
                  </a:schemeClr>
                </a:solidFill>
                <a:latin typeface="Cambria"/>
                <a:ea typeface="Osaka" charset="0"/>
                <a:cs typeface="Osaka" charset="0"/>
              </a:rPr>
              <a:t>• Range in human tissue 0.03-0.33 mm</a:t>
            </a:r>
          </a:p>
          <a:p>
            <a:pPr marL="742950" lvl="1" indent="-285750">
              <a:lnSpc>
                <a:spcPct val="90000"/>
              </a:lnSpc>
              <a:spcBef>
                <a:spcPct val="20000"/>
              </a:spcBef>
              <a:defRPr/>
            </a:pPr>
            <a:r>
              <a:rPr lang="en-US" sz="2000" b="1" dirty="0">
                <a:solidFill>
                  <a:schemeClr val="accent4">
                    <a:lumMod val="50000"/>
                  </a:schemeClr>
                </a:solidFill>
                <a:latin typeface="Cambria"/>
                <a:ea typeface="Osaka" charset="0"/>
                <a:cs typeface="Osaka" charset="0"/>
              </a:rPr>
              <a:t>	</a:t>
            </a:r>
            <a:r>
              <a:rPr lang="en-US" b="1" dirty="0">
                <a:solidFill>
                  <a:schemeClr val="accent4">
                    <a:lumMod val="50000"/>
                  </a:schemeClr>
                </a:solidFill>
                <a:latin typeface="Cambria"/>
                <a:ea typeface="Osaka" charset="0"/>
                <a:cs typeface="Osaka" charset="0"/>
              </a:rPr>
              <a:t>(can be stopped by paper)</a:t>
            </a:r>
          </a:p>
          <a:p>
            <a:pPr marL="742950" lvl="1" indent="-285750">
              <a:lnSpc>
                <a:spcPct val="90000"/>
              </a:lnSpc>
              <a:spcBef>
                <a:spcPct val="20000"/>
              </a:spcBef>
              <a:defRPr/>
            </a:pPr>
            <a:r>
              <a:rPr lang="en-US" sz="2000" b="1" dirty="0">
                <a:solidFill>
                  <a:schemeClr val="accent4">
                    <a:lumMod val="50000"/>
                  </a:schemeClr>
                </a:solidFill>
                <a:latin typeface="Cambria"/>
                <a:ea typeface="Osaka" charset="0"/>
                <a:cs typeface="Osaka" charset="0"/>
              </a:rPr>
              <a:t>	• Can</a:t>
            </a:r>
            <a:r>
              <a:rPr lang="ja-JP" altLang="en-US" sz="2000" b="1" dirty="0">
                <a:solidFill>
                  <a:schemeClr val="accent4">
                    <a:lumMod val="50000"/>
                  </a:schemeClr>
                </a:solidFill>
                <a:latin typeface="Cambria"/>
                <a:ea typeface="Osaka" charset="0"/>
                <a:cs typeface="Osaka" charset="0"/>
              </a:rPr>
              <a:t>’</a:t>
            </a:r>
            <a:r>
              <a:rPr lang="en-US" sz="2000" b="1" dirty="0">
                <a:solidFill>
                  <a:schemeClr val="accent4">
                    <a:lumMod val="50000"/>
                  </a:schemeClr>
                </a:solidFill>
                <a:latin typeface="Cambria"/>
                <a:ea typeface="Osaka" charset="0"/>
                <a:cs typeface="Osaka" charset="0"/>
              </a:rPr>
              <a:t>t penetrate the skin, so outside of the body they are n</a:t>
            </a:r>
            <a:r>
              <a:rPr lang="en-US" altLang="ja-JP" sz="2000" b="1" dirty="0">
                <a:solidFill>
                  <a:schemeClr val="accent4">
                    <a:lumMod val="50000"/>
                  </a:schemeClr>
                </a:solidFill>
                <a:latin typeface="Cambria"/>
                <a:ea typeface="Osaka" charset="0"/>
                <a:cs typeface="Osaka" charset="0"/>
              </a:rPr>
              <a:t>o</a:t>
            </a:r>
            <a:r>
              <a:rPr lang="en-US" sz="2000" b="1" dirty="0">
                <a:solidFill>
                  <a:schemeClr val="accent4">
                    <a:lumMod val="50000"/>
                  </a:schemeClr>
                </a:solidFill>
                <a:latin typeface="Cambria"/>
                <a:ea typeface="Osaka" charset="0"/>
                <a:cs typeface="Osaka" charset="0"/>
              </a:rPr>
              <a:t>t dangerous</a:t>
            </a:r>
          </a:p>
          <a:p>
            <a:pPr marL="742950" lvl="1" indent="-285750">
              <a:lnSpc>
                <a:spcPct val="90000"/>
              </a:lnSpc>
              <a:spcBef>
                <a:spcPct val="20000"/>
              </a:spcBef>
              <a:defRPr/>
            </a:pPr>
            <a:r>
              <a:rPr lang="en-US" sz="2000" b="1" dirty="0">
                <a:solidFill>
                  <a:schemeClr val="accent4">
                    <a:lumMod val="50000"/>
                  </a:schemeClr>
                </a:solidFill>
                <a:latin typeface="Cambria"/>
                <a:ea typeface="Osaka" charset="0"/>
                <a:cs typeface="Osaka" charset="0"/>
              </a:rPr>
              <a:t>	• Inside of the body, they are the most dangerous because they can ionize large numbers of molecules.  They lose their energy through a large number of collisions with molecules.</a:t>
            </a:r>
          </a:p>
          <a:p>
            <a:pPr marL="742950" lvl="1" indent="-285750">
              <a:lnSpc>
                <a:spcPct val="90000"/>
              </a:lnSpc>
              <a:spcBef>
                <a:spcPct val="20000"/>
              </a:spcBef>
              <a:defRPr/>
            </a:pPr>
            <a:r>
              <a:rPr lang="en-US" sz="2000" b="1" dirty="0">
                <a:solidFill>
                  <a:schemeClr val="accent4">
                    <a:lumMod val="50000"/>
                  </a:schemeClr>
                </a:solidFill>
                <a:latin typeface="Cambria"/>
                <a:ea typeface="Osaka" charset="0"/>
                <a:cs typeface="Osaka" charset="0"/>
              </a:rPr>
              <a:t>	• Alpha emitters present in food can deliver significant radiation to the digestive track and other body tissue</a:t>
            </a:r>
          </a:p>
          <a:p>
            <a:pPr marL="742950" lvl="1" indent="-285750">
              <a:lnSpc>
                <a:spcPct val="90000"/>
              </a:lnSpc>
              <a:spcBef>
                <a:spcPct val="20000"/>
              </a:spcBef>
              <a:defRPr/>
            </a:pPr>
            <a:endParaRPr lang="en-US" sz="2000" dirty="0">
              <a:solidFill>
                <a:srgbClr val="2F2B20"/>
              </a:solidFill>
              <a:latin typeface="Calibri"/>
              <a:ea typeface="Osaka" charset="0"/>
              <a:cs typeface="Osaka" charset="0"/>
            </a:endParaRPr>
          </a:p>
        </p:txBody>
      </p:sp>
      <p:grpSp>
        <p:nvGrpSpPr>
          <p:cNvPr id="34820" name="Group 40"/>
          <p:cNvGrpSpPr>
            <a:grpSpLocks/>
          </p:cNvGrpSpPr>
          <p:nvPr/>
        </p:nvGrpSpPr>
        <p:grpSpPr bwMode="auto">
          <a:xfrm>
            <a:off x="4376739" y="5519739"/>
            <a:ext cx="4022725" cy="1082675"/>
            <a:chOff x="2237" y="3429"/>
            <a:chExt cx="2534" cy="682"/>
          </a:xfrm>
        </p:grpSpPr>
        <p:sp>
          <p:nvSpPr>
            <p:cNvPr id="62472" name="Rectangle 8"/>
            <p:cNvSpPr>
              <a:spLocks noChangeArrowheads="1"/>
            </p:cNvSpPr>
            <p:nvPr/>
          </p:nvSpPr>
          <p:spPr bwMode="auto">
            <a:xfrm>
              <a:off x="2635" y="3434"/>
              <a:ext cx="20" cy="4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3" name="Rectangle 9"/>
            <p:cNvSpPr>
              <a:spLocks noChangeArrowheads="1"/>
            </p:cNvSpPr>
            <p:nvPr/>
          </p:nvSpPr>
          <p:spPr bwMode="auto">
            <a:xfrm>
              <a:off x="3212" y="3429"/>
              <a:ext cx="115" cy="41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4" name="Oval 10"/>
            <p:cNvSpPr>
              <a:spLocks noChangeArrowheads="1"/>
            </p:cNvSpPr>
            <p:nvPr/>
          </p:nvSpPr>
          <p:spPr bwMode="auto">
            <a:xfrm>
              <a:off x="2237" y="3536"/>
              <a:ext cx="61" cy="44"/>
            </a:xfrm>
            <a:prstGeom prst="ellipse">
              <a:avLst/>
            </a:prstGeom>
            <a:solidFill>
              <a:srgbClr val="89010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5" name="Oval 11"/>
            <p:cNvSpPr>
              <a:spLocks noChangeArrowheads="1"/>
            </p:cNvSpPr>
            <p:nvPr/>
          </p:nvSpPr>
          <p:spPr bwMode="auto">
            <a:xfrm>
              <a:off x="2242" y="3496"/>
              <a:ext cx="61" cy="4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6" name="Oval 12"/>
            <p:cNvSpPr>
              <a:spLocks noChangeArrowheads="1"/>
            </p:cNvSpPr>
            <p:nvPr/>
          </p:nvSpPr>
          <p:spPr bwMode="auto">
            <a:xfrm>
              <a:off x="2293" y="3533"/>
              <a:ext cx="61" cy="4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7" name="Oval 13"/>
            <p:cNvSpPr>
              <a:spLocks noChangeArrowheads="1"/>
            </p:cNvSpPr>
            <p:nvPr/>
          </p:nvSpPr>
          <p:spPr bwMode="auto">
            <a:xfrm>
              <a:off x="2293" y="3496"/>
              <a:ext cx="61" cy="44"/>
            </a:xfrm>
            <a:prstGeom prst="ellipse">
              <a:avLst/>
            </a:prstGeom>
            <a:solidFill>
              <a:srgbClr val="89010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78" name="Oval 14"/>
            <p:cNvSpPr>
              <a:spLocks noChangeArrowheads="1"/>
            </p:cNvSpPr>
            <p:nvPr/>
          </p:nvSpPr>
          <p:spPr bwMode="auto">
            <a:xfrm>
              <a:off x="2268" y="3624"/>
              <a:ext cx="36" cy="32"/>
            </a:xfrm>
            <a:prstGeom prst="ellipse">
              <a:avLst/>
            </a:prstGeom>
            <a:solidFill>
              <a:srgbClr val="07823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nvGrpSpPr>
            <p:cNvPr id="34828" name="Group 15"/>
            <p:cNvGrpSpPr>
              <a:grpSpLocks/>
            </p:cNvGrpSpPr>
            <p:nvPr/>
          </p:nvGrpSpPr>
          <p:grpSpPr bwMode="auto">
            <a:xfrm>
              <a:off x="2242" y="3721"/>
              <a:ext cx="1948" cy="61"/>
              <a:chOff x="717" y="2769"/>
              <a:chExt cx="3080" cy="288"/>
            </a:xfrm>
          </p:grpSpPr>
          <p:grpSp>
            <p:nvGrpSpPr>
              <p:cNvPr id="34834" name="Group 16"/>
              <p:cNvGrpSpPr>
                <a:grpSpLocks/>
              </p:cNvGrpSpPr>
              <p:nvPr/>
            </p:nvGrpSpPr>
            <p:grpSpPr bwMode="auto">
              <a:xfrm>
                <a:off x="717" y="2769"/>
                <a:ext cx="1550" cy="267"/>
                <a:chOff x="717" y="2769"/>
                <a:chExt cx="1550" cy="267"/>
              </a:xfrm>
            </p:grpSpPr>
            <p:grpSp>
              <p:nvGrpSpPr>
                <p:cNvPr id="34844" name="Group 17"/>
                <p:cNvGrpSpPr>
                  <a:grpSpLocks/>
                </p:cNvGrpSpPr>
                <p:nvPr/>
              </p:nvGrpSpPr>
              <p:grpSpPr bwMode="auto">
                <a:xfrm>
                  <a:off x="717" y="2769"/>
                  <a:ext cx="787" cy="256"/>
                  <a:chOff x="717" y="2769"/>
                  <a:chExt cx="787" cy="256"/>
                </a:xfrm>
              </p:grpSpPr>
              <p:sp>
                <p:nvSpPr>
                  <p:cNvPr id="62482" name="Freeform 18"/>
                  <p:cNvSpPr>
                    <a:spLocks/>
                  </p:cNvSpPr>
                  <p:nvPr/>
                </p:nvSpPr>
                <p:spPr bwMode="auto">
                  <a:xfrm>
                    <a:off x="1229" y="2778"/>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83" name="Freeform 19"/>
                  <p:cNvSpPr>
                    <a:spLocks/>
                  </p:cNvSpPr>
                  <p:nvPr/>
                </p:nvSpPr>
                <p:spPr bwMode="auto">
                  <a:xfrm>
                    <a:off x="978" y="2769"/>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84" name="Freeform 20"/>
                  <p:cNvSpPr>
                    <a:spLocks/>
                  </p:cNvSpPr>
                  <p:nvPr/>
                </p:nvSpPr>
                <p:spPr bwMode="auto">
                  <a:xfrm>
                    <a:off x="717" y="2783"/>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34845" name="Group 21"/>
                <p:cNvGrpSpPr>
                  <a:grpSpLocks/>
                </p:cNvGrpSpPr>
                <p:nvPr/>
              </p:nvGrpSpPr>
              <p:grpSpPr bwMode="auto">
                <a:xfrm>
                  <a:off x="1480" y="2780"/>
                  <a:ext cx="787" cy="256"/>
                  <a:chOff x="717" y="2769"/>
                  <a:chExt cx="787" cy="256"/>
                </a:xfrm>
              </p:grpSpPr>
              <p:sp>
                <p:nvSpPr>
                  <p:cNvPr id="62486" name="Freeform 22"/>
                  <p:cNvSpPr>
                    <a:spLocks/>
                  </p:cNvSpPr>
                  <p:nvPr/>
                </p:nvSpPr>
                <p:spPr bwMode="auto">
                  <a:xfrm>
                    <a:off x="1228" y="2777"/>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87" name="Freeform 23"/>
                  <p:cNvSpPr>
                    <a:spLocks/>
                  </p:cNvSpPr>
                  <p:nvPr/>
                </p:nvSpPr>
                <p:spPr bwMode="auto">
                  <a:xfrm>
                    <a:off x="977" y="2767"/>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88" name="Freeform 24"/>
                  <p:cNvSpPr>
                    <a:spLocks/>
                  </p:cNvSpPr>
                  <p:nvPr/>
                </p:nvSpPr>
                <p:spPr bwMode="auto">
                  <a:xfrm>
                    <a:off x="716" y="2782"/>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34835" name="Group 25"/>
              <p:cNvGrpSpPr>
                <a:grpSpLocks/>
              </p:cNvGrpSpPr>
              <p:nvPr/>
            </p:nvGrpSpPr>
            <p:grpSpPr bwMode="auto">
              <a:xfrm>
                <a:off x="2247" y="2790"/>
                <a:ext cx="1550" cy="267"/>
                <a:chOff x="717" y="2769"/>
                <a:chExt cx="1550" cy="267"/>
              </a:xfrm>
            </p:grpSpPr>
            <p:grpSp>
              <p:nvGrpSpPr>
                <p:cNvPr id="34836" name="Group 26"/>
                <p:cNvGrpSpPr>
                  <a:grpSpLocks/>
                </p:cNvGrpSpPr>
                <p:nvPr/>
              </p:nvGrpSpPr>
              <p:grpSpPr bwMode="auto">
                <a:xfrm>
                  <a:off x="717" y="2769"/>
                  <a:ext cx="787" cy="256"/>
                  <a:chOff x="717" y="2769"/>
                  <a:chExt cx="787" cy="256"/>
                </a:xfrm>
              </p:grpSpPr>
              <p:sp>
                <p:nvSpPr>
                  <p:cNvPr id="62491" name="Freeform 27"/>
                  <p:cNvSpPr>
                    <a:spLocks/>
                  </p:cNvSpPr>
                  <p:nvPr/>
                </p:nvSpPr>
                <p:spPr bwMode="auto">
                  <a:xfrm>
                    <a:off x="1230" y="2776"/>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92" name="Freeform 28"/>
                  <p:cNvSpPr>
                    <a:spLocks/>
                  </p:cNvSpPr>
                  <p:nvPr/>
                </p:nvSpPr>
                <p:spPr bwMode="auto">
                  <a:xfrm>
                    <a:off x="978" y="2767"/>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93" name="Freeform 29"/>
                  <p:cNvSpPr>
                    <a:spLocks/>
                  </p:cNvSpPr>
                  <p:nvPr/>
                </p:nvSpPr>
                <p:spPr bwMode="auto">
                  <a:xfrm>
                    <a:off x="718" y="2781"/>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34837" name="Group 30"/>
                <p:cNvGrpSpPr>
                  <a:grpSpLocks/>
                </p:cNvGrpSpPr>
                <p:nvPr/>
              </p:nvGrpSpPr>
              <p:grpSpPr bwMode="auto">
                <a:xfrm>
                  <a:off x="1480" y="2780"/>
                  <a:ext cx="787" cy="256"/>
                  <a:chOff x="717" y="2769"/>
                  <a:chExt cx="787" cy="256"/>
                </a:xfrm>
              </p:grpSpPr>
              <p:sp>
                <p:nvSpPr>
                  <p:cNvPr id="62495" name="Freeform 31"/>
                  <p:cNvSpPr>
                    <a:spLocks/>
                  </p:cNvSpPr>
                  <p:nvPr/>
                </p:nvSpPr>
                <p:spPr bwMode="auto">
                  <a:xfrm>
                    <a:off x="1229" y="2775"/>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96" name="Freeform 32"/>
                  <p:cNvSpPr>
                    <a:spLocks/>
                  </p:cNvSpPr>
                  <p:nvPr/>
                </p:nvSpPr>
                <p:spPr bwMode="auto">
                  <a:xfrm>
                    <a:off x="977" y="2765"/>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97" name="Freeform 33"/>
                  <p:cNvSpPr>
                    <a:spLocks/>
                  </p:cNvSpPr>
                  <p:nvPr/>
                </p:nvSpPr>
                <p:spPr bwMode="auto">
                  <a:xfrm>
                    <a:off x="717" y="2779"/>
                    <a:ext cx="275" cy="246"/>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sp>
          <p:nvSpPr>
            <p:cNvPr id="62498" name="Line 34"/>
            <p:cNvSpPr>
              <a:spLocks noChangeShapeType="1"/>
            </p:cNvSpPr>
            <p:nvPr/>
          </p:nvSpPr>
          <p:spPr bwMode="auto">
            <a:xfrm>
              <a:off x="2392" y="3624"/>
              <a:ext cx="820" cy="0"/>
            </a:xfrm>
            <a:prstGeom prst="line">
              <a:avLst/>
            </a:prstGeom>
            <a:noFill/>
            <a:ln w="28575">
              <a:solidFill>
                <a:srgbClr val="07823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499" name="Line 35"/>
            <p:cNvSpPr>
              <a:spLocks noChangeShapeType="1"/>
            </p:cNvSpPr>
            <p:nvPr/>
          </p:nvSpPr>
          <p:spPr bwMode="auto">
            <a:xfrm>
              <a:off x="2423" y="3534"/>
              <a:ext cx="202" cy="0"/>
            </a:xfrm>
            <a:prstGeom prst="line">
              <a:avLst/>
            </a:prstGeom>
            <a:noFill/>
            <a:ln w="28575">
              <a:solidFill>
                <a:srgbClr val="020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500" name="Rectangle 36"/>
            <p:cNvSpPr>
              <a:spLocks noChangeArrowheads="1"/>
            </p:cNvSpPr>
            <p:nvPr/>
          </p:nvSpPr>
          <p:spPr bwMode="auto">
            <a:xfrm>
              <a:off x="3667" y="3434"/>
              <a:ext cx="523" cy="403"/>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2501" name="Text Box 37"/>
            <p:cNvSpPr txBox="1">
              <a:spLocks noChangeArrowheads="1"/>
            </p:cNvSpPr>
            <p:nvPr/>
          </p:nvSpPr>
          <p:spPr bwMode="auto">
            <a:xfrm>
              <a:off x="2302" y="3880"/>
              <a:ext cx="24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2F2B20"/>
                  </a:solidFill>
                  <a:latin typeface="Arial" charset="0"/>
                </a:rPr>
                <a:t>Paper        aluminum    concrete/lead</a:t>
              </a:r>
            </a:p>
          </p:txBody>
        </p:sp>
        <p:sp>
          <p:nvSpPr>
            <p:cNvPr id="62503" name="Rectangle 39"/>
            <p:cNvSpPr>
              <a:spLocks noChangeArrowheads="1"/>
            </p:cNvSpPr>
            <p:nvPr/>
          </p:nvSpPr>
          <p:spPr bwMode="auto">
            <a:xfrm>
              <a:off x="2999" y="3432"/>
              <a:ext cx="27" cy="4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spTree>
    <p:extLst>
      <p:ext uri="{BB962C8B-B14F-4D97-AF65-F5344CB8AC3E}">
        <p14:creationId xmlns:p14="http://schemas.microsoft.com/office/powerpoint/2010/main" val="1733711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0" y="304800"/>
            <a:ext cx="8229600" cy="1143000"/>
          </a:xfrm>
        </p:spPr>
        <p:txBody>
          <a:bodyPr/>
          <a:lstStyle/>
          <a:p>
            <a:pPr eaLnBrk="1" hangingPunct="1">
              <a:defRPr/>
            </a:pPr>
            <a:r>
              <a:rPr lang="en-US"/>
              <a:t>Penetration of Radiation</a:t>
            </a:r>
          </a:p>
        </p:txBody>
      </p:sp>
      <p:sp>
        <p:nvSpPr>
          <p:cNvPr id="63491" name="Rectangle 3"/>
          <p:cNvSpPr>
            <a:spLocks noGrp="1" noChangeArrowheads="1"/>
          </p:cNvSpPr>
          <p:nvPr>
            <p:ph type="body" idx="1"/>
          </p:nvPr>
        </p:nvSpPr>
        <p:spPr>
          <a:xfrm>
            <a:off x="2209800" y="1447800"/>
            <a:ext cx="7848600" cy="4876800"/>
          </a:xfrm>
        </p:spPr>
        <p:txBody>
          <a:bodyPr/>
          <a:lstStyle/>
          <a:p>
            <a:pPr eaLnBrk="1" hangingPunct="1">
              <a:lnSpc>
                <a:spcPct val="90000"/>
              </a:lnSpc>
              <a:defRPr/>
            </a:pPr>
            <a:endParaRPr lang="en-US" sz="2000"/>
          </a:p>
          <a:p>
            <a:pPr eaLnBrk="1" hangingPunct="1">
              <a:lnSpc>
                <a:spcPct val="90000"/>
              </a:lnSpc>
              <a:defRPr/>
            </a:pPr>
            <a:endParaRPr lang="en-US" sz="2000"/>
          </a:p>
        </p:txBody>
      </p:sp>
      <p:sp>
        <p:nvSpPr>
          <p:cNvPr id="63494" name="Rectangle 6"/>
          <p:cNvSpPr>
            <a:spLocks noChangeArrowheads="1"/>
          </p:cNvSpPr>
          <p:nvPr/>
        </p:nvSpPr>
        <p:spPr bwMode="auto">
          <a:xfrm>
            <a:off x="1510018" y="1557353"/>
            <a:ext cx="8853182" cy="432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742950" lvl="1" indent="-285750">
              <a:lnSpc>
                <a:spcPct val="90000"/>
              </a:lnSpc>
              <a:spcBef>
                <a:spcPct val="20000"/>
              </a:spcBef>
              <a:defRPr/>
            </a:pPr>
            <a:r>
              <a:rPr lang="en-US" sz="3200" b="1" dirty="0">
                <a:solidFill>
                  <a:srgbClr val="890106"/>
                </a:solidFill>
                <a:latin typeface="Cambria"/>
                <a:ea typeface="Osaka" charset="0"/>
                <a:cs typeface="Osaka" charset="0"/>
              </a:rPr>
              <a:t>Beta, </a:t>
            </a:r>
            <a:r>
              <a:rPr lang="en-US" sz="3200" b="1" dirty="0">
                <a:solidFill>
                  <a:srgbClr val="890106"/>
                </a:solidFill>
                <a:latin typeface="Cambria"/>
                <a:ea typeface="Osaka" charset="0"/>
                <a:cs typeface="Osaka" charset="0"/>
                <a:sym typeface="Symbol" charset="0"/>
              </a:rPr>
              <a:t></a:t>
            </a:r>
            <a:r>
              <a:rPr lang="en-US" sz="3200" b="1" dirty="0">
                <a:solidFill>
                  <a:srgbClr val="890106"/>
                </a:solidFill>
                <a:latin typeface="Cambria"/>
                <a:ea typeface="Osaka" charset="0"/>
                <a:cs typeface="Osaka" charset="0"/>
              </a:rPr>
              <a:t>electron</a:t>
            </a:r>
            <a:r>
              <a:rPr lang="en-US" sz="3200" b="1" dirty="0">
                <a:solidFill>
                  <a:srgbClr val="890106"/>
                </a:solidFill>
                <a:latin typeface="Cambria"/>
                <a:ea typeface="Osaka" charset="0"/>
                <a:cs typeface="Osaka" charset="0"/>
                <a:sym typeface="Symbol" charset="0"/>
              </a:rPr>
              <a:t></a:t>
            </a:r>
          </a:p>
          <a:p>
            <a:pPr marL="742950" lvl="1" indent="-285750">
              <a:lnSpc>
                <a:spcPct val="90000"/>
              </a:lnSpc>
              <a:spcBef>
                <a:spcPct val="20000"/>
              </a:spcBef>
              <a:defRPr/>
            </a:pPr>
            <a:r>
              <a:rPr lang="en-US" sz="2000" b="1" dirty="0">
                <a:solidFill>
                  <a:srgbClr val="890106"/>
                </a:solidFill>
                <a:latin typeface="Cambria"/>
                <a:ea typeface="Osaka" charset="0"/>
                <a:cs typeface="Osaka" charset="0"/>
                <a:sym typeface="Symbol" charset="0"/>
              </a:rPr>
              <a:t>	</a:t>
            </a:r>
            <a:r>
              <a:rPr lang="en-US" sz="2000" b="1" dirty="0">
                <a:solidFill>
                  <a:srgbClr val="890106"/>
                </a:solidFill>
                <a:latin typeface="Cambria"/>
                <a:ea typeface="Osaka" charset="0"/>
                <a:cs typeface="Osaka" charset="0"/>
              </a:rPr>
              <a:t>•Range in human tissue is a few cm</a:t>
            </a:r>
          </a:p>
          <a:p>
            <a:pPr marL="742950" lvl="1" indent="-285750">
              <a:lnSpc>
                <a:spcPct val="90000"/>
              </a:lnSpc>
              <a:spcBef>
                <a:spcPct val="20000"/>
              </a:spcBef>
              <a:defRPr/>
            </a:pPr>
            <a:r>
              <a:rPr lang="en-US" sz="2000" b="1" dirty="0">
                <a:solidFill>
                  <a:srgbClr val="890106"/>
                </a:solidFill>
                <a:latin typeface="Cambria"/>
                <a:ea typeface="Osaka" charset="0"/>
                <a:cs typeface="Osaka" charset="0"/>
              </a:rPr>
              <a:t>	•They can ionize molecules, and as they are slowed down, they emit X-rays.  They lose their energy as they collide with molecules.</a:t>
            </a:r>
          </a:p>
          <a:p>
            <a:pPr marL="742950" lvl="1" indent="-285750">
              <a:lnSpc>
                <a:spcPct val="90000"/>
              </a:lnSpc>
              <a:spcBef>
                <a:spcPct val="20000"/>
              </a:spcBef>
              <a:defRPr/>
            </a:pPr>
            <a:r>
              <a:rPr lang="en-US" sz="2000" b="1" dirty="0">
                <a:solidFill>
                  <a:srgbClr val="890106"/>
                </a:solidFill>
                <a:latin typeface="Cambria"/>
                <a:ea typeface="Osaka" charset="0"/>
                <a:cs typeface="Osaka" charset="0"/>
              </a:rPr>
              <a:t>	•More dangerous inside the human body than outside (but not as dramatic difference as </a:t>
            </a:r>
            <a:r>
              <a:rPr lang="en-US" sz="2000" b="1" dirty="0">
                <a:solidFill>
                  <a:srgbClr val="890106"/>
                </a:solidFill>
                <a:latin typeface="Cambria"/>
                <a:ea typeface="Osaka" charset="0"/>
                <a:cs typeface="Osaka" charset="0"/>
                <a:sym typeface="Symbol" charset="0"/>
              </a:rPr>
              <a:t></a:t>
            </a:r>
            <a:r>
              <a:rPr lang="en-US" sz="2000" b="1" dirty="0">
                <a:solidFill>
                  <a:srgbClr val="890106"/>
                </a:solidFill>
                <a:latin typeface="Cambria"/>
                <a:ea typeface="Osaka" charset="0"/>
                <a:cs typeface="Osaka" charset="0"/>
              </a:rPr>
              <a:t>)</a:t>
            </a:r>
            <a:endParaRPr lang="en-US" sz="2000" dirty="0">
              <a:solidFill>
                <a:srgbClr val="2F2B20"/>
              </a:solidFill>
              <a:latin typeface="Cambria"/>
              <a:ea typeface="Osaka" charset="0"/>
              <a:cs typeface="Osaka" charset="0"/>
            </a:endParaRPr>
          </a:p>
          <a:p>
            <a:pPr marL="742950" lvl="1" indent="-285750">
              <a:lnSpc>
                <a:spcPct val="90000"/>
              </a:lnSpc>
              <a:spcBef>
                <a:spcPct val="20000"/>
              </a:spcBef>
              <a:defRPr/>
            </a:pPr>
            <a:r>
              <a:rPr lang="en-US" sz="2800" b="1" dirty="0">
                <a:solidFill>
                  <a:srgbClr val="047340"/>
                </a:solidFill>
                <a:latin typeface="Cambria"/>
                <a:ea typeface="Osaka" charset="0"/>
                <a:cs typeface="Osaka" charset="0"/>
              </a:rPr>
              <a:t>Gamma, </a:t>
            </a:r>
            <a:r>
              <a:rPr lang="en-US" sz="2800" b="1" dirty="0">
                <a:solidFill>
                  <a:srgbClr val="047340"/>
                </a:solidFill>
                <a:latin typeface="Cambria"/>
                <a:ea typeface="Osaka" charset="0"/>
                <a:cs typeface="Osaka" charset="0"/>
                <a:sym typeface="Symbol" charset="0"/>
              </a:rPr>
              <a:t></a:t>
            </a:r>
            <a:r>
              <a:rPr lang="en-US" sz="2800" b="1" dirty="0">
                <a:solidFill>
                  <a:srgbClr val="047340"/>
                </a:solidFill>
                <a:latin typeface="Cambria"/>
                <a:ea typeface="Osaka" charset="0"/>
                <a:cs typeface="Osaka" charset="0"/>
              </a:rPr>
              <a:t>EM radiation)</a:t>
            </a:r>
          </a:p>
          <a:p>
            <a:pPr marL="742950" lvl="1" indent="-285750">
              <a:lnSpc>
                <a:spcPct val="90000"/>
              </a:lnSpc>
              <a:spcBef>
                <a:spcPct val="20000"/>
              </a:spcBef>
              <a:defRPr/>
            </a:pPr>
            <a:r>
              <a:rPr lang="en-US" sz="2000" b="1" dirty="0">
                <a:solidFill>
                  <a:srgbClr val="047340"/>
                </a:solidFill>
                <a:latin typeface="Cambria"/>
                <a:ea typeface="Osaka" charset="0"/>
                <a:cs typeface="Osaka" charset="0"/>
              </a:rPr>
              <a:t>	•They can lose all of their energy in a single interaction.  </a:t>
            </a:r>
          </a:p>
          <a:p>
            <a:pPr marL="742950" lvl="1" indent="-285750">
              <a:lnSpc>
                <a:spcPct val="90000"/>
              </a:lnSpc>
              <a:spcBef>
                <a:spcPct val="20000"/>
              </a:spcBef>
              <a:defRPr/>
            </a:pPr>
            <a:r>
              <a:rPr lang="en-US" sz="2000" b="1" dirty="0">
                <a:solidFill>
                  <a:srgbClr val="047340"/>
                </a:solidFill>
                <a:latin typeface="Cambria"/>
                <a:ea typeface="Osaka" charset="0"/>
                <a:cs typeface="Osaka" charset="0"/>
              </a:rPr>
              <a:t>	• gamma irradiated milk	</a:t>
            </a:r>
          </a:p>
          <a:p>
            <a:pPr marL="742950" lvl="1" indent="-285750">
              <a:lnSpc>
                <a:spcPct val="90000"/>
              </a:lnSpc>
              <a:spcBef>
                <a:spcPct val="20000"/>
              </a:spcBef>
              <a:defRPr/>
            </a:pPr>
            <a:r>
              <a:rPr lang="en-US" sz="2000" b="1" dirty="0">
                <a:solidFill>
                  <a:srgbClr val="047340"/>
                </a:solidFill>
                <a:latin typeface="Cambria"/>
                <a:ea typeface="Osaka" charset="0"/>
                <a:cs typeface="Osaka" charset="0"/>
              </a:rPr>
              <a:t>	•cancer radiation therapy</a:t>
            </a:r>
          </a:p>
        </p:txBody>
      </p:sp>
      <p:grpSp>
        <p:nvGrpSpPr>
          <p:cNvPr id="36870" name="Group 40"/>
          <p:cNvGrpSpPr>
            <a:grpSpLocks/>
          </p:cNvGrpSpPr>
          <p:nvPr/>
        </p:nvGrpSpPr>
        <p:grpSpPr bwMode="auto">
          <a:xfrm>
            <a:off x="6632576" y="5207001"/>
            <a:ext cx="3959225" cy="900113"/>
            <a:chOff x="3194" y="3632"/>
            <a:chExt cx="2494" cy="567"/>
          </a:xfrm>
        </p:grpSpPr>
        <p:sp>
          <p:nvSpPr>
            <p:cNvPr id="63496" name="Rectangle 8"/>
            <p:cNvSpPr>
              <a:spLocks noChangeArrowheads="1"/>
            </p:cNvSpPr>
            <p:nvPr/>
          </p:nvSpPr>
          <p:spPr bwMode="auto">
            <a:xfrm>
              <a:off x="3592" y="3680"/>
              <a:ext cx="20" cy="266"/>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497" name="Rectangle 9"/>
            <p:cNvSpPr>
              <a:spLocks noChangeArrowheads="1"/>
            </p:cNvSpPr>
            <p:nvPr/>
          </p:nvSpPr>
          <p:spPr bwMode="auto">
            <a:xfrm>
              <a:off x="4169" y="3677"/>
              <a:ext cx="115" cy="2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498" name="Oval 10"/>
            <p:cNvSpPr>
              <a:spLocks noChangeArrowheads="1"/>
            </p:cNvSpPr>
            <p:nvPr/>
          </p:nvSpPr>
          <p:spPr bwMode="auto">
            <a:xfrm>
              <a:off x="3194" y="3746"/>
              <a:ext cx="61" cy="28"/>
            </a:xfrm>
            <a:prstGeom prst="ellipse">
              <a:avLst/>
            </a:prstGeom>
            <a:solidFill>
              <a:srgbClr val="89010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499" name="Oval 11"/>
            <p:cNvSpPr>
              <a:spLocks noChangeArrowheads="1"/>
            </p:cNvSpPr>
            <p:nvPr/>
          </p:nvSpPr>
          <p:spPr bwMode="auto">
            <a:xfrm>
              <a:off x="3199" y="3720"/>
              <a:ext cx="61" cy="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00" name="Oval 12"/>
            <p:cNvSpPr>
              <a:spLocks noChangeArrowheads="1"/>
            </p:cNvSpPr>
            <p:nvPr/>
          </p:nvSpPr>
          <p:spPr bwMode="auto">
            <a:xfrm>
              <a:off x="3250" y="3744"/>
              <a:ext cx="61" cy="2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01" name="Oval 13"/>
            <p:cNvSpPr>
              <a:spLocks noChangeArrowheads="1"/>
            </p:cNvSpPr>
            <p:nvPr/>
          </p:nvSpPr>
          <p:spPr bwMode="auto">
            <a:xfrm>
              <a:off x="3250" y="3720"/>
              <a:ext cx="61" cy="28"/>
            </a:xfrm>
            <a:prstGeom prst="ellipse">
              <a:avLst/>
            </a:prstGeom>
            <a:solidFill>
              <a:srgbClr val="890106"/>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02" name="Oval 14"/>
            <p:cNvSpPr>
              <a:spLocks noChangeArrowheads="1"/>
            </p:cNvSpPr>
            <p:nvPr/>
          </p:nvSpPr>
          <p:spPr bwMode="auto">
            <a:xfrm>
              <a:off x="3225" y="3802"/>
              <a:ext cx="36" cy="21"/>
            </a:xfrm>
            <a:prstGeom prst="ellipse">
              <a:avLst/>
            </a:prstGeom>
            <a:solidFill>
              <a:srgbClr val="07823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nvGrpSpPr>
            <p:cNvPr id="36878" name="Group 15"/>
            <p:cNvGrpSpPr>
              <a:grpSpLocks/>
            </p:cNvGrpSpPr>
            <p:nvPr/>
          </p:nvGrpSpPr>
          <p:grpSpPr bwMode="auto">
            <a:xfrm>
              <a:off x="3199" y="3865"/>
              <a:ext cx="1948" cy="39"/>
              <a:chOff x="717" y="2769"/>
              <a:chExt cx="3080" cy="288"/>
            </a:xfrm>
          </p:grpSpPr>
          <p:grpSp>
            <p:nvGrpSpPr>
              <p:cNvPr id="36884" name="Group 16"/>
              <p:cNvGrpSpPr>
                <a:grpSpLocks/>
              </p:cNvGrpSpPr>
              <p:nvPr/>
            </p:nvGrpSpPr>
            <p:grpSpPr bwMode="auto">
              <a:xfrm>
                <a:off x="717" y="2769"/>
                <a:ext cx="1550" cy="267"/>
                <a:chOff x="717" y="2769"/>
                <a:chExt cx="1550" cy="267"/>
              </a:xfrm>
            </p:grpSpPr>
            <p:grpSp>
              <p:nvGrpSpPr>
                <p:cNvPr id="36894" name="Group 17"/>
                <p:cNvGrpSpPr>
                  <a:grpSpLocks/>
                </p:cNvGrpSpPr>
                <p:nvPr/>
              </p:nvGrpSpPr>
              <p:grpSpPr bwMode="auto">
                <a:xfrm>
                  <a:off x="717" y="2769"/>
                  <a:ext cx="787" cy="256"/>
                  <a:chOff x="717" y="2769"/>
                  <a:chExt cx="787" cy="256"/>
                </a:xfrm>
              </p:grpSpPr>
              <p:sp>
                <p:nvSpPr>
                  <p:cNvPr id="63506" name="Freeform 18"/>
                  <p:cNvSpPr>
                    <a:spLocks/>
                  </p:cNvSpPr>
                  <p:nvPr/>
                </p:nvSpPr>
                <p:spPr bwMode="auto">
                  <a:xfrm>
                    <a:off x="1229" y="2776"/>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07" name="Freeform 19"/>
                  <p:cNvSpPr>
                    <a:spLocks/>
                  </p:cNvSpPr>
                  <p:nvPr/>
                </p:nvSpPr>
                <p:spPr bwMode="auto">
                  <a:xfrm>
                    <a:off x="978" y="2769"/>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08" name="Freeform 20"/>
                  <p:cNvSpPr>
                    <a:spLocks/>
                  </p:cNvSpPr>
                  <p:nvPr/>
                </p:nvSpPr>
                <p:spPr bwMode="auto">
                  <a:xfrm>
                    <a:off x="717" y="2784"/>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36895" name="Group 21"/>
                <p:cNvGrpSpPr>
                  <a:grpSpLocks/>
                </p:cNvGrpSpPr>
                <p:nvPr/>
              </p:nvGrpSpPr>
              <p:grpSpPr bwMode="auto">
                <a:xfrm>
                  <a:off x="1480" y="2780"/>
                  <a:ext cx="787" cy="256"/>
                  <a:chOff x="717" y="2769"/>
                  <a:chExt cx="787" cy="256"/>
                </a:xfrm>
              </p:grpSpPr>
              <p:sp>
                <p:nvSpPr>
                  <p:cNvPr id="63510" name="Freeform 22"/>
                  <p:cNvSpPr>
                    <a:spLocks/>
                  </p:cNvSpPr>
                  <p:nvPr/>
                </p:nvSpPr>
                <p:spPr bwMode="auto">
                  <a:xfrm>
                    <a:off x="1228" y="2773"/>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11" name="Freeform 23"/>
                  <p:cNvSpPr>
                    <a:spLocks/>
                  </p:cNvSpPr>
                  <p:nvPr/>
                </p:nvSpPr>
                <p:spPr bwMode="auto">
                  <a:xfrm>
                    <a:off x="977" y="2765"/>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12" name="Freeform 24"/>
                  <p:cNvSpPr>
                    <a:spLocks/>
                  </p:cNvSpPr>
                  <p:nvPr/>
                </p:nvSpPr>
                <p:spPr bwMode="auto">
                  <a:xfrm>
                    <a:off x="716" y="2780"/>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nvGrpSpPr>
              <p:cNvPr id="36885" name="Group 25"/>
              <p:cNvGrpSpPr>
                <a:grpSpLocks/>
              </p:cNvGrpSpPr>
              <p:nvPr/>
            </p:nvGrpSpPr>
            <p:grpSpPr bwMode="auto">
              <a:xfrm>
                <a:off x="2247" y="2790"/>
                <a:ext cx="1550" cy="267"/>
                <a:chOff x="717" y="2769"/>
                <a:chExt cx="1550" cy="267"/>
              </a:xfrm>
            </p:grpSpPr>
            <p:grpSp>
              <p:nvGrpSpPr>
                <p:cNvPr id="36886" name="Group 26"/>
                <p:cNvGrpSpPr>
                  <a:grpSpLocks/>
                </p:cNvGrpSpPr>
                <p:nvPr/>
              </p:nvGrpSpPr>
              <p:grpSpPr bwMode="auto">
                <a:xfrm>
                  <a:off x="717" y="2769"/>
                  <a:ext cx="787" cy="256"/>
                  <a:chOff x="717" y="2769"/>
                  <a:chExt cx="787" cy="256"/>
                </a:xfrm>
              </p:grpSpPr>
              <p:sp>
                <p:nvSpPr>
                  <p:cNvPr id="63515" name="Freeform 27"/>
                  <p:cNvSpPr>
                    <a:spLocks/>
                  </p:cNvSpPr>
                  <p:nvPr/>
                </p:nvSpPr>
                <p:spPr bwMode="auto">
                  <a:xfrm>
                    <a:off x="1230" y="2778"/>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16" name="Freeform 28"/>
                  <p:cNvSpPr>
                    <a:spLocks/>
                  </p:cNvSpPr>
                  <p:nvPr/>
                </p:nvSpPr>
                <p:spPr bwMode="auto">
                  <a:xfrm>
                    <a:off x="978" y="2770"/>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17" name="Freeform 29"/>
                  <p:cNvSpPr>
                    <a:spLocks/>
                  </p:cNvSpPr>
                  <p:nvPr/>
                </p:nvSpPr>
                <p:spPr bwMode="auto">
                  <a:xfrm>
                    <a:off x="718" y="2785"/>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nvGrpSpPr>
                <p:cNvPr id="36887" name="Group 30"/>
                <p:cNvGrpSpPr>
                  <a:grpSpLocks/>
                </p:cNvGrpSpPr>
                <p:nvPr/>
              </p:nvGrpSpPr>
              <p:grpSpPr bwMode="auto">
                <a:xfrm>
                  <a:off x="1480" y="2780"/>
                  <a:ext cx="787" cy="256"/>
                  <a:chOff x="717" y="2769"/>
                  <a:chExt cx="787" cy="256"/>
                </a:xfrm>
              </p:grpSpPr>
              <p:sp>
                <p:nvSpPr>
                  <p:cNvPr id="63519" name="Freeform 31"/>
                  <p:cNvSpPr>
                    <a:spLocks/>
                  </p:cNvSpPr>
                  <p:nvPr/>
                </p:nvSpPr>
                <p:spPr bwMode="auto">
                  <a:xfrm>
                    <a:off x="1229" y="2774"/>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20" name="Freeform 32"/>
                  <p:cNvSpPr>
                    <a:spLocks/>
                  </p:cNvSpPr>
                  <p:nvPr/>
                </p:nvSpPr>
                <p:spPr bwMode="auto">
                  <a:xfrm>
                    <a:off x="977" y="2767"/>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21" name="Freeform 33"/>
                  <p:cNvSpPr>
                    <a:spLocks/>
                  </p:cNvSpPr>
                  <p:nvPr/>
                </p:nvSpPr>
                <p:spPr bwMode="auto">
                  <a:xfrm>
                    <a:off x="717" y="2781"/>
                    <a:ext cx="275" cy="244"/>
                  </a:xfrm>
                  <a:custGeom>
                    <a:avLst/>
                    <a:gdLst>
                      <a:gd name="T0" fmla="*/ 0 w 275"/>
                      <a:gd name="T1" fmla="*/ 164 h 244"/>
                      <a:gd name="T2" fmla="*/ 81 w 275"/>
                      <a:gd name="T3" fmla="*/ 2 h 244"/>
                      <a:gd name="T4" fmla="*/ 154 w 275"/>
                      <a:gd name="T5" fmla="*/ 155 h 244"/>
                      <a:gd name="T6" fmla="*/ 210 w 275"/>
                      <a:gd name="T7" fmla="*/ 236 h 244"/>
                      <a:gd name="T8" fmla="*/ 275 w 275"/>
                      <a:gd name="T9" fmla="*/ 107 h 244"/>
                    </a:gdLst>
                    <a:ahLst/>
                    <a:cxnLst>
                      <a:cxn ang="0">
                        <a:pos x="T0" y="T1"/>
                      </a:cxn>
                      <a:cxn ang="0">
                        <a:pos x="T2" y="T3"/>
                      </a:cxn>
                      <a:cxn ang="0">
                        <a:pos x="T4" y="T5"/>
                      </a:cxn>
                      <a:cxn ang="0">
                        <a:pos x="T6" y="T7"/>
                      </a:cxn>
                      <a:cxn ang="0">
                        <a:pos x="T8" y="T9"/>
                      </a:cxn>
                    </a:cxnLst>
                    <a:rect l="0" t="0" r="r" b="b"/>
                    <a:pathLst>
                      <a:path w="275" h="244">
                        <a:moveTo>
                          <a:pt x="0" y="164"/>
                        </a:moveTo>
                        <a:cubicBezTo>
                          <a:pt x="27" y="84"/>
                          <a:pt x="55" y="4"/>
                          <a:pt x="81" y="2"/>
                        </a:cubicBezTo>
                        <a:cubicBezTo>
                          <a:pt x="107" y="0"/>
                          <a:pt x="132" y="116"/>
                          <a:pt x="154" y="155"/>
                        </a:cubicBezTo>
                        <a:cubicBezTo>
                          <a:pt x="176" y="194"/>
                          <a:pt x="190" y="244"/>
                          <a:pt x="210" y="236"/>
                        </a:cubicBezTo>
                        <a:cubicBezTo>
                          <a:pt x="230" y="228"/>
                          <a:pt x="252" y="167"/>
                          <a:pt x="275" y="107"/>
                        </a:cubicBezTo>
                      </a:path>
                    </a:pathLst>
                  </a:custGeom>
                  <a:noFill/>
                  <a:ln w="28575" cmpd="sng">
                    <a:solidFill>
                      <a:srgbClr val="8901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grpSp>
        </p:grpSp>
        <p:sp>
          <p:nvSpPr>
            <p:cNvPr id="63522" name="Line 34"/>
            <p:cNvSpPr>
              <a:spLocks noChangeShapeType="1"/>
            </p:cNvSpPr>
            <p:nvPr/>
          </p:nvSpPr>
          <p:spPr bwMode="auto">
            <a:xfrm>
              <a:off x="3349" y="3802"/>
              <a:ext cx="820" cy="0"/>
            </a:xfrm>
            <a:prstGeom prst="line">
              <a:avLst/>
            </a:prstGeom>
            <a:noFill/>
            <a:ln w="28575">
              <a:solidFill>
                <a:srgbClr val="07823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23" name="Line 35"/>
            <p:cNvSpPr>
              <a:spLocks noChangeShapeType="1"/>
            </p:cNvSpPr>
            <p:nvPr/>
          </p:nvSpPr>
          <p:spPr bwMode="auto">
            <a:xfrm>
              <a:off x="3380" y="3745"/>
              <a:ext cx="202" cy="0"/>
            </a:xfrm>
            <a:prstGeom prst="line">
              <a:avLst/>
            </a:prstGeom>
            <a:noFill/>
            <a:ln w="28575">
              <a:solidFill>
                <a:srgbClr val="0206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24" name="Rectangle 36"/>
            <p:cNvSpPr>
              <a:spLocks noChangeArrowheads="1"/>
            </p:cNvSpPr>
            <p:nvPr/>
          </p:nvSpPr>
          <p:spPr bwMode="auto">
            <a:xfrm>
              <a:off x="4624" y="3680"/>
              <a:ext cx="523" cy="26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sp>
          <p:nvSpPr>
            <p:cNvPr id="63525" name="Text Box 37"/>
            <p:cNvSpPr txBox="1">
              <a:spLocks noChangeArrowheads="1"/>
            </p:cNvSpPr>
            <p:nvPr/>
          </p:nvSpPr>
          <p:spPr bwMode="auto">
            <a:xfrm>
              <a:off x="3219" y="3968"/>
              <a:ext cx="24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2F2B20"/>
                  </a:solidFill>
                  <a:latin typeface="Arial" charset="0"/>
                </a:rPr>
                <a:t>Paper        aluminum    concrete/lead</a:t>
              </a:r>
            </a:p>
          </p:txBody>
        </p:sp>
        <p:sp>
          <p:nvSpPr>
            <p:cNvPr id="63527" name="Rectangle 39"/>
            <p:cNvSpPr>
              <a:spLocks noChangeArrowheads="1"/>
            </p:cNvSpPr>
            <p:nvPr/>
          </p:nvSpPr>
          <p:spPr bwMode="auto">
            <a:xfrm>
              <a:off x="3999" y="3632"/>
              <a:ext cx="27" cy="36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2F2B20"/>
                </a:solidFill>
                <a:latin typeface="Calibri"/>
              </a:endParaRPr>
            </a:p>
          </p:txBody>
        </p:sp>
      </p:grpSp>
    </p:spTree>
    <p:extLst>
      <p:ext uri="{BB962C8B-B14F-4D97-AF65-F5344CB8AC3E}">
        <p14:creationId xmlns:p14="http://schemas.microsoft.com/office/powerpoint/2010/main" val="3290773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sz="4000" dirty="0"/>
              <a:t>Common sources of radiation</a:t>
            </a:r>
          </a:p>
        </p:txBody>
      </p:sp>
      <p:pic>
        <p:nvPicPr>
          <p:cNvPr id="4" name="Content Placeholder 3" descr="C:\Users\Daniel\AppData\Local\Microsoft\Windows\Temporary Internet Files\Content.IE5\AEV9OBC1\CAQOCSA9.gif"/>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914400"/>
            <a:ext cx="6105351" cy="4863765"/>
          </a:xfrm>
          <a:prstGeom prst="rect">
            <a:avLst/>
          </a:prstGeom>
          <a:noFill/>
          <a:ln>
            <a:noFill/>
          </a:ln>
        </p:spPr>
      </p:pic>
      <p:sp>
        <p:nvSpPr>
          <p:cNvPr id="5" name="Rectangle 4"/>
          <p:cNvSpPr/>
          <p:nvPr/>
        </p:nvSpPr>
        <p:spPr>
          <a:xfrm>
            <a:off x="2209800" y="5934671"/>
            <a:ext cx="7848600" cy="307777"/>
          </a:xfrm>
          <a:prstGeom prst="rect">
            <a:avLst/>
          </a:prstGeom>
        </p:spPr>
        <p:txBody>
          <a:bodyPr wrap="square">
            <a:spAutoFit/>
          </a:bodyPr>
          <a:lstStyle/>
          <a:p>
            <a:r>
              <a:rPr lang="en-US" sz="1400" u="sng" dirty="0">
                <a:solidFill>
                  <a:srgbClr val="A9A57C"/>
                </a:solidFill>
                <a:latin typeface="Calibri"/>
                <a:hlinkClick r:id="rId3"/>
              </a:rPr>
              <a:t>http://www.stopcancerfund.org/wp/wp-content/uploads/2010/02/table-radiation-dose-and-risk.bmp</a:t>
            </a:r>
            <a:r>
              <a:rPr lang="en-US" sz="1400" u="sng" dirty="0">
                <a:solidFill>
                  <a:srgbClr val="A9A57C"/>
                </a:solidFill>
                <a:latin typeface="Calibri"/>
              </a:rPr>
              <a:t>, </a:t>
            </a:r>
            <a:endParaRPr lang="en-US" sz="1400" dirty="0">
              <a:solidFill>
                <a:srgbClr val="A9A57C"/>
              </a:solidFill>
              <a:latin typeface="Calibri"/>
            </a:endParaRPr>
          </a:p>
        </p:txBody>
      </p:sp>
    </p:spTree>
    <p:extLst>
      <p:ext uri="{BB962C8B-B14F-4D97-AF65-F5344CB8AC3E}">
        <p14:creationId xmlns:p14="http://schemas.microsoft.com/office/powerpoint/2010/main" val="2428517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waste</a:t>
            </a:r>
          </a:p>
        </p:txBody>
      </p:sp>
      <p:sp>
        <p:nvSpPr>
          <p:cNvPr id="3" name="Content Placeholder 2"/>
          <p:cNvSpPr>
            <a:spLocks noGrp="1"/>
          </p:cNvSpPr>
          <p:nvPr>
            <p:ph idx="1"/>
          </p:nvPr>
        </p:nvSpPr>
        <p:spPr/>
        <p:txBody>
          <a:bodyPr>
            <a:normAutofit/>
          </a:bodyPr>
          <a:lstStyle/>
          <a:p>
            <a:r>
              <a:rPr lang="en-US" sz="2800" dirty="0"/>
              <a:t>The largest amount of radioactive waste in the US comes mostly from military defense program.</a:t>
            </a:r>
          </a:p>
          <a:p>
            <a:r>
              <a:rPr lang="en-US" sz="2800" dirty="0"/>
              <a:t>These wastes are ( about 80 millions gallons) are stored in large underground tanks at Hanford (Washington), and Savannah River ( South Carolina).</a:t>
            </a:r>
          </a:p>
          <a:p>
            <a:r>
              <a:rPr lang="en-US" sz="2800" dirty="0"/>
              <a:t>Some in Hanford  developed leaks in earlier years (500,000 gallons) and the leaks were discharged into the ground  contaminating 100 square miles with no known human casualties.</a:t>
            </a:r>
          </a:p>
        </p:txBody>
      </p:sp>
    </p:spTree>
    <p:extLst>
      <p:ext uri="{BB962C8B-B14F-4D97-AF65-F5344CB8AC3E}">
        <p14:creationId xmlns:p14="http://schemas.microsoft.com/office/powerpoint/2010/main" val="35475393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2400"/>
            <a:ext cx="7620000" cy="1143000"/>
          </a:xfrm>
        </p:spPr>
        <p:txBody>
          <a:bodyPr/>
          <a:lstStyle/>
          <a:p>
            <a:r>
              <a:rPr lang="en-US" dirty="0"/>
              <a:t>Nuclear waste</a:t>
            </a:r>
          </a:p>
        </p:txBody>
      </p:sp>
      <p:sp>
        <p:nvSpPr>
          <p:cNvPr id="3" name="Content Placeholder 2"/>
          <p:cNvSpPr>
            <a:spLocks noGrp="1"/>
          </p:cNvSpPr>
          <p:nvPr>
            <p:ph idx="1"/>
          </p:nvPr>
        </p:nvSpPr>
        <p:spPr>
          <a:xfrm>
            <a:off x="520117" y="1066800"/>
            <a:ext cx="9690683" cy="5638800"/>
          </a:xfrm>
        </p:spPr>
        <p:txBody>
          <a:bodyPr>
            <a:normAutofit/>
          </a:bodyPr>
          <a:lstStyle/>
          <a:p>
            <a:r>
              <a:rPr lang="en-US" sz="2400" dirty="0"/>
              <a:t>Nuclear Act Policy of 1982 and its Amendment Act of 1987  established a policy for the management of nuclear waste.</a:t>
            </a:r>
          </a:p>
          <a:p>
            <a:r>
              <a:rPr lang="en-US" sz="2400" dirty="0"/>
              <a:t>In 1987, the Yucca Mountain , Nevada location was selected by the US congress as the nuclear repository site.</a:t>
            </a:r>
          </a:p>
          <a:p>
            <a:r>
              <a:rPr lang="en-US" sz="2400" dirty="0"/>
              <a:t>It took several years to study the Yucca mountain, and a cost of $6 billion. </a:t>
            </a:r>
          </a:p>
          <a:p>
            <a:r>
              <a:rPr lang="en-US" sz="2400" dirty="0"/>
              <a:t>The study focused on  earthquakes, volcanoes , water movement through the rock and so on.</a:t>
            </a:r>
          </a:p>
          <a:p>
            <a:r>
              <a:rPr lang="en-US" sz="2400" dirty="0"/>
              <a:t>The study discovered that The Yucca Mountain site consists of “tuff”: a dense form of volcanic ash produced more than 13 million years ago. </a:t>
            </a:r>
          </a:p>
          <a:p>
            <a:r>
              <a:rPr lang="en-US" sz="2400" dirty="0"/>
              <a:t>In 2009 , the site was removed from the list of possible nuclear waste repositories.</a:t>
            </a:r>
          </a:p>
        </p:txBody>
      </p:sp>
    </p:spTree>
    <p:extLst>
      <p:ext uri="{BB962C8B-B14F-4D97-AF65-F5344CB8AC3E}">
        <p14:creationId xmlns:p14="http://schemas.microsoft.com/office/powerpoint/2010/main" val="1035319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waste</a:t>
            </a:r>
          </a:p>
        </p:txBody>
      </p:sp>
      <p:sp>
        <p:nvSpPr>
          <p:cNvPr id="3" name="Content Placeholder 2"/>
          <p:cNvSpPr>
            <a:spLocks noGrp="1"/>
          </p:cNvSpPr>
          <p:nvPr>
            <p:ph idx="1"/>
          </p:nvPr>
        </p:nvSpPr>
        <p:spPr/>
        <p:txBody>
          <a:bodyPr>
            <a:normAutofit/>
          </a:bodyPr>
          <a:lstStyle/>
          <a:p>
            <a:r>
              <a:rPr lang="en-US" sz="2400" dirty="0"/>
              <a:t>Nuclear waste requires sophisticated treatment and management to successfully isolate it from interacting with the biosphere.</a:t>
            </a:r>
          </a:p>
          <a:p>
            <a:r>
              <a:rPr lang="en-US" sz="2400" dirty="0"/>
              <a:t>It necessitates treatment, followed by a long-term management strategy involving storage, disposal or transformation of the waste into a non-toxic form.</a:t>
            </a:r>
          </a:p>
          <a:p>
            <a:r>
              <a:rPr lang="en-US" sz="2400" dirty="0"/>
              <a:t>Governments around the world are considering a range of waste management and disposal options, though there has been limited progress toward long-term waste management solutions</a:t>
            </a:r>
          </a:p>
        </p:txBody>
      </p:sp>
    </p:spTree>
    <p:extLst>
      <p:ext uri="{BB962C8B-B14F-4D97-AF65-F5344CB8AC3E}">
        <p14:creationId xmlns:p14="http://schemas.microsoft.com/office/powerpoint/2010/main" val="2845021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7620000" cy="1143000"/>
          </a:xfrm>
        </p:spPr>
        <p:txBody>
          <a:bodyPr/>
          <a:lstStyle/>
          <a:p>
            <a:r>
              <a:rPr lang="en-US" dirty="0"/>
              <a:t>Nuclear Waste</a:t>
            </a:r>
          </a:p>
        </p:txBody>
      </p:sp>
      <p:sp>
        <p:nvSpPr>
          <p:cNvPr id="3" name="Content Placeholder 2"/>
          <p:cNvSpPr>
            <a:spLocks noGrp="1"/>
          </p:cNvSpPr>
          <p:nvPr>
            <p:ph idx="1"/>
          </p:nvPr>
        </p:nvSpPr>
        <p:spPr>
          <a:xfrm>
            <a:off x="1124125" y="1600200"/>
            <a:ext cx="8248475" cy="5105400"/>
          </a:xfrm>
        </p:spPr>
        <p:txBody>
          <a:bodyPr>
            <a:normAutofit/>
          </a:bodyPr>
          <a:lstStyle/>
          <a:p>
            <a:pPr marL="114300" indent="0">
              <a:buNone/>
            </a:pPr>
            <a:r>
              <a:rPr lang="en-US" sz="2400" dirty="0"/>
              <a:t>In second half of 20th century, several methods of disposal of radioactive waste were investigated by nuclear nations:</a:t>
            </a:r>
          </a:p>
          <a:p>
            <a:r>
              <a:rPr lang="en-US" sz="2400" dirty="0"/>
              <a:t>"Long term above ground storage", not implemented.</a:t>
            </a:r>
          </a:p>
          <a:p>
            <a:r>
              <a:rPr lang="en-US" sz="2400" dirty="0"/>
              <a:t>"Disposal in outer space", not implemented.</a:t>
            </a:r>
          </a:p>
          <a:p>
            <a:r>
              <a:rPr lang="en-US" sz="2400" dirty="0"/>
              <a:t>"Deep borehole disposal", not implemented.</a:t>
            </a:r>
          </a:p>
          <a:p>
            <a:r>
              <a:rPr lang="en-US" sz="2400" dirty="0"/>
              <a:t>"Rock-melting", not implemented in the US.</a:t>
            </a:r>
          </a:p>
          <a:p>
            <a:r>
              <a:rPr lang="en-US" sz="2400" dirty="0"/>
              <a:t>"Disposal at subduction zones", not implemented</a:t>
            </a:r>
            <a:r>
              <a:rPr lang="en-US" dirty="0"/>
              <a:t>.</a:t>
            </a:r>
          </a:p>
          <a:p>
            <a:endParaRPr lang="en-US" dirty="0"/>
          </a:p>
        </p:txBody>
      </p:sp>
    </p:spTree>
    <p:extLst>
      <p:ext uri="{BB962C8B-B14F-4D97-AF65-F5344CB8AC3E}">
        <p14:creationId xmlns:p14="http://schemas.microsoft.com/office/powerpoint/2010/main" val="1303171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Waste</a:t>
            </a:r>
          </a:p>
        </p:txBody>
      </p:sp>
      <p:sp>
        <p:nvSpPr>
          <p:cNvPr id="3" name="Content Placeholder 2"/>
          <p:cNvSpPr>
            <a:spLocks noGrp="1"/>
          </p:cNvSpPr>
          <p:nvPr>
            <p:ph idx="1"/>
          </p:nvPr>
        </p:nvSpPr>
        <p:spPr/>
        <p:txBody>
          <a:bodyPr/>
          <a:lstStyle/>
          <a:p>
            <a:pPr marL="114300" indent="0">
              <a:buNone/>
            </a:pPr>
            <a:r>
              <a:rPr lang="en-US" sz="2400" dirty="0"/>
              <a:t>And</a:t>
            </a:r>
          </a:p>
          <a:p>
            <a:r>
              <a:rPr lang="en-US" sz="2400" dirty="0"/>
              <a:t>"</a:t>
            </a:r>
            <a:r>
              <a:rPr lang="en-US" sz="2400" b="1" dirty="0"/>
              <a:t>Ocean disposal</a:t>
            </a:r>
            <a:r>
              <a:rPr lang="en-US" sz="2400" dirty="0"/>
              <a:t>", done by the USSR, the United Kingdom, Switzerland, the United States, Belgium, France, The Netherlands, Japan, Sweden, Russia, Germany, Italy and South Korea. (1954–93): this is no longer permitted by international agreements.</a:t>
            </a:r>
          </a:p>
          <a:p>
            <a:r>
              <a:rPr lang="en-US" sz="2400" dirty="0"/>
              <a:t>"Sub seabed disposal", not implemented, not permitted by international agreements.( a close tank that you plunge in the ocean) </a:t>
            </a:r>
          </a:p>
          <a:p>
            <a:r>
              <a:rPr lang="en-US" sz="2400" dirty="0"/>
              <a:t>"Disposal in ice sheets", rejected in Antarctic Treaty</a:t>
            </a:r>
          </a:p>
          <a:p>
            <a:r>
              <a:rPr lang="en-US" sz="2400" dirty="0"/>
              <a:t>"</a:t>
            </a:r>
            <a:r>
              <a:rPr lang="en-US" sz="2400" b="1" dirty="0"/>
              <a:t>Direct injection</a:t>
            </a:r>
            <a:r>
              <a:rPr lang="en-US" sz="2400" dirty="0"/>
              <a:t>", done by USSR and USA.</a:t>
            </a:r>
          </a:p>
          <a:p>
            <a:endParaRPr lang="en-US" dirty="0"/>
          </a:p>
        </p:txBody>
      </p:sp>
    </p:spTree>
    <p:extLst>
      <p:ext uri="{BB962C8B-B14F-4D97-AF65-F5344CB8AC3E}">
        <p14:creationId xmlns:p14="http://schemas.microsoft.com/office/powerpoint/2010/main" val="173084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Ions</a:t>
            </a:r>
          </a:p>
        </p:txBody>
      </p:sp>
      <p:sp>
        <p:nvSpPr>
          <p:cNvPr id="3" name="Content Placeholder 2"/>
          <p:cNvSpPr>
            <a:spLocks noGrp="1"/>
          </p:cNvSpPr>
          <p:nvPr>
            <p:ph idx="1"/>
          </p:nvPr>
        </p:nvSpPr>
        <p:spPr>
          <a:xfrm>
            <a:off x="285226" y="1417638"/>
            <a:ext cx="7173985" cy="4906963"/>
          </a:xfrm>
        </p:spPr>
        <p:txBody>
          <a:bodyPr/>
          <a:lstStyle/>
          <a:p>
            <a:r>
              <a:rPr lang="en-US" sz="2400" dirty="0"/>
              <a:t>If an atom loses or gains an electron or more, it becomes charged, and is called an “ion”. Its element doesn’t change, because it retains all its Z protons.</a:t>
            </a:r>
          </a:p>
          <a:p>
            <a:r>
              <a:rPr lang="en-US" sz="2400" dirty="0"/>
              <a:t>Much of chemistry is about how atoms in a molecule share their electrons.</a:t>
            </a:r>
          </a:p>
          <a:p>
            <a:endParaRPr lang="en-US" dirty="0"/>
          </a:p>
          <a:p>
            <a:pPr>
              <a:buNone/>
            </a:pPr>
            <a:endParaRPr lang="en-US" sz="1400" dirty="0"/>
          </a:p>
          <a:p>
            <a:pPr>
              <a:buNone/>
            </a:pPr>
            <a:r>
              <a:rPr lang="en-US" sz="1400" dirty="0"/>
              <a:t>	Images: </a:t>
            </a:r>
            <a:r>
              <a:rPr lang="en-US" sz="1400" dirty="0">
                <a:hlinkClick r:id="rId2"/>
              </a:rPr>
              <a:t>http://www.bbc.co.uk/schools/gcsebitesize/science/images/diag_sodium_chloride.gif</a:t>
            </a:r>
            <a:endParaRPr lang="en-US" sz="1400" dirty="0"/>
          </a:p>
          <a:p>
            <a:pPr>
              <a:buNone/>
            </a:pPr>
            <a:r>
              <a:rPr lang="en-US" sz="1400" dirty="0">
                <a:hlinkClick r:id="rId3"/>
              </a:rPr>
              <a:t>http://www.bbc.co.uk/schools/gcsebitesize/science/images/diag_calcium_chloride.gif</a:t>
            </a:r>
            <a:endParaRPr lang="en-US" sz="1400" dirty="0"/>
          </a:p>
          <a:p>
            <a:pPr>
              <a:buNone/>
            </a:pPr>
            <a:endParaRPr lang="en-US" sz="1400" dirty="0"/>
          </a:p>
        </p:txBody>
      </p:sp>
      <p:pic>
        <p:nvPicPr>
          <p:cNvPr id="35842" name="Picture 2" descr="http://www.bbc.co.uk/schools/gcsebitesize/science/images/diag_calcium_chloride.gif"/>
          <p:cNvPicPr>
            <a:picLocks noChangeAspect="1" noChangeArrowheads="1"/>
          </p:cNvPicPr>
          <p:nvPr/>
        </p:nvPicPr>
        <p:blipFill>
          <a:blip r:embed="rId4" cstate="print"/>
          <a:srcRect/>
          <a:stretch>
            <a:fillRect/>
          </a:stretch>
        </p:blipFill>
        <p:spPr bwMode="auto">
          <a:xfrm>
            <a:off x="7772401" y="3352801"/>
            <a:ext cx="2619375" cy="2905125"/>
          </a:xfrm>
          <a:prstGeom prst="rect">
            <a:avLst/>
          </a:prstGeom>
          <a:noFill/>
        </p:spPr>
      </p:pic>
      <p:pic>
        <p:nvPicPr>
          <p:cNvPr id="35844" name="Picture 4" descr="Diagram of bonding in sodium chloride. A sodium ion (2,8)+ gives an electron to a chloride ion (2,8,8)-. Both ions have full highest energy levels."/>
          <p:cNvPicPr>
            <a:picLocks noChangeAspect="1" noChangeArrowheads="1"/>
          </p:cNvPicPr>
          <p:nvPr/>
        </p:nvPicPr>
        <p:blipFill>
          <a:blip r:embed="rId5" cstate="print"/>
          <a:srcRect/>
          <a:stretch>
            <a:fillRect/>
          </a:stretch>
        </p:blipFill>
        <p:spPr bwMode="auto">
          <a:xfrm>
            <a:off x="7620001" y="990601"/>
            <a:ext cx="2619375" cy="1524001"/>
          </a:xfrm>
          <a:prstGeom prst="rect">
            <a:avLst/>
          </a:prstGeom>
          <a:noFill/>
        </p:spPr>
      </p:pic>
    </p:spTree>
    <p:extLst>
      <p:ext uri="{BB962C8B-B14F-4D97-AF65-F5344CB8AC3E}">
        <p14:creationId xmlns:p14="http://schemas.microsoft.com/office/powerpoint/2010/main" val="3902362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7848600" cy="1143000"/>
          </a:xfrm>
        </p:spPr>
        <p:txBody>
          <a:bodyPr/>
          <a:lstStyle/>
          <a:p>
            <a:r>
              <a:rPr lang="en-US" dirty="0"/>
              <a:t>Ocean disposal of radioactive waste</a:t>
            </a:r>
          </a:p>
        </p:txBody>
      </p:sp>
      <p:sp>
        <p:nvSpPr>
          <p:cNvPr id="3" name="Content Placeholder 2"/>
          <p:cNvSpPr>
            <a:spLocks noGrp="1"/>
          </p:cNvSpPr>
          <p:nvPr>
            <p:ph idx="1"/>
          </p:nvPr>
        </p:nvSpPr>
        <p:spPr>
          <a:xfrm>
            <a:off x="864066" y="1600200"/>
            <a:ext cx="9194334" cy="5181600"/>
          </a:xfrm>
        </p:spPr>
        <p:txBody>
          <a:bodyPr>
            <a:normAutofit/>
          </a:bodyPr>
          <a:lstStyle/>
          <a:p>
            <a:r>
              <a:rPr lang="en-US" sz="2400" dirty="0"/>
              <a:t>From 1946 through 1993, thirteen countries used ocean disposal or ocean dumping as a method to dispose of nuclear/radioactive waste.</a:t>
            </a:r>
          </a:p>
          <a:p>
            <a:r>
              <a:rPr lang="en-US" sz="2400" dirty="0"/>
              <a:t>Since 1993, ocean disposal has been banned by international treaties.</a:t>
            </a:r>
          </a:p>
          <a:p>
            <a:r>
              <a:rPr lang="en-US" sz="2400" dirty="0"/>
              <a:t>Some companies have been dumping radioactive waste and other hazardous materials into the coastal waters of Somalia, taking advantage of the fact that the country had no functioning government from the early 1990s onwards. </a:t>
            </a:r>
          </a:p>
          <a:p>
            <a:r>
              <a:rPr lang="en-US" sz="2400" dirty="0"/>
              <a:t>According to the United Nations, this caused health problems for locals in the coastal region and posed a significant danger to Somalia's fishing industry and local marine life.</a:t>
            </a:r>
          </a:p>
        </p:txBody>
      </p:sp>
    </p:spTree>
    <p:extLst>
      <p:ext uri="{BB962C8B-B14F-4D97-AF65-F5344CB8AC3E}">
        <p14:creationId xmlns:p14="http://schemas.microsoft.com/office/powerpoint/2010/main" val="2193052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Methods of Disposal</a:t>
            </a:r>
          </a:p>
        </p:txBody>
      </p:sp>
      <p:sp>
        <p:nvSpPr>
          <p:cNvPr id="3" name="Content Placeholder 2"/>
          <p:cNvSpPr>
            <a:spLocks noGrp="1"/>
          </p:cNvSpPr>
          <p:nvPr>
            <p:ph idx="1"/>
          </p:nvPr>
        </p:nvSpPr>
        <p:spPr/>
        <p:txBody>
          <a:bodyPr>
            <a:normAutofit/>
          </a:bodyPr>
          <a:lstStyle/>
          <a:p>
            <a:r>
              <a:rPr lang="en-US" sz="2800" b="1" dirty="0"/>
              <a:t>Direct injection </a:t>
            </a:r>
            <a:r>
              <a:rPr lang="en-US" sz="2800" dirty="0"/>
              <a:t>includes injection of liquid radioactive waste directly into a layer of rock very deep underground. This concept has been practiced by Russia and the US.</a:t>
            </a:r>
          </a:p>
          <a:p>
            <a:r>
              <a:rPr lang="en-US" sz="2800" b="1" dirty="0"/>
              <a:t>Rock melting: </a:t>
            </a:r>
            <a:r>
              <a:rPr lang="en-US" sz="2800" dirty="0"/>
              <a:t>the melting of waste is done in the adjacent rock. The main point is to produce immobilized mass of waste. This technique is reserved exclusively for heat-generated waste.</a:t>
            </a:r>
          </a:p>
        </p:txBody>
      </p:sp>
    </p:spTree>
    <p:extLst>
      <p:ext uri="{BB962C8B-B14F-4D97-AF65-F5344CB8AC3E}">
        <p14:creationId xmlns:p14="http://schemas.microsoft.com/office/powerpoint/2010/main" val="15073241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Injection</a:t>
            </a:r>
          </a:p>
        </p:txBody>
      </p:sp>
      <p:sp>
        <p:nvSpPr>
          <p:cNvPr id="3" name="Content Placeholder 2"/>
          <p:cNvSpPr>
            <a:spLocks noGrp="1"/>
          </p:cNvSpPr>
          <p:nvPr>
            <p:ph idx="1"/>
          </p:nvPr>
        </p:nvSpPr>
        <p:spPr/>
        <p:txBody>
          <a:bodyPr>
            <a:normAutofit/>
          </a:bodyPr>
          <a:lstStyle/>
          <a:p>
            <a:r>
              <a:rPr lang="en-US" sz="2400" dirty="0"/>
              <a:t> Injection of liquid radioactive waste directly into a layer of rock deep underground.</a:t>
            </a:r>
          </a:p>
          <a:p>
            <a:r>
              <a:rPr lang="en-US" sz="2400" dirty="0"/>
              <a:t> Layer of rock (injection layer) with sufficient porosity to accommodate the waste and with sufficient permeability to allow easy injection (</a:t>
            </a:r>
            <a:r>
              <a:rPr lang="en-US" sz="2400" i="1" dirty="0"/>
              <a:t>i.e.</a:t>
            </a:r>
            <a:r>
              <a:rPr lang="en-US" sz="2400" dirty="0"/>
              <a:t> act like a sponge).</a:t>
            </a:r>
          </a:p>
          <a:p>
            <a:r>
              <a:rPr lang="en-US" sz="2400" dirty="0"/>
              <a:t>Above and below the injection layer there must be impermeable layers that act as a natural seal.</a:t>
            </a:r>
          </a:p>
          <a:p>
            <a:r>
              <a:rPr lang="en-US" sz="2400" dirty="0"/>
              <a:t>Example: injection into layers of rock containing natural brine groundwater. This is because the high density of brine (salt water) would reduce the potential for upward movement.</a:t>
            </a:r>
          </a:p>
        </p:txBody>
      </p:sp>
    </p:spTree>
    <p:extLst>
      <p:ext uri="{BB962C8B-B14F-4D97-AF65-F5344CB8AC3E}">
        <p14:creationId xmlns:p14="http://schemas.microsoft.com/office/powerpoint/2010/main" val="6379995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 Mass</a:t>
            </a:r>
          </a:p>
        </p:txBody>
      </p:sp>
      <p:sp>
        <p:nvSpPr>
          <p:cNvPr id="3" name="Content Placeholder 2"/>
          <p:cNvSpPr>
            <a:spLocks noGrp="1"/>
          </p:cNvSpPr>
          <p:nvPr>
            <p:ph idx="1"/>
          </p:nvPr>
        </p:nvSpPr>
        <p:spPr>
          <a:xfrm>
            <a:off x="1275127" y="1447800"/>
            <a:ext cx="9001387" cy="4953000"/>
          </a:xfrm>
        </p:spPr>
        <p:txBody>
          <a:bodyPr>
            <a:normAutofit/>
          </a:bodyPr>
          <a:lstStyle/>
          <a:p>
            <a:r>
              <a:rPr lang="en-US" sz="2800" dirty="0"/>
              <a:t>A critical mass is the smallest amount of fissile material needed for a sustained nuclear chain reaction.</a:t>
            </a:r>
          </a:p>
          <a:p>
            <a:r>
              <a:rPr lang="en-US" sz="2800" dirty="0"/>
              <a:t>The critical mass of a fissionable material depends upon </a:t>
            </a:r>
            <a:r>
              <a:rPr lang="en-US" sz="2800" u="sng" dirty="0"/>
              <a:t>its nuclear properties</a:t>
            </a:r>
            <a:r>
              <a:rPr lang="en-US" sz="2800" dirty="0"/>
              <a:t>: (specifically, the nuclear fission cross-section), density, shape, enrichment, purity, temperature, and surroundings.</a:t>
            </a:r>
          </a:p>
          <a:p>
            <a:r>
              <a:rPr lang="en-US" sz="2800" dirty="0"/>
              <a:t>Critical mass is important in nuclear weapon design.</a:t>
            </a:r>
          </a:p>
        </p:txBody>
      </p:sp>
    </p:spTree>
    <p:extLst>
      <p:ext uri="{BB962C8B-B14F-4D97-AF65-F5344CB8AC3E}">
        <p14:creationId xmlns:p14="http://schemas.microsoft.com/office/powerpoint/2010/main" val="13626981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Critical mass</a:t>
            </a:r>
          </a:p>
        </p:txBody>
      </p:sp>
      <p:sp>
        <p:nvSpPr>
          <p:cNvPr id="3" name="Content Placeholder 2"/>
          <p:cNvSpPr>
            <a:spLocks noGrp="1"/>
          </p:cNvSpPr>
          <p:nvPr>
            <p:ph idx="1"/>
          </p:nvPr>
        </p:nvSpPr>
        <p:spPr>
          <a:xfrm>
            <a:off x="3733800" y="1414969"/>
            <a:ext cx="3276600" cy="4525963"/>
          </a:xfrm>
        </p:spPr>
        <p:txBody>
          <a:bodyPr/>
          <a:lstStyle/>
          <a:p>
            <a:r>
              <a:rPr lang="en-US" sz="1400" b="1" i="1" dirty="0"/>
              <a:t>Top:</a:t>
            </a:r>
            <a:r>
              <a:rPr lang="en-US" sz="1400" dirty="0"/>
              <a:t> A </a:t>
            </a:r>
            <a:r>
              <a:rPr lang="en-US" sz="1400" dirty="0">
                <a:hlinkClick r:id="rId2" tooltip="Sphere"/>
              </a:rPr>
              <a:t>sphere</a:t>
            </a:r>
            <a:r>
              <a:rPr lang="en-US" sz="1400" dirty="0"/>
              <a:t> of fissile material is too small to allow the </a:t>
            </a:r>
            <a:r>
              <a:rPr lang="en-US" sz="1400" dirty="0">
                <a:hlinkClick r:id="rId3" tooltip="Chain reaction"/>
              </a:rPr>
              <a:t>chain reaction</a:t>
            </a:r>
            <a:r>
              <a:rPr lang="en-US" sz="1400" dirty="0"/>
              <a:t> to become self-sustaining as </a:t>
            </a:r>
            <a:r>
              <a:rPr lang="en-US" sz="1400" dirty="0">
                <a:hlinkClick r:id="rId4" tooltip="Neutron"/>
              </a:rPr>
              <a:t>neutrons</a:t>
            </a:r>
            <a:r>
              <a:rPr lang="en-US" sz="1400" dirty="0"/>
              <a:t> generated by </a:t>
            </a:r>
            <a:r>
              <a:rPr lang="en-US" sz="1400" dirty="0">
                <a:hlinkClick r:id="rId5" tooltip="Nuclear fission"/>
              </a:rPr>
              <a:t>fissions</a:t>
            </a:r>
            <a:r>
              <a:rPr lang="en-US" sz="1400" dirty="0"/>
              <a:t> can too easily escape.</a:t>
            </a:r>
            <a:br>
              <a:rPr lang="en-US" sz="1400" dirty="0"/>
            </a:br>
            <a:br>
              <a:rPr lang="en-US" sz="1400" dirty="0"/>
            </a:br>
            <a:r>
              <a:rPr lang="en-US" sz="1400" b="1" i="1" dirty="0"/>
              <a:t>Middle:</a:t>
            </a:r>
            <a:r>
              <a:rPr lang="en-US" sz="1400" dirty="0"/>
              <a:t> By increasing the mass of the sphere to a critical mass, the reaction can become self-sustaining.</a:t>
            </a:r>
            <a:br>
              <a:rPr lang="en-US" sz="1400" dirty="0"/>
            </a:br>
            <a:br>
              <a:rPr lang="en-US" sz="1400" dirty="0"/>
            </a:br>
            <a:r>
              <a:rPr lang="en-US" sz="1400" b="1" i="1" dirty="0"/>
              <a:t>Bottom:</a:t>
            </a:r>
            <a:r>
              <a:rPr lang="en-US" sz="1400" b="1" dirty="0"/>
              <a:t> </a:t>
            </a:r>
            <a:r>
              <a:rPr lang="en-US" sz="1400" dirty="0"/>
              <a:t>Surrounding the original sphere with a </a:t>
            </a:r>
            <a:r>
              <a:rPr lang="en-US" sz="1400" dirty="0">
                <a:hlinkClick r:id="rId6" tooltip="Neutron reflector"/>
              </a:rPr>
              <a:t>neutron reflector</a:t>
            </a:r>
            <a:r>
              <a:rPr lang="en-US" sz="1400" dirty="0"/>
              <a:t> increases the efficiency of the reactions and also allows the reaction to become self-sustaining.</a:t>
            </a:r>
          </a:p>
        </p:txBody>
      </p:sp>
      <p:pic>
        <p:nvPicPr>
          <p:cNvPr id="1026" name="Picture 2" descr="File:Critical mass.svg"/>
          <p:cNvPicPr>
            <a:picLocks noChangeAspect="1" noChangeArrowheads="1"/>
          </p:cNvPicPr>
          <p:nvPr/>
        </p:nvPicPr>
        <p:blipFill>
          <a:blip r:embed="rId7" cstate="print"/>
          <a:srcRect/>
          <a:stretch>
            <a:fillRect/>
          </a:stretch>
        </p:blipFill>
        <p:spPr bwMode="auto">
          <a:xfrm>
            <a:off x="1143000" y="825212"/>
            <a:ext cx="2800350" cy="5705476"/>
          </a:xfrm>
          <a:prstGeom prst="rect">
            <a:avLst/>
          </a:prstGeom>
          <a:noFill/>
        </p:spPr>
      </p:pic>
      <p:pic>
        <p:nvPicPr>
          <p:cNvPr id="1028" name="Picture 4" descr="http://upload.wikimedia.org/wikipedia/commons/thumb/c/c1/Nuclear_predetonation.svg/250px-Nuclear_predetonation.svg.png"/>
          <p:cNvPicPr>
            <a:picLocks noChangeAspect="1" noChangeArrowheads="1"/>
          </p:cNvPicPr>
          <p:nvPr/>
        </p:nvPicPr>
        <p:blipFill>
          <a:blip r:embed="rId8" cstate="print"/>
          <a:srcRect/>
          <a:stretch>
            <a:fillRect/>
          </a:stretch>
        </p:blipFill>
        <p:spPr bwMode="auto">
          <a:xfrm>
            <a:off x="7010400" y="1055703"/>
            <a:ext cx="2381250" cy="2219326"/>
          </a:xfrm>
          <a:prstGeom prst="rect">
            <a:avLst/>
          </a:prstGeom>
          <a:noFill/>
        </p:spPr>
      </p:pic>
      <p:sp>
        <p:nvSpPr>
          <p:cNvPr id="6" name="Rectangle 5"/>
          <p:cNvSpPr/>
          <p:nvPr/>
        </p:nvSpPr>
        <p:spPr>
          <a:xfrm>
            <a:off x="7010400" y="3483700"/>
            <a:ext cx="2895600" cy="3046988"/>
          </a:xfrm>
          <a:prstGeom prst="rect">
            <a:avLst/>
          </a:prstGeom>
        </p:spPr>
        <p:txBody>
          <a:bodyPr wrap="square">
            <a:spAutoFit/>
          </a:bodyPr>
          <a:lstStyle/>
          <a:p>
            <a:r>
              <a:rPr lang="en-US" sz="1600" dirty="0">
                <a:solidFill>
                  <a:schemeClr val="accent2">
                    <a:lumMod val="50000"/>
                  </a:schemeClr>
                </a:solidFill>
              </a:rPr>
              <a:t>If two pieces of subcritical material are not brought together fast enough, nuclear </a:t>
            </a:r>
            <a:r>
              <a:rPr lang="en-US" sz="1600" dirty="0" err="1">
                <a:solidFill>
                  <a:schemeClr val="accent2">
                    <a:lumMod val="50000"/>
                  </a:schemeClr>
                </a:solidFill>
              </a:rPr>
              <a:t>predetonation</a:t>
            </a:r>
            <a:r>
              <a:rPr lang="en-US" sz="1600" dirty="0">
                <a:solidFill>
                  <a:schemeClr val="accent2">
                    <a:lumMod val="50000"/>
                  </a:schemeClr>
                </a:solidFill>
              </a:rPr>
              <a:t> (fizzle) can occur, whereby a very small explosion will blow the bulk of the material apart.</a:t>
            </a:r>
          </a:p>
          <a:p>
            <a:endParaRPr lang="en-US" sz="1600" dirty="0">
              <a:solidFill>
                <a:schemeClr val="accent1"/>
              </a:solidFill>
            </a:endParaRPr>
          </a:p>
          <a:p>
            <a:endParaRPr lang="en-US" sz="1600" dirty="0">
              <a:solidFill>
                <a:schemeClr val="accent1"/>
              </a:solidFill>
            </a:endParaRPr>
          </a:p>
          <a:p>
            <a:r>
              <a:rPr lang="en-US" sz="1600" dirty="0">
                <a:solidFill>
                  <a:schemeClr val="accent1"/>
                </a:solidFill>
              </a:rPr>
              <a:t>Images: </a:t>
            </a:r>
            <a:r>
              <a:rPr lang="en-US" sz="1600" dirty="0">
                <a:solidFill>
                  <a:schemeClr val="accent1"/>
                </a:solidFill>
                <a:hlinkClick r:id="rId9"/>
              </a:rPr>
              <a:t>http://en.wikipedia.org/wiki/Critical_mass</a:t>
            </a:r>
            <a:endParaRPr lang="en-US" sz="1600" dirty="0">
              <a:solidFill>
                <a:schemeClr val="accent1"/>
              </a:solidFill>
            </a:endParaRPr>
          </a:p>
        </p:txBody>
      </p:sp>
    </p:spTree>
    <p:extLst>
      <p:ext uri="{BB962C8B-B14F-4D97-AF65-F5344CB8AC3E}">
        <p14:creationId xmlns:p14="http://schemas.microsoft.com/office/powerpoint/2010/main" val="300693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Criticality accident </a:t>
            </a:r>
          </a:p>
        </p:txBody>
      </p:sp>
      <p:sp>
        <p:nvSpPr>
          <p:cNvPr id="3" name="Content Placeholder 2"/>
          <p:cNvSpPr>
            <a:spLocks noGrp="1"/>
          </p:cNvSpPr>
          <p:nvPr>
            <p:ph idx="1"/>
          </p:nvPr>
        </p:nvSpPr>
        <p:spPr>
          <a:xfrm>
            <a:off x="721453" y="1600200"/>
            <a:ext cx="8879747" cy="5105400"/>
          </a:xfrm>
        </p:spPr>
        <p:txBody>
          <a:bodyPr/>
          <a:lstStyle/>
          <a:p>
            <a:r>
              <a:rPr lang="en-US" dirty="0"/>
              <a:t>A </a:t>
            </a:r>
            <a:r>
              <a:rPr lang="en-US" b="1" dirty="0"/>
              <a:t>criticality accident </a:t>
            </a:r>
            <a:r>
              <a:rPr lang="en-US" dirty="0"/>
              <a:t>is an uncontrolled nuclear chain reaction.</a:t>
            </a:r>
          </a:p>
          <a:p>
            <a:r>
              <a:rPr lang="en-US" dirty="0"/>
              <a:t> It is sometimes referred to as a </a:t>
            </a:r>
            <a:r>
              <a:rPr lang="en-US" b="1" dirty="0"/>
              <a:t>critical excursion or a critical power excursion </a:t>
            </a:r>
            <a:r>
              <a:rPr lang="en-US" dirty="0"/>
              <a:t>and represents the </a:t>
            </a:r>
            <a:r>
              <a:rPr lang="en-US" b="1" dirty="0"/>
              <a:t>unintentional assembly of a critical mass of a given fissile material</a:t>
            </a:r>
            <a:r>
              <a:rPr lang="en-US" dirty="0"/>
              <a:t>, such as enriched uranium or plutonium, in an unprotected environment.</a:t>
            </a:r>
          </a:p>
          <a:p>
            <a:r>
              <a:rPr lang="en-US" dirty="0"/>
              <a:t>At least sixty criticality accidents have been recorded since 1945. These have caused at least twenty-one deaths: seven in the United States, ten in the Soviet Union, two in Japan, one in Argentina, and one in Yugoslavia. Nine have been due to process accidents, and the others from research reactor accidents.</a:t>
            </a:r>
          </a:p>
        </p:txBody>
      </p:sp>
    </p:spTree>
    <p:extLst>
      <p:ext uri="{BB962C8B-B14F-4D97-AF65-F5344CB8AC3E}">
        <p14:creationId xmlns:p14="http://schemas.microsoft.com/office/powerpoint/2010/main" val="3402860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39762"/>
          </a:xfrm>
        </p:spPr>
        <p:txBody>
          <a:bodyPr>
            <a:normAutofit fontScale="90000"/>
          </a:bodyPr>
          <a:lstStyle/>
          <a:p>
            <a:r>
              <a:rPr lang="en-US" dirty="0"/>
              <a:t>Critical mass: </a:t>
            </a:r>
            <a:r>
              <a:rPr lang="en-US" dirty="0" err="1"/>
              <a:t>oopsies</a:t>
            </a:r>
            <a:r>
              <a:rPr lang="en-US" dirty="0"/>
              <a:t>!</a:t>
            </a:r>
          </a:p>
        </p:txBody>
      </p:sp>
      <p:sp>
        <p:nvSpPr>
          <p:cNvPr id="3" name="Content Placeholder 2"/>
          <p:cNvSpPr>
            <a:spLocks noGrp="1"/>
          </p:cNvSpPr>
          <p:nvPr>
            <p:ph idx="1"/>
          </p:nvPr>
        </p:nvSpPr>
        <p:spPr>
          <a:xfrm>
            <a:off x="964734" y="914400"/>
            <a:ext cx="9246066" cy="6248400"/>
          </a:xfrm>
        </p:spPr>
        <p:txBody>
          <a:bodyPr>
            <a:normAutofit/>
          </a:bodyPr>
          <a:lstStyle/>
          <a:p>
            <a:pPr>
              <a:buNone/>
            </a:pPr>
            <a:r>
              <a:rPr lang="en-US" sz="2400" dirty="0"/>
              <a:t>21 deaths since 1945 in 60 “criticality accidents”.</a:t>
            </a:r>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endParaRPr lang="en-US" sz="1400" dirty="0"/>
          </a:p>
          <a:p>
            <a:pPr>
              <a:buNone/>
            </a:pPr>
            <a:r>
              <a:rPr lang="en-US" sz="1400" b="1" dirty="0"/>
              <a:t>Left: </a:t>
            </a:r>
            <a:r>
              <a:rPr lang="en-US" sz="1400" dirty="0"/>
              <a:t>As part of a re-creation of a 1945 </a:t>
            </a:r>
            <a:r>
              <a:rPr lang="en-US" sz="1400" dirty="0">
                <a:hlinkClick r:id="rId2" tooltip="Criticality accident"/>
              </a:rPr>
              <a:t>criticality accident</a:t>
            </a:r>
            <a:r>
              <a:rPr lang="en-US" sz="1400" dirty="0"/>
              <a:t>, a </a:t>
            </a:r>
            <a:r>
              <a:rPr lang="en-US" sz="1400" dirty="0">
                <a:hlinkClick r:id="rId3" tooltip="Plutonium pit"/>
              </a:rPr>
              <a:t>plutonium pit</a:t>
            </a:r>
            <a:r>
              <a:rPr lang="en-US" sz="1400" dirty="0"/>
              <a:t> is surrounded by blocks of </a:t>
            </a:r>
            <a:r>
              <a:rPr lang="en-US" sz="1400" dirty="0">
                <a:hlinkClick r:id="rId4" tooltip="Neutron reflector"/>
              </a:rPr>
              <a:t>neutron-reflective</a:t>
            </a:r>
            <a:r>
              <a:rPr lang="en-US" sz="1400" dirty="0"/>
              <a:t> </a:t>
            </a:r>
            <a:r>
              <a:rPr lang="en-US" sz="1400" dirty="0">
                <a:hlinkClick r:id="rId5" tooltip="Tungsten carbide"/>
              </a:rPr>
              <a:t>tungsten carbide</a:t>
            </a:r>
            <a:r>
              <a:rPr lang="en-US" sz="1400" dirty="0"/>
              <a:t>. The original experiment was designed to measure the radiation produced when an extra block was added. Instead, the mass went supercritical.</a:t>
            </a:r>
          </a:p>
          <a:p>
            <a:pPr>
              <a:buNone/>
            </a:pPr>
            <a:r>
              <a:rPr lang="en-US" sz="1400" b="1" dirty="0"/>
              <a:t>Right: </a:t>
            </a:r>
            <a:r>
              <a:rPr lang="en-US" sz="1400" dirty="0"/>
              <a:t>A re-creation of the Slot in incident from the film “Fat Man and Little Boy”. The inside hemisphere next to the hand is beryllium, with an external larger tamper under it, of natural uranium. The 3.5-inch-diameter (89 mm) plutonium "</a:t>
            </a:r>
            <a:r>
              <a:rPr lang="en-US" sz="1400" dirty="0">
                <a:hlinkClick r:id="rId6" tooltip="Demon core"/>
              </a:rPr>
              <a:t>demon core</a:t>
            </a:r>
            <a:r>
              <a:rPr lang="en-US" sz="1400" dirty="0"/>
              <a:t>" (the same as in the </a:t>
            </a:r>
            <a:r>
              <a:rPr lang="en-US" sz="1400" dirty="0" err="1"/>
              <a:t>Daghlian</a:t>
            </a:r>
            <a:r>
              <a:rPr lang="en-US" sz="1400" dirty="0"/>
              <a:t> incident) was inside, and is not visible.</a:t>
            </a:r>
          </a:p>
          <a:p>
            <a:pPr>
              <a:buNone/>
            </a:pPr>
            <a:endParaRPr lang="en-US" sz="1400" dirty="0"/>
          </a:p>
          <a:p>
            <a:pPr>
              <a:buNone/>
            </a:pPr>
            <a:r>
              <a:rPr lang="en-US" sz="1400" dirty="0"/>
              <a:t>Images: </a:t>
            </a:r>
            <a:r>
              <a:rPr lang="en-US" sz="1400" dirty="0">
                <a:hlinkClick r:id="rId7"/>
              </a:rPr>
              <a:t>http://en.wikipedia.org/wiki/Critical_mass</a:t>
            </a:r>
            <a:endParaRPr lang="en-US" sz="1400" dirty="0"/>
          </a:p>
        </p:txBody>
      </p:sp>
      <p:pic>
        <p:nvPicPr>
          <p:cNvPr id="37890" name="Picture 2" descr="http://upload.wikimedia.org/wikipedia/commons/thumb/1/13/Partially-reflected-plutonium-sphere.jpeg/350px-Partially-reflected-plutonium-sphere.jpeg"/>
          <p:cNvPicPr>
            <a:picLocks noChangeAspect="1" noChangeArrowheads="1"/>
          </p:cNvPicPr>
          <p:nvPr/>
        </p:nvPicPr>
        <p:blipFill>
          <a:blip r:embed="rId8" cstate="print"/>
          <a:srcRect/>
          <a:stretch>
            <a:fillRect/>
          </a:stretch>
        </p:blipFill>
        <p:spPr bwMode="auto">
          <a:xfrm>
            <a:off x="1524000" y="1371601"/>
            <a:ext cx="3333750" cy="2571751"/>
          </a:xfrm>
          <a:prstGeom prst="rect">
            <a:avLst/>
          </a:prstGeom>
          <a:noFill/>
        </p:spPr>
      </p:pic>
      <p:pic>
        <p:nvPicPr>
          <p:cNvPr id="2050" name="Picture 2">
            <a:hlinkClick r:id="rId9"/>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875" t="17334" r="32500" b="28889"/>
          <a:stretch/>
        </p:blipFill>
        <p:spPr bwMode="auto">
          <a:xfrm>
            <a:off x="5417016" y="1371601"/>
            <a:ext cx="4968981" cy="302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61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87362"/>
          </a:xfrm>
        </p:spPr>
        <p:txBody>
          <a:bodyPr>
            <a:normAutofit fontScale="90000"/>
          </a:bodyPr>
          <a:lstStyle/>
          <a:p>
            <a:r>
              <a:rPr lang="en-US" dirty="0"/>
              <a:t>Isotopes</a:t>
            </a:r>
          </a:p>
        </p:txBody>
      </p:sp>
      <p:sp>
        <p:nvSpPr>
          <p:cNvPr id="3" name="Content Placeholder 2"/>
          <p:cNvSpPr>
            <a:spLocks noGrp="1"/>
          </p:cNvSpPr>
          <p:nvPr>
            <p:ph idx="1"/>
          </p:nvPr>
        </p:nvSpPr>
        <p:spPr>
          <a:xfrm>
            <a:off x="411061" y="1066800"/>
            <a:ext cx="9799739" cy="5486400"/>
          </a:xfrm>
        </p:spPr>
        <p:txBody>
          <a:bodyPr>
            <a:normAutofit/>
          </a:bodyPr>
          <a:lstStyle/>
          <a:p>
            <a:r>
              <a:rPr lang="en-US" sz="2400" dirty="0"/>
              <a:t>Two nuclei of the same element (same Z) with a different number of neutrons (different N) are called </a:t>
            </a:r>
            <a:r>
              <a:rPr lang="en-US" sz="2400" b="1" dirty="0"/>
              <a:t>ISOTOPES</a:t>
            </a:r>
            <a:r>
              <a:rPr lang="en-US" sz="2400" dirty="0"/>
              <a:t>.</a:t>
            </a:r>
          </a:p>
          <a:p>
            <a:r>
              <a:rPr lang="en-US" sz="2400" dirty="0"/>
              <a:t>They behave the same chemically because they have the same number of electrons.</a:t>
            </a:r>
          </a:p>
          <a:p>
            <a:r>
              <a:rPr lang="en-US" sz="2400" dirty="0"/>
              <a:t>They have different atomic weights, A.</a:t>
            </a:r>
          </a:p>
          <a:p>
            <a:r>
              <a:rPr lang="en-US" sz="2400" dirty="0"/>
              <a:t>Some isotopes of the same element are unstable, decay.</a:t>
            </a:r>
          </a:p>
          <a:p>
            <a:endParaRPr lang="en-US" sz="2400" dirty="0"/>
          </a:p>
          <a:p>
            <a:endParaRPr lang="en-US" sz="2400" dirty="0"/>
          </a:p>
          <a:p>
            <a:endParaRPr lang="en-US" sz="2400" dirty="0"/>
          </a:p>
          <a:p>
            <a:endParaRPr lang="en-US" sz="2400" dirty="0"/>
          </a:p>
          <a:p>
            <a:endParaRPr lang="en-US" sz="2400" dirty="0"/>
          </a:p>
          <a:p>
            <a:endParaRPr lang="en-US" sz="2400" dirty="0"/>
          </a:p>
          <a:p>
            <a:pPr>
              <a:buNone/>
            </a:pPr>
            <a:r>
              <a:rPr lang="en-US" sz="1400" dirty="0"/>
              <a:t>Image: </a:t>
            </a:r>
            <a:r>
              <a:rPr lang="en-US" sz="1400" dirty="0">
                <a:hlinkClick r:id="rId2"/>
              </a:rPr>
              <a:t>http://education.jlab.org/glossary/isotope.gif</a:t>
            </a:r>
            <a:endParaRPr lang="en-US" sz="1400" dirty="0"/>
          </a:p>
          <a:p>
            <a:pPr>
              <a:buNone/>
            </a:pPr>
            <a:endParaRPr lang="en-US" sz="1400" dirty="0"/>
          </a:p>
        </p:txBody>
      </p:sp>
      <p:pic>
        <p:nvPicPr>
          <p:cNvPr id="38914" name="Picture 2" descr="http://education.jlab.org/glossary/isotope.gif"/>
          <p:cNvPicPr>
            <a:picLocks noChangeAspect="1" noChangeArrowheads="1"/>
          </p:cNvPicPr>
          <p:nvPr/>
        </p:nvPicPr>
        <p:blipFill>
          <a:blip r:embed="rId3" cstate="print"/>
          <a:srcRect/>
          <a:stretch>
            <a:fillRect/>
          </a:stretch>
        </p:blipFill>
        <p:spPr bwMode="auto">
          <a:xfrm>
            <a:off x="4572000" y="3810000"/>
            <a:ext cx="3886610" cy="2133600"/>
          </a:xfrm>
          <a:prstGeom prst="rect">
            <a:avLst/>
          </a:prstGeom>
          <a:noFill/>
        </p:spPr>
      </p:pic>
      <p:cxnSp>
        <p:nvCxnSpPr>
          <p:cNvPr id="6" name="Straight Arrow Connector 5"/>
          <p:cNvCxnSpPr/>
          <p:nvPr/>
        </p:nvCxnSpPr>
        <p:spPr>
          <a:xfrm flipH="1" flipV="1">
            <a:off x="8230010" y="4779700"/>
            <a:ext cx="532990" cy="342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30449" y="4986845"/>
            <a:ext cx="1219200" cy="381000"/>
          </a:xfrm>
          <a:prstGeom prst="rect">
            <a:avLst/>
          </a:prstGeom>
          <a:noFill/>
          <a:ln>
            <a:solidFill>
              <a:schemeClr val="accent1"/>
            </a:solidFill>
          </a:ln>
        </p:spPr>
        <p:txBody>
          <a:bodyPr wrap="square" rtlCol="0">
            <a:spAutoFit/>
          </a:bodyPr>
          <a:lstStyle/>
          <a:p>
            <a:r>
              <a:rPr lang="en-US" dirty="0"/>
              <a:t>Unstable</a:t>
            </a:r>
          </a:p>
        </p:txBody>
      </p:sp>
      <p:sp>
        <p:nvSpPr>
          <p:cNvPr id="9" name="TextBox 8"/>
          <p:cNvSpPr txBox="1"/>
          <p:nvPr/>
        </p:nvSpPr>
        <p:spPr>
          <a:xfrm>
            <a:off x="2895600" y="4419600"/>
            <a:ext cx="914400" cy="381000"/>
          </a:xfrm>
          <a:prstGeom prst="rect">
            <a:avLst/>
          </a:prstGeom>
          <a:noFill/>
          <a:ln>
            <a:solidFill>
              <a:schemeClr val="accent1"/>
            </a:solidFill>
          </a:ln>
        </p:spPr>
        <p:txBody>
          <a:bodyPr wrap="square" rtlCol="0">
            <a:spAutoFit/>
          </a:bodyPr>
          <a:lstStyle/>
          <a:p>
            <a:r>
              <a:rPr lang="en-US" dirty="0"/>
              <a:t>Stable</a:t>
            </a:r>
          </a:p>
        </p:txBody>
      </p:sp>
      <p:cxnSp>
        <p:nvCxnSpPr>
          <p:cNvPr id="10" name="Straight Arrow Connector 9"/>
          <p:cNvCxnSpPr/>
          <p:nvPr/>
        </p:nvCxnSpPr>
        <p:spPr>
          <a:xfrm>
            <a:off x="3810000" y="47244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10000" y="4648200"/>
            <a:ext cx="236261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572705" y="3602353"/>
            <a:ext cx="1524000" cy="461665"/>
          </a:xfrm>
          <a:prstGeom prst="rect">
            <a:avLst/>
          </a:prstGeom>
          <a:ln>
            <a:solidFill>
              <a:schemeClr val="accent1"/>
            </a:solidFill>
          </a:ln>
        </p:spPr>
        <p:txBody>
          <a:bodyPr wrap="square">
            <a:spAutoFit/>
          </a:bodyPr>
          <a:lstStyle/>
          <a:p>
            <a:r>
              <a:rPr lang="en-US" sz="2400" baseline="30000" dirty="0">
                <a:solidFill>
                  <a:schemeClr val="accent4">
                    <a:lumMod val="50000"/>
                  </a:schemeClr>
                </a:solidFill>
              </a:rPr>
              <a:t>1</a:t>
            </a:r>
            <a:r>
              <a:rPr lang="en-US" sz="2400" dirty="0">
                <a:solidFill>
                  <a:schemeClr val="accent4">
                    <a:lumMod val="50000"/>
                  </a:schemeClr>
                </a:solidFill>
              </a:rPr>
              <a:t>H, </a:t>
            </a:r>
            <a:r>
              <a:rPr lang="en-US" sz="2400" baseline="30000" dirty="0">
                <a:solidFill>
                  <a:schemeClr val="accent4">
                    <a:lumMod val="50000"/>
                  </a:schemeClr>
                </a:solidFill>
              </a:rPr>
              <a:t>2</a:t>
            </a:r>
            <a:r>
              <a:rPr lang="en-US" sz="2400" dirty="0">
                <a:solidFill>
                  <a:schemeClr val="accent4">
                    <a:lumMod val="50000"/>
                  </a:schemeClr>
                </a:solidFill>
              </a:rPr>
              <a:t>H, </a:t>
            </a:r>
            <a:r>
              <a:rPr lang="en-US" sz="2400" baseline="30000" dirty="0">
                <a:solidFill>
                  <a:schemeClr val="accent4">
                    <a:lumMod val="50000"/>
                  </a:schemeClr>
                </a:solidFill>
              </a:rPr>
              <a:t>3</a:t>
            </a:r>
            <a:r>
              <a:rPr lang="en-US" sz="2400" dirty="0">
                <a:solidFill>
                  <a:schemeClr val="accent4">
                    <a:lumMod val="50000"/>
                  </a:schemeClr>
                </a:solidFill>
              </a:rPr>
              <a:t>H </a:t>
            </a:r>
          </a:p>
        </p:txBody>
      </p:sp>
    </p:spTree>
    <p:extLst>
      <p:ext uri="{BB962C8B-B14F-4D97-AF65-F5344CB8AC3E}">
        <p14:creationId xmlns:p14="http://schemas.microsoft.com/office/powerpoint/2010/main" val="417140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Radioactive Decay</a:t>
            </a:r>
          </a:p>
        </p:txBody>
      </p:sp>
      <p:sp>
        <p:nvSpPr>
          <p:cNvPr id="3" name="Content Placeholder 2"/>
          <p:cNvSpPr>
            <a:spLocks noGrp="1"/>
          </p:cNvSpPr>
          <p:nvPr>
            <p:ph idx="1"/>
          </p:nvPr>
        </p:nvSpPr>
        <p:spPr/>
        <p:txBody>
          <a:bodyPr>
            <a:normAutofit/>
          </a:bodyPr>
          <a:lstStyle/>
          <a:p>
            <a:r>
              <a:rPr lang="en-US" sz="2800" dirty="0"/>
              <a:t>Radioactive decay, also known as </a:t>
            </a:r>
            <a:r>
              <a:rPr lang="en-US" sz="2800" b="1" dirty="0"/>
              <a:t>nuclear decay or radioactivity, is the process by which a nucleus of an unstable atom loses energy by emitting particles of ionizing radiation.</a:t>
            </a:r>
          </a:p>
          <a:p>
            <a:r>
              <a:rPr lang="en-US" sz="2800" dirty="0"/>
              <a:t> A material that spontaneously emits this kind of radiation—which includes the emission of energetic alpha particles, beta particles, and gamma rays—is considered radioactive.</a:t>
            </a:r>
          </a:p>
        </p:txBody>
      </p:sp>
    </p:spTree>
    <p:extLst>
      <p:ext uri="{BB962C8B-B14F-4D97-AF65-F5344CB8AC3E}">
        <p14:creationId xmlns:p14="http://schemas.microsoft.com/office/powerpoint/2010/main" val="242638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4578</TotalTime>
  <Words>6179</Words>
  <Application>Microsoft Office PowerPoint</Application>
  <PresentationFormat>Widescreen</PresentationFormat>
  <Paragraphs>751</Paragraphs>
  <Slides>76</Slides>
  <Notes>8</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6" baseType="lpstr">
      <vt:lpstr>ＭＳ Ｐゴシック</vt:lpstr>
      <vt:lpstr>Arial</vt:lpstr>
      <vt:lpstr>Calibri</vt:lpstr>
      <vt:lpstr>Cambria</vt:lpstr>
      <vt:lpstr>Cambria Math</vt:lpstr>
      <vt:lpstr>Comic Sans MS</vt:lpstr>
      <vt:lpstr>Symbol</vt:lpstr>
      <vt:lpstr>Wingdings</vt:lpstr>
      <vt:lpstr>Adjacency</vt:lpstr>
      <vt:lpstr>Equation</vt:lpstr>
      <vt:lpstr>Chapter 15: The Building Blocks of Matter: The Atom and Its Nucleus Chapter 16: Nuclear Power: Fission </vt:lpstr>
      <vt:lpstr>Atoms, nuclei: Motivation</vt:lpstr>
      <vt:lpstr>What is matter made of?</vt:lpstr>
      <vt:lpstr>Molecules</vt:lpstr>
      <vt:lpstr>The atom</vt:lpstr>
      <vt:lpstr>The atom, in numbers</vt:lpstr>
      <vt:lpstr>Ions</vt:lpstr>
      <vt:lpstr>Isotopes</vt:lpstr>
      <vt:lpstr>Radioactive Decay</vt:lpstr>
      <vt:lpstr>Nuclear reactions</vt:lpstr>
      <vt:lpstr>Worked problems</vt:lpstr>
      <vt:lpstr>Worked problems</vt:lpstr>
      <vt:lpstr>Study questions</vt:lpstr>
      <vt:lpstr>Worked problems</vt:lpstr>
      <vt:lpstr>Einstein: Mass and energy equivalence</vt:lpstr>
      <vt:lpstr>Mass  Energy</vt:lpstr>
      <vt:lpstr>Nuclear reaction example</vt:lpstr>
      <vt:lpstr>Mass  Energy</vt:lpstr>
      <vt:lpstr>Fission </vt:lpstr>
      <vt:lpstr>Binding energy and fission</vt:lpstr>
      <vt:lpstr>Why  isn’t  atomic  mass  a  whole  number?</vt:lpstr>
      <vt:lpstr>Radioactivity</vt:lpstr>
      <vt:lpstr>Radioactive Decay</vt:lpstr>
      <vt:lpstr>Radioactivity applications: the smoke detector</vt:lpstr>
      <vt:lpstr>Radioactivity units</vt:lpstr>
      <vt:lpstr>Radioactive half-life</vt:lpstr>
      <vt:lpstr>Radioactive half-life</vt:lpstr>
      <vt:lpstr>Study questions</vt:lpstr>
      <vt:lpstr>Study questions</vt:lpstr>
      <vt:lpstr>Nuclear energy: motivation</vt:lpstr>
      <vt:lpstr>Nuclear power</vt:lpstr>
      <vt:lpstr>Nuclear fission</vt:lpstr>
      <vt:lpstr>The nuclear drop model</vt:lpstr>
      <vt:lpstr>Fission byproducts</vt:lpstr>
      <vt:lpstr>Nuclear chain reaction</vt:lpstr>
      <vt:lpstr>Chain reactions</vt:lpstr>
      <vt:lpstr>Uranium isotopes</vt:lpstr>
      <vt:lpstr>Uranium isotopes</vt:lpstr>
      <vt:lpstr>How to produce fissile material</vt:lpstr>
      <vt:lpstr>Oklo</vt:lpstr>
      <vt:lpstr>Study questions</vt:lpstr>
      <vt:lpstr>Worked problems</vt:lpstr>
      <vt:lpstr>Nuclear power’s carbon footprint versus  other electric power plants</vt:lpstr>
      <vt:lpstr>Where does my electricity come from?</vt:lpstr>
      <vt:lpstr>Chain reactions</vt:lpstr>
      <vt:lpstr>Fission: chain reaction</vt:lpstr>
      <vt:lpstr>Uranium: enriched &amp; depleted</vt:lpstr>
      <vt:lpstr>Gas centrifuge uranium enrichment</vt:lpstr>
      <vt:lpstr>Coolant, moderator, control rod</vt:lpstr>
      <vt:lpstr>Fission Reactor</vt:lpstr>
      <vt:lpstr>Containment structure</vt:lpstr>
      <vt:lpstr>Nuclear meltdown</vt:lpstr>
      <vt:lpstr>Nuclear accidents</vt:lpstr>
      <vt:lpstr>Nuclear reactor fallout</vt:lpstr>
      <vt:lpstr>Nuclear reactor fallout</vt:lpstr>
      <vt:lpstr>Nuclear reactor issues: Waste</vt:lpstr>
      <vt:lpstr>New material</vt:lpstr>
      <vt:lpstr>Results of 235U fission</vt:lpstr>
      <vt:lpstr>Units of radiation</vt:lpstr>
      <vt:lpstr>Biological Effects of Radiation</vt:lpstr>
      <vt:lpstr>Exposure to Radiation</vt:lpstr>
      <vt:lpstr>Penetration of Radiation</vt:lpstr>
      <vt:lpstr>Penetration of Radiation</vt:lpstr>
      <vt:lpstr>Common sources of radiation</vt:lpstr>
      <vt:lpstr>Nuclear waste</vt:lpstr>
      <vt:lpstr>Nuclear waste</vt:lpstr>
      <vt:lpstr>Nuclear waste</vt:lpstr>
      <vt:lpstr>Nuclear Waste</vt:lpstr>
      <vt:lpstr>Nuclear Waste</vt:lpstr>
      <vt:lpstr>Ocean disposal of radioactive waste</vt:lpstr>
      <vt:lpstr>Other Methods of Disposal</vt:lpstr>
      <vt:lpstr>Direct Injection</vt:lpstr>
      <vt:lpstr>Critical Mass</vt:lpstr>
      <vt:lpstr>Critical mass</vt:lpstr>
      <vt:lpstr>Criticality accident </vt:lpstr>
      <vt:lpstr>Critical mass: oopsies!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Amir, Fatima Zohra</cp:lastModifiedBy>
  <cp:revision>34</cp:revision>
  <cp:lastPrinted>2025-11-16T20:39:10Z</cp:lastPrinted>
  <dcterms:created xsi:type="dcterms:W3CDTF">2025-11-13T17:03:52Z</dcterms:created>
  <dcterms:modified xsi:type="dcterms:W3CDTF">2025-11-18T20:43:20Z</dcterms:modified>
</cp:coreProperties>
</file>