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sldIdLst>
    <p:sldId id="257" r:id="rId2"/>
    <p:sldId id="297" r:id="rId3"/>
    <p:sldId id="298" r:id="rId4"/>
    <p:sldId id="299" r:id="rId5"/>
    <p:sldId id="300" r:id="rId6"/>
    <p:sldId id="301" r:id="rId7"/>
    <p:sldId id="272" r:id="rId8"/>
    <p:sldId id="273" r:id="rId9"/>
    <p:sldId id="274" r:id="rId10"/>
    <p:sldId id="275" r:id="rId11"/>
    <p:sldId id="276" r:id="rId12"/>
    <p:sldId id="261" r:id="rId13"/>
    <p:sldId id="277" r:id="rId14"/>
    <p:sldId id="282" r:id="rId15"/>
    <p:sldId id="278" r:id="rId16"/>
    <p:sldId id="279" r:id="rId17"/>
    <p:sldId id="281" r:id="rId18"/>
    <p:sldId id="286" r:id="rId19"/>
    <p:sldId id="303" r:id="rId20"/>
    <p:sldId id="259" r:id="rId21"/>
    <p:sldId id="305" r:id="rId22"/>
    <p:sldId id="333" r:id="rId23"/>
    <p:sldId id="260" r:id="rId24"/>
    <p:sldId id="334" r:id="rId25"/>
    <p:sldId id="268" r:id="rId26"/>
    <p:sldId id="269" r:id="rId27"/>
    <p:sldId id="270" r:id="rId28"/>
    <p:sldId id="336" r:id="rId29"/>
    <p:sldId id="337" r:id="rId30"/>
    <p:sldId id="262" r:id="rId31"/>
    <p:sldId id="317" r:id="rId32"/>
    <p:sldId id="320" r:id="rId33"/>
    <p:sldId id="264" r:id="rId34"/>
    <p:sldId id="266" r:id="rId35"/>
    <p:sldId id="267" r:id="rId36"/>
    <p:sldId id="335" r:id="rId37"/>
    <p:sldId id="312" r:id="rId38"/>
    <p:sldId id="313" r:id="rId39"/>
    <p:sldId id="314" r:id="rId40"/>
    <p:sldId id="338" r:id="rId41"/>
    <p:sldId id="302" r:id="rId42"/>
    <p:sldId id="323" r:id="rId43"/>
    <p:sldId id="324" r:id="rId44"/>
    <p:sldId id="339" r:id="rId45"/>
    <p:sldId id="340" r:id="rId4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36FBD-A5B3-4901-8593-3EC232CB49F8}" v="3" dt="2025-11-04T12:58:10.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9" d="100"/>
          <a:sy n="69" d="100"/>
        </p:scale>
        <p:origin x="5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2BB1F-634A-407A-9AF6-C2BD955AC95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B248BE0-7463-44BE-BE10-9EE68BCE9CC5}">
      <dgm:prSet/>
      <dgm:spPr/>
      <dgm:t>
        <a:bodyPr/>
        <a:lstStyle/>
        <a:p>
          <a:r>
            <a:rPr lang="en-US"/>
            <a:t>Feed-in tariff—a law that obliges energy suppliers to buy electricity produced from renewable resources at a fixed price.</a:t>
          </a:r>
        </a:p>
      </dgm:t>
    </dgm:pt>
    <dgm:pt modelId="{DEBF1655-F3BE-4A4C-BF8D-A1859F3F3675}" type="parTrans" cxnId="{DC140B21-4457-4F6D-9DA3-C78D051A1CC8}">
      <dgm:prSet/>
      <dgm:spPr/>
      <dgm:t>
        <a:bodyPr/>
        <a:lstStyle/>
        <a:p>
          <a:endParaRPr lang="en-US"/>
        </a:p>
      </dgm:t>
    </dgm:pt>
    <dgm:pt modelId="{4B784AE2-EBA4-46C9-A9C9-79742E0E5611}" type="sibTrans" cxnId="{DC140B21-4457-4F6D-9DA3-C78D051A1CC8}">
      <dgm:prSet/>
      <dgm:spPr/>
      <dgm:t>
        <a:bodyPr/>
        <a:lstStyle/>
        <a:p>
          <a:endParaRPr lang="en-US"/>
        </a:p>
      </dgm:t>
    </dgm:pt>
    <dgm:pt modelId="{E1ADC396-E26F-4F7A-BA46-B5981CA8A0E0}">
      <dgm:prSet/>
      <dgm:spPr/>
      <dgm:t>
        <a:bodyPr/>
        <a:lstStyle/>
        <a:p>
          <a:r>
            <a:rPr lang="en-US" dirty="0"/>
            <a:t>Competition is expected to lower the price per kWh of electricity.</a:t>
          </a:r>
        </a:p>
      </dgm:t>
    </dgm:pt>
    <dgm:pt modelId="{CF7BE72A-54E1-4FE6-8EE8-104945C83BE0}" type="parTrans" cxnId="{A8DC457F-5401-4C43-8C0B-AF2C0F3E6DDF}">
      <dgm:prSet/>
      <dgm:spPr/>
      <dgm:t>
        <a:bodyPr/>
        <a:lstStyle/>
        <a:p>
          <a:endParaRPr lang="en-US"/>
        </a:p>
      </dgm:t>
    </dgm:pt>
    <dgm:pt modelId="{6A7E16D9-8EA2-4CAC-BAD1-03824673E1CF}" type="sibTrans" cxnId="{A8DC457F-5401-4C43-8C0B-AF2C0F3E6DDF}">
      <dgm:prSet/>
      <dgm:spPr/>
      <dgm:t>
        <a:bodyPr/>
        <a:lstStyle/>
        <a:p>
          <a:endParaRPr lang="en-US"/>
        </a:p>
      </dgm:t>
    </dgm:pt>
    <dgm:pt modelId="{EC680A41-47F6-4232-A33C-B28932D57CB2}">
      <dgm:prSet/>
      <dgm:spPr/>
      <dgm:t>
        <a:bodyPr/>
        <a:lstStyle/>
        <a:p>
          <a:r>
            <a:rPr lang="en-US"/>
            <a:t>Many states require that your electric bill disclose what sources were used. </a:t>
          </a:r>
        </a:p>
      </dgm:t>
    </dgm:pt>
    <dgm:pt modelId="{BAFE2C4D-F152-46D9-A689-DD9C50F7F24B}" type="parTrans" cxnId="{ED687EE4-0C8D-4A52-B1C5-B6A86805446B}">
      <dgm:prSet/>
      <dgm:spPr/>
      <dgm:t>
        <a:bodyPr/>
        <a:lstStyle/>
        <a:p>
          <a:endParaRPr lang="en-US"/>
        </a:p>
      </dgm:t>
    </dgm:pt>
    <dgm:pt modelId="{5F31105C-B90B-4E71-9130-482F307A6E1E}" type="sibTrans" cxnId="{ED687EE4-0C8D-4A52-B1C5-B6A86805446B}">
      <dgm:prSet/>
      <dgm:spPr/>
      <dgm:t>
        <a:bodyPr/>
        <a:lstStyle/>
        <a:p>
          <a:endParaRPr lang="en-US"/>
        </a:p>
      </dgm:t>
    </dgm:pt>
    <dgm:pt modelId="{B92F9D13-4159-4D41-A0EC-0358874E7749}">
      <dgm:prSet/>
      <dgm:spPr/>
      <dgm:t>
        <a:bodyPr/>
        <a:lstStyle/>
        <a:p>
          <a:r>
            <a:rPr lang="en-US"/>
            <a:t>During a winter storm in 2021, most of Texas was without power.</a:t>
          </a:r>
        </a:p>
      </dgm:t>
    </dgm:pt>
    <dgm:pt modelId="{5E5339DE-42EB-477B-AEC0-16CE802BFDD0}" type="parTrans" cxnId="{1FAF41E9-ED4D-4FD3-8619-507A7E245742}">
      <dgm:prSet/>
      <dgm:spPr/>
      <dgm:t>
        <a:bodyPr/>
        <a:lstStyle/>
        <a:p>
          <a:endParaRPr lang="en-US"/>
        </a:p>
      </dgm:t>
    </dgm:pt>
    <dgm:pt modelId="{36DCC59D-65A0-4A5F-80F9-83288AAF876D}" type="sibTrans" cxnId="{1FAF41E9-ED4D-4FD3-8619-507A7E245742}">
      <dgm:prSet/>
      <dgm:spPr/>
      <dgm:t>
        <a:bodyPr/>
        <a:lstStyle/>
        <a:p>
          <a:endParaRPr lang="en-US"/>
        </a:p>
      </dgm:t>
    </dgm:pt>
    <dgm:pt modelId="{E63B4EAA-CD8B-4F0B-8286-A5D80061B888}">
      <dgm:prSet/>
      <dgm:spPr/>
      <dgm:t>
        <a:bodyPr/>
        <a:lstStyle/>
        <a:p>
          <a:r>
            <a:rPr lang="en-US"/>
            <a:t>California has regular rolling blackouts as disasters such as heat waves and wildfires strain the electrical grid.</a:t>
          </a:r>
        </a:p>
      </dgm:t>
    </dgm:pt>
    <dgm:pt modelId="{FBA0EB0F-9CCA-4E52-8873-3C582ECC3981}" type="parTrans" cxnId="{B3656396-A79B-4702-BA41-3E7CCC52DE89}">
      <dgm:prSet/>
      <dgm:spPr/>
      <dgm:t>
        <a:bodyPr/>
        <a:lstStyle/>
        <a:p>
          <a:endParaRPr lang="en-US"/>
        </a:p>
      </dgm:t>
    </dgm:pt>
    <dgm:pt modelId="{68645201-CDA8-4C9F-814C-B77B75872271}" type="sibTrans" cxnId="{B3656396-A79B-4702-BA41-3E7CCC52DE89}">
      <dgm:prSet/>
      <dgm:spPr/>
      <dgm:t>
        <a:bodyPr/>
        <a:lstStyle/>
        <a:p>
          <a:endParaRPr lang="en-US"/>
        </a:p>
      </dgm:t>
    </dgm:pt>
    <dgm:pt modelId="{A20B438D-953B-49A1-99CA-414CAB39F5CC}">
      <dgm:prSet/>
      <dgm:spPr/>
      <dgm:t>
        <a:bodyPr/>
        <a:lstStyle/>
        <a:p>
          <a:r>
            <a:rPr lang="en-US"/>
            <a:t>Utilities are reluctant to build more power plants due to the uncertainty of the market and environmental legislation.</a:t>
          </a:r>
        </a:p>
      </dgm:t>
    </dgm:pt>
    <dgm:pt modelId="{076E912D-C0F4-44D9-A984-0F5348EEB60C}" type="parTrans" cxnId="{376B6664-6216-4E77-9DB3-1E2B25AD78DD}">
      <dgm:prSet/>
      <dgm:spPr/>
      <dgm:t>
        <a:bodyPr/>
        <a:lstStyle/>
        <a:p>
          <a:endParaRPr lang="en-US"/>
        </a:p>
      </dgm:t>
    </dgm:pt>
    <dgm:pt modelId="{F16F7EF6-6EFF-4740-AFE9-5D456ECDB0AB}" type="sibTrans" cxnId="{376B6664-6216-4E77-9DB3-1E2B25AD78DD}">
      <dgm:prSet/>
      <dgm:spPr/>
      <dgm:t>
        <a:bodyPr/>
        <a:lstStyle/>
        <a:p>
          <a:endParaRPr lang="en-US"/>
        </a:p>
      </dgm:t>
    </dgm:pt>
    <dgm:pt modelId="{9E32B4C4-AA05-4CE6-BBDE-8FBF084FEB71}" type="pres">
      <dgm:prSet presAssocID="{DA32BB1F-634A-407A-9AF6-C2BD955AC952}" presName="linear" presStyleCnt="0">
        <dgm:presLayoutVars>
          <dgm:animLvl val="lvl"/>
          <dgm:resizeHandles val="exact"/>
        </dgm:presLayoutVars>
      </dgm:prSet>
      <dgm:spPr/>
    </dgm:pt>
    <dgm:pt modelId="{42A13BA6-00B3-4D0B-AB92-0D8BADF0BE44}" type="pres">
      <dgm:prSet presAssocID="{CB248BE0-7463-44BE-BE10-9EE68BCE9CC5}" presName="parentText" presStyleLbl="node1" presStyleIdx="0" presStyleCnt="6">
        <dgm:presLayoutVars>
          <dgm:chMax val="0"/>
          <dgm:bulletEnabled val="1"/>
        </dgm:presLayoutVars>
      </dgm:prSet>
      <dgm:spPr/>
    </dgm:pt>
    <dgm:pt modelId="{258D697B-9087-4E6D-9478-3E759FB64748}" type="pres">
      <dgm:prSet presAssocID="{4B784AE2-EBA4-46C9-A9C9-79742E0E5611}" presName="spacer" presStyleCnt="0"/>
      <dgm:spPr/>
    </dgm:pt>
    <dgm:pt modelId="{6FE97B50-48AE-4C10-8D52-1B1847EA5269}" type="pres">
      <dgm:prSet presAssocID="{E1ADC396-E26F-4F7A-BA46-B5981CA8A0E0}" presName="parentText" presStyleLbl="node1" presStyleIdx="1" presStyleCnt="6">
        <dgm:presLayoutVars>
          <dgm:chMax val="0"/>
          <dgm:bulletEnabled val="1"/>
        </dgm:presLayoutVars>
      </dgm:prSet>
      <dgm:spPr/>
    </dgm:pt>
    <dgm:pt modelId="{ACD0B298-34A5-4B27-86A1-EE41C6537539}" type="pres">
      <dgm:prSet presAssocID="{6A7E16D9-8EA2-4CAC-BAD1-03824673E1CF}" presName="spacer" presStyleCnt="0"/>
      <dgm:spPr/>
    </dgm:pt>
    <dgm:pt modelId="{4593EAE0-EE2D-47AF-9EC5-B66B6DF7794F}" type="pres">
      <dgm:prSet presAssocID="{EC680A41-47F6-4232-A33C-B28932D57CB2}" presName="parentText" presStyleLbl="node1" presStyleIdx="2" presStyleCnt="6">
        <dgm:presLayoutVars>
          <dgm:chMax val="0"/>
          <dgm:bulletEnabled val="1"/>
        </dgm:presLayoutVars>
      </dgm:prSet>
      <dgm:spPr/>
    </dgm:pt>
    <dgm:pt modelId="{6DB61DCB-490F-466F-B41A-50C7F6B1F311}" type="pres">
      <dgm:prSet presAssocID="{5F31105C-B90B-4E71-9130-482F307A6E1E}" presName="spacer" presStyleCnt="0"/>
      <dgm:spPr/>
    </dgm:pt>
    <dgm:pt modelId="{EE8A23B9-42B7-495C-87E3-12C746A3BD42}" type="pres">
      <dgm:prSet presAssocID="{B92F9D13-4159-4D41-A0EC-0358874E7749}" presName="parentText" presStyleLbl="node1" presStyleIdx="3" presStyleCnt="6">
        <dgm:presLayoutVars>
          <dgm:chMax val="0"/>
          <dgm:bulletEnabled val="1"/>
        </dgm:presLayoutVars>
      </dgm:prSet>
      <dgm:spPr/>
    </dgm:pt>
    <dgm:pt modelId="{E09720D2-D836-4BDE-BF3C-7D9838CC609C}" type="pres">
      <dgm:prSet presAssocID="{36DCC59D-65A0-4A5F-80F9-83288AAF876D}" presName="spacer" presStyleCnt="0"/>
      <dgm:spPr/>
    </dgm:pt>
    <dgm:pt modelId="{8BA836FF-7959-4E00-87A1-50E82D1D2262}" type="pres">
      <dgm:prSet presAssocID="{E63B4EAA-CD8B-4F0B-8286-A5D80061B888}" presName="parentText" presStyleLbl="node1" presStyleIdx="4" presStyleCnt="6">
        <dgm:presLayoutVars>
          <dgm:chMax val="0"/>
          <dgm:bulletEnabled val="1"/>
        </dgm:presLayoutVars>
      </dgm:prSet>
      <dgm:spPr/>
    </dgm:pt>
    <dgm:pt modelId="{BF8A1826-6F7A-4785-9A32-F04E21C39DB7}" type="pres">
      <dgm:prSet presAssocID="{68645201-CDA8-4C9F-814C-B77B75872271}" presName="spacer" presStyleCnt="0"/>
      <dgm:spPr/>
    </dgm:pt>
    <dgm:pt modelId="{83087C3C-BB17-41F7-947A-54C22665A211}" type="pres">
      <dgm:prSet presAssocID="{A20B438D-953B-49A1-99CA-414CAB39F5CC}" presName="parentText" presStyleLbl="node1" presStyleIdx="5" presStyleCnt="6">
        <dgm:presLayoutVars>
          <dgm:chMax val="0"/>
          <dgm:bulletEnabled val="1"/>
        </dgm:presLayoutVars>
      </dgm:prSet>
      <dgm:spPr/>
    </dgm:pt>
  </dgm:ptLst>
  <dgm:cxnLst>
    <dgm:cxn modelId="{1E77BE06-535C-4036-A671-1FCEFC7347B0}" type="presOf" srcId="{E1ADC396-E26F-4F7A-BA46-B5981CA8A0E0}" destId="{6FE97B50-48AE-4C10-8D52-1B1847EA5269}" srcOrd="0" destOrd="0" presId="urn:microsoft.com/office/officeart/2005/8/layout/vList2"/>
    <dgm:cxn modelId="{8DCAE31A-5A9B-4B4D-950F-FD8F6A459918}" type="presOf" srcId="{B92F9D13-4159-4D41-A0EC-0358874E7749}" destId="{EE8A23B9-42B7-495C-87E3-12C746A3BD42}" srcOrd="0" destOrd="0" presId="urn:microsoft.com/office/officeart/2005/8/layout/vList2"/>
    <dgm:cxn modelId="{DC140B21-4457-4F6D-9DA3-C78D051A1CC8}" srcId="{DA32BB1F-634A-407A-9AF6-C2BD955AC952}" destId="{CB248BE0-7463-44BE-BE10-9EE68BCE9CC5}" srcOrd="0" destOrd="0" parTransId="{DEBF1655-F3BE-4A4C-BF8D-A1859F3F3675}" sibTransId="{4B784AE2-EBA4-46C9-A9C9-79742E0E5611}"/>
    <dgm:cxn modelId="{35F7DF2D-18FB-4757-A2D4-8BE7FAD5639A}" type="presOf" srcId="{A20B438D-953B-49A1-99CA-414CAB39F5CC}" destId="{83087C3C-BB17-41F7-947A-54C22665A211}" srcOrd="0" destOrd="0" presId="urn:microsoft.com/office/officeart/2005/8/layout/vList2"/>
    <dgm:cxn modelId="{376B6664-6216-4E77-9DB3-1E2B25AD78DD}" srcId="{DA32BB1F-634A-407A-9AF6-C2BD955AC952}" destId="{A20B438D-953B-49A1-99CA-414CAB39F5CC}" srcOrd="5" destOrd="0" parTransId="{076E912D-C0F4-44D9-A984-0F5348EEB60C}" sibTransId="{F16F7EF6-6EFF-4740-AFE9-5D456ECDB0AB}"/>
    <dgm:cxn modelId="{D6827247-A60C-424E-8A13-BB4538371106}" type="presOf" srcId="{E63B4EAA-CD8B-4F0B-8286-A5D80061B888}" destId="{8BA836FF-7959-4E00-87A1-50E82D1D2262}" srcOrd="0" destOrd="0" presId="urn:microsoft.com/office/officeart/2005/8/layout/vList2"/>
    <dgm:cxn modelId="{A8DC457F-5401-4C43-8C0B-AF2C0F3E6DDF}" srcId="{DA32BB1F-634A-407A-9AF6-C2BD955AC952}" destId="{E1ADC396-E26F-4F7A-BA46-B5981CA8A0E0}" srcOrd="1" destOrd="0" parTransId="{CF7BE72A-54E1-4FE6-8EE8-104945C83BE0}" sibTransId="{6A7E16D9-8EA2-4CAC-BAD1-03824673E1CF}"/>
    <dgm:cxn modelId="{B3656396-A79B-4702-BA41-3E7CCC52DE89}" srcId="{DA32BB1F-634A-407A-9AF6-C2BD955AC952}" destId="{E63B4EAA-CD8B-4F0B-8286-A5D80061B888}" srcOrd="4" destOrd="0" parTransId="{FBA0EB0F-9CCA-4E52-8873-3C582ECC3981}" sibTransId="{68645201-CDA8-4C9F-814C-B77B75872271}"/>
    <dgm:cxn modelId="{9385A7B1-F5CF-4C84-9D55-A4B033C4F151}" type="presOf" srcId="{CB248BE0-7463-44BE-BE10-9EE68BCE9CC5}" destId="{42A13BA6-00B3-4D0B-AB92-0D8BADF0BE44}" srcOrd="0" destOrd="0" presId="urn:microsoft.com/office/officeart/2005/8/layout/vList2"/>
    <dgm:cxn modelId="{0866BAB1-6B20-4290-AF05-5F55F7926F38}" type="presOf" srcId="{DA32BB1F-634A-407A-9AF6-C2BD955AC952}" destId="{9E32B4C4-AA05-4CE6-BBDE-8FBF084FEB71}" srcOrd="0" destOrd="0" presId="urn:microsoft.com/office/officeart/2005/8/layout/vList2"/>
    <dgm:cxn modelId="{ED687EE4-0C8D-4A52-B1C5-B6A86805446B}" srcId="{DA32BB1F-634A-407A-9AF6-C2BD955AC952}" destId="{EC680A41-47F6-4232-A33C-B28932D57CB2}" srcOrd="2" destOrd="0" parTransId="{BAFE2C4D-F152-46D9-A689-DD9C50F7F24B}" sibTransId="{5F31105C-B90B-4E71-9130-482F307A6E1E}"/>
    <dgm:cxn modelId="{1FAF41E9-ED4D-4FD3-8619-507A7E245742}" srcId="{DA32BB1F-634A-407A-9AF6-C2BD955AC952}" destId="{B92F9D13-4159-4D41-A0EC-0358874E7749}" srcOrd="3" destOrd="0" parTransId="{5E5339DE-42EB-477B-AEC0-16CE802BFDD0}" sibTransId="{36DCC59D-65A0-4A5F-80F9-83288AAF876D}"/>
    <dgm:cxn modelId="{D77108F6-8A02-4B66-AF3C-9FD5567AE712}" type="presOf" srcId="{EC680A41-47F6-4232-A33C-B28932D57CB2}" destId="{4593EAE0-EE2D-47AF-9EC5-B66B6DF7794F}" srcOrd="0" destOrd="0" presId="urn:microsoft.com/office/officeart/2005/8/layout/vList2"/>
    <dgm:cxn modelId="{E265CAE7-1196-4F64-BA17-EE1975E35A80}" type="presParOf" srcId="{9E32B4C4-AA05-4CE6-BBDE-8FBF084FEB71}" destId="{42A13BA6-00B3-4D0B-AB92-0D8BADF0BE44}" srcOrd="0" destOrd="0" presId="urn:microsoft.com/office/officeart/2005/8/layout/vList2"/>
    <dgm:cxn modelId="{8739D2C1-6644-406F-BFAF-91C84E23BD56}" type="presParOf" srcId="{9E32B4C4-AA05-4CE6-BBDE-8FBF084FEB71}" destId="{258D697B-9087-4E6D-9478-3E759FB64748}" srcOrd="1" destOrd="0" presId="urn:microsoft.com/office/officeart/2005/8/layout/vList2"/>
    <dgm:cxn modelId="{7E3AA917-5664-47F4-9BEB-58BDAC3674C3}" type="presParOf" srcId="{9E32B4C4-AA05-4CE6-BBDE-8FBF084FEB71}" destId="{6FE97B50-48AE-4C10-8D52-1B1847EA5269}" srcOrd="2" destOrd="0" presId="urn:microsoft.com/office/officeart/2005/8/layout/vList2"/>
    <dgm:cxn modelId="{36601A53-A896-450A-9147-0CE1162982D1}" type="presParOf" srcId="{9E32B4C4-AA05-4CE6-BBDE-8FBF084FEB71}" destId="{ACD0B298-34A5-4B27-86A1-EE41C6537539}" srcOrd="3" destOrd="0" presId="urn:microsoft.com/office/officeart/2005/8/layout/vList2"/>
    <dgm:cxn modelId="{D710F195-7C6A-437C-B469-BF0BE1CA0896}" type="presParOf" srcId="{9E32B4C4-AA05-4CE6-BBDE-8FBF084FEB71}" destId="{4593EAE0-EE2D-47AF-9EC5-B66B6DF7794F}" srcOrd="4" destOrd="0" presId="urn:microsoft.com/office/officeart/2005/8/layout/vList2"/>
    <dgm:cxn modelId="{24F827F2-7E3F-44F5-B30E-C306BA3FCA31}" type="presParOf" srcId="{9E32B4C4-AA05-4CE6-BBDE-8FBF084FEB71}" destId="{6DB61DCB-490F-466F-B41A-50C7F6B1F311}" srcOrd="5" destOrd="0" presId="urn:microsoft.com/office/officeart/2005/8/layout/vList2"/>
    <dgm:cxn modelId="{F81BD1B5-1F8B-4324-9E8E-E7A06ABB9285}" type="presParOf" srcId="{9E32B4C4-AA05-4CE6-BBDE-8FBF084FEB71}" destId="{EE8A23B9-42B7-495C-87E3-12C746A3BD42}" srcOrd="6" destOrd="0" presId="urn:microsoft.com/office/officeart/2005/8/layout/vList2"/>
    <dgm:cxn modelId="{CE473E60-AF6F-42F2-837C-31696AF78007}" type="presParOf" srcId="{9E32B4C4-AA05-4CE6-BBDE-8FBF084FEB71}" destId="{E09720D2-D836-4BDE-BF3C-7D9838CC609C}" srcOrd="7" destOrd="0" presId="urn:microsoft.com/office/officeart/2005/8/layout/vList2"/>
    <dgm:cxn modelId="{75760DAD-9889-4B35-B23B-126158186B0A}" type="presParOf" srcId="{9E32B4C4-AA05-4CE6-BBDE-8FBF084FEB71}" destId="{8BA836FF-7959-4E00-87A1-50E82D1D2262}" srcOrd="8" destOrd="0" presId="urn:microsoft.com/office/officeart/2005/8/layout/vList2"/>
    <dgm:cxn modelId="{CA3E4339-0E93-460E-B4B7-5D76C9999CFA}" type="presParOf" srcId="{9E32B4C4-AA05-4CE6-BBDE-8FBF084FEB71}" destId="{BF8A1826-6F7A-4785-9A32-F04E21C39DB7}" srcOrd="9" destOrd="0" presId="urn:microsoft.com/office/officeart/2005/8/layout/vList2"/>
    <dgm:cxn modelId="{ED4CAF6F-7512-4AA5-8CB0-4B8A7E03E8A3}" type="presParOf" srcId="{9E32B4C4-AA05-4CE6-BBDE-8FBF084FEB71}" destId="{83087C3C-BB17-41F7-947A-54C22665A21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3BA6-00B3-4D0B-AB92-0D8BADF0BE44}">
      <dsp:nvSpPr>
        <dsp:cNvPr id="0" name=""/>
        <dsp:cNvSpPr/>
      </dsp:nvSpPr>
      <dsp:spPr>
        <a:xfrm>
          <a:off x="0" y="217039"/>
          <a:ext cx="6666833" cy="78624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Feed-in tariff—a law that obliges energy suppliers to buy electricity produced from renewable resources at a fixed price.</a:t>
          </a:r>
        </a:p>
      </dsp:txBody>
      <dsp:txXfrm>
        <a:off x="38381" y="255420"/>
        <a:ext cx="6590071" cy="709478"/>
      </dsp:txXfrm>
    </dsp:sp>
    <dsp:sp modelId="{6FE97B50-48AE-4C10-8D52-1B1847EA5269}">
      <dsp:nvSpPr>
        <dsp:cNvPr id="0" name=""/>
        <dsp:cNvSpPr/>
      </dsp:nvSpPr>
      <dsp:spPr>
        <a:xfrm>
          <a:off x="0" y="1063759"/>
          <a:ext cx="6666833" cy="786240"/>
        </a:xfrm>
        <a:prstGeom prst="roundRect">
          <a:avLst/>
        </a:prstGeom>
        <a:blipFill>
          <a:blip xmlns:r="http://schemas.openxmlformats.org/officeDocument/2006/relationships" r:embed="rId1">
            <a:duotone>
              <a:schemeClr val="accent2">
                <a:hueOff val="672631"/>
                <a:satOff val="-714"/>
                <a:lumOff val="549"/>
                <a:alphaOff val="0"/>
                <a:shade val="74000"/>
                <a:satMod val="130000"/>
                <a:lumMod val="90000"/>
              </a:schemeClr>
              <a:schemeClr val="accent2">
                <a:hueOff val="672631"/>
                <a:satOff val="-714"/>
                <a:lumOff val="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Competition is expected to lower the price per kWh of electricity.</a:t>
          </a:r>
        </a:p>
      </dsp:txBody>
      <dsp:txXfrm>
        <a:off x="38381" y="1102140"/>
        <a:ext cx="6590071" cy="709478"/>
      </dsp:txXfrm>
    </dsp:sp>
    <dsp:sp modelId="{4593EAE0-EE2D-47AF-9EC5-B66B6DF7794F}">
      <dsp:nvSpPr>
        <dsp:cNvPr id="0" name=""/>
        <dsp:cNvSpPr/>
      </dsp:nvSpPr>
      <dsp:spPr>
        <a:xfrm>
          <a:off x="0" y="1910479"/>
          <a:ext cx="6666833" cy="786240"/>
        </a:xfrm>
        <a:prstGeom prst="roundRect">
          <a:avLst/>
        </a:prstGeom>
        <a:blipFill>
          <a:blip xmlns:r="http://schemas.openxmlformats.org/officeDocument/2006/relationships" r:embed="rId1">
            <a:duotone>
              <a:schemeClr val="accent2">
                <a:hueOff val="1345262"/>
                <a:satOff val="-1429"/>
                <a:lumOff val="1098"/>
                <a:alphaOff val="0"/>
                <a:shade val="74000"/>
                <a:satMod val="130000"/>
                <a:lumMod val="90000"/>
              </a:schemeClr>
              <a:schemeClr val="accent2">
                <a:hueOff val="1345262"/>
                <a:satOff val="-1429"/>
                <a:lumOff val="1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Many states require that your electric bill disclose what sources were used. </a:t>
          </a:r>
        </a:p>
      </dsp:txBody>
      <dsp:txXfrm>
        <a:off x="38381" y="1948860"/>
        <a:ext cx="6590071" cy="709478"/>
      </dsp:txXfrm>
    </dsp:sp>
    <dsp:sp modelId="{EE8A23B9-42B7-495C-87E3-12C746A3BD42}">
      <dsp:nvSpPr>
        <dsp:cNvPr id="0" name=""/>
        <dsp:cNvSpPr/>
      </dsp:nvSpPr>
      <dsp:spPr>
        <a:xfrm>
          <a:off x="0" y="2757199"/>
          <a:ext cx="6666833" cy="786240"/>
        </a:xfrm>
        <a:prstGeom prst="roundRect">
          <a:avLst/>
        </a:prstGeom>
        <a:blipFill>
          <a:blip xmlns:r="http://schemas.openxmlformats.org/officeDocument/2006/relationships" r:embed="rId1">
            <a:duotone>
              <a:schemeClr val="accent2">
                <a:hueOff val="2017893"/>
                <a:satOff val="-2143"/>
                <a:lumOff val="1647"/>
                <a:alphaOff val="0"/>
                <a:shade val="74000"/>
                <a:satMod val="130000"/>
                <a:lumMod val="90000"/>
              </a:schemeClr>
              <a:schemeClr val="accent2">
                <a:hueOff val="2017893"/>
                <a:satOff val="-2143"/>
                <a:lumOff val="1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During a winter storm in 2021, most of Texas was without power.</a:t>
          </a:r>
        </a:p>
      </dsp:txBody>
      <dsp:txXfrm>
        <a:off x="38381" y="2795580"/>
        <a:ext cx="6590071" cy="709478"/>
      </dsp:txXfrm>
    </dsp:sp>
    <dsp:sp modelId="{8BA836FF-7959-4E00-87A1-50E82D1D2262}">
      <dsp:nvSpPr>
        <dsp:cNvPr id="0" name=""/>
        <dsp:cNvSpPr/>
      </dsp:nvSpPr>
      <dsp:spPr>
        <a:xfrm>
          <a:off x="0" y="3603920"/>
          <a:ext cx="6666833" cy="786240"/>
        </a:xfrm>
        <a:prstGeom prst="roundRect">
          <a:avLst/>
        </a:prstGeom>
        <a:blipFill>
          <a:blip xmlns:r="http://schemas.openxmlformats.org/officeDocument/2006/relationships" r:embed="rId1">
            <a:duotone>
              <a:schemeClr val="accent2">
                <a:hueOff val="2690524"/>
                <a:satOff val="-2858"/>
                <a:lumOff val="2196"/>
                <a:alphaOff val="0"/>
                <a:shade val="74000"/>
                <a:satMod val="130000"/>
                <a:lumMod val="90000"/>
              </a:schemeClr>
              <a:schemeClr val="accent2">
                <a:hueOff val="2690524"/>
                <a:satOff val="-2858"/>
                <a:lumOff val="21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California has regular rolling blackouts as disasters such as heat waves and wildfires strain the electrical grid.</a:t>
          </a:r>
        </a:p>
      </dsp:txBody>
      <dsp:txXfrm>
        <a:off x="38381" y="3642301"/>
        <a:ext cx="6590071" cy="709478"/>
      </dsp:txXfrm>
    </dsp:sp>
    <dsp:sp modelId="{83087C3C-BB17-41F7-947A-54C22665A211}">
      <dsp:nvSpPr>
        <dsp:cNvPr id="0" name=""/>
        <dsp:cNvSpPr/>
      </dsp:nvSpPr>
      <dsp:spPr>
        <a:xfrm>
          <a:off x="0" y="4450640"/>
          <a:ext cx="6666833" cy="78624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Utilities are reluctant to build more power plants due to the uncertainty of the market and environmental legislation.</a:t>
          </a:r>
        </a:p>
      </dsp:txBody>
      <dsp:txXfrm>
        <a:off x="38381" y="4489021"/>
        <a:ext cx="6590071"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619C287-4CE5-417E-8E9F-59E8DDDB7E6A}" type="datetimeFigureOut">
              <a:rPr lang="en-US" smtClean="0"/>
              <a:t>11/4/2025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199A6AF-2536-4F2E-9D3E-5F22FFB367D5}" type="slidenum">
              <a:rPr lang="en-US" smtClean="0"/>
              <a:t>‹#›</a:t>
            </a:fld>
            <a:endParaRPr lang="en-US"/>
          </a:p>
        </p:txBody>
      </p:sp>
    </p:spTree>
    <p:extLst>
      <p:ext uri="{BB962C8B-B14F-4D97-AF65-F5344CB8AC3E}">
        <p14:creationId xmlns:p14="http://schemas.microsoft.com/office/powerpoint/2010/main" val="387807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654050"/>
            <a:ext cx="3917950" cy="220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07586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a:t>
            </a:r>
            <a:r>
              <a:rPr lang="en-US" dirty="0"/>
              <a:t> </a:t>
            </a:r>
            <a:r>
              <a:rPr lang="en-US" b="1" dirty="0"/>
              <a:t>11.1</a:t>
            </a:r>
            <a:r>
              <a:rPr lang="en-US" dirty="0"/>
              <a:t> (a) U.S. production of electricity by type of generation, 1950–2021. (b) U.S. electricity production versus GDP, 1950–2021. Electricity intensity equals ratio of these two. (Source: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a:t>
            </a:r>
            <a:r>
              <a:rPr lang="en-US" dirty="0"/>
              <a:t> </a:t>
            </a:r>
            <a:r>
              <a:rPr lang="en-US" b="1" dirty="0"/>
              <a:t>11.2</a:t>
            </a:r>
            <a:r>
              <a:rPr lang="en-US" dirty="0"/>
              <a:t> U.S. electric power industry generation, 2020, for utilities and independent power producers. (Source: USEIA)</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4656">
              <a:defRPr>
                <a:solidFill>
                  <a:schemeClr val="tx1"/>
                </a:solidFill>
                <a:latin typeface="Comic Sans MS" panose="030F0702030302020204" pitchFamily="66" charset="0"/>
                <a:ea typeface="MS PGothic" panose="020B0600070205080204" pitchFamily="34" charset="-128"/>
              </a:defRPr>
            </a:lvl1pPr>
            <a:lvl2pPr marL="917951" indent="-350272" defTabSz="1114656">
              <a:defRPr>
                <a:solidFill>
                  <a:schemeClr val="tx1"/>
                </a:solidFill>
                <a:latin typeface="Comic Sans MS" panose="030F0702030302020204" pitchFamily="66" charset="0"/>
                <a:ea typeface="MS PGothic" panose="020B0600070205080204" pitchFamily="34" charset="-128"/>
              </a:defRPr>
            </a:lvl2pPr>
            <a:lvl3pPr marL="1418338" indent="-277801" defTabSz="1114656">
              <a:defRPr>
                <a:solidFill>
                  <a:schemeClr val="tx1"/>
                </a:solidFill>
                <a:latin typeface="Comic Sans MS" panose="030F0702030302020204" pitchFamily="66" charset="0"/>
                <a:ea typeface="MS PGothic" panose="020B0600070205080204" pitchFamily="34" charset="-128"/>
              </a:defRPr>
            </a:lvl3pPr>
            <a:lvl4pPr marL="1987745" indent="-277801" defTabSz="1114656">
              <a:defRPr>
                <a:solidFill>
                  <a:schemeClr val="tx1"/>
                </a:solidFill>
                <a:latin typeface="Comic Sans MS" panose="030F0702030302020204" pitchFamily="66" charset="0"/>
                <a:ea typeface="MS PGothic" panose="020B0600070205080204" pitchFamily="34" charset="-128"/>
              </a:defRPr>
            </a:lvl4pPr>
            <a:lvl5pPr marL="2555426" indent="-277801" defTabSz="1114656">
              <a:defRPr>
                <a:solidFill>
                  <a:schemeClr val="tx1"/>
                </a:solidFill>
                <a:latin typeface="Comic Sans MS" panose="030F0702030302020204" pitchFamily="66" charset="0"/>
                <a:ea typeface="MS PGothic" panose="020B0600070205080204" pitchFamily="34" charset="-128"/>
              </a:defRPr>
            </a:lvl5pPr>
            <a:lvl6pPr marL="3052362" indent="-277801" defTabSz="11146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49299" indent="-277801" defTabSz="11146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46235" indent="-277801" defTabSz="11146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3172" indent="-277801" defTabSz="11146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51C05A6-333A-4BDB-BD3E-C845632281E3}"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25-3. Simple electric cell.</a:t>
            </a:r>
          </a:p>
        </p:txBody>
      </p:sp>
    </p:spTree>
    <p:extLst>
      <p:ext uri="{BB962C8B-B14F-4D97-AF65-F5344CB8AC3E}">
        <p14:creationId xmlns:p14="http://schemas.microsoft.com/office/powerpoint/2010/main" val="84618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2888">
              <a:defRPr>
                <a:solidFill>
                  <a:schemeClr val="tx1"/>
                </a:solidFill>
                <a:latin typeface="Constantia" panose="02030602050306030303" pitchFamily="18" charset="0"/>
              </a:defRPr>
            </a:lvl1pPr>
            <a:lvl2pPr marL="820285" indent="-314721" defTabSz="1032888">
              <a:defRPr>
                <a:solidFill>
                  <a:schemeClr val="tx1"/>
                </a:solidFill>
                <a:latin typeface="Constantia" panose="02030602050306030303" pitchFamily="18" charset="0"/>
              </a:defRPr>
            </a:lvl2pPr>
            <a:lvl3pPr marL="1263907" indent="-249434" defTabSz="1032888">
              <a:defRPr>
                <a:solidFill>
                  <a:schemeClr val="tx1"/>
                </a:solidFill>
                <a:latin typeface="Constantia" panose="02030602050306030303" pitchFamily="18" charset="0"/>
              </a:defRPr>
            </a:lvl3pPr>
            <a:lvl4pPr marL="1769470" indent="-249434" defTabSz="1032888">
              <a:defRPr>
                <a:solidFill>
                  <a:schemeClr val="tx1"/>
                </a:solidFill>
                <a:latin typeface="Constantia" panose="02030602050306030303" pitchFamily="18" charset="0"/>
              </a:defRPr>
            </a:lvl4pPr>
            <a:lvl5pPr marL="2276707" indent="-249434" defTabSz="1032888">
              <a:defRPr>
                <a:solidFill>
                  <a:schemeClr val="tx1"/>
                </a:solidFill>
                <a:latin typeface="Constantia" panose="02030602050306030303" pitchFamily="18" charset="0"/>
              </a:defRPr>
            </a:lvl5pPr>
            <a:lvl6pPr marL="2758832" indent="-249434" defTabSz="1032888" eaLnBrk="0" fontAlgn="base" hangingPunct="0">
              <a:spcBef>
                <a:spcPct val="0"/>
              </a:spcBef>
              <a:spcAft>
                <a:spcPct val="0"/>
              </a:spcAft>
              <a:defRPr>
                <a:solidFill>
                  <a:schemeClr val="tx1"/>
                </a:solidFill>
                <a:latin typeface="Constantia" panose="02030602050306030303" pitchFamily="18" charset="0"/>
              </a:defRPr>
            </a:lvl6pPr>
            <a:lvl7pPr marL="3240958" indent="-249434" defTabSz="1032888" eaLnBrk="0" fontAlgn="base" hangingPunct="0">
              <a:spcBef>
                <a:spcPct val="0"/>
              </a:spcBef>
              <a:spcAft>
                <a:spcPct val="0"/>
              </a:spcAft>
              <a:defRPr>
                <a:solidFill>
                  <a:schemeClr val="tx1"/>
                </a:solidFill>
                <a:latin typeface="Constantia" panose="02030602050306030303" pitchFamily="18" charset="0"/>
              </a:defRPr>
            </a:lvl7pPr>
            <a:lvl8pPr marL="3723085" indent="-249434" defTabSz="1032888" eaLnBrk="0" fontAlgn="base" hangingPunct="0">
              <a:spcBef>
                <a:spcPct val="0"/>
              </a:spcBef>
              <a:spcAft>
                <a:spcPct val="0"/>
              </a:spcAft>
              <a:defRPr>
                <a:solidFill>
                  <a:schemeClr val="tx1"/>
                </a:solidFill>
                <a:latin typeface="Constantia" panose="02030602050306030303" pitchFamily="18" charset="0"/>
              </a:defRPr>
            </a:lvl8pPr>
            <a:lvl9pPr marL="4205212" indent="-249434" defTabSz="1032888"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80A85E3B-2416-490B-8999-CBCC234CD1FA}" type="slidenum">
              <a:rPr lang="en-US" altLang="en-US">
                <a:solidFill>
                  <a:srgbClr val="000000"/>
                </a:solidFill>
                <a:latin typeface="Calibri" panose="020F0502020204030204" pitchFamily="34" charset="0"/>
              </a:rPr>
              <a:pPr fontAlgn="base">
                <a:spcBef>
                  <a:spcPct val="0"/>
                </a:spcBef>
                <a:spcAft>
                  <a:spcPct val="0"/>
                </a:spcAft>
                <a:defRPr/>
              </a:pPr>
              <a:t>12</a:t>
            </a:fld>
            <a:endParaRPr lang="en-US" altLang="en-US">
              <a:solidFill>
                <a:srgbClr val="000000"/>
              </a:solidFill>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5827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solidFill>
            <a:srgbClr val="FFFFFF"/>
          </a:solidFill>
          <a:ln/>
          <a:extLst>
            <a:ext uri="{FAA26D3D-D897-4be2-8F04-BA451C77F1D7}"/>
          </a:extLst>
        </p:spPr>
      </p:sp>
      <p:sp>
        <p:nvSpPr>
          <p:cNvPr id="56323" name="Rectangle 3"/>
          <p:cNvSpPr>
            <a:spLocks noGrp="1" noChangeArrowheads="1"/>
          </p:cNvSpPr>
          <p:nvPr>
            <p:ph type="body" idx="1"/>
          </p:nvPr>
        </p:nvSpPr>
        <p:spPr>
          <a:xfrm>
            <a:off x="704339" y="4431312"/>
            <a:ext cx="5634709" cy="4198085"/>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3873">
              <a:defRPr>
                <a:solidFill>
                  <a:schemeClr val="tx1"/>
                </a:solidFill>
                <a:latin typeface="Comic Sans MS" panose="030F0702030302020204" pitchFamily="66" charset="0"/>
                <a:ea typeface="MS PGothic" panose="020B0600070205080204" pitchFamily="34" charset="-128"/>
              </a:defRPr>
            </a:lvl1pPr>
            <a:lvl2pPr marL="900836" indent="-343741" defTabSz="1093873">
              <a:defRPr>
                <a:solidFill>
                  <a:schemeClr val="tx1"/>
                </a:solidFill>
                <a:latin typeface="Comic Sans MS" panose="030F0702030302020204" pitchFamily="66" charset="0"/>
                <a:ea typeface="MS PGothic" panose="020B0600070205080204" pitchFamily="34" charset="-128"/>
              </a:defRPr>
            </a:lvl2pPr>
            <a:lvl3pPr marL="1391893" indent="-272622" defTabSz="1093873">
              <a:defRPr>
                <a:solidFill>
                  <a:schemeClr val="tx1"/>
                </a:solidFill>
                <a:latin typeface="Comic Sans MS" panose="030F0702030302020204" pitchFamily="66" charset="0"/>
                <a:ea typeface="MS PGothic" panose="020B0600070205080204" pitchFamily="34" charset="-128"/>
              </a:defRPr>
            </a:lvl3pPr>
            <a:lvl4pPr marL="1950682" indent="-272622" defTabSz="1093873">
              <a:defRPr>
                <a:solidFill>
                  <a:schemeClr val="tx1"/>
                </a:solidFill>
                <a:latin typeface="Comic Sans MS" panose="030F0702030302020204" pitchFamily="66" charset="0"/>
                <a:ea typeface="MS PGothic" panose="020B0600070205080204" pitchFamily="34" charset="-128"/>
              </a:defRPr>
            </a:lvl4pPr>
            <a:lvl5pPr marL="2507779" indent="-272622" defTabSz="1093873">
              <a:defRPr>
                <a:solidFill>
                  <a:schemeClr val="tx1"/>
                </a:solidFill>
                <a:latin typeface="Comic Sans MS" panose="030F0702030302020204" pitchFamily="66" charset="0"/>
                <a:ea typeface="MS PGothic" panose="020B0600070205080204" pitchFamily="34" charset="-128"/>
              </a:defRPr>
            </a:lvl5pPr>
            <a:lvl6pPr marL="2995449" indent="-272622" defTabSz="10938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83119" indent="-272622" defTabSz="10938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0790" indent="-272622" defTabSz="10938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58461" indent="-272622" defTabSz="109387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C886463-1B2C-4888-8C28-9B1AF776CDDA}"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a. Charge = current x time; convert minutes to seconds. Q = 600 C.</a:t>
            </a:r>
          </a:p>
          <a:p>
            <a:pPr eaLnBrk="1" hangingPunct="1">
              <a:spcBef>
                <a:spcPct val="0"/>
              </a:spcBef>
            </a:pPr>
            <a:r>
              <a:rPr lang="en-US" altLang="en-US">
                <a:ea typeface="MS PGothic" panose="020B0600070205080204" pitchFamily="34" charset="-128"/>
              </a:rPr>
              <a:t>b. Divide by electron charge: n = 3.8 x 10</a:t>
            </a:r>
            <a:r>
              <a:rPr lang="en-US" altLang="en-US" baseline="30000">
                <a:ea typeface="MS PGothic" panose="020B0600070205080204" pitchFamily="34" charset="-128"/>
              </a:rPr>
              <a:t>21</a:t>
            </a:r>
            <a:r>
              <a:rPr lang="en-US" altLang="en-US">
                <a:ea typeface="MS PGothic" panose="020B0600070205080204" pitchFamily="34" charset="-128"/>
              </a:rPr>
              <a:t> electrons.</a:t>
            </a:r>
          </a:p>
        </p:txBody>
      </p:sp>
    </p:spTree>
    <p:extLst>
      <p:ext uri="{BB962C8B-B14F-4D97-AF65-F5344CB8AC3E}">
        <p14:creationId xmlns:p14="http://schemas.microsoft.com/office/powerpoint/2010/main" val="143789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pPr defTabSz="924916" eaLnBrk="0" fontAlgn="base" hangingPunct="0">
              <a:spcBef>
                <a:spcPct val="30000"/>
              </a:spcBef>
              <a:spcAft>
                <a:spcPct val="0"/>
              </a:spcAft>
              <a:defRPr/>
            </a:pPr>
            <a:r>
              <a:rPr lang="en-US" b="1" dirty="0"/>
              <a:t>Figure</a:t>
            </a:r>
            <a:r>
              <a:rPr lang="en-US" dirty="0"/>
              <a:t> </a:t>
            </a:r>
            <a:r>
              <a:rPr lang="en-US" b="1" dirty="0"/>
              <a:t>11.9</a:t>
            </a:r>
            <a:r>
              <a:rPr lang="en-US" dirty="0"/>
              <a:t> (a) A circuit containing resistors in series. As more devices are added, the total resistance increases, and the current decreases. (b) A circuit containing resistors in parallel. As more devices are added, the total resistance decreases. However, the current through each device (</a:t>
            </a:r>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2</a:t>
            </a:r>
            <a:r>
              <a:rPr lang="en-US" dirty="0"/>
              <a:t>, etc.) remains the same.</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62A476D-E81A-4978-BC12-19030F6F05C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58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B8CBE-0D2D-4358-BB08-272AD6171071}"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268087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00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79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28243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16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68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64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85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65227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0">
                <a:solidFill>
                  <a:schemeClr val="bg1"/>
                </a:solidFill>
              </a:defRPr>
            </a:lvl1pPr>
          </a:lstStyle>
          <a:p>
            <a:r>
              <a:rPr lang="en-US"/>
              <a:t>Add Image Here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
        <p:nvSpPr>
          <p:cNvPr id="8" name="Text Placeholder 4">
            <a:extLst>
              <a:ext uri="{FF2B5EF4-FFF2-40B4-BE49-F238E27FC236}">
                <a16:creationId xmlns:a16="http://schemas.microsoft.com/office/drawing/2014/main" id="{FA39E2D5-8B96-4ED3-8A16-E8CC40798BD1}"/>
              </a:ext>
            </a:extLst>
          </p:cNvPr>
          <p:cNvSpPr>
            <a:spLocks noGrp="1"/>
          </p:cNvSpPr>
          <p:nvPr>
            <p:ph type="body" sz="quarter" idx="12" hasCustomPrompt="1"/>
          </p:nvPr>
        </p:nvSpPr>
        <p:spPr>
          <a:xfrm>
            <a:off x="2103120" y="6314136"/>
            <a:ext cx="8961120" cy="457200"/>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5366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177017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8CBE-0D2D-4358-BB08-272AD6171071}"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A476D-E81A-4978-BC12-19030F6F05C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28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B8CBE-0D2D-4358-BB08-272AD6171071}"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262593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8B8CBE-0D2D-4358-BB08-272AD6171071}"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A476D-E81A-4978-BC12-19030F6F05C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35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B8CBE-0D2D-4358-BB08-272AD6171071}"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A476D-E81A-4978-BC12-19030F6F05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1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8CBE-0D2D-4358-BB08-272AD6171071}"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82423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B8CBE-0D2D-4358-BB08-272AD6171071}"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A476D-E81A-4978-BC12-19030F6F05C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55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B8CBE-0D2D-4358-BB08-272AD6171071}"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A476D-E81A-4978-BC12-19030F6F05C4}" type="slidenum">
              <a:rPr lang="en-US" smtClean="0"/>
              <a:t>‹#›</a:t>
            </a:fld>
            <a:endParaRPr lang="en-US"/>
          </a:p>
        </p:txBody>
      </p:sp>
    </p:spTree>
    <p:extLst>
      <p:ext uri="{BB962C8B-B14F-4D97-AF65-F5344CB8AC3E}">
        <p14:creationId xmlns:p14="http://schemas.microsoft.com/office/powerpoint/2010/main" val="83707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8B8CBE-0D2D-4358-BB08-272AD6171071}" type="datetimeFigureOut">
              <a:rPr lang="en-US" smtClean="0"/>
              <a:t>11/4/2025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2A476D-E81A-4978-BC12-19030F6F05C4}" type="slidenum">
              <a:rPr lang="en-US" smtClean="0"/>
              <a:t>‹#›</a:t>
            </a:fld>
            <a:endParaRPr lang="en-US"/>
          </a:p>
        </p:txBody>
      </p:sp>
    </p:spTree>
    <p:extLst>
      <p:ext uri="{BB962C8B-B14F-4D97-AF65-F5344CB8AC3E}">
        <p14:creationId xmlns:p14="http://schemas.microsoft.com/office/powerpoint/2010/main" val="567011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60"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e/ec/Electroscope_showing_induction.png" TargetMode="External"/><Relationship Id="rId2" Type="http://schemas.openxmlformats.org/officeDocument/2006/relationships/hyperlink" Target="http://www.teclas.org/chispas/images/electroscope1.gif"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www.circuitstoday.com/wp-content/uploads/2010/02/Symbol-of-resistor.JPG"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bin"/><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imonpstevens.com/Content/Projects/Microcontrollers/Posts/MicrocontrollerIntroEquipment_Files/Resistor.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reofharrison.org/wp-content/uploads/2010/03/Twin-Falls-of-Devils-Fork-300x150.jpg" TargetMode="External"/><Relationship Id="rId2" Type="http://schemas.openxmlformats.org/officeDocument/2006/relationships/hyperlink" Target="http://trialx.com/curetalk/wp-content/blogs.dir/7/files/2011/05/cities/Twin_Falls-3-small.jp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farm3.static.flickr.com/2428/3613496401_a93f8073c4.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hutterstock.com/display_pic_with_logo/101406/101406,1194643101,1/stock-photo-electric-power-meter-6823915.jpg"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e/eb/TVA-sites-map.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Electronics protoboard">
            <a:extLst>
              <a:ext uri="{FF2B5EF4-FFF2-40B4-BE49-F238E27FC236}">
                <a16:creationId xmlns:a16="http://schemas.microsoft.com/office/drawing/2014/main" id="{F6AECC77-1CEA-7839-9D97-BBCE124E8FB8}"/>
              </a:ext>
            </a:extLst>
          </p:cNvPr>
          <p:cNvPicPr>
            <a:picLocks noChangeAspect="1"/>
          </p:cNvPicPr>
          <p:nvPr/>
        </p:nvPicPr>
        <p:blipFill>
          <a:blip r:embed="rId4"/>
          <a:srcRect r="28068" b="-1"/>
          <a:stretch>
            <a:fillRect/>
          </a:stretch>
        </p:blipFill>
        <p:spPr>
          <a:xfrm>
            <a:off x="20" y="10"/>
            <a:ext cx="7390243" cy="6857990"/>
          </a:xfrm>
          <a:prstGeom prst="rect">
            <a:avLst/>
          </a:prstGeom>
        </p:spPr>
      </p:pic>
      <p:sp>
        <p:nvSpPr>
          <p:cNvPr id="4" name="Subtitle 2">
            <a:extLst>
              <a:ext uri="{FF2B5EF4-FFF2-40B4-BE49-F238E27FC236}">
                <a16:creationId xmlns:a16="http://schemas.microsoft.com/office/drawing/2014/main" id="{81DDBEBE-99BA-45B9-B4E5-D18D90F7A983}"/>
              </a:ext>
            </a:extLst>
          </p:cNvPr>
          <p:cNvSpPr>
            <a:spLocks noGrp="1"/>
          </p:cNvSpPr>
          <p:nvPr>
            <p:ph sz="half" idx="2"/>
          </p:nvPr>
        </p:nvSpPr>
        <p:spPr>
          <a:xfrm>
            <a:off x="7953894" y="976290"/>
            <a:ext cx="3894307" cy="3447832"/>
          </a:xfrm>
        </p:spPr>
        <p:txBody>
          <a:bodyPr vert="horz" lIns="91440" tIns="45720" rIns="91440" bIns="45720" rtlCol="0" anchor="t">
            <a:normAutofit/>
          </a:bodyPr>
          <a:lstStyle/>
          <a:p>
            <a:pPr marL="0" indent="0">
              <a:buNone/>
            </a:pPr>
            <a:r>
              <a:rPr lang="en-US" sz="4000" dirty="0"/>
              <a:t>Chapter 11: Electricity: Circuits</a:t>
            </a:r>
          </a:p>
        </p:txBody>
      </p:sp>
      <p:sp>
        <p:nvSpPr>
          <p:cNvPr id="2" name="TextBox 1">
            <a:extLst>
              <a:ext uri="{FF2B5EF4-FFF2-40B4-BE49-F238E27FC236}">
                <a16:creationId xmlns:a16="http://schemas.microsoft.com/office/drawing/2014/main" id="{4DBDAE06-9F0F-424E-A959-362073B75807}"/>
              </a:ext>
            </a:extLst>
          </p:cNvPr>
          <p:cNvSpPr txBox="1"/>
          <p:nvPr/>
        </p:nvSpPr>
        <p:spPr>
          <a:xfrm>
            <a:off x="7838484" y="3429000"/>
            <a:ext cx="3267481" cy="369332"/>
          </a:xfrm>
          <a:prstGeom prst="rect">
            <a:avLst/>
          </a:prstGeom>
          <a:noFill/>
        </p:spPr>
        <p:txBody>
          <a:bodyPr wrap="square" rtlCol="0">
            <a:spAutoFit/>
          </a:bodyPr>
          <a:lstStyle/>
          <a:p>
            <a:r>
              <a:rPr lang="en-US" b="1" dirty="0">
                <a:solidFill>
                  <a:srgbClr val="FF0000"/>
                </a:solidFill>
              </a:rPr>
              <a:t>HW 3 posted due on Nov. 11</a:t>
            </a:r>
          </a:p>
        </p:txBody>
      </p:sp>
    </p:spTree>
    <p:custDataLst>
      <p:tags r:id="rId1"/>
    </p:custDataLst>
    <p:extLst>
      <p:ext uri="{BB962C8B-B14F-4D97-AF65-F5344CB8AC3E}">
        <p14:creationId xmlns:p14="http://schemas.microsoft.com/office/powerpoint/2010/main" val="229328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51" y="-189362"/>
            <a:ext cx="9601196" cy="1303867"/>
          </a:xfrm>
        </p:spPr>
        <p:txBody>
          <a:bodyPr/>
          <a:lstStyle/>
          <a:p>
            <a:r>
              <a:rPr lang="en-US" dirty="0"/>
              <a:t>US Electric usage: history</a:t>
            </a:r>
          </a:p>
        </p:txBody>
      </p:sp>
      <p:sp>
        <p:nvSpPr>
          <p:cNvPr id="3" name="Content Placeholder 2"/>
          <p:cNvSpPr>
            <a:spLocks noGrp="1"/>
          </p:cNvSpPr>
          <p:nvPr>
            <p:ph idx="1"/>
          </p:nvPr>
        </p:nvSpPr>
        <p:spPr>
          <a:xfrm>
            <a:off x="745724" y="1045716"/>
            <a:ext cx="10716768" cy="5448300"/>
          </a:xfrm>
        </p:spPr>
        <p:txBody>
          <a:bodyPr>
            <a:normAutofit lnSpcReduction="10000"/>
          </a:bodyPr>
          <a:lstStyle/>
          <a:p>
            <a:pPr marL="0" lvl="1" indent="0">
              <a:buNone/>
            </a:pPr>
            <a:r>
              <a:rPr lang="en-US" b="1" dirty="0"/>
              <a:t>Nuclear electric power production (post-WWII)</a:t>
            </a:r>
          </a:p>
          <a:p>
            <a:pPr marL="342900" lvl="1" indent="-342900">
              <a:buFont typeface="Wingdings" panose="05000000000000000000" pitchFamily="2" charset="2"/>
              <a:buChar char="§"/>
            </a:pPr>
            <a:r>
              <a:rPr lang="en-US" dirty="0"/>
              <a:t>In 2011 nuclear power provided 10% of the world's electricity.</a:t>
            </a:r>
          </a:p>
          <a:p>
            <a:pPr marL="342900" lvl="1" indent="-342900">
              <a:buFont typeface="Wingdings" panose="05000000000000000000" pitchFamily="2" charset="2"/>
              <a:buChar char="§"/>
            </a:pPr>
            <a:r>
              <a:rPr lang="en-US" dirty="0"/>
              <a:t>In 2007, the  International Atomic Energy Agency reported that there were 439 nuclear power reactors in operation in the world, operating in 31 countries.</a:t>
            </a:r>
          </a:p>
          <a:p>
            <a:pPr marL="342900" lvl="1" indent="-342900">
              <a:buFont typeface="Wingdings" panose="05000000000000000000" pitchFamily="2" charset="2"/>
              <a:buChar char="§"/>
            </a:pPr>
            <a:r>
              <a:rPr lang="en-US" dirty="0"/>
              <a:t>Many have now ceased operation in the wake of the Fukushima nuclear disaster while they are assessed for safety. </a:t>
            </a:r>
          </a:p>
          <a:p>
            <a:pPr marL="342900" lvl="1" indent="-342900">
              <a:buFont typeface="Wingdings" panose="05000000000000000000" pitchFamily="2" charset="2"/>
              <a:buChar char="§"/>
            </a:pPr>
            <a:r>
              <a:rPr lang="en-US" dirty="0"/>
              <a:t>In 2011 worldwide nuclear output fell by 4.3%, the largest decline on record, on the back of sharp declines in Japan (-44.3%) and Germany </a:t>
            </a:r>
          </a:p>
          <a:p>
            <a:pPr marL="0" lvl="1" indent="0">
              <a:buNone/>
            </a:pPr>
            <a:r>
              <a:rPr lang="en-US" dirty="0"/>
              <a:t>(-23.2%).</a:t>
            </a:r>
          </a:p>
          <a:p>
            <a:pPr marL="0" lvl="1" indent="0">
              <a:buNone/>
            </a:pPr>
            <a:r>
              <a:rPr lang="en-US" sz="2000" b="1" dirty="0"/>
              <a:t>It is:</a:t>
            </a:r>
          </a:p>
          <a:p>
            <a:pPr marL="342900" lvl="2" indent="-342900">
              <a:buFont typeface="Wingdings" panose="05000000000000000000" pitchFamily="2" charset="2"/>
              <a:buChar char="§"/>
            </a:pPr>
            <a:r>
              <a:rPr lang="en-US" dirty="0"/>
              <a:t>“Clean” alternative to fossil fuel burning plants that would be “too cheap to meter”.</a:t>
            </a:r>
          </a:p>
          <a:p>
            <a:pPr marL="342900" lvl="2" indent="-342900">
              <a:buFont typeface="Wingdings" panose="05000000000000000000" pitchFamily="2" charset="2"/>
              <a:buChar char="§"/>
            </a:pPr>
            <a:r>
              <a:rPr lang="en-US" dirty="0"/>
              <a:t>Currently supplies are 80% of French electric power.</a:t>
            </a:r>
          </a:p>
          <a:p>
            <a:pPr marL="342900" lvl="2" indent="-342900">
              <a:buFont typeface="Wingdings" panose="05000000000000000000" pitchFamily="2" charset="2"/>
              <a:buChar char="§"/>
            </a:pPr>
            <a:r>
              <a:rPr lang="en-US" dirty="0"/>
              <a:t>Political hot potato, especially after TMI (1979) &amp; Chernobyl (1986), Japan (2011).</a:t>
            </a:r>
          </a:p>
          <a:p>
            <a:pPr marL="342900" lvl="2" indent="-342900">
              <a:buFont typeface="Wingdings" panose="05000000000000000000" pitchFamily="2" charset="2"/>
              <a:buChar char="§"/>
            </a:pPr>
            <a:r>
              <a:rPr lang="en-US" dirty="0"/>
              <a:t>More about nuclear power in a later chapter.</a:t>
            </a:r>
          </a:p>
        </p:txBody>
      </p:sp>
      <p:pic>
        <p:nvPicPr>
          <p:cNvPr id="22529" name="Picture 1" descr="C:\Users\dkoon\AppData\Local\Microsoft\Windows\Temporary Internet Files\Content.IE5\AONLBMOL\MC900332266[1].wmf"/>
          <p:cNvPicPr>
            <a:picLocks noChangeAspect="1" noChangeArrowheads="1"/>
          </p:cNvPicPr>
          <p:nvPr/>
        </p:nvPicPr>
        <p:blipFill>
          <a:blip r:embed="rId2" cstate="print"/>
          <a:srcRect/>
          <a:stretch>
            <a:fillRect/>
          </a:stretch>
        </p:blipFill>
        <p:spPr bwMode="auto">
          <a:xfrm>
            <a:off x="10030973" y="363984"/>
            <a:ext cx="1700747" cy="1501043"/>
          </a:xfrm>
          <a:prstGeom prst="rect">
            <a:avLst/>
          </a:prstGeom>
          <a:noFill/>
        </p:spPr>
      </p:pic>
    </p:spTree>
    <p:extLst>
      <p:ext uri="{BB962C8B-B14F-4D97-AF65-F5344CB8AC3E}">
        <p14:creationId xmlns:p14="http://schemas.microsoft.com/office/powerpoint/2010/main" val="242580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220" y="-114269"/>
            <a:ext cx="10107967" cy="1325563"/>
          </a:xfrm>
        </p:spPr>
        <p:txBody>
          <a:bodyPr>
            <a:normAutofit/>
          </a:bodyPr>
          <a:lstStyle/>
          <a:p>
            <a:r>
              <a:rPr lang="en-US" sz="3600" dirty="0"/>
              <a:t>Electric quantities: </a:t>
            </a:r>
            <a:br>
              <a:rPr lang="en-US" sz="3600" dirty="0"/>
            </a:br>
            <a:r>
              <a:rPr lang="en-US" sz="3600" dirty="0"/>
              <a:t>Static electricity &amp; electric charge</a:t>
            </a:r>
          </a:p>
        </p:txBody>
      </p:sp>
      <p:sp>
        <p:nvSpPr>
          <p:cNvPr id="3" name="Content Placeholder 2"/>
          <p:cNvSpPr>
            <a:spLocks noGrp="1"/>
          </p:cNvSpPr>
          <p:nvPr>
            <p:ph idx="1"/>
          </p:nvPr>
        </p:nvSpPr>
        <p:spPr>
          <a:xfrm>
            <a:off x="909219" y="1418208"/>
            <a:ext cx="7125071" cy="4351338"/>
          </a:xfrm>
        </p:spPr>
        <p:txBody>
          <a:bodyPr>
            <a:normAutofit/>
          </a:bodyPr>
          <a:lstStyle/>
          <a:p>
            <a:r>
              <a:rPr lang="en-US" sz="2800" dirty="0"/>
              <a:t>Static [</a:t>
            </a:r>
            <a:r>
              <a:rPr lang="en-US" sz="2800" i="1" dirty="0"/>
              <a:t>stationary</a:t>
            </a:r>
            <a:r>
              <a:rPr lang="en-US" sz="2800" dirty="0"/>
              <a:t>] electricity.</a:t>
            </a:r>
          </a:p>
          <a:p>
            <a:pPr lvl="1"/>
            <a:r>
              <a:rPr lang="en-US" sz="2400" dirty="0"/>
              <a:t>as opposed to </a:t>
            </a:r>
            <a:r>
              <a:rPr lang="en-US" sz="2400" i="1" dirty="0"/>
              <a:t>current </a:t>
            </a:r>
            <a:r>
              <a:rPr lang="en-US" sz="2400" dirty="0"/>
              <a:t>electricity which has a normal state of motion.</a:t>
            </a:r>
          </a:p>
          <a:p>
            <a:pPr lvl="1"/>
            <a:r>
              <a:rPr lang="en-US" sz="2400" dirty="0"/>
              <a:t>e.g. sparks, lightning, “static cling”, “bad hair days”, </a:t>
            </a:r>
          </a:p>
          <a:p>
            <a:pPr marL="411480" lvl="1" indent="0">
              <a:buNone/>
            </a:pPr>
            <a:endParaRPr lang="en-US" dirty="0"/>
          </a:p>
          <a:p>
            <a:pPr marL="0" lvl="1" indent="0">
              <a:buNone/>
            </a:pPr>
            <a:r>
              <a:rPr lang="en-US" sz="2800" b="1" dirty="0"/>
              <a:t>Electric charge, Q</a:t>
            </a:r>
            <a:r>
              <a:rPr lang="en-US" sz="2800" dirty="0"/>
              <a:t>.</a:t>
            </a:r>
          </a:p>
          <a:p>
            <a:r>
              <a:rPr lang="en-US" dirty="0"/>
              <a:t>Units: Coulomb [C]. One electron has a charge of  </a:t>
            </a:r>
          </a:p>
          <a:p>
            <a:pPr marL="0" indent="0">
              <a:buNone/>
            </a:pPr>
            <a:r>
              <a:rPr lang="en-US" b="1" dirty="0"/>
              <a:t>e = 1.6</a:t>
            </a:r>
            <a:r>
              <a:rPr lang="en-US" b="1" dirty="0">
                <a:sym typeface="Symbol"/>
              </a:rPr>
              <a:t>10</a:t>
            </a:r>
            <a:r>
              <a:rPr lang="en-US" b="1" baseline="30000" dirty="0">
                <a:sym typeface="Symbol"/>
              </a:rPr>
              <a:t>-19</a:t>
            </a:r>
            <a:r>
              <a:rPr lang="en-US" b="1" dirty="0">
                <a:sym typeface="Symbol"/>
              </a:rPr>
              <a:t>C</a:t>
            </a:r>
          </a:p>
          <a:p>
            <a:endParaRPr lang="en-US" dirty="0"/>
          </a:p>
        </p:txBody>
      </p:sp>
      <p:pic>
        <p:nvPicPr>
          <p:cNvPr id="21506" name="Picture 2" descr="C:\Users\dkoon\AppData\Local\Microsoft\Windows\Temporary Internet Files\Content.IE5\SLF5VD60\MC900363838[1].wmf"/>
          <p:cNvPicPr>
            <a:picLocks noChangeAspect="1" noChangeArrowheads="1"/>
          </p:cNvPicPr>
          <p:nvPr/>
        </p:nvPicPr>
        <p:blipFill>
          <a:blip r:embed="rId2" cstate="print"/>
          <a:stretch>
            <a:fillRect/>
          </a:stretch>
        </p:blipFill>
        <p:spPr bwMode="auto">
          <a:xfrm>
            <a:off x="8206781" y="1577050"/>
            <a:ext cx="3781051" cy="353650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Tree>
    <p:extLst>
      <p:ext uri="{BB962C8B-B14F-4D97-AF65-F5344CB8AC3E}">
        <p14:creationId xmlns:p14="http://schemas.microsoft.com/office/powerpoint/2010/main" val="24499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31902" y="326959"/>
            <a:ext cx="9601196" cy="1303867"/>
          </a:xfrm>
        </p:spPr>
        <p:txBody>
          <a:bodyPr/>
          <a:lstStyle/>
          <a:p>
            <a:pPr eaLnBrk="1" hangingPunct="1"/>
            <a:r>
              <a:rPr lang="en-US" altLang="en-US" dirty="0"/>
              <a:t>Electric Charge, q or Q</a:t>
            </a:r>
          </a:p>
        </p:txBody>
      </p:sp>
      <p:sp>
        <p:nvSpPr>
          <p:cNvPr id="69635" name="Rectangle 3"/>
          <p:cNvSpPr>
            <a:spLocks noGrp="1" noChangeArrowheads="1"/>
          </p:cNvSpPr>
          <p:nvPr>
            <p:ph idx="1"/>
          </p:nvPr>
        </p:nvSpPr>
        <p:spPr>
          <a:xfrm>
            <a:off x="1543728" y="2421979"/>
            <a:ext cx="9421594" cy="5565381"/>
          </a:xfrm>
        </p:spPr>
        <p:txBody>
          <a:bodyPr/>
          <a:lstStyle/>
          <a:p>
            <a:pPr eaLnBrk="1" hangingPunct="1">
              <a:lnSpc>
                <a:spcPct val="90000"/>
              </a:lnSpc>
            </a:pPr>
            <a:r>
              <a:rPr lang="en-US" altLang="en-US" sz="2800" dirty="0"/>
              <a:t>Charge comes in two types</a:t>
            </a:r>
          </a:p>
          <a:p>
            <a:pPr marL="457200" lvl="1" indent="0" eaLnBrk="1" hangingPunct="1">
              <a:lnSpc>
                <a:spcPct val="90000"/>
              </a:lnSpc>
              <a:buFontTx/>
              <a:buNone/>
            </a:pPr>
            <a:r>
              <a:rPr lang="en-US" altLang="en-US" sz="2400" b="1" dirty="0">
                <a:solidFill>
                  <a:srgbClr val="FF0000"/>
                </a:solidFill>
              </a:rPr>
              <a:t>1e = 1.6x10</a:t>
            </a:r>
            <a:r>
              <a:rPr lang="en-US" altLang="en-US" sz="2400" b="1" baseline="30000" dirty="0">
                <a:solidFill>
                  <a:srgbClr val="FF0000"/>
                </a:solidFill>
              </a:rPr>
              <a:t>-19</a:t>
            </a:r>
            <a:r>
              <a:rPr lang="en-US" altLang="en-US" sz="2400" b="1" dirty="0">
                <a:solidFill>
                  <a:srgbClr val="FF0000"/>
                </a:solidFill>
              </a:rPr>
              <a:t> Coulombs </a:t>
            </a:r>
            <a:r>
              <a:rPr lang="en-US" altLang="en-US" sz="2400" dirty="0"/>
              <a:t>(unit of charge) fundamental unit of charge</a:t>
            </a:r>
          </a:p>
          <a:p>
            <a:pPr eaLnBrk="1" hangingPunct="1">
              <a:lnSpc>
                <a:spcPct val="90000"/>
              </a:lnSpc>
            </a:pPr>
            <a:r>
              <a:rPr lang="en-US" altLang="en-US" sz="2400" u="sng" dirty="0"/>
              <a:t>Law of Conservation of Charge: </a:t>
            </a:r>
            <a:r>
              <a:rPr lang="en-US" altLang="en-US" sz="2400" b="1" dirty="0"/>
              <a:t>The net charge on a closed system never changes.</a:t>
            </a:r>
          </a:p>
          <a:p>
            <a:pPr eaLnBrk="1" hangingPunct="1">
              <a:lnSpc>
                <a:spcPct val="90000"/>
              </a:lnSpc>
            </a:pPr>
            <a:r>
              <a:rPr lang="en-US" altLang="en-US" sz="2400" dirty="0"/>
              <a:t>Charge can be transferred</a:t>
            </a:r>
          </a:p>
          <a:p>
            <a:pPr eaLnBrk="1" hangingPunct="1">
              <a:lnSpc>
                <a:spcPct val="90000"/>
              </a:lnSpc>
            </a:pPr>
            <a:r>
              <a:rPr lang="en-US" altLang="en-US" sz="2400" dirty="0"/>
              <a:t>Charges are added algebraically</a:t>
            </a:r>
          </a:p>
          <a:p>
            <a:pPr eaLnBrk="1" hangingPunct="1">
              <a:lnSpc>
                <a:spcPct val="90000"/>
              </a:lnSpc>
            </a:pPr>
            <a:r>
              <a:rPr lang="en-US" altLang="en-US" sz="2400" dirty="0"/>
              <a:t>Electricity comes from the Greek , and the word “</a:t>
            </a:r>
            <a:r>
              <a:rPr lang="en-US" altLang="en-US" sz="2400" b="1" dirty="0" err="1"/>
              <a:t>elektron</a:t>
            </a:r>
            <a:r>
              <a:rPr lang="en-US" altLang="en-US" sz="2400" dirty="0"/>
              <a:t>” (</a:t>
            </a:r>
            <a:r>
              <a:rPr lang="en-US" altLang="en-US" sz="2400" b="1" dirty="0"/>
              <a:t>amber</a:t>
            </a:r>
            <a:r>
              <a:rPr lang="en-US" altLang="en-US" sz="2400" dirty="0"/>
              <a:t>), the Greeks noticed that when rubbing a piece of amber with a cloth they a had static effect or “amber effect.”</a:t>
            </a:r>
            <a:endParaRPr lang="en-US" altLang="en-US" sz="2800" dirty="0"/>
          </a:p>
        </p:txBody>
      </p:sp>
      <p:sp>
        <p:nvSpPr>
          <p:cNvPr id="69636" name="Oval 4"/>
          <p:cNvSpPr>
            <a:spLocks noChangeArrowheads="1"/>
          </p:cNvSpPr>
          <p:nvPr/>
        </p:nvSpPr>
        <p:spPr bwMode="auto">
          <a:xfrm>
            <a:off x="2472194" y="1202779"/>
            <a:ext cx="1295400" cy="1219200"/>
          </a:xfrm>
          <a:prstGeom prst="ellipse">
            <a:avLst/>
          </a:prstGeom>
          <a:solidFill>
            <a:srgbClr val="FF676A"/>
          </a:solidFill>
          <a:ln w="9525">
            <a:solidFill>
              <a:srgbClr val="B94A4C"/>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69637" name="Oval 6"/>
          <p:cNvSpPr>
            <a:spLocks noChangeArrowheads="1"/>
          </p:cNvSpPr>
          <p:nvPr/>
        </p:nvSpPr>
        <p:spPr bwMode="auto">
          <a:xfrm>
            <a:off x="4603935" y="1290863"/>
            <a:ext cx="1295400" cy="1219200"/>
          </a:xfrm>
          <a:prstGeom prst="ellipse">
            <a:avLst/>
          </a:prstGeom>
          <a:solidFill>
            <a:srgbClr val="0ACBFF"/>
          </a:solidFill>
          <a:ln w="9525">
            <a:solidFill>
              <a:srgbClr val="795F76"/>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-e</a:t>
            </a:r>
          </a:p>
        </p:txBody>
      </p:sp>
      <p:pic>
        <p:nvPicPr>
          <p:cNvPr id="69638"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032" y="1744910"/>
            <a:ext cx="18288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4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138" y="0"/>
            <a:ext cx="8229600" cy="563562"/>
          </a:xfrm>
        </p:spPr>
        <p:txBody>
          <a:bodyPr>
            <a:normAutofit fontScale="90000"/>
          </a:bodyPr>
          <a:lstStyle/>
          <a:p>
            <a:r>
              <a:rPr lang="en-US" dirty="0"/>
              <a:t>Electric charge</a:t>
            </a:r>
          </a:p>
        </p:txBody>
      </p:sp>
      <p:sp>
        <p:nvSpPr>
          <p:cNvPr id="3" name="Content Placeholder 2"/>
          <p:cNvSpPr>
            <a:spLocks noGrp="1"/>
          </p:cNvSpPr>
          <p:nvPr>
            <p:ph idx="1"/>
          </p:nvPr>
        </p:nvSpPr>
        <p:spPr>
          <a:xfrm>
            <a:off x="1029809" y="720571"/>
            <a:ext cx="9321554" cy="5638800"/>
          </a:xfrm>
        </p:spPr>
        <p:txBody>
          <a:bodyPr>
            <a:normAutofit fontScale="70000" lnSpcReduction="20000"/>
          </a:bodyPr>
          <a:lstStyle/>
          <a:p>
            <a:r>
              <a:rPr lang="en-US" sz="3600" dirty="0"/>
              <a:t>Two </a:t>
            </a:r>
            <a:r>
              <a:rPr lang="en-US" sz="3600" i="1" dirty="0"/>
              <a:t>flavors</a:t>
            </a:r>
            <a:r>
              <a:rPr lang="en-US" sz="3600" dirty="0"/>
              <a:t>: positive and negative</a:t>
            </a:r>
          </a:p>
          <a:p>
            <a:pPr lvl="1"/>
            <a:r>
              <a:rPr lang="en-US" sz="2600" b="1" dirty="0"/>
              <a:t>Like charges repel.</a:t>
            </a:r>
          </a:p>
          <a:p>
            <a:pPr lvl="1"/>
            <a:r>
              <a:rPr lang="en-US" sz="2600" b="1" dirty="0"/>
              <a:t>Opposite charges attract.</a:t>
            </a:r>
          </a:p>
          <a:p>
            <a:pPr lvl="1"/>
            <a:r>
              <a:rPr lang="en-US" sz="2600" dirty="0"/>
              <a:t>An electroscope is an early scientific instrument that is used to detect the presence and magnitude of electric charge on a body.</a:t>
            </a:r>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	</a:t>
            </a:r>
          </a:p>
          <a:p>
            <a:pPr>
              <a:buNone/>
            </a:pPr>
            <a:endParaRPr lang="en-US" sz="1400" dirty="0"/>
          </a:p>
          <a:p>
            <a:pPr>
              <a:buNone/>
            </a:pPr>
            <a:r>
              <a:rPr lang="en-US" sz="2600" dirty="0"/>
              <a:t>Images</a:t>
            </a:r>
            <a:r>
              <a:rPr lang="en-US" sz="2600" dirty="0">
                <a:solidFill>
                  <a:schemeClr val="accent2">
                    <a:lumMod val="75000"/>
                  </a:schemeClr>
                </a:solidFill>
              </a:rPr>
              <a:t>: </a:t>
            </a:r>
            <a:r>
              <a:rPr lang="en-US" sz="2600" dirty="0">
                <a:solidFill>
                  <a:schemeClr val="accent2">
                    <a:lumMod val="75000"/>
                  </a:schemeClr>
                </a:solidFill>
                <a:hlinkClick r:id="rId2">
                  <a:extLst>
                    <a:ext uri="{A12FA001-AC4F-418D-AE19-62706E023703}">
                      <ahyp:hlinkClr xmlns:ahyp="http://schemas.microsoft.com/office/drawing/2018/hyperlinkcolor" val="tx"/>
                    </a:ext>
                  </a:extLst>
                </a:hlinkClick>
              </a:rPr>
              <a:t>http://www.teclas.org/chispas/images/electroscope1.gif</a:t>
            </a:r>
            <a:endParaRPr lang="en-US" sz="2600" dirty="0">
              <a:solidFill>
                <a:schemeClr val="accent2">
                  <a:lumMod val="75000"/>
                </a:schemeClr>
              </a:solidFill>
            </a:endParaRPr>
          </a:p>
          <a:p>
            <a:pPr>
              <a:buNone/>
            </a:pPr>
            <a:r>
              <a:rPr lang="en-US" sz="2600" dirty="0">
                <a:solidFill>
                  <a:schemeClr val="accent2">
                    <a:lumMod val="75000"/>
                  </a:schemeClr>
                </a:solidFill>
              </a:rPr>
              <a:t> </a:t>
            </a:r>
            <a:r>
              <a:rPr lang="en-US" sz="2600" dirty="0">
                <a:solidFill>
                  <a:schemeClr val="accent2">
                    <a:lumMod val="75000"/>
                  </a:schemeClr>
                </a:solidFill>
                <a:hlinkClick r:id="rId3">
                  <a:extLst>
                    <a:ext uri="{A12FA001-AC4F-418D-AE19-62706E023703}">
                      <ahyp:hlinkClr xmlns:ahyp="http://schemas.microsoft.com/office/drawing/2018/hyperlinkcolor" val="tx"/>
                    </a:ext>
                  </a:extLst>
                </a:hlinkClick>
              </a:rPr>
              <a:t>http://upload.wikimedia.org/wikipedia/commons/e/ec/Electroscope_showing_induction.png</a:t>
            </a:r>
            <a:endParaRPr lang="en-US" sz="2600" dirty="0">
              <a:solidFill>
                <a:schemeClr val="accent2">
                  <a:lumMod val="75000"/>
                </a:schemeClr>
              </a:solidFill>
            </a:endParaRPr>
          </a:p>
          <a:p>
            <a:pPr>
              <a:buNone/>
            </a:pPr>
            <a:endParaRPr lang="en-US" sz="1400" dirty="0"/>
          </a:p>
        </p:txBody>
      </p:sp>
      <p:pic>
        <p:nvPicPr>
          <p:cNvPr id="36866" name="Picture 2" descr="http://www.teclas.org/chispas/images/electroscope1.gif"/>
          <p:cNvPicPr>
            <a:picLocks noChangeAspect="1" noChangeArrowheads="1"/>
          </p:cNvPicPr>
          <p:nvPr/>
        </p:nvPicPr>
        <p:blipFill>
          <a:blip r:embed="rId4" cstate="print"/>
          <a:srcRect/>
          <a:stretch>
            <a:fillRect/>
          </a:stretch>
        </p:blipFill>
        <p:spPr bwMode="auto">
          <a:xfrm>
            <a:off x="6169980" y="2330152"/>
            <a:ext cx="2362200" cy="2960596"/>
          </a:xfrm>
          <a:prstGeom prst="rect">
            <a:avLst/>
          </a:prstGeom>
          <a:noFill/>
        </p:spPr>
      </p:pic>
      <p:pic>
        <p:nvPicPr>
          <p:cNvPr id="36868" name="Picture 4" descr="http://upload.wikimedia.org/wikipedia/commons/e/ec/Electroscope_showing_induction.png"/>
          <p:cNvPicPr>
            <a:picLocks noChangeAspect="1" noChangeArrowheads="1"/>
          </p:cNvPicPr>
          <p:nvPr/>
        </p:nvPicPr>
        <p:blipFill>
          <a:blip r:embed="rId5" cstate="print"/>
          <a:srcRect/>
          <a:stretch>
            <a:fillRect/>
          </a:stretch>
        </p:blipFill>
        <p:spPr bwMode="auto">
          <a:xfrm>
            <a:off x="8328735" y="2684783"/>
            <a:ext cx="3322275" cy="2851238"/>
          </a:xfrm>
          <a:prstGeom prst="rect">
            <a:avLst/>
          </a:prstGeom>
          <a:noFill/>
        </p:spPr>
      </p:pic>
    </p:spTree>
    <p:extLst>
      <p:ext uri="{BB962C8B-B14F-4D97-AF65-F5344CB8AC3E}">
        <p14:creationId xmlns:p14="http://schemas.microsoft.com/office/powerpoint/2010/main" val="354987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074538" y="-92076"/>
            <a:ext cx="8747125" cy="792163"/>
          </a:xfrm>
        </p:spPr>
        <p:txBody>
          <a:bodyPr/>
          <a:lstStyle/>
          <a:p>
            <a:pPr>
              <a:defRPr/>
            </a:pPr>
            <a:r>
              <a:rPr lang="en-US" dirty="0">
                <a:ea typeface="ＭＳ Ｐゴシック" charset="0"/>
              </a:rPr>
              <a:t>Electric  hazards</a:t>
            </a:r>
          </a:p>
        </p:txBody>
      </p:sp>
      <p:pic>
        <p:nvPicPr>
          <p:cNvPr id="4099" name="Picture 6" descr="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3910013"/>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x175669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370" y="4124345"/>
            <a:ext cx="23637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imag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6" y="4057651"/>
            <a:ext cx="14081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ChangeArrowheads="1"/>
          </p:cNvSpPr>
          <p:nvPr/>
        </p:nvSpPr>
        <p:spPr bwMode="auto">
          <a:xfrm>
            <a:off x="1821586" y="893762"/>
            <a:ext cx="9044681"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395538" algn="l"/>
              </a:tabLst>
              <a:defRPr sz="3200">
                <a:solidFill>
                  <a:schemeClr val="tx1"/>
                </a:solidFill>
                <a:latin typeface="Comic Sans MS" pitchFamily="66" charset="0"/>
                <a:ea typeface="Osaka" charset="-128"/>
              </a:defRPr>
            </a:lvl1pPr>
            <a:lvl2pPr marL="742950" indent="-285750">
              <a:spcBef>
                <a:spcPct val="20000"/>
              </a:spcBef>
              <a:buChar char="–"/>
              <a:tabLst>
                <a:tab pos="2395538" algn="l"/>
              </a:tabLst>
              <a:defRPr sz="2400">
                <a:solidFill>
                  <a:schemeClr val="tx1"/>
                </a:solidFill>
                <a:latin typeface="Comic Sans MS" pitchFamily="66" charset="0"/>
                <a:ea typeface="Osaka" charset="-128"/>
              </a:defRPr>
            </a:lvl2pPr>
            <a:lvl3pPr marL="1143000" indent="-228600">
              <a:spcBef>
                <a:spcPct val="20000"/>
              </a:spcBef>
              <a:buChar char="•"/>
              <a:tabLst>
                <a:tab pos="2395538" algn="l"/>
              </a:tabLst>
              <a:defRPr sz="2200">
                <a:solidFill>
                  <a:schemeClr val="tx1"/>
                </a:solidFill>
                <a:latin typeface="Comic Sans MS" pitchFamily="66" charset="0"/>
                <a:ea typeface="Osaka" charset="-128"/>
              </a:defRPr>
            </a:lvl3pPr>
            <a:lvl4pPr marL="1600200" indent="-228600">
              <a:spcBef>
                <a:spcPct val="20000"/>
              </a:spcBef>
              <a:buChar char="–"/>
              <a:tabLst>
                <a:tab pos="2395538" algn="l"/>
              </a:tabLst>
              <a:defRPr sz="2000">
                <a:solidFill>
                  <a:schemeClr val="tx1"/>
                </a:solidFill>
                <a:latin typeface="Comic Sans MS" pitchFamily="66" charset="0"/>
                <a:ea typeface="Osaka" charset="-128"/>
              </a:defRPr>
            </a:lvl4pPr>
            <a:lvl5pPr marL="2057400" indent="-228600">
              <a:spcBef>
                <a:spcPct val="20000"/>
              </a:spcBef>
              <a:buChar char="»"/>
              <a:tabLst>
                <a:tab pos="2395538" algn="l"/>
              </a:tabLst>
              <a:defRPr sz="2000">
                <a:solidFill>
                  <a:schemeClr val="tx1"/>
                </a:solidFill>
                <a:latin typeface="Comic Sans MS" pitchFamily="66" charset="0"/>
                <a:ea typeface="Osaka" charset="-128"/>
              </a:defRPr>
            </a:lvl5pPr>
            <a:lvl6pPr marL="2514600" indent="-228600" eaLnBrk="0" fontAlgn="base" hangingPunct="0">
              <a:spcBef>
                <a:spcPct val="20000"/>
              </a:spcBef>
              <a:spcAft>
                <a:spcPct val="0"/>
              </a:spcAft>
              <a:buChar char="»"/>
              <a:tabLst>
                <a:tab pos="2395538" algn="l"/>
              </a:tabLst>
              <a:defRPr sz="2000">
                <a:solidFill>
                  <a:schemeClr val="tx1"/>
                </a:solidFill>
                <a:latin typeface="Comic Sans MS" pitchFamily="66" charset="0"/>
                <a:ea typeface="Osaka" charset="-128"/>
              </a:defRPr>
            </a:lvl6pPr>
            <a:lvl7pPr marL="2971800" indent="-228600" eaLnBrk="0" fontAlgn="base" hangingPunct="0">
              <a:spcBef>
                <a:spcPct val="20000"/>
              </a:spcBef>
              <a:spcAft>
                <a:spcPct val="0"/>
              </a:spcAft>
              <a:buChar char="»"/>
              <a:tabLst>
                <a:tab pos="2395538" algn="l"/>
              </a:tabLst>
              <a:defRPr sz="2000">
                <a:solidFill>
                  <a:schemeClr val="tx1"/>
                </a:solidFill>
                <a:latin typeface="Comic Sans MS" pitchFamily="66" charset="0"/>
                <a:ea typeface="Osaka" charset="-128"/>
              </a:defRPr>
            </a:lvl7pPr>
            <a:lvl8pPr marL="3429000" indent="-228600" eaLnBrk="0" fontAlgn="base" hangingPunct="0">
              <a:spcBef>
                <a:spcPct val="20000"/>
              </a:spcBef>
              <a:spcAft>
                <a:spcPct val="0"/>
              </a:spcAft>
              <a:buChar char="»"/>
              <a:tabLst>
                <a:tab pos="2395538" algn="l"/>
              </a:tabLst>
              <a:defRPr sz="2000">
                <a:solidFill>
                  <a:schemeClr val="tx1"/>
                </a:solidFill>
                <a:latin typeface="Comic Sans MS" pitchFamily="66" charset="0"/>
                <a:ea typeface="Osaka" charset="-128"/>
              </a:defRPr>
            </a:lvl8pPr>
            <a:lvl9pPr marL="3886200" indent="-228600" eaLnBrk="0" fontAlgn="base" hangingPunct="0">
              <a:spcBef>
                <a:spcPct val="20000"/>
              </a:spcBef>
              <a:spcAft>
                <a:spcPct val="0"/>
              </a:spcAft>
              <a:buChar char="»"/>
              <a:tabLst>
                <a:tab pos="2395538" algn="l"/>
              </a:tabLst>
              <a:defRPr sz="2000">
                <a:solidFill>
                  <a:schemeClr val="tx1"/>
                </a:solidFill>
                <a:latin typeface="Comic Sans MS" pitchFamily="66" charset="0"/>
                <a:ea typeface="Osaka" charset="-128"/>
              </a:defRPr>
            </a:lvl9pPr>
          </a:lstStyle>
          <a:p>
            <a:pPr>
              <a:lnSpc>
                <a:spcPct val="90000"/>
              </a:lnSpc>
              <a:buFontTx/>
              <a:buNone/>
            </a:pPr>
            <a:r>
              <a:rPr lang="en-US" altLang="en-US" sz="2400" b="1" dirty="0">
                <a:solidFill>
                  <a:schemeClr val="accent2">
                    <a:lumMod val="75000"/>
                  </a:schemeClr>
                </a:solidFill>
                <a:latin typeface="+mn-lt"/>
                <a:ea typeface="MS PGothic" pitchFamily="34" charset="-128"/>
              </a:rPr>
              <a:t>Current</a:t>
            </a:r>
            <a:r>
              <a:rPr lang="en-US" altLang="en-US" sz="2400" b="1" dirty="0">
                <a:ea typeface="MS PGothic" pitchFamily="34" charset="-128"/>
              </a:rPr>
              <a:t> </a:t>
            </a:r>
            <a:r>
              <a:rPr lang="en-US" altLang="en-US" sz="2400" dirty="0">
                <a:ea typeface="MS PGothic" pitchFamily="34" charset="-128"/>
              </a:rPr>
              <a:t>&lt; </a:t>
            </a:r>
            <a:r>
              <a:rPr lang="en-US" altLang="en-US" sz="2400" dirty="0">
                <a:latin typeface="+mn-lt"/>
                <a:ea typeface="MS PGothic" pitchFamily="34" charset="-128"/>
              </a:rPr>
              <a:t>5 mA	– No harm	</a:t>
            </a:r>
          </a:p>
          <a:p>
            <a:pPr>
              <a:lnSpc>
                <a:spcPct val="90000"/>
              </a:lnSpc>
              <a:buFontTx/>
              <a:buNone/>
            </a:pPr>
            <a:r>
              <a:rPr lang="en-US" altLang="en-US" sz="2400" dirty="0">
                <a:latin typeface="+mn-lt"/>
                <a:ea typeface="MS PGothic" pitchFamily="34" charset="-128"/>
              </a:rPr>
              <a:t>10 – 20 mA 	– Involuntary muscle contraction 		or paralysis, burns</a:t>
            </a:r>
          </a:p>
          <a:p>
            <a:pPr>
              <a:lnSpc>
                <a:spcPct val="90000"/>
              </a:lnSpc>
              <a:buFontTx/>
              <a:buNone/>
            </a:pPr>
            <a:r>
              <a:rPr lang="en-US" altLang="en-US" sz="2400" dirty="0">
                <a:latin typeface="+mn-lt"/>
                <a:ea typeface="MS PGothic" pitchFamily="34" charset="-128"/>
              </a:rPr>
              <a:t>100 – 300 mA    – Ventricular fibrillation</a:t>
            </a:r>
          </a:p>
          <a:p>
            <a:pPr fontAlgn="t"/>
            <a:r>
              <a:rPr lang="en-US" sz="2400" b="1" dirty="0">
                <a:solidFill>
                  <a:srgbClr val="FFFFFF"/>
                </a:solidFill>
                <a:latin typeface="+mn-lt"/>
              </a:rPr>
              <a:t>6</a:t>
            </a:r>
            <a:r>
              <a:rPr lang="en-US" sz="2400" dirty="0">
                <a:latin typeface="+mn-lt"/>
              </a:rPr>
              <a:t>6A                    –Defibrillation. Temporary Respiratory paralysis. Burns.</a:t>
            </a:r>
          </a:p>
          <a:p>
            <a:pPr fontAlgn="t">
              <a:spcBef>
                <a:spcPts val="0"/>
              </a:spcBef>
            </a:pPr>
            <a:r>
              <a:rPr lang="en-US" sz="2800" dirty="0">
                <a:solidFill>
                  <a:srgbClr val="FFFFFF"/>
                </a:solidFill>
                <a:latin typeface="Calibri"/>
              </a:rPr>
              <a:t>A</a:t>
            </a:r>
            <a:endParaRPr lang="en-US" sz="2000" dirty="0">
              <a:latin typeface="Arial"/>
            </a:endParaRPr>
          </a:p>
          <a:p>
            <a:pPr fontAlgn="t">
              <a:spcBef>
                <a:spcPts val="0"/>
              </a:spcBef>
            </a:pPr>
            <a:r>
              <a:rPr lang="en-US" sz="2800" b="1" dirty="0">
                <a:solidFill>
                  <a:srgbClr val="FFFFFF"/>
                </a:solidFill>
                <a:latin typeface="Calibri"/>
              </a:rPr>
              <a:t>Defibrillation.. Burns.</a:t>
            </a:r>
            <a:endParaRPr lang="en-US" sz="2000" dirty="0">
              <a:latin typeface="Arial"/>
            </a:endParaRPr>
          </a:p>
          <a:p>
            <a:pPr>
              <a:lnSpc>
                <a:spcPct val="90000"/>
              </a:lnSpc>
              <a:buFontTx/>
              <a:buNone/>
            </a:pPr>
            <a:endParaRPr lang="en-US" altLang="en-US" sz="2800" dirty="0">
              <a:latin typeface="+mn-lt"/>
              <a:ea typeface="MS PGothic" pitchFamily="34" charset="-128"/>
            </a:endParaRPr>
          </a:p>
        </p:txBody>
      </p:sp>
      <p:grpSp>
        <p:nvGrpSpPr>
          <p:cNvPr id="4103" name="Group 17"/>
          <p:cNvGrpSpPr>
            <a:grpSpLocks/>
          </p:cNvGrpSpPr>
          <p:nvPr/>
        </p:nvGrpSpPr>
        <p:grpSpPr bwMode="auto">
          <a:xfrm>
            <a:off x="3814764" y="4733926"/>
            <a:ext cx="1462087" cy="1768475"/>
            <a:chOff x="1428" y="2982"/>
            <a:chExt cx="921" cy="1114"/>
          </a:xfrm>
        </p:grpSpPr>
        <p:sp>
          <p:nvSpPr>
            <p:cNvPr id="4107" name="Rectangle 3"/>
            <p:cNvSpPr txBox="1">
              <a:spLocks noChangeArrowheads="1"/>
            </p:cNvSpPr>
            <p:nvPr/>
          </p:nvSpPr>
          <p:spPr bwMode="auto">
            <a:xfrm>
              <a:off x="1428" y="3205"/>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itchFamily="66" charset="0"/>
                  <a:ea typeface="Osaka" charset="-128"/>
                </a:defRPr>
              </a:lvl1pPr>
              <a:lvl2pPr marL="742950" indent="-285750">
                <a:spcBef>
                  <a:spcPct val="20000"/>
                </a:spcBef>
                <a:buChar char="–"/>
                <a:defRPr sz="2400">
                  <a:solidFill>
                    <a:schemeClr val="tx1"/>
                  </a:solidFill>
                  <a:latin typeface="Comic Sans MS" pitchFamily="66" charset="0"/>
                  <a:ea typeface="Osaka" charset="-128"/>
                </a:defRPr>
              </a:lvl2pPr>
              <a:lvl3pPr marL="1143000" indent="-228600">
                <a:spcBef>
                  <a:spcPct val="20000"/>
                </a:spcBef>
                <a:buChar char="•"/>
                <a:defRPr sz="2200">
                  <a:solidFill>
                    <a:schemeClr val="tx1"/>
                  </a:solidFill>
                  <a:latin typeface="Comic Sans MS" pitchFamily="66" charset="0"/>
                  <a:ea typeface="Osaka" charset="-128"/>
                </a:defRPr>
              </a:lvl3pPr>
              <a:lvl4pPr marL="1600200" indent="-228600">
                <a:spcBef>
                  <a:spcPct val="20000"/>
                </a:spcBef>
                <a:buChar char="–"/>
                <a:defRPr sz="2000">
                  <a:solidFill>
                    <a:schemeClr val="tx1"/>
                  </a:solidFill>
                  <a:latin typeface="Comic Sans MS" pitchFamily="66" charset="0"/>
                  <a:ea typeface="Osaka" charset="-128"/>
                </a:defRPr>
              </a:lvl4pPr>
              <a:lvl5pPr marL="2057400" indent="-228600">
                <a:spcBef>
                  <a:spcPct val="20000"/>
                </a:spcBef>
                <a:buChar char="»"/>
                <a:defRPr sz="2000">
                  <a:solidFill>
                    <a:schemeClr val="tx1"/>
                  </a:solidFill>
                  <a:latin typeface="Comic Sans MS" pitchFamily="66" charset="0"/>
                  <a:ea typeface="Osaka"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Osaka"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Osaka"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Osaka"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Osaka" charset="-128"/>
                </a:defRPr>
              </a:lvl9pPr>
            </a:lstStyle>
            <a:p>
              <a:pPr algn="ctr" eaLnBrk="1" hangingPunct="1">
                <a:spcBef>
                  <a:spcPct val="0"/>
                </a:spcBef>
                <a:buFontTx/>
                <a:buNone/>
              </a:pPr>
              <a:r>
                <a:rPr lang="en-US" altLang="en-US" sz="2000">
                  <a:solidFill>
                    <a:srgbClr val="FF0000"/>
                  </a:solidFill>
                  <a:ea typeface="MS PGothic" pitchFamily="34" charset="-128"/>
                </a:rPr>
                <a:t>Shock disturbs heart rhythm</a:t>
              </a:r>
              <a:endParaRPr lang="en-US" altLang="en-US" sz="2000">
                <a:solidFill>
                  <a:srgbClr val="FF0000"/>
                </a:solidFill>
                <a:latin typeface="Script MT Bold" pitchFamily="66" charset="0"/>
                <a:ea typeface="MS PGothic" pitchFamily="34" charset="-128"/>
              </a:endParaRPr>
            </a:p>
          </p:txBody>
        </p:sp>
        <p:sp>
          <p:nvSpPr>
            <p:cNvPr id="4108" name="AutoShape 13"/>
            <p:cNvSpPr>
              <a:spLocks noChangeArrowheads="1"/>
            </p:cNvSpPr>
            <p:nvPr/>
          </p:nvSpPr>
          <p:spPr bwMode="auto">
            <a:xfrm>
              <a:off x="1614"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a:spcBef>
                  <a:spcPct val="20000"/>
                </a:spcBef>
                <a:buChar char="•"/>
                <a:defRPr sz="3200">
                  <a:solidFill>
                    <a:schemeClr val="tx1"/>
                  </a:solidFill>
                  <a:latin typeface="Comic Sans MS" pitchFamily="66" charset="0"/>
                  <a:ea typeface="Osaka" charset="-128"/>
                </a:defRPr>
              </a:lvl1pPr>
              <a:lvl2pPr marL="742950" indent="-285750">
                <a:spcBef>
                  <a:spcPct val="20000"/>
                </a:spcBef>
                <a:buChar char="–"/>
                <a:defRPr sz="2400">
                  <a:solidFill>
                    <a:schemeClr val="tx1"/>
                  </a:solidFill>
                  <a:latin typeface="Comic Sans MS" pitchFamily="66" charset="0"/>
                  <a:ea typeface="Osaka" charset="-128"/>
                </a:defRPr>
              </a:lvl2pPr>
              <a:lvl3pPr marL="1143000" indent="-228600">
                <a:spcBef>
                  <a:spcPct val="20000"/>
                </a:spcBef>
                <a:buChar char="•"/>
                <a:defRPr sz="2200">
                  <a:solidFill>
                    <a:schemeClr val="tx1"/>
                  </a:solidFill>
                  <a:latin typeface="Comic Sans MS" pitchFamily="66" charset="0"/>
                  <a:ea typeface="Osaka" charset="-128"/>
                </a:defRPr>
              </a:lvl3pPr>
              <a:lvl4pPr marL="1600200" indent="-228600">
                <a:spcBef>
                  <a:spcPct val="20000"/>
                </a:spcBef>
                <a:buChar char="–"/>
                <a:defRPr sz="2000">
                  <a:solidFill>
                    <a:schemeClr val="tx1"/>
                  </a:solidFill>
                  <a:latin typeface="Comic Sans MS" pitchFamily="66" charset="0"/>
                  <a:ea typeface="Osaka" charset="-128"/>
                </a:defRPr>
              </a:lvl4pPr>
              <a:lvl5pPr marL="2057400" indent="-228600">
                <a:spcBef>
                  <a:spcPct val="20000"/>
                </a:spcBef>
                <a:buChar char="»"/>
                <a:defRPr sz="2000">
                  <a:solidFill>
                    <a:schemeClr val="tx1"/>
                  </a:solidFill>
                  <a:latin typeface="Comic Sans MS" pitchFamily="66" charset="0"/>
                  <a:ea typeface="Osaka"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Osaka"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Osaka"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Osaka"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Osaka" charset="-128"/>
                </a:defRPr>
              </a:lvl9pPr>
            </a:lstStyle>
            <a:p>
              <a:pPr>
                <a:spcBef>
                  <a:spcPct val="0"/>
                </a:spcBef>
                <a:buFontTx/>
                <a:buNone/>
              </a:pPr>
              <a:endParaRPr lang="en-US" altLang="en-US" sz="2400">
                <a:ea typeface="MS PGothic" pitchFamily="34" charset="-128"/>
              </a:endParaRPr>
            </a:p>
          </p:txBody>
        </p:sp>
      </p:grpSp>
      <p:grpSp>
        <p:nvGrpSpPr>
          <p:cNvPr id="4104" name="Group 16"/>
          <p:cNvGrpSpPr>
            <a:grpSpLocks/>
          </p:cNvGrpSpPr>
          <p:nvPr/>
        </p:nvGrpSpPr>
        <p:grpSpPr bwMode="auto">
          <a:xfrm>
            <a:off x="6577014" y="4733926"/>
            <a:ext cx="1462087" cy="1770063"/>
            <a:chOff x="3142" y="2982"/>
            <a:chExt cx="921" cy="1115"/>
          </a:xfrm>
        </p:grpSpPr>
        <p:sp>
          <p:nvSpPr>
            <p:cNvPr id="4105" name="Rectangle 3"/>
            <p:cNvSpPr txBox="1">
              <a:spLocks noChangeArrowheads="1"/>
            </p:cNvSpPr>
            <p:nvPr/>
          </p:nvSpPr>
          <p:spPr bwMode="auto">
            <a:xfrm>
              <a:off x="3142" y="3206"/>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itchFamily="66" charset="0"/>
                  <a:ea typeface="Osaka" charset="-128"/>
                </a:defRPr>
              </a:lvl1pPr>
              <a:lvl2pPr marL="742950" indent="-285750">
                <a:spcBef>
                  <a:spcPct val="20000"/>
                </a:spcBef>
                <a:buChar char="–"/>
                <a:defRPr sz="2400">
                  <a:solidFill>
                    <a:schemeClr val="tx1"/>
                  </a:solidFill>
                  <a:latin typeface="Comic Sans MS" pitchFamily="66" charset="0"/>
                  <a:ea typeface="Osaka" charset="-128"/>
                </a:defRPr>
              </a:lvl2pPr>
              <a:lvl3pPr marL="1143000" indent="-228600">
                <a:spcBef>
                  <a:spcPct val="20000"/>
                </a:spcBef>
                <a:buChar char="•"/>
                <a:defRPr sz="2200">
                  <a:solidFill>
                    <a:schemeClr val="tx1"/>
                  </a:solidFill>
                  <a:latin typeface="Comic Sans MS" pitchFamily="66" charset="0"/>
                  <a:ea typeface="Osaka" charset="-128"/>
                </a:defRPr>
              </a:lvl3pPr>
              <a:lvl4pPr marL="1600200" indent="-228600">
                <a:spcBef>
                  <a:spcPct val="20000"/>
                </a:spcBef>
                <a:buChar char="–"/>
                <a:defRPr sz="2000">
                  <a:solidFill>
                    <a:schemeClr val="tx1"/>
                  </a:solidFill>
                  <a:latin typeface="Comic Sans MS" pitchFamily="66" charset="0"/>
                  <a:ea typeface="Osaka" charset="-128"/>
                </a:defRPr>
              </a:lvl4pPr>
              <a:lvl5pPr marL="2057400" indent="-228600">
                <a:spcBef>
                  <a:spcPct val="20000"/>
                </a:spcBef>
                <a:buChar char="»"/>
                <a:defRPr sz="2000">
                  <a:solidFill>
                    <a:schemeClr val="tx1"/>
                  </a:solidFill>
                  <a:latin typeface="Comic Sans MS" pitchFamily="66" charset="0"/>
                  <a:ea typeface="Osaka"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Osaka"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Osaka"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Osaka"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Osaka" charset="-128"/>
                </a:defRPr>
              </a:lvl9pPr>
            </a:lstStyle>
            <a:p>
              <a:pPr algn="ctr" eaLnBrk="1" hangingPunct="1">
                <a:spcBef>
                  <a:spcPct val="0"/>
                </a:spcBef>
                <a:buFontTx/>
                <a:buNone/>
              </a:pPr>
              <a:r>
                <a:rPr lang="en-US" altLang="en-US" sz="2000" dirty="0">
                  <a:solidFill>
                    <a:srgbClr val="FF0000"/>
                  </a:solidFill>
                  <a:ea typeface="MS PGothic" pitchFamily="34" charset="-128"/>
                </a:rPr>
                <a:t>Shock restores heart rhythm</a:t>
              </a:r>
              <a:endParaRPr lang="en-US" altLang="en-US" sz="2000" dirty="0">
                <a:solidFill>
                  <a:srgbClr val="FF0000"/>
                </a:solidFill>
                <a:latin typeface="Script MT Bold" pitchFamily="66" charset="0"/>
                <a:ea typeface="MS PGothic" pitchFamily="34" charset="-128"/>
              </a:endParaRPr>
            </a:p>
          </p:txBody>
        </p:sp>
        <p:sp>
          <p:nvSpPr>
            <p:cNvPr id="4106" name="AutoShape 15"/>
            <p:cNvSpPr>
              <a:spLocks noChangeArrowheads="1"/>
            </p:cNvSpPr>
            <p:nvPr/>
          </p:nvSpPr>
          <p:spPr bwMode="auto">
            <a:xfrm>
              <a:off x="3328"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a:spcBef>
                  <a:spcPct val="20000"/>
                </a:spcBef>
                <a:buChar char="•"/>
                <a:defRPr sz="3200">
                  <a:solidFill>
                    <a:schemeClr val="tx1"/>
                  </a:solidFill>
                  <a:latin typeface="Comic Sans MS" pitchFamily="66" charset="0"/>
                  <a:ea typeface="Osaka" charset="-128"/>
                </a:defRPr>
              </a:lvl1pPr>
              <a:lvl2pPr marL="742950" indent="-285750">
                <a:spcBef>
                  <a:spcPct val="20000"/>
                </a:spcBef>
                <a:buChar char="–"/>
                <a:defRPr sz="2400">
                  <a:solidFill>
                    <a:schemeClr val="tx1"/>
                  </a:solidFill>
                  <a:latin typeface="Comic Sans MS" pitchFamily="66" charset="0"/>
                  <a:ea typeface="Osaka" charset="-128"/>
                </a:defRPr>
              </a:lvl2pPr>
              <a:lvl3pPr marL="1143000" indent="-228600">
                <a:spcBef>
                  <a:spcPct val="20000"/>
                </a:spcBef>
                <a:buChar char="•"/>
                <a:defRPr sz="2200">
                  <a:solidFill>
                    <a:schemeClr val="tx1"/>
                  </a:solidFill>
                  <a:latin typeface="Comic Sans MS" pitchFamily="66" charset="0"/>
                  <a:ea typeface="Osaka" charset="-128"/>
                </a:defRPr>
              </a:lvl3pPr>
              <a:lvl4pPr marL="1600200" indent="-228600">
                <a:spcBef>
                  <a:spcPct val="20000"/>
                </a:spcBef>
                <a:buChar char="–"/>
                <a:defRPr sz="2000">
                  <a:solidFill>
                    <a:schemeClr val="tx1"/>
                  </a:solidFill>
                  <a:latin typeface="Comic Sans MS" pitchFamily="66" charset="0"/>
                  <a:ea typeface="Osaka" charset="-128"/>
                </a:defRPr>
              </a:lvl4pPr>
              <a:lvl5pPr marL="2057400" indent="-228600">
                <a:spcBef>
                  <a:spcPct val="20000"/>
                </a:spcBef>
                <a:buChar char="»"/>
                <a:defRPr sz="2000">
                  <a:solidFill>
                    <a:schemeClr val="tx1"/>
                  </a:solidFill>
                  <a:latin typeface="Comic Sans MS" pitchFamily="66" charset="0"/>
                  <a:ea typeface="Osaka"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Osaka"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Osaka"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Osaka"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Osaka" charset="-128"/>
                </a:defRPr>
              </a:lvl9pPr>
            </a:lstStyle>
            <a:p>
              <a:pPr>
                <a:spcBef>
                  <a:spcPct val="0"/>
                </a:spcBef>
                <a:buFontTx/>
                <a:buNone/>
              </a:pPr>
              <a:endParaRPr lang="en-US" altLang="en-US" sz="2400">
                <a:ea typeface="MS PGothic" pitchFamily="34" charset="-128"/>
              </a:endParaRPr>
            </a:p>
          </p:txBody>
        </p:sp>
      </p:grpSp>
    </p:spTree>
    <p:extLst>
      <p:ext uri="{BB962C8B-B14F-4D97-AF65-F5344CB8AC3E}">
        <p14:creationId xmlns:p14="http://schemas.microsoft.com/office/powerpoint/2010/main" val="4880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dkoon\AppData\Local\Microsoft\Windows\Temporary Internet Files\Content.IE5\WM9WFSCS\MC900312142[1].wmf"/>
          <p:cNvPicPr>
            <a:picLocks noChangeAspect="1" noChangeArrowheads="1"/>
          </p:cNvPicPr>
          <p:nvPr/>
        </p:nvPicPr>
        <p:blipFill>
          <a:blip r:embed="rId2" cstate="print"/>
          <a:srcRect/>
          <a:stretch>
            <a:fillRect/>
          </a:stretch>
        </p:blipFill>
        <p:spPr bwMode="auto">
          <a:xfrm>
            <a:off x="9592323" y="4554972"/>
            <a:ext cx="2218526" cy="1828800"/>
          </a:xfrm>
          <a:prstGeom prst="rect">
            <a:avLst/>
          </a:prstGeom>
          <a:noFill/>
        </p:spPr>
      </p:pic>
      <p:sp>
        <p:nvSpPr>
          <p:cNvPr id="2" name="Title 1"/>
          <p:cNvSpPr>
            <a:spLocks noGrp="1"/>
          </p:cNvSpPr>
          <p:nvPr>
            <p:ph type="title"/>
          </p:nvPr>
        </p:nvSpPr>
        <p:spPr>
          <a:xfrm>
            <a:off x="1100390" y="622012"/>
            <a:ext cx="9601196" cy="1303867"/>
          </a:xfrm>
        </p:spPr>
        <p:txBody>
          <a:bodyPr>
            <a:normAutofit fontScale="90000"/>
          </a:bodyPr>
          <a:lstStyle/>
          <a:p>
            <a:r>
              <a:rPr lang="en-US" sz="4000" dirty="0"/>
              <a:t>Electric quantities: </a:t>
            </a:r>
            <a:br>
              <a:rPr lang="en-US" sz="4000" dirty="0"/>
            </a:br>
            <a:r>
              <a:rPr lang="en-US" sz="4000" dirty="0"/>
              <a:t>Current electricity &amp; electric current</a:t>
            </a:r>
          </a:p>
        </p:txBody>
      </p:sp>
      <p:sp>
        <p:nvSpPr>
          <p:cNvPr id="3" name="Content Placeholder 2"/>
          <p:cNvSpPr>
            <a:spLocks noGrp="1"/>
          </p:cNvSpPr>
          <p:nvPr>
            <p:ph idx="1"/>
          </p:nvPr>
        </p:nvSpPr>
        <p:spPr>
          <a:xfrm>
            <a:off x="789104" y="2438233"/>
            <a:ext cx="9500115" cy="3145821"/>
          </a:xfrm>
        </p:spPr>
        <p:txBody>
          <a:bodyPr>
            <a:normAutofit lnSpcReduction="10000"/>
          </a:bodyPr>
          <a:lstStyle/>
          <a:p>
            <a:r>
              <a:rPr lang="en-US" sz="2400" dirty="0"/>
              <a:t>Current electricity: Electric charge flows in a normally steady state fashion.</a:t>
            </a:r>
          </a:p>
          <a:p>
            <a:r>
              <a:rPr lang="en-US" sz="2400" dirty="0"/>
              <a:t>Current, </a:t>
            </a:r>
            <a:r>
              <a:rPr lang="en-US" sz="2400" i="1" dirty="0"/>
              <a:t>I</a:t>
            </a:r>
            <a:r>
              <a:rPr lang="en-US" sz="2400" dirty="0"/>
              <a:t>, is rate at which charge flows:</a:t>
            </a:r>
          </a:p>
          <a:p>
            <a:endParaRPr lang="en-US" sz="2400" dirty="0"/>
          </a:p>
          <a:p>
            <a:r>
              <a:rPr lang="en-US" sz="2400" b="1" dirty="0"/>
              <a:t>Units: </a:t>
            </a:r>
            <a:r>
              <a:rPr lang="en-US" sz="2400" dirty="0"/>
              <a:t>Amperes (Amps) [A] = Coulomb/sec </a:t>
            </a:r>
          </a:p>
          <a:p>
            <a:r>
              <a:rPr lang="en-US" sz="2400" b="1" dirty="0"/>
              <a:t>Water flow analogy</a:t>
            </a:r>
            <a:r>
              <a:rPr lang="en-US" sz="2400" dirty="0"/>
              <a:t>: Current in a wire is like the rate at which water flows through a river that has no streams flowing in or out of it. It’s constant along the length of the river.</a:t>
            </a:r>
          </a:p>
        </p:txBody>
      </p:sp>
      <p:graphicFrame>
        <p:nvGraphicFramePr>
          <p:cNvPr id="4" name="Object 3"/>
          <p:cNvGraphicFramePr>
            <a:graphicFrameLocks noChangeAspect="1"/>
          </p:cNvGraphicFramePr>
          <p:nvPr>
            <p:extLst>
              <p:ext uri="{D42A27DB-BD31-4B8C-83A1-F6EECF244321}">
                <p14:modId xmlns:p14="http://schemas.microsoft.com/office/powerpoint/2010/main" val="4279476667"/>
              </p:ext>
            </p:extLst>
          </p:nvPr>
        </p:nvGraphicFramePr>
        <p:xfrm>
          <a:off x="4319961" y="3385962"/>
          <a:ext cx="1219200" cy="475785"/>
        </p:xfrm>
        <a:graphic>
          <a:graphicData uri="http://schemas.openxmlformats.org/presentationml/2006/ole">
            <mc:AlternateContent xmlns:mc="http://schemas.openxmlformats.org/markup-compatibility/2006">
              <mc:Choice xmlns:v="urn:schemas-microsoft-com:vml" Requires="v">
                <p:oleObj name="Equation" r:id="rId3" imgW="520474" imgH="203112" progId="Equation.3">
                  <p:embed/>
                </p:oleObj>
              </mc:Choice>
              <mc:Fallback>
                <p:oleObj name="Equation" r:id="rId3" imgW="520474" imgH="203112"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61" y="3385962"/>
                        <a:ext cx="1219200" cy="475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8" name="Picture 6" descr="C:\Users\dkoon\AppData\Local\Microsoft\Windows\Temporary Internet Files\Content.IE5\WM9WFSCS\MC900229113[1].wmf"/>
          <p:cNvPicPr>
            <a:picLocks noChangeAspect="1" noChangeArrowheads="1"/>
          </p:cNvPicPr>
          <p:nvPr/>
        </p:nvPicPr>
        <p:blipFill>
          <a:blip r:embed="rId5" cstate="print"/>
          <a:srcRect/>
          <a:stretch>
            <a:fillRect/>
          </a:stretch>
        </p:blipFill>
        <p:spPr bwMode="auto">
          <a:xfrm>
            <a:off x="9436523" y="2853354"/>
            <a:ext cx="2155249" cy="1541003"/>
          </a:xfrm>
          <a:prstGeom prst="rect">
            <a:avLst/>
          </a:prstGeom>
          <a:noFill/>
        </p:spPr>
      </p:pic>
    </p:spTree>
    <p:extLst>
      <p:ext uri="{BB962C8B-B14F-4D97-AF65-F5344CB8AC3E}">
        <p14:creationId xmlns:p14="http://schemas.microsoft.com/office/powerpoint/2010/main" val="354676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sz="4000" dirty="0"/>
              <a:t>Electric quantities: potential difference</a:t>
            </a:r>
          </a:p>
        </p:txBody>
      </p:sp>
      <p:sp>
        <p:nvSpPr>
          <p:cNvPr id="3" name="Content Placeholder 2"/>
          <p:cNvSpPr>
            <a:spLocks noGrp="1"/>
          </p:cNvSpPr>
          <p:nvPr>
            <p:ph idx="1"/>
          </p:nvPr>
        </p:nvSpPr>
        <p:spPr/>
        <p:txBody>
          <a:bodyPr>
            <a:normAutofit fontScale="92500" lnSpcReduction="20000"/>
          </a:bodyPr>
          <a:lstStyle/>
          <a:p>
            <a:r>
              <a:rPr lang="en-US" sz="2400" dirty="0"/>
              <a:t>Potential difference, </a:t>
            </a:r>
            <a:r>
              <a:rPr lang="en-US" sz="2400" i="1" dirty="0">
                <a:sym typeface="Symbol"/>
              </a:rPr>
              <a:t></a:t>
            </a:r>
            <a:r>
              <a:rPr lang="en-US" sz="2400" i="1" dirty="0"/>
              <a:t>V</a:t>
            </a:r>
            <a:r>
              <a:rPr lang="en-US" sz="2400" dirty="0"/>
              <a:t>, is potential energy difference per charge:</a:t>
            </a:r>
          </a:p>
          <a:p>
            <a:pPr marL="0" indent="0">
              <a:buNone/>
            </a:pPr>
            <a:r>
              <a:rPr lang="en-US" sz="2400" dirty="0"/>
              <a:t>                     </a:t>
            </a:r>
          </a:p>
          <a:p>
            <a:pPr marL="0" indent="0">
              <a:buNone/>
            </a:pPr>
            <a:r>
              <a:rPr lang="en-US" sz="2400" dirty="0"/>
              <a:t>				</a:t>
            </a:r>
            <a:r>
              <a:rPr lang="el-GR" sz="3500" dirty="0"/>
              <a:t>Δ</a:t>
            </a:r>
            <a:r>
              <a:rPr lang="en-US" sz="3500" dirty="0"/>
              <a:t>V=</a:t>
            </a:r>
            <a:r>
              <a:rPr lang="el-GR" sz="3500" dirty="0"/>
              <a:t>Δ</a:t>
            </a:r>
            <a:r>
              <a:rPr lang="en-US" sz="3500" dirty="0"/>
              <a:t>U/Q</a:t>
            </a:r>
          </a:p>
          <a:p>
            <a:endParaRPr lang="en-US" sz="2400" dirty="0"/>
          </a:p>
          <a:p>
            <a:r>
              <a:rPr lang="en-US" sz="2400" b="1" dirty="0"/>
              <a:t>Units: </a:t>
            </a:r>
            <a:r>
              <a:rPr lang="en-US" sz="2400" dirty="0"/>
              <a:t>(Volts) [V] = Joules/Coulomb</a:t>
            </a:r>
          </a:p>
          <a:p>
            <a:r>
              <a:rPr lang="en-US" sz="2400" b="1" dirty="0"/>
              <a:t>Water flow analogy</a:t>
            </a:r>
            <a:r>
              <a:rPr lang="en-US" sz="2400" dirty="0"/>
              <a:t>: Potential difference is like the difference in altitude between the top and bottom of a waterfall. This difference is what persuades the water to flow in </a:t>
            </a:r>
            <a:r>
              <a:rPr lang="en-US" sz="2400" i="1" dirty="0"/>
              <a:t>that</a:t>
            </a:r>
            <a:r>
              <a:rPr lang="en-US" sz="2400" dirty="0"/>
              <a:t> direction, rather than the other way around.</a:t>
            </a:r>
          </a:p>
        </p:txBody>
      </p:sp>
      <p:pic>
        <p:nvPicPr>
          <p:cNvPr id="35843" name="Picture 3" descr="C:\Users\dkoon\AppData\Local\Microsoft\Windows\Temporary Internet Files\Content.IE5\AONLBMOL\MC900332040[1].wmf"/>
          <p:cNvPicPr>
            <a:picLocks noChangeAspect="1" noChangeArrowheads="1"/>
          </p:cNvPicPr>
          <p:nvPr/>
        </p:nvPicPr>
        <p:blipFill>
          <a:blip r:embed="rId2" cstate="print"/>
          <a:srcRect/>
          <a:stretch>
            <a:fillRect/>
          </a:stretch>
        </p:blipFill>
        <p:spPr bwMode="auto">
          <a:xfrm>
            <a:off x="8906522" y="2441334"/>
            <a:ext cx="2424820" cy="1975332"/>
          </a:xfrm>
          <a:prstGeom prst="rect">
            <a:avLst/>
          </a:prstGeom>
          <a:noFill/>
        </p:spPr>
      </p:pic>
    </p:spTree>
    <p:extLst>
      <p:ext uri="{BB962C8B-B14F-4D97-AF65-F5344CB8AC3E}">
        <p14:creationId xmlns:p14="http://schemas.microsoft.com/office/powerpoint/2010/main" val="352974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8723"/>
            <a:ext cx="8229600" cy="715962"/>
          </a:xfrm>
        </p:spPr>
        <p:txBody>
          <a:bodyPr>
            <a:normAutofit fontScale="90000"/>
          </a:bodyPr>
          <a:lstStyle/>
          <a:p>
            <a:r>
              <a:rPr lang="en-US" dirty="0"/>
              <a:t>Worked problems</a:t>
            </a:r>
          </a:p>
        </p:txBody>
      </p:sp>
      <p:sp>
        <p:nvSpPr>
          <p:cNvPr id="6" name="Content Placeholder 5"/>
          <p:cNvSpPr>
            <a:spLocks noGrp="1"/>
          </p:cNvSpPr>
          <p:nvPr>
            <p:ph idx="1"/>
          </p:nvPr>
        </p:nvSpPr>
        <p:spPr>
          <a:xfrm>
            <a:off x="1295402" y="1405464"/>
            <a:ext cx="9601196" cy="3318936"/>
          </a:xfrm>
        </p:spPr>
        <p:txBody>
          <a:bodyPr/>
          <a:lstStyle/>
          <a:p>
            <a:pPr marL="0" indent="0">
              <a:buNone/>
            </a:pPr>
            <a:r>
              <a:rPr lang="en-US" sz="2400" dirty="0"/>
              <a:t>A “mole” is Avogadro’s number (6.02</a:t>
            </a:r>
            <a:r>
              <a:rPr lang="en-US" sz="2400" dirty="0">
                <a:sym typeface="Symbol"/>
              </a:rPr>
              <a:t>10</a:t>
            </a:r>
            <a:r>
              <a:rPr lang="en-US" sz="2400" baseline="30000" dirty="0">
                <a:sym typeface="Symbol"/>
              </a:rPr>
              <a:t>23</a:t>
            </a:r>
            <a:r>
              <a:rPr lang="en-US" sz="2400" dirty="0"/>
              <a:t>) of anything. </a:t>
            </a:r>
          </a:p>
          <a:p>
            <a:pPr marL="457200" indent="-457200">
              <a:buFont typeface="+mj-lt"/>
              <a:buAutoNum type="alphaLcParenR"/>
            </a:pPr>
            <a:r>
              <a:rPr lang="en-US" sz="2400" dirty="0"/>
              <a:t>How much current would 1 mole of electrons per second be?</a:t>
            </a:r>
          </a:p>
          <a:p>
            <a:pPr marL="457200" indent="-457200">
              <a:buFont typeface="+mj-lt"/>
              <a:buAutoNum type="alphaLcParenR"/>
            </a:pPr>
            <a:r>
              <a:rPr lang="en-US" sz="2400" dirty="0"/>
              <a:t>An amp is how many moles of electrons per second?</a:t>
            </a:r>
          </a:p>
        </p:txBody>
      </p:sp>
      <p:pic>
        <p:nvPicPr>
          <p:cNvPr id="4" name="Picture 2" descr="E:\current classes\Energy\In Class Lectures\Lecture Notes\LN 2010\PDFs\Worked Problems\Phys105-10 Lecture#25_Page_4.jpg"/>
          <p:cNvPicPr>
            <a:picLocks noChangeAspect="1" noChangeArrowheads="1"/>
          </p:cNvPicPr>
          <p:nvPr/>
        </p:nvPicPr>
        <p:blipFill>
          <a:blip r:embed="rId2" cstate="print"/>
          <a:srcRect t="51252" r="71726" b="27605"/>
          <a:stretch>
            <a:fillRect/>
          </a:stretch>
        </p:blipFill>
        <p:spPr bwMode="auto">
          <a:xfrm>
            <a:off x="2600418" y="3297315"/>
            <a:ext cx="2362200" cy="2286000"/>
          </a:xfrm>
          <a:prstGeom prst="rect">
            <a:avLst/>
          </a:prstGeom>
          <a:noFill/>
          <a:ln w="9525">
            <a:noFill/>
            <a:miter lim="800000"/>
            <a:headEnd/>
            <a:tailEnd/>
          </a:ln>
        </p:spPr>
      </p:pic>
    </p:spTree>
    <p:extLst>
      <p:ext uri="{BB962C8B-B14F-4D97-AF65-F5344CB8AC3E}">
        <p14:creationId xmlns:p14="http://schemas.microsoft.com/office/powerpoint/2010/main" val="17198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6" name="Content Placeholder 5"/>
          <p:cNvSpPr>
            <a:spLocks noGrp="1"/>
          </p:cNvSpPr>
          <p:nvPr>
            <p:ph idx="1"/>
          </p:nvPr>
        </p:nvSpPr>
        <p:spPr>
          <a:xfrm>
            <a:off x="1295402" y="2357964"/>
            <a:ext cx="9601196" cy="3318936"/>
          </a:xfrm>
        </p:spPr>
        <p:txBody>
          <a:bodyPr/>
          <a:lstStyle/>
          <a:p>
            <a:pPr marL="0" indent="0">
              <a:buNone/>
            </a:pPr>
            <a:r>
              <a:rPr lang="en-US" sz="2400" dirty="0"/>
              <a:t>A typical watch battery is rated at between 10 and 100 “</a:t>
            </a:r>
            <a:r>
              <a:rPr lang="en-US" sz="2400" dirty="0" err="1"/>
              <a:t>mAh</a:t>
            </a:r>
            <a:r>
              <a:rPr lang="en-US" sz="2400" dirty="0"/>
              <a:t>”, or milliamp-hour. What electrical quantity would have units of </a:t>
            </a:r>
            <a:r>
              <a:rPr lang="en-US" sz="2400" dirty="0" err="1"/>
              <a:t>mAh</a:t>
            </a:r>
            <a:r>
              <a:rPr lang="en-US" sz="2400" dirty="0"/>
              <a:t>? Convert it into more familiar metric units.</a:t>
            </a:r>
          </a:p>
        </p:txBody>
      </p:sp>
      <p:pic>
        <p:nvPicPr>
          <p:cNvPr id="4" name="Picture 2" descr="E:\current classes\Energy\In Class Lectures\Lecture Notes\LN 2010\PDFs\Worked Problems\Phys105-10 Lecture#25_Page_5.jpg"/>
          <p:cNvPicPr>
            <a:picLocks noChangeAspect="1" noChangeArrowheads="1"/>
          </p:cNvPicPr>
          <p:nvPr/>
        </p:nvPicPr>
        <p:blipFill>
          <a:blip r:embed="rId2" cstate="print"/>
          <a:srcRect t="30694" r="69608" b="52427"/>
          <a:stretch>
            <a:fillRect/>
          </a:stretch>
        </p:blipFill>
        <p:spPr bwMode="auto">
          <a:xfrm>
            <a:off x="1295402" y="3675355"/>
            <a:ext cx="2438400" cy="1752600"/>
          </a:xfrm>
          <a:prstGeom prst="rect">
            <a:avLst/>
          </a:prstGeom>
          <a:noFill/>
          <a:ln w="9525">
            <a:noFill/>
            <a:miter lim="800000"/>
            <a:headEnd/>
            <a:tailEnd/>
          </a:ln>
        </p:spPr>
      </p:pic>
    </p:spTree>
    <p:extLst>
      <p:ext uri="{BB962C8B-B14F-4D97-AF65-F5344CB8AC3E}">
        <p14:creationId xmlns:p14="http://schemas.microsoft.com/office/powerpoint/2010/main" val="27432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p:txBody>
          <a:bodyPr/>
          <a:lstStyle/>
          <a:p>
            <a:pPr eaLnBrk="1" hangingPunct="1"/>
            <a:r>
              <a:rPr lang="en-US" altLang="en-US" dirty="0"/>
              <a:t>Electric Current</a:t>
            </a:r>
          </a:p>
        </p:txBody>
      </p:sp>
      <p:sp>
        <p:nvSpPr>
          <p:cNvPr id="139267" name="Text Box 5"/>
          <p:cNvSpPr txBox="1">
            <a:spLocks noChangeArrowheads="1"/>
          </p:cNvSpPr>
          <p:nvPr/>
        </p:nvSpPr>
        <p:spPr bwMode="auto">
          <a:xfrm>
            <a:off x="1879600" y="2362200"/>
            <a:ext cx="8763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i="0" u="none" strike="noStrike" kern="1200" cap="none" spc="0" normalizeH="0" baseline="0" noProof="0" dirty="0">
                <a:ln>
                  <a:noFill/>
                </a:ln>
                <a:effectLst/>
                <a:uLnTx/>
                <a:uFillTx/>
                <a:latin typeface="+mn-lt"/>
                <a:ea typeface="MS PGothic" panose="020B0600070205080204" pitchFamily="34" charset="-128"/>
              </a:rPr>
              <a:t>Example : Current is flow of charge.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i="0" u="none" strike="noStrike" kern="1200" cap="none" spc="0" normalizeH="0" baseline="0" noProof="0" dirty="0">
                <a:ln>
                  <a:noFill/>
                </a:ln>
                <a:effectLst/>
                <a:uLnTx/>
                <a:uFillTx/>
                <a:latin typeface="+mn-lt"/>
                <a:ea typeface="MS PGothic" panose="020B0600070205080204" pitchFamily="34" charset="-128"/>
              </a:rPr>
              <a:t>A steady current of 2.5 A exists in a wire for 4.0 min. (a) How much total charge passed by a given point in the circuit during those 4.0 min? (b) How many electrons would this be?</a:t>
            </a:r>
          </a:p>
        </p:txBody>
      </p:sp>
    </p:spTree>
    <p:extLst>
      <p:ext uri="{BB962C8B-B14F-4D97-AF65-F5344CB8AC3E}">
        <p14:creationId xmlns:p14="http://schemas.microsoft.com/office/powerpoint/2010/main" val="240757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3" y="350196"/>
            <a:ext cx="4646904" cy="1624520"/>
          </a:xfrm>
        </p:spPr>
        <p:txBody>
          <a:bodyPr anchor="ctr">
            <a:normAutofit fontScale="90000"/>
          </a:bodyPr>
          <a:lstStyle/>
          <a:p>
            <a:r>
              <a:rPr lang="en-US" sz="3700" b="1" dirty="0">
                <a:latin typeface="+mn-lt"/>
              </a:rPr>
              <a:t>Introduction to “Electrification” (1 of 3)</a:t>
            </a:r>
          </a:p>
        </p:txBody>
      </p:sp>
      <p:sp>
        <p:nvSpPr>
          <p:cNvPr id="3" name="Content Placeholder 2"/>
          <p:cNvSpPr>
            <a:spLocks noGrp="1"/>
          </p:cNvSpPr>
          <p:nvPr>
            <p:ph idx="1"/>
          </p:nvPr>
        </p:nvSpPr>
        <p:spPr>
          <a:xfrm>
            <a:off x="616801" y="1726142"/>
            <a:ext cx="5846143" cy="4053159"/>
          </a:xfrm>
        </p:spPr>
        <p:txBody>
          <a:bodyPr anchor="ctr">
            <a:normAutofit/>
          </a:bodyPr>
          <a:lstStyle/>
          <a:p>
            <a:pPr lvl="0">
              <a:spcBef>
                <a:spcPts val="300"/>
              </a:spcBef>
            </a:pPr>
            <a:r>
              <a:rPr lang="en-US" sz="2000" dirty="0">
                <a:latin typeface="+mn-lt"/>
              </a:rPr>
              <a:t>Electricity consumption has the largest growth rate of any major energy use sector.</a:t>
            </a:r>
          </a:p>
          <a:p>
            <a:pPr lvl="0">
              <a:spcBef>
                <a:spcPts val="300"/>
              </a:spcBef>
            </a:pPr>
            <a:r>
              <a:rPr lang="en-US" sz="2000" dirty="0">
                <a:latin typeface="+mn-lt"/>
              </a:rPr>
              <a:t>The growth rate slowed due to rising electricity costs due to increasing fuel prices and higher costs of new power plants.</a:t>
            </a:r>
          </a:p>
          <a:p>
            <a:pPr lvl="0">
              <a:spcBef>
                <a:spcPts val="300"/>
              </a:spcBef>
            </a:pPr>
            <a:r>
              <a:rPr lang="en-US" sz="2000" dirty="0">
                <a:latin typeface="+mn-lt"/>
              </a:rPr>
              <a:t>The Clean Air Act also forced utilities to invest in expensive air pollution-control devices.</a:t>
            </a:r>
          </a:p>
          <a:p>
            <a:pPr lvl="0">
              <a:spcBef>
                <a:spcPts val="300"/>
              </a:spcBef>
            </a:pPr>
            <a:r>
              <a:rPr lang="en-US" sz="2000" dirty="0">
                <a:latin typeface="+mn-lt"/>
              </a:rPr>
              <a:t>In the 1990s, U.S. electricity consumption grew by about 1.7% per year, not much more than the GDP growth rate.</a:t>
            </a:r>
          </a:p>
        </p:txBody>
      </p:sp>
      <p:pic>
        <p:nvPicPr>
          <p:cNvPr id="5" name="Picture 4" descr="Smoke from a factory">
            <a:extLst>
              <a:ext uri="{FF2B5EF4-FFF2-40B4-BE49-F238E27FC236}">
                <a16:creationId xmlns:a16="http://schemas.microsoft.com/office/drawing/2014/main" id="{DF44193D-BC5D-4F86-A80F-2D145CF27801}"/>
              </a:ext>
            </a:extLst>
          </p:cNvPr>
          <p:cNvPicPr>
            <a:picLocks noChangeAspect="1"/>
          </p:cNvPicPr>
          <p:nvPr/>
        </p:nvPicPr>
        <p:blipFill>
          <a:blip r:embed="rId2"/>
          <a:srcRect l="17232" r="23367" b="-2"/>
          <a:stretch>
            <a:fillRect/>
          </a:stretch>
        </p:blipFill>
        <p:spPr>
          <a:xfrm>
            <a:off x="6619782" y="494930"/>
            <a:ext cx="5221963" cy="5868139"/>
          </a:xfrm>
          <a:prstGeom prst="rect">
            <a:avLst/>
          </a:prstGeom>
        </p:spPr>
      </p:pic>
      <p:sp>
        <p:nvSpPr>
          <p:cNvPr id="6" name="TextBox 5">
            <a:extLst>
              <a:ext uri="{FF2B5EF4-FFF2-40B4-BE49-F238E27FC236}">
                <a16:creationId xmlns:a16="http://schemas.microsoft.com/office/drawing/2014/main" id="{1F50502B-4549-BC85-0CCB-66D5F55CCB18}"/>
              </a:ext>
            </a:extLst>
          </p:cNvPr>
          <p:cNvSpPr txBox="1"/>
          <p:nvPr/>
        </p:nvSpPr>
        <p:spPr>
          <a:xfrm>
            <a:off x="3038764" y="3246643"/>
            <a:ext cx="6114472" cy="369332"/>
          </a:xfrm>
          <a:prstGeom prst="rect">
            <a:avLst/>
          </a:prstGeom>
          <a:noFill/>
        </p:spPr>
        <p:txBody>
          <a:bodyPr wrap="square">
            <a:spAutoFit/>
          </a:bodyPr>
          <a:lstStyle/>
          <a:p>
            <a:r>
              <a:rPr lang="en-US"/>
              <a:t>dagostinom3@mailbox.winthrop.edu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quantities: resistance</a:t>
            </a:r>
          </a:p>
        </p:txBody>
      </p:sp>
      <p:sp>
        <p:nvSpPr>
          <p:cNvPr id="3" name="Content Placeholder 2"/>
          <p:cNvSpPr>
            <a:spLocks noGrp="1"/>
          </p:cNvSpPr>
          <p:nvPr>
            <p:ph idx="1"/>
          </p:nvPr>
        </p:nvSpPr>
        <p:spPr/>
        <p:txBody>
          <a:bodyPr>
            <a:normAutofit fontScale="92500" lnSpcReduction="20000"/>
          </a:bodyPr>
          <a:lstStyle/>
          <a:p>
            <a:r>
              <a:rPr lang="en-US" sz="2600" dirty="0"/>
              <a:t>A measure of the difficulty of sending current through some part of a circuit</a:t>
            </a:r>
          </a:p>
          <a:p>
            <a:r>
              <a:rPr lang="en-US" sz="2600" dirty="0"/>
              <a:t>Resistance = Voltage / current.</a:t>
            </a:r>
          </a:p>
          <a:p>
            <a:endParaRPr lang="en-US" sz="2600" dirty="0"/>
          </a:p>
          <a:p>
            <a:endParaRPr lang="en-US" sz="2600" dirty="0"/>
          </a:p>
          <a:p>
            <a:r>
              <a:rPr lang="en-US" sz="2600" dirty="0"/>
              <a:t>Units: Ohm [</a:t>
            </a:r>
            <a:r>
              <a:rPr lang="en-US" sz="2600" dirty="0">
                <a:sym typeface="Symbol"/>
              </a:rPr>
              <a:t></a:t>
            </a:r>
            <a:r>
              <a:rPr lang="en-US" sz="2600" dirty="0"/>
              <a:t>] = Volt / Amp</a:t>
            </a:r>
          </a:p>
          <a:p>
            <a:r>
              <a:rPr lang="en-US" sz="2600" dirty="0">
                <a:solidFill>
                  <a:srgbClr val="FF0000"/>
                </a:solidFill>
              </a:rPr>
              <a:t>V=RI  is Ohm’s law</a:t>
            </a:r>
          </a:p>
          <a:p>
            <a:pPr>
              <a:buNone/>
            </a:pPr>
            <a:r>
              <a:rPr lang="en-US" sz="1400" dirty="0"/>
              <a:t>Image: </a:t>
            </a:r>
            <a:r>
              <a:rPr lang="en-US" sz="1400" dirty="0">
                <a:hlinkClick r:id="rId2"/>
              </a:rPr>
              <a:t>http://www.circuitstoday.com/wp-content/uploads/2010/02/Symbol-of-resistor.JPG</a:t>
            </a:r>
            <a:endParaRPr lang="en-US" sz="1400" dirty="0"/>
          </a:p>
          <a:p>
            <a:pPr>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70954659"/>
              </p:ext>
            </p:extLst>
          </p:nvPr>
        </p:nvGraphicFramePr>
        <p:xfrm>
          <a:off x="1871582" y="3849624"/>
          <a:ext cx="1821655" cy="566737"/>
        </p:xfrm>
        <a:graphic>
          <a:graphicData uri="http://schemas.openxmlformats.org/presentationml/2006/ole">
            <mc:AlternateContent xmlns:mc="http://schemas.openxmlformats.org/markup-compatibility/2006">
              <mc:Choice xmlns:v="urn:schemas-microsoft-com:vml" Requires="v">
                <p:oleObj name="Equation" r:id="rId3" imgW="571004" imgH="177646" progId="Equation.3">
                  <p:embed/>
                </p:oleObj>
              </mc:Choice>
              <mc:Fallback>
                <p:oleObj name="Equation" r:id="rId3" imgW="571004" imgH="177646"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582" y="3849624"/>
                        <a:ext cx="1821655"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3" descr="http://www.circuitstoday.com/wp-content/uploads/2010/02/Symbol-of-resistor.JPG"/>
          <p:cNvPicPr>
            <a:picLocks noChangeAspect="1" noChangeArrowheads="1"/>
          </p:cNvPicPr>
          <p:nvPr/>
        </p:nvPicPr>
        <p:blipFill>
          <a:blip r:embed="rId5" cstate="print"/>
          <a:srcRect/>
          <a:stretch>
            <a:fillRect/>
          </a:stretch>
        </p:blipFill>
        <p:spPr bwMode="auto">
          <a:xfrm>
            <a:off x="8072022" y="3318352"/>
            <a:ext cx="2438400" cy="1209676"/>
          </a:xfrm>
          <a:prstGeom prst="rect">
            <a:avLst/>
          </a:prstGeom>
          <a:noFill/>
        </p:spPr>
      </p:pic>
    </p:spTree>
    <p:extLst>
      <p:ext uri="{BB962C8B-B14F-4D97-AF65-F5344CB8AC3E}">
        <p14:creationId xmlns:p14="http://schemas.microsoft.com/office/powerpoint/2010/main" val="263563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8368B-D060-4AC9-85D0-F9149EEB2A86}"/>
              </a:ext>
            </a:extLst>
          </p:cNvPr>
          <p:cNvSpPr>
            <a:spLocks noGrp="1"/>
          </p:cNvSpPr>
          <p:nvPr>
            <p:ph type="title"/>
          </p:nvPr>
        </p:nvSpPr>
        <p:spPr/>
        <p:txBody>
          <a:bodyPr/>
          <a:lstStyle/>
          <a:p>
            <a:r>
              <a:rPr lang="en-US" dirty="0"/>
              <a:t>Problem</a:t>
            </a:r>
          </a:p>
        </p:txBody>
      </p:sp>
      <p:sp>
        <p:nvSpPr>
          <p:cNvPr id="4" name="Content Placeholder 3">
            <a:extLst>
              <a:ext uri="{FF2B5EF4-FFF2-40B4-BE49-F238E27FC236}">
                <a16:creationId xmlns:a16="http://schemas.microsoft.com/office/drawing/2014/main" id="{8A98404C-463D-4AD4-B0D3-339C651B4AD1}"/>
              </a:ext>
            </a:extLst>
          </p:cNvPr>
          <p:cNvSpPr>
            <a:spLocks noGrp="1"/>
          </p:cNvSpPr>
          <p:nvPr>
            <p:ph idx="1"/>
          </p:nvPr>
        </p:nvSpPr>
        <p:spPr/>
        <p:txBody>
          <a:bodyPr/>
          <a:lstStyle/>
          <a:p>
            <a:r>
              <a:rPr lang="en-US" altLang="en-US" sz="3600" dirty="0">
                <a:latin typeface="+mj-lt"/>
                <a:cs typeface="Arial" panose="020B0604020202020204" pitchFamily="34" charset="0"/>
              </a:rPr>
              <a:t>5. An electric clothes dryer has a heating element with a resistance of  8.6</a:t>
            </a:r>
            <a:r>
              <a:rPr lang="el-GR" altLang="en-US" sz="3600" dirty="0">
                <a:latin typeface="+mj-lt"/>
                <a:cs typeface="Arial" panose="020B0604020202020204" pitchFamily="34" charset="0"/>
              </a:rPr>
              <a:t>Ω</a:t>
            </a:r>
            <a:r>
              <a:rPr lang="en-US" altLang="en-US" sz="3600" dirty="0">
                <a:latin typeface="+mj-lt"/>
                <a:cs typeface="Arial" panose="020B0604020202020204" pitchFamily="34" charset="0"/>
              </a:rPr>
              <a:t> (a) What is the current in the element when it is connected to 240 V? (b) How much charge passes through the element in 50 min? (Assume direct current.)</a:t>
            </a:r>
          </a:p>
          <a:p>
            <a:endParaRPr lang="en-US" dirty="0"/>
          </a:p>
        </p:txBody>
      </p:sp>
    </p:spTree>
    <p:extLst>
      <p:ext uri="{BB962C8B-B14F-4D97-AF65-F5344CB8AC3E}">
        <p14:creationId xmlns:p14="http://schemas.microsoft.com/office/powerpoint/2010/main" val="22049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Electrical Power</a:t>
            </a:r>
          </a:p>
        </p:txBody>
      </p:sp>
      <p:sp>
        <p:nvSpPr>
          <p:cNvPr id="3" name="Content Placeholder 2"/>
          <p:cNvSpPr>
            <a:spLocks noGrp="1"/>
          </p:cNvSpPr>
          <p:nvPr>
            <p:ph sz="half" idx="1"/>
          </p:nvPr>
        </p:nvSpPr>
        <p:spPr>
          <a:xfrm>
            <a:off x="476844" y="1825625"/>
            <a:ext cx="11380376" cy="2286000"/>
          </a:xfrm>
        </p:spPr>
        <p:txBody>
          <a:bodyPr/>
          <a:lstStyle/>
          <a:p>
            <a:pPr lvl="0">
              <a:spcBef>
                <a:spcPts val="100"/>
              </a:spcBef>
              <a:spcAft>
                <a:spcPts val="100"/>
              </a:spcAft>
            </a:pPr>
            <a:r>
              <a:rPr lang="en-US" dirty="0">
                <a:latin typeface="+mn-lt"/>
              </a:rPr>
              <a:t>The electrical energy in a circuit, supplied by a generator or battery, is either converted into work (as in a motor) or dissipated as heat energy.</a:t>
            </a:r>
          </a:p>
          <a:p>
            <a:pPr lvl="0">
              <a:spcBef>
                <a:spcPts val="100"/>
              </a:spcBef>
              <a:spcAft>
                <a:spcPts val="100"/>
              </a:spcAft>
            </a:pPr>
            <a:r>
              <a:rPr lang="en-US" dirty="0">
                <a:latin typeface="+mn-lt"/>
              </a:rPr>
              <a:t>The following equation gives </a:t>
            </a:r>
            <a:r>
              <a:rPr lang="en-US" b="1" dirty="0">
                <a:latin typeface="+mn-lt"/>
              </a:rPr>
              <a:t>the rate at which electrical energy is delivered to a device</a:t>
            </a:r>
            <a:endParaRPr lang="en-US" dirty="0">
              <a:solidFill>
                <a:srgbClr val="282F7C"/>
              </a:solidFill>
              <a:latin typeface="+mn-lt"/>
            </a:endParaRPr>
          </a:p>
        </p:txBody>
      </p:sp>
      <p:graphicFrame>
        <p:nvGraphicFramePr>
          <p:cNvPr id="8" name="Object 3">
            <a:extLst>
              <a:ext uri="{FF2B5EF4-FFF2-40B4-BE49-F238E27FC236}">
                <a16:creationId xmlns:a16="http://schemas.microsoft.com/office/drawing/2014/main" id="{12F41A06-D302-46FC-831E-5DE0CD6D6F46}"/>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685192351"/>
              </p:ext>
            </p:extLst>
          </p:nvPr>
        </p:nvGraphicFramePr>
        <p:xfrm>
          <a:off x="4815535" y="3429000"/>
          <a:ext cx="1514475" cy="504825"/>
        </p:xfrm>
        <a:graphic>
          <a:graphicData uri="http://schemas.openxmlformats.org/presentationml/2006/ole">
            <mc:AlternateContent xmlns:mc="http://schemas.openxmlformats.org/markup-compatibility/2006">
              <mc:Choice xmlns:v="urn:schemas-microsoft-com:vml" Requires="v">
                <p:oleObj name="Equation" r:id="rId2" imgW="838080" imgH="279360" progId="Equation.DSMT4">
                  <p:embed/>
                </p:oleObj>
              </mc:Choice>
              <mc:Fallback>
                <p:oleObj name="Equation" r:id="rId2" imgW="838080" imgH="279360" progId="Equation.DSMT4">
                  <p:embed/>
                  <p:pic>
                    <p:nvPicPr>
                      <p:cNvPr id="8" name="Object 3">
                        <a:extLst>
                          <a:ext uri="{FF2B5EF4-FFF2-40B4-BE49-F238E27FC236}">
                            <a16:creationId xmlns:a16="http://schemas.microsoft.com/office/drawing/2014/main" id="{12F41A06-D302-46FC-831E-5DE0CD6D6F46}"/>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815535" y="3429000"/>
                        <a:ext cx="1514475" cy="504825"/>
                      </a:xfrm>
                      <a:prstGeom prst="rect">
                        <a:avLst/>
                      </a:prstGeom>
                      <a:noFill/>
                    </p:spPr>
                  </p:pic>
                </p:oleObj>
              </mc:Fallback>
            </mc:AlternateContent>
          </a:graphicData>
        </a:graphic>
      </p:graphicFrame>
      <p:sp>
        <p:nvSpPr>
          <p:cNvPr id="7" name="Content Placeholder 4">
            <a:extLst>
              <a:ext uri="{FF2B5EF4-FFF2-40B4-BE49-F238E27FC236}">
                <a16:creationId xmlns:a16="http://schemas.microsoft.com/office/drawing/2014/main" id="{A01023F6-A0BB-42A1-94D7-C4E111BE2034}"/>
              </a:ext>
            </a:extLst>
          </p:cNvPr>
          <p:cNvSpPr>
            <a:spLocks noGrp="1"/>
          </p:cNvSpPr>
          <p:nvPr>
            <p:ph sz="half" idx="10"/>
          </p:nvPr>
        </p:nvSpPr>
        <p:spPr>
          <a:xfrm>
            <a:off x="476843" y="4512039"/>
            <a:ext cx="11241915" cy="1588958"/>
          </a:xfrm>
        </p:spPr>
        <p:txBody>
          <a:bodyPr/>
          <a:lstStyle/>
          <a:p>
            <a:pPr lvl="0">
              <a:spcBef>
                <a:spcPts val="100"/>
              </a:spcBef>
              <a:spcAft>
                <a:spcPts val="100"/>
              </a:spcAft>
            </a:pPr>
            <a:r>
              <a:rPr lang="en-US" dirty="0">
                <a:latin typeface="+mn-lt"/>
              </a:rPr>
              <a:t>The rate at which electrical energy is converted into heat is related to the device’s resistance.</a:t>
            </a:r>
          </a:p>
          <a:p>
            <a:pPr lvl="0">
              <a:spcBef>
                <a:spcPts val="100"/>
              </a:spcBef>
              <a:spcAft>
                <a:spcPts val="100"/>
              </a:spcAft>
            </a:pPr>
            <a:r>
              <a:rPr lang="en-US" dirty="0">
                <a:latin typeface="+mn-lt"/>
              </a:rPr>
              <a:t>To prevent the overheating of wires, household circuits use heavy copper wires.</a:t>
            </a:r>
          </a:p>
        </p:txBody>
      </p:sp>
    </p:spTree>
    <p:extLst>
      <p:ext uri="{BB962C8B-B14F-4D97-AF65-F5344CB8AC3E}">
        <p14:creationId xmlns:p14="http://schemas.microsoft.com/office/powerpoint/2010/main" val="316265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09" y="395860"/>
            <a:ext cx="9601196" cy="1303867"/>
          </a:xfrm>
        </p:spPr>
        <p:txBody>
          <a:bodyPr/>
          <a:lstStyle/>
          <a:p>
            <a:r>
              <a:rPr lang="en-US" dirty="0"/>
              <a:t>Electric quantities: power</a:t>
            </a:r>
          </a:p>
        </p:txBody>
      </p:sp>
      <p:sp>
        <p:nvSpPr>
          <p:cNvPr id="3" name="Content Placeholder 2"/>
          <p:cNvSpPr>
            <a:spLocks noGrp="1"/>
          </p:cNvSpPr>
          <p:nvPr>
            <p:ph idx="1"/>
          </p:nvPr>
        </p:nvSpPr>
        <p:spPr>
          <a:xfrm>
            <a:off x="1529176" y="1509711"/>
            <a:ext cx="8964229" cy="4983163"/>
          </a:xfrm>
        </p:spPr>
        <p:txBody>
          <a:bodyPr>
            <a:normAutofit/>
          </a:bodyPr>
          <a:lstStyle/>
          <a:p>
            <a:r>
              <a:rPr lang="en-US" dirty="0"/>
              <a:t>As before, the rate at which energy is provided [or spent]</a:t>
            </a:r>
          </a:p>
          <a:p>
            <a:endParaRPr lang="en-US" dirty="0"/>
          </a:p>
          <a:p>
            <a:endParaRPr lang="en-US" dirty="0"/>
          </a:p>
          <a:p>
            <a:r>
              <a:rPr lang="en-US" b="1" dirty="0"/>
              <a:t>Units: Watt [</a:t>
            </a:r>
            <a:r>
              <a:rPr lang="en-US" b="1" dirty="0">
                <a:sym typeface="Symbol"/>
              </a:rPr>
              <a:t>W</a:t>
            </a:r>
            <a:r>
              <a:rPr lang="en-US" b="1" dirty="0"/>
              <a:t>] = Joule / sec = Volt </a:t>
            </a:r>
            <a:r>
              <a:rPr lang="en-US" b="1" dirty="0">
                <a:sym typeface="Symbol"/>
              </a:rPr>
              <a:t></a:t>
            </a:r>
            <a:r>
              <a:rPr lang="en-US" b="1" dirty="0"/>
              <a:t> Amp</a:t>
            </a:r>
          </a:p>
          <a:p>
            <a:r>
              <a:rPr lang="en-US" dirty="0"/>
              <a:t>We can apply Ohm’s Law (V=IR) to obtain</a:t>
            </a:r>
          </a:p>
          <a:p>
            <a:endParaRPr lang="en-US" dirty="0"/>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76970289"/>
              </p:ext>
            </p:extLst>
          </p:nvPr>
        </p:nvGraphicFramePr>
        <p:xfrm>
          <a:off x="2894862" y="2035205"/>
          <a:ext cx="3135745" cy="1066800"/>
        </p:xfrm>
        <a:graphic>
          <a:graphicData uri="http://schemas.openxmlformats.org/presentationml/2006/ole">
            <mc:AlternateContent xmlns:mc="http://schemas.openxmlformats.org/markup-compatibility/2006">
              <mc:Choice xmlns:v="urn:schemas-microsoft-com:vml" Requires="v">
                <p:oleObj name="Equation" r:id="rId2" imgW="1231366" imgH="418918" progId="Equation.3">
                  <p:embed/>
                </p:oleObj>
              </mc:Choice>
              <mc:Fallback>
                <p:oleObj name="Equation" r:id="rId2" imgW="1231366" imgH="418918"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862" y="2035205"/>
                        <a:ext cx="313574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9709639"/>
              </p:ext>
            </p:extLst>
          </p:nvPr>
        </p:nvGraphicFramePr>
        <p:xfrm>
          <a:off x="2541973" y="4001293"/>
          <a:ext cx="2227385" cy="1447800"/>
        </p:xfrm>
        <a:graphic>
          <a:graphicData uri="http://schemas.openxmlformats.org/presentationml/2006/ole">
            <mc:AlternateContent xmlns:mc="http://schemas.openxmlformats.org/markup-compatibility/2006">
              <mc:Choice xmlns:v="urn:schemas-microsoft-com:vml" Requires="v">
                <p:oleObj name="Equation" r:id="rId4" imgW="1015920" imgH="660240" progId="Equation.3">
                  <p:embed/>
                </p:oleObj>
              </mc:Choice>
              <mc:Fallback>
                <p:oleObj name="Equation" r:id="rId4" imgW="1015920" imgH="660240" progId="Equation.3">
                  <p:embed/>
                  <p:pic>
                    <p:nvPicPr>
                      <p:cNvPr id="5" name="Object 4"/>
                      <p:cNvPicPr>
                        <a:picLocks noChangeAspect="1" noChangeArrowheads="1"/>
                      </p:cNvPicPr>
                      <p:nvPr/>
                    </p:nvPicPr>
                    <p:blipFill>
                      <a:blip r:embed="rId5"/>
                      <a:srcRect/>
                      <a:stretch>
                        <a:fillRect/>
                      </a:stretch>
                    </p:blipFill>
                    <p:spPr bwMode="auto">
                      <a:xfrm>
                        <a:off x="2541973" y="4001293"/>
                        <a:ext cx="222738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22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7" name="Content Placeholder 6"/>
          <p:cNvSpPr>
            <a:spLocks noGrp="1"/>
          </p:cNvSpPr>
          <p:nvPr>
            <p:ph idx="1"/>
          </p:nvPr>
        </p:nvSpPr>
        <p:spPr>
          <a:xfrm>
            <a:off x="1117848" y="1938864"/>
            <a:ext cx="9601196" cy="3318936"/>
          </a:xfrm>
        </p:spPr>
        <p:txBody>
          <a:bodyPr/>
          <a:lstStyle/>
          <a:p>
            <a:r>
              <a:rPr lang="en-US" sz="2400" dirty="0"/>
              <a:t>Assuming that your 220W toaster is an </a:t>
            </a:r>
            <a:r>
              <a:rPr lang="en-US" sz="2400" dirty="0" err="1"/>
              <a:t>Ohmic</a:t>
            </a:r>
            <a:r>
              <a:rPr lang="en-US" sz="2400" dirty="0"/>
              <a:t> device, </a:t>
            </a:r>
          </a:p>
          <a:p>
            <a:r>
              <a:rPr lang="en-US" sz="2400" dirty="0"/>
              <a:t>a) Show that its resistance is 55 Ohm, and find what current it draws.</a:t>
            </a:r>
          </a:p>
          <a:p>
            <a:r>
              <a:rPr lang="en-US" sz="2400" dirty="0"/>
              <a:t>b) Which would draw more power, hooking up two toasters in parallel or in series?</a:t>
            </a:r>
          </a:p>
          <a:p>
            <a:endParaRPr lang="en-US" dirty="0"/>
          </a:p>
        </p:txBody>
      </p:sp>
      <p:pic>
        <p:nvPicPr>
          <p:cNvPr id="4" name="Picture 2" descr="E:\current classes\Energy\In Class Lectures\Lecture Notes\LN 2010\PDFs\Worked Problems\Phys105-10 Lecture#27_Page_3.jpg"/>
          <p:cNvPicPr>
            <a:picLocks noChangeAspect="1" noChangeArrowheads="1"/>
          </p:cNvPicPr>
          <p:nvPr/>
        </p:nvPicPr>
        <p:blipFill>
          <a:blip r:embed="rId2" cstate="print"/>
          <a:srcRect t="57477" r="78801" b="27567"/>
          <a:stretch>
            <a:fillRect/>
          </a:stretch>
        </p:blipFill>
        <p:spPr bwMode="auto">
          <a:xfrm>
            <a:off x="1371600" y="4026932"/>
            <a:ext cx="1752600" cy="1600200"/>
          </a:xfrm>
          <a:prstGeom prst="rect">
            <a:avLst/>
          </a:prstGeom>
          <a:noFill/>
          <a:ln w="9525">
            <a:noFill/>
            <a:miter lim="800000"/>
            <a:headEnd/>
            <a:tailEnd/>
          </a:ln>
        </p:spPr>
      </p:pic>
      <p:sp>
        <p:nvSpPr>
          <p:cNvPr id="6" name="TextBox 5"/>
          <p:cNvSpPr txBox="1"/>
          <p:nvPr/>
        </p:nvSpPr>
        <p:spPr>
          <a:xfrm>
            <a:off x="2133600" y="5257800"/>
            <a:ext cx="8305800" cy="369332"/>
          </a:xfrm>
          <a:prstGeom prst="rect">
            <a:avLst/>
          </a:prstGeom>
          <a:noFill/>
        </p:spPr>
        <p:txBody>
          <a:bodyPr wrap="square" rtlCol="0">
            <a:spAutoFit/>
          </a:bodyPr>
          <a:lstStyle/>
          <a:p>
            <a:endParaRPr lang="en-US" dirty="0">
              <a:solidFill>
                <a:schemeClr val="accent1"/>
              </a:solidFill>
            </a:endParaRPr>
          </a:p>
        </p:txBody>
      </p:sp>
    </p:spTree>
    <p:extLst>
      <p:ext uri="{BB962C8B-B14F-4D97-AF65-F5344CB8AC3E}">
        <p14:creationId xmlns:p14="http://schemas.microsoft.com/office/powerpoint/2010/main" val="3109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50" y="171452"/>
            <a:ext cx="10515600" cy="1325563"/>
          </a:xfrm>
        </p:spPr>
        <p:txBody>
          <a:bodyPr/>
          <a:lstStyle/>
          <a:p>
            <a:r>
              <a:rPr lang="en-US" dirty="0"/>
              <a:t>Worked problems</a:t>
            </a:r>
          </a:p>
        </p:txBody>
      </p:sp>
      <p:sp>
        <p:nvSpPr>
          <p:cNvPr id="6" name="Content Placeholder 5"/>
          <p:cNvSpPr>
            <a:spLocks noGrp="1"/>
          </p:cNvSpPr>
          <p:nvPr>
            <p:ph idx="1"/>
          </p:nvPr>
        </p:nvSpPr>
        <p:spPr>
          <a:xfrm>
            <a:off x="1305017" y="1219201"/>
            <a:ext cx="9792069" cy="4906963"/>
          </a:xfrm>
        </p:spPr>
        <p:txBody>
          <a:bodyPr>
            <a:normAutofit/>
          </a:bodyPr>
          <a:lstStyle/>
          <a:p>
            <a:pPr marL="0" indent="0">
              <a:buNone/>
            </a:pPr>
            <a:r>
              <a:rPr lang="en-US" sz="2000" dirty="0"/>
              <a:t>100 milliamps can kill. What resistance would you need to insert into a 110V socket to produce such a current? If  your skin resistance is 2M</a:t>
            </a:r>
            <a:r>
              <a:rPr lang="el-GR" sz="2000" dirty="0"/>
              <a:t>Ω</a:t>
            </a:r>
            <a:r>
              <a:rPr lang="en-US" sz="2000" dirty="0"/>
              <a:t>. How much voltage would be needed to </a:t>
            </a:r>
            <a:r>
              <a:rPr lang="en-US" sz="2000" i="1" dirty="0"/>
              <a:t>off </a:t>
            </a:r>
            <a:r>
              <a:rPr lang="en-US" sz="2000" dirty="0"/>
              <a:t>you if it required 100mA? What if his skin were wet (R=0.5M</a:t>
            </a:r>
            <a:r>
              <a:rPr lang="el-GR" sz="2000" dirty="0"/>
              <a:t>Ω</a:t>
            </a:r>
            <a:r>
              <a:rPr lang="en-US" sz="2000" dirty="0"/>
              <a:t>)?</a:t>
            </a:r>
          </a:p>
          <a:p>
            <a:pPr marL="0" indent="0">
              <a:buNone/>
            </a:pPr>
            <a:endParaRPr lang="en-US" sz="2000" dirty="0"/>
          </a:p>
          <a:p>
            <a:pPr marL="0" indent="0">
              <a:buNone/>
            </a:pPr>
            <a:endParaRPr lang="en-US" sz="2000" dirty="0"/>
          </a:p>
          <a:p>
            <a:pPr>
              <a:buNone/>
            </a:pPr>
            <a:endParaRPr lang="en-US" sz="2400" dirty="0"/>
          </a:p>
        </p:txBody>
      </p:sp>
      <p:pic>
        <p:nvPicPr>
          <p:cNvPr id="4" name="Picture 2" descr="E:\current classes\Energy\In Class Lectures\Lecture Notes\LN 2010\PDFs\Worked Problems\Phys105-10 Lecture#26_Page_4.jpg"/>
          <p:cNvPicPr>
            <a:picLocks noChangeAspect="1" noChangeArrowheads="1"/>
          </p:cNvPicPr>
          <p:nvPr/>
        </p:nvPicPr>
        <p:blipFill>
          <a:blip r:embed="rId2" cstate="print"/>
          <a:srcRect t="69744" r="69993" b="12496"/>
          <a:stretch>
            <a:fillRect/>
          </a:stretch>
        </p:blipFill>
        <p:spPr bwMode="auto">
          <a:xfrm>
            <a:off x="1676400" y="2964402"/>
            <a:ext cx="2188770" cy="1676400"/>
          </a:xfrm>
          <a:prstGeom prst="rect">
            <a:avLst/>
          </a:prstGeom>
          <a:noFill/>
          <a:ln w="9525">
            <a:noFill/>
            <a:miter lim="800000"/>
            <a:headEnd/>
            <a:tailEnd/>
          </a:ln>
        </p:spPr>
      </p:pic>
    </p:spTree>
    <p:extLst>
      <p:ext uri="{BB962C8B-B14F-4D97-AF65-F5344CB8AC3E}">
        <p14:creationId xmlns:p14="http://schemas.microsoft.com/office/powerpoint/2010/main" val="30020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6" name="Content Placeholder 5"/>
          <p:cNvSpPr>
            <a:spLocks noGrp="1"/>
          </p:cNvSpPr>
          <p:nvPr>
            <p:ph idx="1"/>
          </p:nvPr>
        </p:nvSpPr>
        <p:spPr/>
        <p:txBody>
          <a:bodyPr/>
          <a:lstStyle/>
          <a:p>
            <a:pPr marL="0" indent="0">
              <a:buNone/>
            </a:pPr>
            <a:r>
              <a:rPr lang="en-US" sz="2000" dirty="0"/>
              <a:t>Given any of the following two quantities -- voltage, current, resistance, power -- you can calculate the other two. Verify that for the following problem: What is the resistance and current of a 100W </a:t>
            </a:r>
            <a:r>
              <a:rPr lang="en-US" sz="2000" dirty="0" err="1"/>
              <a:t>lightbulb</a:t>
            </a:r>
            <a:r>
              <a:rPr lang="en-US" sz="2000" dirty="0"/>
              <a:t> (Note that the wattage assumes a particular voltage source, in this case, 110V.)?</a:t>
            </a:r>
          </a:p>
        </p:txBody>
      </p:sp>
      <p:grpSp>
        <p:nvGrpSpPr>
          <p:cNvPr id="12" name="Group 11"/>
          <p:cNvGrpSpPr/>
          <p:nvPr/>
        </p:nvGrpSpPr>
        <p:grpSpPr>
          <a:xfrm>
            <a:off x="2651012" y="3892034"/>
            <a:ext cx="1981200" cy="2045732"/>
            <a:chOff x="457200" y="3352800"/>
            <a:chExt cx="1981200" cy="2045732"/>
          </a:xfrm>
        </p:grpSpPr>
        <p:pic>
          <p:nvPicPr>
            <p:cNvPr id="4" name="Picture 2" descr="E:\current classes\Energy\In Class Lectures\Lecture Notes\LN 2010\PDFs\Worked Problems\Phys105-10 Lecture#26_Page_5.jpg"/>
            <p:cNvPicPr>
              <a:picLocks noChangeAspect="1" noChangeArrowheads="1"/>
            </p:cNvPicPr>
            <p:nvPr/>
          </p:nvPicPr>
          <p:blipFill>
            <a:blip r:embed="rId2" cstate="print"/>
            <a:srcRect t="13210" r="75307" b="73580"/>
            <a:stretch>
              <a:fillRect/>
            </a:stretch>
          </p:blipFill>
          <p:spPr bwMode="auto">
            <a:xfrm>
              <a:off x="457200" y="3352800"/>
              <a:ext cx="1981200" cy="1371600"/>
            </a:xfrm>
            <a:prstGeom prst="rect">
              <a:avLst/>
            </a:prstGeom>
            <a:noFill/>
            <a:ln w="9525">
              <a:noFill/>
              <a:miter lim="800000"/>
              <a:headEnd/>
              <a:tailEnd/>
            </a:ln>
          </p:spPr>
        </p:pic>
        <p:sp>
          <p:nvSpPr>
            <p:cNvPr id="11" name="TextBox 10"/>
            <p:cNvSpPr txBox="1"/>
            <p:nvPr/>
          </p:nvSpPr>
          <p:spPr>
            <a:xfrm>
              <a:off x="762000" y="5029200"/>
              <a:ext cx="1295400" cy="369332"/>
            </a:xfrm>
            <a:prstGeom prst="rect">
              <a:avLst/>
            </a:prstGeom>
            <a:noFill/>
          </p:spPr>
          <p:txBody>
            <a:bodyPr wrap="square" rtlCol="0">
              <a:spAutoFit/>
            </a:bodyPr>
            <a:lstStyle/>
            <a:p>
              <a:r>
                <a:rPr lang="en-US" dirty="0">
                  <a:solidFill>
                    <a:schemeClr val="accent1"/>
                  </a:solidFill>
                </a:rPr>
                <a:t>P=100W</a:t>
              </a:r>
            </a:p>
          </p:txBody>
        </p:sp>
      </p:grpSp>
    </p:spTree>
    <p:extLst>
      <p:ext uri="{BB962C8B-B14F-4D97-AF65-F5344CB8AC3E}">
        <p14:creationId xmlns:p14="http://schemas.microsoft.com/office/powerpoint/2010/main" val="30590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7023"/>
            <a:ext cx="9601196" cy="740136"/>
          </a:xfrm>
        </p:spPr>
        <p:txBody>
          <a:bodyPr>
            <a:normAutofit fontScale="90000"/>
          </a:bodyPr>
          <a:lstStyle/>
          <a:p>
            <a:r>
              <a:rPr lang="en-US" dirty="0"/>
              <a:t>Worked problems</a:t>
            </a:r>
          </a:p>
        </p:txBody>
      </p:sp>
      <p:sp>
        <p:nvSpPr>
          <p:cNvPr id="7" name="Content Placeholder 6"/>
          <p:cNvSpPr>
            <a:spLocks noGrp="1"/>
          </p:cNvSpPr>
          <p:nvPr>
            <p:ph idx="1"/>
          </p:nvPr>
        </p:nvSpPr>
        <p:spPr>
          <a:xfrm>
            <a:off x="976544" y="1600200"/>
            <a:ext cx="10058400" cy="5257800"/>
          </a:xfrm>
        </p:spPr>
        <p:txBody>
          <a:bodyPr>
            <a:normAutofit/>
          </a:bodyPr>
          <a:lstStyle/>
          <a:p>
            <a:pPr>
              <a:buNone/>
            </a:pPr>
            <a:r>
              <a:rPr lang="en-US" sz="2400" dirty="0">
                <a:solidFill>
                  <a:schemeClr val="tx2">
                    <a:lumMod val="75000"/>
                  </a:schemeClr>
                </a:solidFill>
              </a:rPr>
              <a:t>Which is more dangerous, sticking a 100kilohm resistor into a wall socket or a 10 ohm resistor (of the same physical size) across a 9V battery?</a:t>
            </a:r>
          </a:p>
          <a:p>
            <a:pPr>
              <a:buNone/>
            </a:pPr>
            <a:r>
              <a:rPr lang="en-US" sz="2400" dirty="0">
                <a:solidFill>
                  <a:schemeClr val="tx2">
                    <a:lumMod val="75000"/>
                  </a:schemeClr>
                </a:solidFill>
              </a:rPr>
              <a:t>(The important quantity here is power dissipated. This will determine whether the resistor catches fire.)</a:t>
            </a:r>
          </a:p>
          <a:p>
            <a:pPr>
              <a:buNone/>
            </a:pPr>
            <a:endParaRPr lang="en-US" sz="2400" dirty="0">
              <a:solidFill>
                <a:schemeClr val="bg2"/>
              </a:solidFill>
            </a:endParaRPr>
          </a:p>
          <a:p>
            <a:pPr>
              <a:buNone/>
            </a:pPr>
            <a:endParaRPr lang="en-US" sz="2400" dirty="0">
              <a:solidFill>
                <a:schemeClr val="bg2"/>
              </a:solidFill>
            </a:endParaRPr>
          </a:p>
          <a:p>
            <a:pPr>
              <a:buNone/>
            </a:pPr>
            <a:r>
              <a:rPr lang="en-US" sz="2400" dirty="0">
                <a:solidFill>
                  <a:schemeClr val="bg2"/>
                </a:solidFill>
              </a:rPr>
              <a:t>                                                                          </a:t>
            </a:r>
          </a:p>
          <a:p>
            <a:pPr>
              <a:buNone/>
            </a:pPr>
            <a:r>
              <a:rPr lang="en-US" sz="2400" dirty="0">
                <a:solidFill>
                  <a:schemeClr val="bg2"/>
                </a:solidFill>
              </a:rPr>
              <a:t>								</a:t>
            </a:r>
            <a:r>
              <a:rPr lang="en-US" sz="1400" dirty="0">
                <a:solidFill>
                  <a:schemeClr val="accent2">
                    <a:lumMod val="50000"/>
                  </a:schemeClr>
                </a:solidFill>
              </a:rPr>
              <a:t>Image: </a:t>
            </a:r>
            <a:r>
              <a:rPr lang="en-US" sz="1400" dirty="0">
                <a:solidFill>
                  <a:schemeClr val="accent2">
                    <a:lumMod val="50000"/>
                  </a:schemeClr>
                </a:solidFill>
                <a:hlinkClick r:id="rId2">
                  <a:extLst>
                    <a:ext uri="{A12FA001-AC4F-418D-AE19-62706E023703}">
                      <ahyp:hlinkClr xmlns:ahyp="http://schemas.microsoft.com/office/drawing/2018/hyperlinkcolor" val="tx"/>
                    </a:ext>
                  </a:extLst>
                </a:hlinkClick>
              </a:rPr>
              <a:t>http://simonpstevens.com/Content/Projects/Microcontrollers/Posts/MicrocontrollerIntroEquipment_Files/Resistor.jpg</a:t>
            </a:r>
            <a:endParaRPr lang="en-US" sz="1400" dirty="0">
              <a:solidFill>
                <a:schemeClr val="accent2">
                  <a:lumMod val="50000"/>
                </a:schemeClr>
              </a:solidFill>
            </a:endParaRPr>
          </a:p>
          <a:p>
            <a:pPr>
              <a:buNone/>
            </a:pPr>
            <a:endParaRPr lang="en-US" dirty="0">
              <a:solidFill>
                <a:schemeClr val="tx2">
                  <a:lumMod val="75000"/>
                </a:schemeClr>
              </a:solidFill>
            </a:endParaRPr>
          </a:p>
        </p:txBody>
      </p:sp>
      <p:sp>
        <p:nvSpPr>
          <p:cNvPr id="4" name="TextBox 3"/>
          <p:cNvSpPr txBox="1"/>
          <p:nvPr/>
        </p:nvSpPr>
        <p:spPr>
          <a:xfrm>
            <a:off x="1752600" y="733595"/>
            <a:ext cx="8686800" cy="461665"/>
          </a:xfrm>
          <a:prstGeom prst="rect">
            <a:avLst/>
          </a:prstGeom>
          <a:noFill/>
        </p:spPr>
        <p:txBody>
          <a:bodyPr wrap="square" rtlCol="0">
            <a:spAutoFit/>
          </a:bodyPr>
          <a:lstStyle/>
          <a:p>
            <a:endParaRPr lang="en-US" sz="2400" dirty="0">
              <a:solidFill>
                <a:schemeClr val="bg2"/>
              </a:solidFill>
            </a:endParaRPr>
          </a:p>
        </p:txBody>
      </p:sp>
      <p:pic>
        <p:nvPicPr>
          <p:cNvPr id="32771" name="Picture 3" descr="http://simonpstevens.com/Content/Projects/Microcontrollers/Posts/MicrocontrollerIntroEquipment_Files/Resistor.jpg"/>
          <p:cNvPicPr>
            <a:picLocks noChangeAspect="1" noChangeArrowheads="1"/>
          </p:cNvPicPr>
          <p:nvPr/>
        </p:nvPicPr>
        <p:blipFill>
          <a:blip r:embed="rId3" cstate="print"/>
          <a:srcRect/>
          <a:stretch>
            <a:fillRect/>
          </a:stretch>
        </p:blipFill>
        <p:spPr bwMode="auto">
          <a:xfrm>
            <a:off x="1295402" y="3301614"/>
            <a:ext cx="1752600" cy="1854972"/>
          </a:xfrm>
          <a:prstGeom prst="rect">
            <a:avLst/>
          </a:prstGeom>
          <a:noFill/>
        </p:spPr>
      </p:pic>
    </p:spTree>
    <p:extLst>
      <p:ext uri="{BB962C8B-B14F-4D97-AF65-F5344CB8AC3E}">
        <p14:creationId xmlns:p14="http://schemas.microsoft.com/office/powerpoint/2010/main" val="31643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396" y="648153"/>
            <a:ext cx="9601196" cy="793402"/>
          </a:xfrm>
        </p:spPr>
        <p:txBody>
          <a:bodyPr/>
          <a:lstStyle/>
          <a:p>
            <a:r>
              <a:rPr lang="en-US" dirty="0"/>
              <a:t>Study questions</a:t>
            </a:r>
          </a:p>
        </p:txBody>
      </p:sp>
      <p:sp>
        <p:nvSpPr>
          <p:cNvPr id="3" name="Content Placeholder 2"/>
          <p:cNvSpPr>
            <a:spLocks noGrp="1"/>
          </p:cNvSpPr>
          <p:nvPr>
            <p:ph idx="1"/>
          </p:nvPr>
        </p:nvSpPr>
        <p:spPr>
          <a:xfrm>
            <a:off x="958788" y="1583354"/>
            <a:ext cx="10144214" cy="4830763"/>
          </a:xfrm>
        </p:spPr>
        <p:txBody>
          <a:bodyPr/>
          <a:lstStyle/>
          <a:p>
            <a:pPr>
              <a:buNone/>
            </a:pPr>
            <a:r>
              <a:rPr lang="en-US" sz="2400" dirty="0"/>
              <a:t>	For water to flow through a pipe, there must be a water pressure difference  between the ends of the pipe. For electric charge to flow through a wire there must be a (an) ____ difference between the ends of the wire.</a:t>
            </a:r>
          </a:p>
          <a:p>
            <a:pPr marL="457200" indent="-457200">
              <a:buFont typeface="+mj-lt"/>
              <a:buAutoNum type="alphaLcParenR"/>
            </a:pPr>
            <a:r>
              <a:rPr lang="en-US" sz="2400" dirty="0"/>
              <a:t>electrical</a:t>
            </a:r>
          </a:p>
          <a:p>
            <a:pPr marL="457200" indent="-457200">
              <a:buFont typeface="+mj-lt"/>
              <a:buAutoNum type="alphaLcParenR"/>
            </a:pPr>
            <a:r>
              <a:rPr lang="en-US" sz="2400" dirty="0"/>
              <a:t>current</a:t>
            </a:r>
          </a:p>
          <a:p>
            <a:pPr marL="457200" indent="-457200">
              <a:buFont typeface="+mj-lt"/>
              <a:buAutoNum type="alphaLcParenR"/>
            </a:pPr>
            <a:r>
              <a:rPr lang="en-US" sz="2400" dirty="0"/>
              <a:t>potential</a:t>
            </a:r>
          </a:p>
          <a:p>
            <a:pPr marL="457200" indent="-457200">
              <a:buFont typeface="+mj-lt"/>
              <a:buAutoNum type="alphaLcParenR"/>
            </a:pPr>
            <a:r>
              <a:rPr lang="en-US" sz="2400" dirty="0"/>
              <a:t>power</a:t>
            </a:r>
          </a:p>
          <a:p>
            <a:pPr marL="457200" indent="-457200">
              <a:buFont typeface="+mj-lt"/>
              <a:buAutoNum type="alphaLcParenR"/>
            </a:pPr>
            <a:r>
              <a:rPr lang="en-US" sz="2400" dirty="0"/>
              <a:t>charge</a:t>
            </a:r>
            <a:br>
              <a:rPr lang="en-US" sz="2400" dirty="0"/>
            </a:br>
            <a:r>
              <a:rPr lang="en-US" sz="2400" dirty="0"/>
              <a:t> </a:t>
            </a:r>
          </a:p>
          <a:p>
            <a:pPr marL="0" indent="0">
              <a:buNone/>
            </a:pPr>
            <a:endParaRPr lang="en-US" sz="2400" dirty="0"/>
          </a:p>
        </p:txBody>
      </p:sp>
      <p:pic>
        <p:nvPicPr>
          <p:cNvPr id="49153" name="Picture 1" descr="C:\Users\dkoon\AppData\Local\Microsoft\Windows\Temporary Internet Files\Content.IE5\SLF5VD60\MC900319754[1].wmf"/>
          <p:cNvPicPr>
            <a:picLocks noChangeAspect="1" noChangeArrowheads="1"/>
          </p:cNvPicPr>
          <p:nvPr/>
        </p:nvPicPr>
        <p:blipFill>
          <a:blip r:embed="rId2" cstate="print"/>
          <a:srcRect/>
          <a:stretch>
            <a:fillRect/>
          </a:stretch>
        </p:blipFill>
        <p:spPr bwMode="auto">
          <a:xfrm>
            <a:off x="7090299" y="3356499"/>
            <a:ext cx="3310492" cy="2536546"/>
          </a:xfrm>
          <a:prstGeom prst="rect">
            <a:avLst/>
          </a:prstGeom>
          <a:noFill/>
        </p:spPr>
      </p:pic>
    </p:spTree>
    <p:extLst>
      <p:ext uri="{BB962C8B-B14F-4D97-AF65-F5344CB8AC3E}">
        <p14:creationId xmlns:p14="http://schemas.microsoft.com/office/powerpoint/2010/main" val="159748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1716"/>
            <a:ext cx="9601196" cy="1303867"/>
          </a:xfrm>
        </p:spPr>
        <p:txBody>
          <a:bodyPr/>
          <a:lstStyle/>
          <a:p>
            <a:r>
              <a:rPr lang="en-US" dirty="0"/>
              <a:t>Study questions</a:t>
            </a:r>
          </a:p>
        </p:txBody>
      </p:sp>
      <p:sp>
        <p:nvSpPr>
          <p:cNvPr id="3" name="Content Placeholder 2"/>
          <p:cNvSpPr>
            <a:spLocks noGrp="1"/>
          </p:cNvSpPr>
          <p:nvPr>
            <p:ph idx="1"/>
          </p:nvPr>
        </p:nvSpPr>
        <p:spPr>
          <a:xfrm>
            <a:off x="1420427" y="1961226"/>
            <a:ext cx="8579450" cy="4830763"/>
          </a:xfrm>
        </p:spPr>
        <p:txBody>
          <a:bodyPr/>
          <a:lstStyle/>
          <a:p>
            <a:pPr>
              <a:buNone/>
            </a:pPr>
            <a:r>
              <a:rPr lang="en-US" sz="2400" dirty="0"/>
              <a:t>	When the switch in an electric circuit is in the off position, the current in the circuit is zero. Therefore, we would say the electric resistance of the switch is</a:t>
            </a:r>
          </a:p>
          <a:p>
            <a:pPr marL="457200" indent="-457200">
              <a:buFont typeface="+mj-lt"/>
              <a:buAutoNum type="alphaLcParenR"/>
            </a:pPr>
            <a:r>
              <a:rPr lang="en-US" sz="2400" dirty="0"/>
              <a:t>zero.</a:t>
            </a:r>
          </a:p>
          <a:p>
            <a:pPr marL="457200" indent="-457200">
              <a:buFont typeface="+mj-lt"/>
              <a:buAutoNum type="alphaLcParenR"/>
            </a:pPr>
            <a:r>
              <a:rPr lang="en-US" sz="2400" dirty="0"/>
              <a:t>very large, essentially infinite.</a:t>
            </a:r>
          </a:p>
          <a:p>
            <a:pPr marL="457200" indent="-457200">
              <a:buFont typeface="+mj-lt"/>
              <a:buAutoNum type="alphaLcParenR"/>
            </a:pPr>
            <a:r>
              <a:rPr lang="en-US" sz="2400" dirty="0"/>
              <a:t>115 ohms.</a:t>
            </a:r>
          </a:p>
          <a:p>
            <a:pPr marL="457200" indent="-457200">
              <a:buFont typeface="+mj-lt"/>
              <a:buAutoNum type="alphaLcParenR"/>
            </a:pPr>
            <a:r>
              <a:rPr lang="en-US" sz="2400" dirty="0"/>
              <a:t>impossible to determine without knowing the voltage.</a:t>
            </a:r>
          </a:p>
          <a:p>
            <a:pPr marL="457200" indent="-457200">
              <a:buFont typeface="+mj-lt"/>
              <a:buAutoNum type="alphaLcParenR"/>
            </a:pPr>
            <a:r>
              <a:rPr lang="en-US" sz="2400" dirty="0"/>
              <a:t>irrelevant. Only wires have electrical resistance.</a:t>
            </a:r>
          </a:p>
          <a:p>
            <a:pPr marL="457200" indent="-457200">
              <a:buFont typeface="+mj-lt"/>
              <a:buAutoNum type="alphaLcParenR"/>
            </a:pPr>
            <a:endParaRPr lang="en-US" sz="2000" dirty="0"/>
          </a:p>
        </p:txBody>
      </p:sp>
      <p:pic>
        <p:nvPicPr>
          <p:cNvPr id="46081" name="Picture 1" descr="C:\Users\dkoon\AppData\Local\Microsoft\Windows\Temporary Internet Files\Content.IE5\WM9WFSCS\MC900360506[1].wmf"/>
          <p:cNvPicPr>
            <a:picLocks noChangeAspect="1" noChangeArrowheads="1"/>
          </p:cNvPicPr>
          <p:nvPr/>
        </p:nvPicPr>
        <p:blipFill>
          <a:blip r:embed="rId2" cstate="print"/>
          <a:srcRect/>
          <a:stretch>
            <a:fillRect/>
          </a:stretch>
        </p:blipFill>
        <p:spPr bwMode="auto">
          <a:xfrm>
            <a:off x="8958182" y="3526977"/>
            <a:ext cx="2750803" cy="1699260"/>
          </a:xfrm>
          <a:prstGeom prst="rect">
            <a:avLst/>
          </a:prstGeom>
          <a:noFill/>
        </p:spPr>
      </p:pic>
    </p:spTree>
    <p:extLst>
      <p:ext uri="{BB962C8B-B14F-4D97-AF65-F5344CB8AC3E}">
        <p14:creationId xmlns:p14="http://schemas.microsoft.com/office/powerpoint/2010/main" val="190683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93" y="741391"/>
            <a:ext cx="3828472" cy="1616203"/>
          </a:xfrm>
        </p:spPr>
        <p:txBody>
          <a:bodyPr vert="horz" lIns="91440" tIns="45720" rIns="91440" bIns="45720" rtlCol="0" anchor="b">
            <a:normAutofit/>
          </a:bodyPr>
          <a:lstStyle/>
          <a:p>
            <a:r>
              <a:rPr lang="en-US" sz="3200" kern="1200" dirty="0">
                <a:solidFill>
                  <a:schemeClr val="tx1"/>
                </a:solidFill>
                <a:latin typeface="+mj-lt"/>
                <a:ea typeface="+mj-ea"/>
                <a:cs typeface="+mj-cs"/>
              </a:rPr>
              <a:t>Introduction to “Electrification” (2 of 3)</a:t>
            </a:r>
          </a:p>
        </p:txBody>
      </p:sp>
      <p:pic>
        <p:nvPicPr>
          <p:cNvPr id="1026" name="Picture 2" descr="Two line graphs labeled (a) and (b). Graph (a) shows data for the United States production of electricity by type of generation has years on the horizontal axis, ranging from 1950 to 2020 in increments of 10 years, and Quadrillion British thermal units on the vertical axis, ranging from 0 to 50 in increments of 10. A curve labeled Nuclear is at 0 in 1950, 1 in 1970, 5 in 1990, 10 in 2000, 9 in 2010, and 9.5 in 2021. A dashed curve labeled Renewables is at 3 in 1950, 5 in 1980, 7 in 2000, 10 in 2010, and 11 in 2021. A curve labeled Coal is at 12 in 1950, 9 in 1960, 10 in 1980, 20 in 2000, 10.5 in 2020, and 11.5 in 2021. A curve labeled Natural gas is at 6.5 in 1950, 20 in 1970, 18 in 1980, 20 in 2000, 20 in 2010, and 30 in 2021. A curve labeled Petroleum is at 14 in 1950, 38 in 1980, 31 in 2010, and 31 in 2021. Graph (b) shows data for the United States electricity production versus G D P has years on the horizontal axis, ranging from 1950 to 2020 in increments of 10 years, and G D P units (trillions of dollars) per Electricity Production (trillions kilowatt hour) on the left vertical axis, ranging from 0 to 25 in increments of 5, and Electricity intensity (in kilowatt hour per G D P) on the right vertical axis, ranging from 0 to 2.0 in increments of 0.5. A curve labeled G D P is at 1 in 1960, 5.5 in 1990, 15 in 2010, 22 in 2020, and 23 in 2021. A curve labeled Electricity production is at 1 in 1960, 4.2 in 1990, 5 in 2010, and 5.1 in 2021. A curve labeled Electricity intensity is at 1.5 in 1960, 0.6 in 1980, 0.35 in 2010, and 0.25 in 2021. All data are approximate."/>
          <p:cNvPicPr>
            <a:picLocks noGrp="1" noChangeAspect="1" noChangeArrowheads="1"/>
          </p:cNvPicPr>
          <p:nvPr>
            <p:ph sz="half" idx="1"/>
          </p:nvPr>
        </p:nvPicPr>
        <p:blipFill>
          <a:blip r:embed="rId3"/>
          <a:stretch>
            <a:fillRect/>
          </a:stretch>
        </p:blipFill>
        <p:spPr bwMode="auto">
          <a:xfrm>
            <a:off x="4909562" y="1077897"/>
            <a:ext cx="7044504" cy="4702205"/>
          </a:xfrm>
          <a:prstGeom prst="rect">
            <a:avLst/>
          </a:prstGeom>
          <a:noFill/>
        </p:spPr>
      </p:pic>
      <p:sp>
        <p:nvSpPr>
          <p:cNvPr id="3" name="Content Placeholder 3">
            <a:extLst>
              <a:ext uri="{FF2B5EF4-FFF2-40B4-BE49-F238E27FC236}">
                <a16:creationId xmlns:a16="http://schemas.microsoft.com/office/drawing/2014/main" id="{634E45E4-2C21-4C31-9A87-BEF0788C2146}"/>
              </a:ext>
            </a:extLst>
          </p:cNvPr>
          <p:cNvSpPr>
            <a:spLocks noGrp="1"/>
          </p:cNvSpPr>
          <p:nvPr>
            <p:ph sz="half" idx="2"/>
          </p:nvPr>
        </p:nvSpPr>
        <p:spPr>
          <a:xfrm>
            <a:off x="876693" y="2897460"/>
            <a:ext cx="4032869" cy="3447832"/>
          </a:xfrm>
        </p:spPr>
        <p:txBody>
          <a:bodyPr vert="horz" lIns="91440" tIns="45720" rIns="91440" bIns="45720" rtlCol="0" anchor="t">
            <a:normAutofit/>
          </a:bodyPr>
          <a:lstStyle/>
          <a:p>
            <a:pPr marL="0" indent="0">
              <a:buNone/>
            </a:pPr>
            <a:r>
              <a:rPr lang="en-US" sz="2000" dirty="0"/>
              <a:t>(a) U.S. production of electricity by type of generation, 1950–2021. </a:t>
            </a:r>
          </a:p>
          <a:p>
            <a:pPr marL="457200" indent="-457200">
              <a:buAutoNum type="alphaLcParenBoth"/>
            </a:pPr>
            <a:endParaRPr lang="en-US" sz="2000" dirty="0"/>
          </a:p>
          <a:p>
            <a:pPr marL="0" indent="0">
              <a:buNone/>
            </a:pPr>
            <a:r>
              <a:rPr lang="en-US" sz="2000" dirty="0"/>
              <a:t>(b) U.S. electricity production versus GDP, 1950–2021. Electricity intensity equals ratio of these two.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051" y="440594"/>
            <a:ext cx="9601196" cy="1303867"/>
          </a:xfrm>
        </p:spPr>
        <p:txBody>
          <a:bodyPr/>
          <a:lstStyle/>
          <a:p>
            <a:r>
              <a:rPr lang="en-US" dirty="0"/>
              <a:t>Circuits</a:t>
            </a:r>
          </a:p>
        </p:txBody>
      </p:sp>
      <p:sp>
        <p:nvSpPr>
          <p:cNvPr id="3" name="Content Placeholder 2"/>
          <p:cNvSpPr>
            <a:spLocks noGrp="1"/>
          </p:cNvSpPr>
          <p:nvPr>
            <p:ph idx="1"/>
          </p:nvPr>
        </p:nvSpPr>
        <p:spPr>
          <a:xfrm>
            <a:off x="3276599" y="1744461"/>
            <a:ext cx="7957349" cy="4525963"/>
          </a:xfrm>
        </p:spPr>
        <p:txBody>
          <a:bodyPr>
            <a:normAutofit/>
          </a:bodyPr>
          <a:lstStyle/>
          <a:p>
            <a:pPr marL="0" indent="0">
              <a:buNone/>
            </a:pPr>
            <a:r>
              <a:rPr lang="en-US" dirty="0"/>
              <a:t>Circuit = a loop (or series of loops) in which current flows.</a:t>
            </a:r>
          </a:p>
          <a:p>
            <a:pPr marL="0" indent="0">
              <a:buNone/>
            </a:pPr>
            <a:endParaRPr lang="en-US" dirty="0"/>
          </a:p>
          <a:p>
            <a:pPr marL="0" indent="0">
              <a:buNone/>
            </a:pPr>
            <a:r>
              <a:rPr lang="en-US" dirty="0"/>
              <a:t>A circuit can only function if it has…</a:t>
            </a:r>
          </a:p>
          <a:p>
            <a:r>
              <a:rPr lang="en-US" dirty="0"/>
              <a:t>motive (a power supply = potential difference)</a:t>
            </a:r>
          </a:p>
          <a:p>
            <a:r>
              <a:rPr lang="en-US" dirty="0"/>
              <a:t>opportunity (a complete path for the charge to return to the other terminal of the power supply). This is why a circuit needs </a:t>
            </a:r>
            <a:r>
              <a:rPr lang="en-US" i="1" dirty="0"/>
              <a:t>two</a:t>
            </a:r>
            <a:r>
              <a:rPr lang="en-US" dirty="0"/>
              <a:t> wires.</a:t>
            </a:r>
          </a:p>
          <a:p>
            <a:pPr>
              <a:buNone/>
            </a:pPr>
            <a:r>
              <a:rPr lang="en-US" dirty="0"/>
              <a:t> </a:t>
            </a:r>
          </a:p>
        </p:txBody>
      </p:sp>
      <p:pic>
        <p:nvPicPr>
          <p:cNvPr id="40962" name="Picture 2" descr="C:\Users\dkoon\AppData\Local\Microsoft\Windows\Temporary Internet Files\Content.IE5\AONLBMOL\MC900354315[1].wmf"/>
          <p:cNvPicPr>
            <a:picLocks noChangeAspect="1" noChangeArrowheads="1"/>
          </p:cNvPicPr>
          <p:nvPr/>
        </p:nvPicPr>
        <p:blipFill>
          <a:blip r:embed="rId2" cstate="print"/>
          <a:srcRect/>
          <a:stretch>
            <a:fillRect/>
          </a:stretch>
        </p:blipFill>
        <p:spPr bwMode="auto">
          <a:xfrm>
            <a:off x="1241025" y="2228686"/>
            <a:ext cx="1752600" cy="2784979"/>
          </a:xfrm>
          <a:prstGeom prst="rect">
            <a:avLst/>
          </a:prstGeom>
          <a:noFill/>
        </p:spPr>
      </p:pic>
      <p:pic>
        <p:nvPicPr>
          <p:cNvPr id="40963" name="Picture 3" descr="C:\Users\dkoon\AppData\Local\Microsoft\Windows\Temporary Internet Files\Content.IE5\SLF5VD60\MC900071206[1].wmf"/>
          <p:cNvPicPr>
            <a:picLocks noChangeAspect="1" noChangeArrowheads="1"/>
          </p:cNvPicPr>
          <p:nvPr/>
        </p:nvPicPr>
        <p:blipFill>
          <a:blip r:embed="rId3" cstate="print"/>
          <a:srcRect/>
          <a:stretch>
            <a:fillRect/>
          </a:stretch>
        </p:blipFill>
        <p:spPr bwMode="auto">
          <a:xfrm>
            <a:off x="9067801" y="228600"/>
            <a:ext cx="1326333" cy="1218820"/>
          </a:xfrm>
          <a:prstGeom prst="rect">
            <a:avLst/>
          </a:prstGeom>
          <a:noFill/>
        </p:spPr>
      </p:pic>
    </p:spTree>
    <p:extLst>
      <p:ext uri="{BB962C8B-B14F-4D97-AF65-F5344CB8AC3E}">
        <p14:creationId xmlns:p14="http://schemas.microsoft.com/office/powerpoint/2010/main" val="1284990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73021"/>
            <a:ext cx="9601196" cy="1003017"/>
          </a:xfrm>
        </p:spPr>
        <p:txBody>
          <a:bodyPr/>
          <a:lstStyle/>
          <a:p>
            <a:r>
              <a:rPr lang="en-US" dirty="0">
                <a:latin typeface="+mn-lt"/>
              </a:rPr>
              <a:t>Elementary Circuits</a:t>
            </a:r>
          </a:p>
        </p:txBody>
      </p:sp>
      <p:sp>
        <p:nvSpPr>
          <p:cNvPr id="3" name="Content Placeholder 2"/>
          <p:cNvSpPr>
            <a:spLocks noGrp="1"/>
          </p:cNvSpPr>
          <p:nvPr>
            <p:ph idx="1"/>
          </p:nvPr>
        </p:nvSpPr>
        <p:spPr>
          <a:xfrm>
            <a:off x="565620" y="1253331"/>
            <a:ext cx="11365387" cy="4351338"/>
          </a:xfrm>
        </p:spPr>
        <p:txBody>
          <a:bodyPr/>
          <a:lstStyle/>
          <a:p>
            <a:pPr marL="0" indent="0">
              <a:spcBef>
                <a:spcPts val="200"/>
              </a:spcBef>
              <a:spcAft>
                <a:spcPts val="600"/>
              </a:spcAft>
              <a:buNone/>
            </a:pPr>
            <a:r>
              <a:rPr lang="en-US" sz="2200" b="1" dirty="0">
                <a:latin typeface="+mn-lt"/>
              </a:rPr>
              <a:t>Series Connections:</a:t>
            </a:r>
          </a:p>
          <a:p>
            <a:pPr lvl="1">
              <a:spcBef>
                <a:spcPts val="200"/>
              </a:spcBef>
              <a:spcAft>
                <a:spcPts val="600"/>
              </a:spcAft>
            </a:pPr>
            <a:r>
              <a:rPr lang="en-US" sz="2000" dirty="0">
                <a:latin typeface="+mn-lt"/>
              </a:rPr>
              <a:t>The devices can be put one after the other in series; for this situation, the same current flows through each one.</a:t>
            </a:r>
          </a:p>
          <a:p>
            <a:pPr lvl="1">
              <a:spcBef>
                <a:spcPts val="200"/>
              </a:spcBef>
              <a:spcAft>
                <a:spcPts val="600"/>
              </a:spcAft>
            </a:pPr>
            <a:r>
              <a:rPr lang="en-US" sz="2000" dirty="0">
                <a:latin typeface="+mn-lt"/>
              </a:rPr>
              <a:t>As more devices are added to this circuit, the total resistance of the circuit increases.</a:t>
            </a:r>
          </a:p>
          <a:p>
            <a:pPr lvl="1">
              <a:spcBef>
                <a:spcPts val="200"/>
              </a:spcBef>
              <a:spcAft>
                <a:spcPts val="600"/>
              </a:spcAft>
            </a:pPr>
            <a:r>
              <a:rPr lang="en-US" sz="2000" dirty="0">
                <a:latin typeface="+mn-lt"/>
              </a:rPr>
              <a:t>The total resistance is the sum of the resistances of the individual devices.</a:t>
            </a:r>
          </a:p>
          <a:p>
            <a:pPr lvl="1">
              <a:spcBef>
                <a:spcPts val="200"/>
              </a:spcBef>
              <a:spcAft>
                <a:spcPts val="600"/>
              </a:spcAft>
            </a:pPr>
            <a:r>
              <a:rPr lang="en-US" sz="2000" dirty="0">
                <a:latin typeface="+mn-lt"/>
              </a:rPr>
              <a:t>As the resistance in the circuit increases, a decrease in the amount of current will occur.</a:t>
            </a:r>
          </a:p>
        </p:txBody>
      </p:sp>
      <p:sp>
        <p:nvSpPr>
          <p:cNvPr id="4" name="Rectangle 3">
            <a:extLst>
              <a:ext uri="{FF2B5EF4-FFF2-40B4-BE49-F238E27FC236}">
                <a16:creationId xmlns:a16="http://schemas.microsoft.com/office/drawing/2014/main" id="{180E86D3-591E-49D1-8987-C084B38B89A1}"/>
              </a:ext>
            </a:extLst>
          </p:cNvPr>
          <p:cNvSpPr/>
          <p:nvPr/>
        </p:nvSpPr>
        <p:spPr>
          <a:xfrm>
            <a:off x="565620" y="3756589"/>
            <a:ext cx="10445318" cy="2451953"/>
          </a:xfrm>
          <a:prstGeom prst="rect">
            <a:avLst/>
          </a:prstGeom>
        </p:spPr>
        <p:txBody>
          <a:bodyPr wrap="square">
            <a:spAutoFit/>
          </a:bodyPr>
          <a:lstStyle/>
          <a:p>
            <a:pPr>
              <a:spcBef>
                <a:spcPts val="400"/>
              </a:spcBef>
              <a:spcAft>
                <a:spcPts val="600"/>
              </a:spcAft>
            </a:pPr>
            <a:r>
              <a:rPr lang="en-US" sz="2000" b="1" dirty="0"/>
              <a:t>Parallel Connections:</a:t>
            </a:r>
          </a:p>
          <a:p>
            <a:pPr marL="800100" lvl="1" indent="-342900">
              <a:spcBef>
                <a:spcPts val="400"/>
              </a:spcBef>
              <a:spcAft>
                <a:spcPts val="600"/>
              </a:spcAft>
              <a:buFont typeface="Arial" panose="020B0604020202020204" pitchFamily="34" charset="0"/>
              <a:buChar char="•"/>
            </a:pPr>
            <a:r>
              <a:rPr lang="en-US" sz="2000" dirty="0"/>
              <a:t>In this arrangement, the incoming current divides between the devices.</a:t>
            </a:r>
          </a:p>
          <a:p>
            <a:pPr marL="800100" lvl="1" indent="-342900">
              <a:spcBef>
                <a:spcPts val="400"/>
              </a:spcBef>
              <a:spcAft>
                <a:spcPts val="600"/>
              </a:spcAft>
              <a:buFont typeface="Arial" panose="020B0604020202020204" pitchFamily="34" charset="0"/>
              <a:buChar char="•"/>
            </a:pPr>
            <a:r>
              <a:rPr lang="en-US" sz="2000" dirty="0"/>
              <a:t>The potential difference across each resistor is the same; each device in a parallel circuit receives the same voltage supplied by the source and is independent of the others.</a:t>
            </a:r>
          </a:p>
          <a:p>
            <a:pPr marL="800100" lvl="1" indent="-342900">
              <a:spcBef>
                <a:spcPts val="400"/>
              </a:spcBef>
              <a:spcAft>
                <a:spcPts val="600"/>
              </a:spcAft>
              <a:buFont typeface="Arial" panose="020B0604020202020204" pitchFamily="34" charset="0"/>
              <a:buChar char="•"/>
            </a:pPr>
            <a:r>
              <a:rPr lang="en-US" sz="2000" dirty="0"/>
              <a:t>The total resistance of the parallel circuit decreases as more devices are added.</a:t>
            </a:r>
          </a:p>
          <a:p>
            <a:pPr marL="800100" lvl="1" indent="-342900">
              <a:spcBef>
                <a:spcPts val="400"/>
              </a:spcBef>
              <a:spcAft>
                <a:spcPts val="600"/>
              </a:spcAft>
              <a:buFont typeface="Arial" panose="020B0604020202020204" pitchFamily="34" charset="0"/>
              <a:buChar char="•"/>
            </a:pPr>
            <a:r>
              <a:rPr lang="en-US" sz="2000" dirty="0"/>
              <a:t>As a parallel circuit’s total or equivalent resistance decreases, the total current increases.</a:t>
            </a:r>
            <a:endParaRPr lang="en-US"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98" y="0"/>
            <a:ext cx="10515600" cy="1325563"/>
          </a:xfrm>
        </p:spPr>
        <p:txBody>
          <a:bodyPr/>
          <a:lstStyle/>
          <a:p>
            <a:r>
              <a:rPr lang="en-US" dirty="0">
                <a:solidFill>
                  <a:prstClr val="black">
                    <a:lumMod val="85000"/>
                    <a:lumOff val="15000"/>
                  </a:prstClr>
                </a:solidFill>
              </a:rPr>
              <a:t>Series and Parallel circuits</a:t>
            </a:r>
            <a:endParaRPr lang="en-US" dirty="0">
              <a:latin typeface="+mn-lt"/>
            </a:endParaRPr>
          </a:p>
        </p:txBody>
      </p:sp>
      <p:pic>
        <p:nvPicPr>
          <p:cNvPr id="7170" name="Picture 2" descr="Two circuit diagrams, labeled (a) and (b). Diagram (a) shows the circuit, where a voltage source is connected to a fuse and two resistors labeled R_1 and R_2, connected in series. A semicircular arrow labeled I pointing rightward, flows from the voltage source, V through the fuse and resistors, and back to the source. The text below reads, Total resistance, R_Total = R_1 + R_2. Diagram (b) shows the circuit, where a voltage source is connected to a diode D, a fuse, and three resistors, R_1, R_2, and R_3, connected in parallel. The current, I_total, flows from the voltage source, through the diode D, the fuse, three resistors connected in parallel, and back to the voltage source. The current flowing through the parallel resistors is denoted by I_1, I_2, and I_3. Text below the circuit reads, I_Total = I_1 + I_2 + I_3, and 1/R_Total = 1/R_1 + 1/R_2 + 1/R_3."/>
          <p:cNvPicPr>
            <a:picLocks noGrp="1" noChangeAspect="1" noChangeArrowheads="1"/>
          </p:cNvPicPr>
          <p:nvPr>
            <p:ph sz="half" idx="1"/>
          </p:nvPr>
        </p:nvPicPr>
        <p:blipFill>
          <a:blip r:embed="rId3"/>
          <a:stretch>
            <a:fillRect/>
          </a:stretch>
        </p:blipFill>
        <p:spPr bwMode="auto">
          <a:xfrm>
            <a:off x="2210868" y="1109272"/>
            <a:ext cx="7770265" cy="3502091"/>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DC806997-85D8-44D6-839A-9B1302D34481}"/>
              </a:ext>
            </a:extLst>
          </p:cNvPr>
          <p:cNvSpPr>
            <a:spLocks noGrp="1"/>
          </p:cNvSpPr>
          <p:nvPr>
            <p:ph sz="half" idx="2"/>
          </p:nvPr>
        </p:nvSpPr>
        <p:spPr>
          <a:xfrm>
            <a:off x="473241" y="4616971"/>
            <a:ext cx="11241915" cy="1455061"/>
          </a:xfrm>
        </p:spPr>
        <p:txBody>
          <a:bodyPr/>
          <a:lstStyle/>
          <a:p>
            <a:pPr marL="0" indent="0">
              <a:buNone/>
            </a:pPr>
            <a:r>
              <a:rPr lang="en-US" sz="2200" dirty="0">
                <a:latin typeface="+mn-lt"/>
              </a:rPr>
              <a:t>(a) A circuit containing resistors in series. As more devices are added, the total resistance increases, and the current decreases. (b) A circuit containing resistors in parallel. As more devices are added, the total resistance decreases. However, the current through each device (</a:t>
            </a:r>
            <a:r>
              <a:rPr lang="en-US" sz="2200" dirty="0">
                <a:latin typeface="+mn-lt"/>
                <a:cs typeface="Arial" panose="020B0604020202020204" pitchFamily="34" charset="0"/>
              </a:rPr>
              <a:t>I</a:t>
            </a:r>
            <a:r>
              <a:rPr lang="en-US" sz="2200" baseline="-25000" dirty="0">
                <a:latin typeface="+mn-lt"/>
                <a:cs typeface="Arial" panose="020B0604020202020204" pitchFamily="34" charset="0"/>
              </a:rPr>
              <a:t>1</a:t>
            </a:r>
            <a:r>
              <a:rPr lang="en-US" sz="2200" dirty="0">
                <a:latin typeface="+mn-lt"/>
                <a:cs typeface="Arial" panose="020B0604020202020204" pitchFamily="34" charset="0"/>
              </a:rPr>
              <a:t>,I</a:t>
            </a:r>
            <a:r>
              <a:rPr lang="en-US" sz="2200" baseline="-25000" dirty="0">
                <a:latin typeface="+mn-lt"/>
                <a:cs typeface="Arial" panose="020B0604020202020204" pitchFamily="34" charset="0"/>
              </a:rPr>
              <a:t>2</a:t>
            </a:r>
            <a:r>
              <a:rPr lang="en-US" sz="2200" dirty="0">
                <a:latin typeface="+mn-lt"/>
              </a:rPr>
              <a:t>, etc.) remains the same.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40594"/>
            <a:ext cx="9601196" cy="1303867"/>
          </a:xfrm>
        </p:spPr>
        <p:txBody>
          <a:bodyPr/>
          <a:lstStyle/>
          <a:p>
            <a:r>
              <a:rPr lang="en-US" dirty="0"/>
              <a:t>Series and Parallel circuits</a:t>
            </a:r>
          </a:p>
        </p:txBody>
      </p:sp>
      <p:sp>
        <p:nvSpPr>
          <p:cNvPr id="3" name="Content Placeholder 2"/>
          <p:cNvSpPr>
            <a:spLocks noGrp="1"/>
          </p:cNvSpPr>
          <p:nvPr>
            <p:ph idx="1"/>
          </p:nvPr>
        </p:nvSpPr>
        <p:spPr>
          <a:xfrm>
            <a:off x="1981200" y="2133601"/>
            <a:ext cx="8229600" cy="4525963"/>
          </a:xfrm>
        </p:spPr>
        <p:txBody>
          <a:bodyPr>
            <a:normAutofit lnSpcReduction="10000"/>
          </a:bodyPr>
          <a:lstStyle/>
          <a:p>
            <a:endParaRPr lang="en-US" dirty="0"/>
          </a:p>
          <a:p>
            <a:endParaRPr lang="en-US" dirty="0"/>
          </a:p>
          <a:p>
            <a:pPr>
              <a:buNone/>
            </a:pPr>
            <a:endParaRPr lang="en-US" sz="1400" dirty="0"/>
          </a:p>
          <a:p>
            <a:pPr>
              <a:buNone/>
            </a:pPr>
            <a:endParaRPr lang="en-US" sz="1400" dirty="0"/>
          </a:p>
          <a:p>
            <a:pPr>
              <a:buNone/>
            </a:pPr>
            <a:endParaRPr lang="en-US" sz="1400" dirty="0"/>
          </a:p>
          <a:p>
            <a:pPr>
              <a:buNone/>
            </a:pPr>
            <a:r>
              <a:rPr lang="en-US" sz="2400" dirty="0"/>
              <a:t>Series:				                                     Parallel: </a:t>
            </a:r>
          </a:p>
          <a:p>
            <a:pPr>
              <a:buNone/>
            </a:pPr>
            <a:r>
              <a:rPr lang="en-US" sz="2400" dirty="0"/>
              <a:t>   Currents same.			                             Currents add.</a:t>
            </a:r>
          </a:p>
          <a:p>
            <a:pPr>
              <a:buNone/>
            </a:pPr>
            <a:r>
              <a:rPr lang="en-US" sz="2400" dirty="0"/>
              <a:t>   Voltages add.			                                   Voltages same.</a:t>
            </a:r>
          </a:p>
          <a:p>
            <a:pPr>
              <a:buNone/>
            </a:pPr>
            <a:endParaRPr lang="en-US" sz="1400" dirty="0"/>
          </a:p>
          <a:p>
            <a:pPr>
              <a:buNone/>
            </a:pPr>
            <a:endParaRPr lang="en-US" sz="1400" dirty="0"/>
          </a:p>
          <a:p>
            <a:pPr>
              <a:buNone/>
            </a:pPr>
            <a:r>
              <a:rPr lang="en-US" sz="1400" dirty="0"/>
              <a:t>Series circuit: http://epb.apogee.net/foe/graphics/cspsc1.gif</a:t>
            </a:r>
          </a:p>
          <a:p>
            <a:pPr>
              <a:buNone/>
            </a:pPr>
            <a:r>
              <a:rPr lang="en-US" sz="1400" dirty="0"/>
              <a:t>Parallel circuit: http://c03.apogee.net/contentplayer/templates/foe/cspp3.gif. Accessed 10/24/11.</a:t>
            </a:r>
          </a:p>
        </p:txBody>
      </p:sp>
      <p:pic>
        <p:nvPicPr>
          <p:cNvPr id="36866" name="Picture 2" descr="http://epb.apogee.net/foe/graphics/cspsc1.gif"/>
          <p:cNvPicPr>
            <a:picLocks noChangeAspect="1" noChangeArrowheads="1"/>
          </p:cNvPicPr>
          <p:nvPr/>
        </p:nvPicPr>
        <p:blipFill>
          <a:blip r:embed="rId2" cstate="print"/>
          <a:srcRect/>
          <a:stretch>
            <a:fillRect/>
          </a:stretch>
        </p:blipFill>
        <p:spPr bwMode="auto">
          <a:xfrm>
            <a:off x="1905000" y="2438400"/>
            <a:ext cx="3578224" cy="1533526"/>
          </a:xfrm>
          <a:prstGeom prst="rect">
            <a:avLst/>
          </a:prstGeom>
          <a:noFill/>
        </p:spPr>
      </p:pic>
      <p:pic>
        <p:nvPicPr>
          <p:cNvPr id="36868" name="Picture 4" descr="http://c03.apogee.net/contentplayer/templates/foe/cspp3.gif"/>
          <p:cNvPicPr>
            <a:picLocks noChangeAspect="1" noChangeArrowheads="1"/>
          </p:cNvPicPr>
          <p:nvPr/>
        </p:nvPicPr>
        <p:blipFill>
          <a:blip r:embed="rId3" cstate="print"/>
          <a:srcRect/>
          <a:stretch>
            <a:fillRect/>
          </a:stretch>
        </p:blipFill>
        <p:spPr bwMode="auto">
          <a:xfrm>
            <a:off x="6410418" y="2338387"/>
            <a:ext cx="4305300" cy="1733551"/>
          </a:xfrm>
          <a:prstGeom prst="rect">
            <a:avLst/>
          </a:prstGeom>
          <a:noFill/>
        </p:spPr>
      </p:pic>
    </p:spTree>
    <p:extLst>
      <p:ext uri="{BB962C8B-B14F-4D97-AF65-F5344CB8AC3E}">
        <p14:creationId xmlns:p14="http://schemas.microsoft.com/office/powerpoint/2010/main" val="32292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301" y="631564"/>
            <a:ext cx="9601196" cy="775647"/>
          </a:xfrm>
        </p:spPr>
        <p:txBody>
          <a:bodyPr/>
          <a:lstStyle/>
          <a:p>
            <a:r>
              <a:rPr lang="en-US" dirty="0"/>
              <a:t>Parallel &amp; Series circuits</a:t>
            </a:r>
          </a:p>
        </p:txBody>
      </p:sp>
      <p:sp>
        <p:nvSpPr>
          <p:cNvPr id="3" name="Content Placeholder 2"/>
          <p:cNvSpPr>
            <a:spLocks noGrp="1"/>
          </p:cNvSpPr>
          <p:nvPr>
            <p:ph idx="1"/>
          </p:nvPr>
        </p:nvSpPr>
        <p:spPr>
          <a:xfrm>
            <a:off x="1189607" y="1407211"/>
            <a:ext cx="10182688" cy="5793691"/>
          </a:xfrm>
        </p:spPr>
        <p:txBody>
          <a:bodyPr>
            <a:normAutofit fontScale="92500" lnSpcReduction="10000"/>
          </a:bodyPr>
          <a:lstStyle/>
          <a:p>
            <a:r>
              <a:rPr lang="en-US" dirty="0"/>
              <a:t>Which quantity is the same for each of the twin falls? Which adds?</a:t>
            </a:r>
          </a:p>
          <a:p>
            <a:pPr lvl="1"/>
            <a:r>
              <a:rPr lang="en-US" dirty="0"/>
              <a:t>Rate of water flow (volume/time)</a:t>
            </a:r>
          </a:p>
          <a:p>
            <a:pPr lvl="1"/>
            <a:r>
              <a:rPr lang="en-US" dirty="0"/>
              <a:t>Height of the fall</a:t>
            </a:r>
          </a:p>
          <a:p>
            <a:endParaRPr lang="en-US" dirty="0"/>
          </a:p>
          <a:p>
            <a:endParaRPr lang="en-US" dirty="0"/>
          </a:p>
          <a:p>
            <a:endParaRPr lang="en-US"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Twin Falls, Idaho (left)             Twin Falls of Devils Fork, Arkansas (right)</a:t>
            </a:r>
          </a:p>
          <a:p>
            <a:pPr marL="0" indent="0">
              <a:buNone/>
            </a:pPr>
            <a:endParaRPr lang="en-US" sz="1400" dirty="0"/>
          </a:p>
          <a:p>
            <a:pPr marL="0" indent="0">
              <a:buNone/>
            </a:pPr>
            <a:r>
              <a:rPr lang="en-US" sz="1400" dirty="0">
                <a:solidFill>
                  <a:schemeClr val="accent2">
                    <a:lumMod val="50000"/>
                  </a:schemeClr>
                </a:solidFill>
                <a:hlinkClick r:id="rId2">
                  <a:extLst>
                    <a:ext uri="{A12FA001-AC4F-418D-AE19-62706E023703}">
                      <ahyp:hlinkClr xmlns:ahyp="http://schemas.microsoft.com/office/drawing/2018/hyperlinkcolor" val="tx"/>
                    </a:ext>
                  </a:extLst>
                </a:hlinkClick>
              </a:rPr>
              <a:t>http://trialx.com/curetalk/wp-content/blogs.dir/7/files/2011/05/cities/Twin_Falls-3-small.jpg</a:t>
            </a:r>
            <a:endParaRPr lang="en-US" sz="1400" dirty="0">
              <a:solidFill>
                <a:schemeClr val="accent2">
                  <a:lumMod val="50000"/>
                </a:schemeClr>
              </a:solidFill>
            </a:endParaRPr>
          </a:p>
          <a:p>
            <a:pPr marL="0" indent="0">
              <a:buNone/>
            </a:pPr>
            <a:r>
              <a:rPr lang="en-US" sz="1400" dirty="0">
                <a:solidFill>
                  <a:schemeClr val="accent2">
                    <a:lumMod val="50000"/>
                  </a:schemeClr>
                </a:solidFill>
                <a:hlinkClick r:id="rId3">
                  <a:extLst>
                    <a:ext uri="{A12FA001-AC4F-418D-AE19-62706E023703}">
                      <ahyp:hlinkClr xmlns:ahyp="http://schemas.microsoft.com/office/drawing/2018/hyperlinkcolor" val="tx"/>
                    </a:ext>
                  </a:extLst>
                </a:hlinkClick>
              </a:rPr>
              <a:t>http://coreofharrison.org/wp-content/uploads/2010/03/Twin-Falls-of-Devils-Fork-300x150.jpg</a:t>
            </a:r>
            <a:endParaRPr lang="en-US" sz="1400" dirty="0">
              <a:solidFill>
                <a:schemeClr val="accent2">
                  <a:lumMod val="50000"/>
                </a:schemeClr>
              </a:solidFill>
            </a:endParaRPr>
          </a:p>
          <a:p>
            <a:pPr marL="0" indent="0">
              <a:buNone/>
            </a:pPr>
            <a:endParaRPr lang="en-US" sz="1400" dirty="0"/>
          </a:p>
          <a:p>
            <a:pPr marL="0" indent="0">
              <a:buNone/>
            </a:pPr>
            <a:endParaRPr lang="en-US" dirty="0"/>
          </a:p>
        </p:txBody>
      </p:sp>
      <p:pic>
        <p:nvPicPr>
          <p:cNvPr id="7" name="Picture 6" descr="Twin Falls of Devils Fork, Richland Creek Wilderness Area, Ozark National Forest, Arkansas.  Photo by Tim Ernst www.timernst.com"/>
          <p:cNvPicPr/>
          <p:nvPr/>
        </p:nvPicPr>
        <p:blipFill>
          <a:blip r:embed="rId4" cstate="print"/>
          <a:srcRect/>
          <a:stretch>
            <a:fillRect/>
          </a:stretch>
        </p:blipFill>
        <p:spPr bwMode="auto">
          <a:xfrm>
            <a:off x="4944863" y="3124200"/>
            <a:ext cx="3467100" cy="1767244"/>
          </a:xfrm>
          <a:prstGeom prst="rect">
            <a:avLst/>
          </a:prstGeom>
          <a:noFill/>
          <a:ln w="9525">
            <a:noFill/>
            <a:miter lim="800000"/>
            <a:headEnd/>
            <a:tailEnd/>
          </a:ln>
        </p:spPr>
      </p:pic>
      <p:pic>
        <p:nvPicPr>
          <p:cNvPr id="8" name="Picture 7" descr="Twin Falls Idaho"/>
          <p:cNvPicPr/>
          <p:nvPr/>
        </p:nvPicPr>
        <p:blipFill>
          <a:blip r:embed="rId5" cstate="print"/>
          <a:srcRect/>
          <a:stretch>
            <a:fillRect/>
          </a:stretch>
        </p:blipFill>
        <p:spPr bwMode="auto">
          <a:xfrm>
            <a:off x="1701553" y="2941022"/>
            <a:ext cx="1905000" cy="2133600"/>
          </a:xfrm>
          <a:prstGeom prst="rect">
            <a:avLst/>
          </a:prstGeom>
          <a:noFill/>
          <a:ln w="9525">
            <a:noFill/>
            <a:miter lim="800000"/>
            <a:headEnd/>
            <a:tailEnd/>
          </a:ln>
        </p:spPr>
      </p:pic>
    </p:spTree>
    <p:extLst>
      <p:ext uri="{BB962C8B-B14F-4D97-AF65-F5344CB8AC3E}">
        <p14:creationId xmlns:p14="http://schemas.microsoft.com/office/powerpoint/2010/main" val="3932222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96334"/>
            <a:ext cx="9601196" cy="1303867"/>
          </a:xfrm>
        </p:spPr>
        <p:txBody>
          <a:bodyPr/>
          <a:lstStyle/>
          <a:p>
            <a:r>
              <a:rPr lang="en-US" dirty="0"/>
              <a:t>Series and parallel circuits</a:t>
            </a:r>
          </a:p>
        </p:txBody>
      </p:sp>
      <p:sp>
        <p:nvSpPr>
          <p:cNvPr id="3" name="Content Placeholder 2"/>
          <p:cNvSpPr>
            <a:spLocks noGrp="1"/>
          </p:cNvSpPr>
          <p:nvPr>
            <p:ph idx="1"/>
          </p:nvPr>
        </p:nvSpPr>
        <p:spPr>
          <a:xfrm>
            <a:off x="5007006" y="1600201"/>
            <a:ext cx="6178857" cy="5067301"/>
          </a:xfrm>
        </p:spPr>
        <p:txBody>
          <a:bodyPr>
            <a:normAutofit/>
          </a:bodyPr>
          <a:lstStyle/>
          <a:p>
            <a:pPr marL="0" indent="0">
              <a:buNone/>
            </a:pPr>
            <a:r>
              <a:rPr lang="en-US" dirty="0"/>
              <a:t>Which quantity is the same for each cascade in the falls? Which adds?</a:t>
            </a:r>
          </a:p>
          <a:p>
            <a:pPr lvl="1"/>
            <a:r>
              <a:rPr lang="en-US" dirty="0"/>
              <a:t>Rate of water flow (volume/time)</a:t>
            </a:r>
          </a:p>
          <a:p>
            <a:pPr lvl="1"/>
            <a:r>
              <a:rPr lang="en-US" dirty="0"/>
              <a:t>Height of the fall</a:t>
            </a:r>
            <a:endParaRPr lang="en-US" sz="2400" dirty="0"/>
          </a:p>
          <a:p>
            <a:pPr marL="0" indent="0">
              <a:buNone/>
            </a:pPr>
            <a:r>
              <a:rPr lang="en-US" sz="2400" dirty="0"/>
              <a:t>Cascade Waterfall, near Mt. Rainier</a:t>
            </a:r>
          </a:p>
          <a:p>
            <a:r>
              <a:rPr lang="en-US" sz="1400" dirty="0">
                <a:solidFill>
                  <a:schemeClr val="accent2">
                    <a:lumMod val="50000"/>
                  </a:schemeClr>
                </a:solidFill>
                <a:hlinkClick r:id="rId2">
                  <a:extLst>
                    <a:ext uri="{A12FA001-AC4F-418D-AE19-62706E023703}">
                      <ahyp:hlinkClr xmlns:ahyp="http://schemas.microsoft.com/office/drawing/2018/hyperlinkcolor" val="tx"/>
                    </a:ext>
                  </a:extLst>
                </a:hlinkClick>
              </a:rPr>
              <a:t>http://farm3.static.flickr.com/2428/3613496401_a93f8073c4.jpg</a:t>
            </a:r>
            <a:endParaRPr lang="en-US" sz="1400" dirty="0">
              <a:solidFill>
                <a:schemeClr val="accent2">
                  <a:lumMod val="50000"/>
                </a:schemeClr>
              </a:solidFill>
            </a:endParaRPr>
          </a:p>
          <a:p>
            <a:endParaRPr lang="en-US" dirty="0"/>
          </a:p>
        </p:txBody>
      </p:sp>
      <p:pic>
        <p:nvPicPr>
          <p:cNvPr id="4" name="Picture 3" descr="http://farm3.static.flickr.com/2428/3613496401_a93f8073c4.jpg"/>
          <p:cNvPicPr/>
          <p:nvPr/>
        </p:nvPicPr>
        <p:blipFill>
          <a:blip r:embed="rId3" cstate="print"/>
          <a:srcRect/>
          <a:stretch>
            <a:fillRect/>
          </a:stretch>
        </p:blipFill>
        <p:spPr bwMode="auto">
          <a:xfrm>
            <a:off x="675443" y="1324994"/>
            <a:ext cx="3581400" cy="5067300"/>
          </a:xfrm>
          <a:prstGeom prst="rect">
            <a:avLst/>
          </a:prstGeom>
          <a:noFill/>
          <a:ln w="9525">
            <a:noFill/>
            <a:miter lim="800000"/>
            <a:headEnd/>
            <a:tailEnd/>
          </a:ln>
        </p:spPr>
      </p:pic>
    </p:spTree>
    <p:extLst>
      <p:ext uri="{BB962C8B-B14F-4D97-AF65-F5344CB8AC3E}">
        <p14:creationId xmlns:p14="http://schemas.microsoft.com/office/powerpoint/2010/main" val="414835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54574"/>
            <a:ext cx="9601196" cy="1303867"/>
          </a:xfrm>
        </p:spPr>
        <p:txBody>
          <a:bodyPr/>
          <a:lstStyle/>
          <a:p>
            <a:r>
              <a:rPr lang="en-US" dirty="0"/>
              <a:t>Worked problems</a:t>
            </a:r>
          </a:p>
        </p:txBody>
      </p:sp>
      <p:sp>
        <p:nvSpPr>
          <p:cNvPr id="9" name="Content Placeholder 8"/>
          <p:cNvSpPr>
            <a:spLocks noGrp="1"/>
          </p:cNvSpPr>
          <p:nvPr>
            <p:ph idx="1"/>
          </p:nvPr>
        </p:nvSpPr>
        <p:spPr>
          <a:xfrm>
            <a:off x="967667" y="1371600"/>
            <a:ext cx="9928932" cy="4754563"/>
          </a:xfrm>
        </p:spPr>
        <p:txBody>
          <a:bodyPr/>
          <a:lstStyle/>
          <a:p>
            <a:pPr marL="0" indent="0">
              <a:buNone/>
            </a:pPr>
            <a:r>
              <a:rPr lang="en-US" sz="2000" dirty="0"/>
              <a:t>You are designing a set of Christmas tree lights. You can put the 20 lamps in the string either in parallel or series (Assume that the whole circuit plugs into a 110V power source. What are the characteristics of each 5W lamp for each configuration?</a:t>
            </a:r>
          </a:p>
          <a:p>
            <a:endParaRPr lang="en-US" dirty="0"/>
          </a:p>
        </p:txBody>
      </p:sp>
      <p:pic>
        <p:nvPicPr>
          <p:cNvPr id="6" name="Picture 2" descr="E:\current classes\Energy\In Class Lectures\Lecture Notes\LN 2010\PDFs\Worked Problems\Phys105-10 Lecture#27_Page_3.jpg"/>
          <p:cNvPicPr>
            <a:picLocks noChangeAspect="1" noChangeArrowheads="1"/>
          </p:cNvPicPr>
          <p:nvPr/>
        </p:nvPicPr>
        <p:blipFill>
          <a:blip r:embed="rId2" cstate="print"/>
          <a:srcRect t="86515"/>
          <a:stretch>
            <a:fillRect/>
          </a:stretch>
        </p:blipFill>
        <p:spPr bwMode="auto">
          <a:xfrm>
            <a:off x="2174086" y="2514600"/>
            <a:ext cx="7928702" cy="1311629"/>
          </a:xfrm>
          <a:prstGeom prst="rect">
            <a:avLst/>
          </a:prstGeom>
          <a:noFill/>
          <a:ln w="9525">
            <a:noFill/>
            <a:miter lim="800000"/>
            <a:headEnd/>
            <a:tailEnd/>
          </a:ln>
        </p:spPr>
      </p:pic>
    </p:spTree>
    <p:extLst>
      <p:ext uri="{BB962C8B-B14F-4D97-AF65-F5344CB8AC3E}">
        <p14:creationId xmlns:p14="http://schemas.microsoft.com/office/powerpoint/2010/main" val="389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Superconductivity (1 of 3)</a:t>
            </a:r>
          </a:p>
        </p:txBody>
      </p:sp>
      <p:sp>
        <p:nvSpPr>
          <p:cNvPr id="3" name="Content Placeholder 2"/>
          <p:cNvSpPr>
            <a:spLocks noGrp="1"/>
          </p:cNvSpPr>
          <p:nvPr>
            <p:ph idx="1"/>
          </p:nvPr>
        </p:nvSpPr>
        <p:spPr/>
        <p:txBody>
          <a:bodyPr>
            <a:normAutofit fontScale="92500"/>
          </a:bodyPr>
          <a:lstStyle/>
          <a:p>
            <a:pPr marL="0">
              <a:spcBef>
                <a:spcPts val="600"/>
              </a:spcBef>
              <a:buNone/>
            </a:pPr>
            <a:r>
              <a:rPr lang="en-US" dirty="0">
                <a:latin typeface="+mn-lt"/>
              </a:rPr>
              <a:t>Certain materials conduct direct current electricity without energy loss when they are cooled below a critical temperature.</a:t>
            </a:r>
          </a:p>
          <a:p>
            <a:pPr>
              <a:spcBef>
                <a:spcPts val="600"/>
              </a:spcBef>
            </a:pPr>
            <a:r>
              <a:rPr lang="en-US" dirty="0">
                <a:latin typeface="+mn-lt"/>
              </a:rPr>
              <a:t>One of the most exciting developments in recent times has been the discovery of “high-temperature” superconductors.</a:t>
            </a:r>
          </a:p>
          <a:p>
            <a:pPr>
              <a:spcBef>
                <a:spcPts val="600"/>
              </a:spcBef>
            </a:pPr>
            <a:r>
              <a:rPr lang="en-US" dirty="0">
                <a:latin typeface="+mn-lt"/>
              </a:rPr>
              <a:t>Physics research continues trying to understand the basic mechanism responsible for various unconventional classes of high-temperature superconductors.</a:t>
            </a:r>
          </a:p>
          <a:p>
            <a:pPr>
              <a:spcBef>
                <a:spcPts val="600"/>
              </a:spcBef>
            </a:pPr>
            <a:r>
              <a:rPr lang="en-US" dirty="0">
                <a:latin typeface="+mn-lt"/>
              </a:rPr>
              <a:t>The loss of resistance at temperatures below the critical temperature leads to numerous applications.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Superconductivity (2 of 3)</a:t>
            </a:r>
          </a:p>
        </p:txBody>
      </p:sp>
      <p:sp>
        <p:nvSpPr>
          <p:cNvPr id="3" name="Content Placeholder 2"/>
          <p:cNvSpPr>
            <a:spLocks noGrp="1"/>
          </p:cNvSpPr>
          <p:nvPr>
            <p:ph idx="1"/>
          </p:nvPr>
        </p:nvSpPr>
        <p:spPr/>
        <p:txBody>
          <a:bodyPr>
            <a:normAutofit fontScale="92500" lnSpcReduction="10000"/>
          </a:bodyPr>
          <a:lstStyle/>
          <a:p>
            <a:pPr>
              <a:spcBef>
                <a:spcPts val="600"/>
              </a:spcBef>
              <a:spcAft>
                <a:spcPts val="400"/>
              </a:spcAft>
            </a:pPr>
            <a:r>
              <a:rPr lang="en-US" dirty="0">
                <a:latin typeface="+mn-lt"/>
              </a:rPr>
              <a:t>The conductor coils are envisioned as large circles 1/2 mile in diameter and buried underground.</a:t>
            </a:r>
          </a:p>
          <a:p>
            <a:pPr>
              <a:spcBef>
                <a:spcPts val="600"/>
              </a:spcBef>
              <a:spcAft>
                <a:spcPts val="400"/>
              </a:spcAft>
            </a:pPr>
            <a:r>
              <a:rPr lang="en-US" dirty="0">
                <a:latin typeface="+mn-lt"/>
              </a:rPr>
              <a:t>Superconducting material also excludes magnetic fields from its interior, leading to levitation.</a:t>
            </a:r>
          </a:p>
          <a:p>
            <a:pPr>
              <a:spcBef>
                <a:spcPts val="600"/>
              </a:spcBef>
              <a:spcAft>
                <a:spcPts val="400"/>
              </a:spcAft>
            </a:pPr>
            <a:r>
              <a:rPr lang="en-US" dirty="0">
                <a:latin typeface="+mn-lt"/>
              </a:rPr>
              <a:t>When a magnet is placed near a superconductor, the magnet hovers in the air.</a:t>
            </a:r>
          </a:p>
          <a:p>
            <a:pPr>
              <a:spcBef>
                <a:spcPts val="600"/>
              </a:spcBef>
              <a:spcAft>
                <a:spcPts val="400"/>
              </a:spcAft>
            </a:pPr>
            <a:r>
              <a:rPr lang="en-US" dirty="0">
                <a:latin typeface="+mn-lt"/>
              </a:rPr>
              <a:t>Superconductivity is a fragile process that depends on more than just the temperature of the material.</a:t>
            </a:r>
          </a:p>
          <a:p>
            <a:pPr>
              <a:spcBef>
                <a:spcPts val="600"/>
              </a:spcBef>
              <a:spcAft>
                <a:spcPts val="400"/>
              </a:spcAft>
            </a:pPr>
            <a:r>
              <a:rPr lang="en-US" dirty="0">
                <a:latin typeface="+mn-lt"/>
              </a:rPr>
              <a:t>High currents and strong magnetic fields in transmission lines can cause the material to return to its non-superconducting state.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950" y="335724"/>
            <a:ext cx="9601196" cy="1303867"/>
          </a:xfrm>
        </p:spPr>
        <p:txBody>
          <a:bodyPr/>
          <a:lstStyle/>
          <a:p>
            <a:r>
              <a:rPr lang="en-US" dirty="0">
                <a:latin typeface="+mn-lt"/>
              </a:rPr>
              <a:t>Superconductivity (3 of 3)</a:t>
            </a:r>
          </a:p>
        </p:txBody>
      </p:sp>
      <p:pic>
        <p:nvPicPr>
          <p:cNvPr id="5122" name="Picture 2" descr="A graph shows Temperature on the horizontal axis and Resistance on the vertical axis. A curve starts from about 25 percent of the way along the horizontal axis, rises almost vertically till about just below the halfway mark on the vertical axis, goes up almost linearly to the right, and ends at a point at the top right."/>
          <p:cNvPicPr>
            <a:picLocks noGrp="1" noChangeAspect="1" noChangeArrowheads="1"/>
          </p:cNvPicPr>
          <p:nvPr>
            <p:ph sz="half" idx="1"/>
          </p:nvPr>
        </p:nvPicPr>
        <p:blipFill>
          <a:blip r:embed="rId3"/>
          <a:stretch>
            <a:fillRect/>
          </a:stretch>
        </p:blipFill>
        <p:spPr bwMode="auto">
          <a:xfrm>
            <a:off x="687279" y="1446785"/>
            <a:ext cx="4092314" cy="3964429"/>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E6189F57-A3EF-49E1-89FA-63C4ABC607FA}"/>
              </a:ext>
            </a:extLst>
          </p:cNvPr>
          <p:cNvSpPr>
            <a:spLocks noGrp="1"/>
          </p:cNvSpPr>
          <p:nvPr>
            <p:ph sz="half" idx="2"/>
          </p:nvPr>
        </p:nvSpPr>
        <p:spPr>
          <a:xfrm>
            <a:off x="833189" y="5348143"/>
            <a:ext cx="7293043" cy="731520"/>
          </a:xfrm>
        </p:spPr>
        <p:txBody>
          <a:bodyPr>
            <a:noAutofit/>
          </a:bodyPr>
          <a:lstStyle/>
          <a:p>
            <a:pPr marL="0" indent="0">
              <a:buNone/>
            </a:pPr>
            <a:r>
              <a:rPr lang="en-US" sz="2000" dirty="0">
                <a:latin typeface="+mn-lt"/>
              </a:rPr>
              <a:t>Resistance versus temperature for a superconductor. The resistance is like that of a normal metal for higher temperatures but drops to zero at the critical temperature.</a:t>
            </a:r>
          </a:p>
        </p:txBody>
      </p:sp>
      <p:sp>
        <p:nvSpPr>
          <p:cNvPr id="4" name="TextBox 3">
            <a:extLst>
              <a:ext uri="{FF2B5EF4-FFF2-40B4-BE49-F238E27FC236}">
                <a16:creationId xmlns:a16="http://schemas.microsoft.com/office/drawing/2014/main" id="{E2B7BFF0-D719-4B9E-B89E-96025B0A38C9}"/>
              </a:ext>
            </a:extLst>
          </p:cNvPr>
          <p:cNvSpPr txBox="1"/>
          <p:nvPr/>
        </p:nvSpPr>
        <p:spPr>
          <a:xfrm>
            <a:off x="6435231" y="1233687"/>
            <a:ext cx="5131294" cy="3046988"/>
          </a:xfrm>
          <a:prstGeom prst="rect">
            <a:avLst/>
          </a:prstGeom>
          <a:noFill/>
        </p:spPr>
        <p:txBody>
          <a:bodyPr wrap="square" rtlCol="0">
            <a:spAutoFit/>
          </a:bodyPr>
          <a:lstStyle/>
          <a:p>
            <a:r>
              <a:rPr lang="en-US" sz="2400" dirty="0"/>
              <a:t>The applications of superconductors include computers used at higher speeds and denser arrays of electronic components. Superconductors also are used in medical imaging devices, such as magnetic resonance imaging (MRI) units, which use large currents to image the body’s soft tissue.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315" y="725243"/>
            <a:ext cx="4604417" cy="3071906"/>
          </a:xfrm>
        </p:spPr>
        <p:txBody>
          <a:bodyPr vert="horz" lIns="91440" tIns="45720" rIns="91440" bIns="45720" rtlCol="0" anchor="t">
            <a:normAutofit/>
          </a:bodyPr>
          <a:lstStyle/>
          <a:p>
            <a:r>
              <a:rPr lang="en-US" sz="3100" kern="1200" dirty="0">
                <a:solidFill>
                  <a:schemeClr val="tx1"/>
                </a:solidFill>
                <a:latin typeface="+mj-lt"/>
                <a:ea typeface="+mj-ea"/>
                <a:cs typeface="+mj-cs"/>
              </a:rPr>
              <a:t>Introduction to “Electrification” (3 of 3)</a:t>
            </a:r>
          </a:p>
        </p:txBody>
      </p:sp>
      <p:pic>
        <p:nvPicPr>
          <p:cNvPr id="2050" name="Picture 2" descr="A bar graph and two pie charts show data for the United States electric power industry generation in 2021 for utilities and independent power producers. The bar graph shows different electric power sources, Fossil fuels, Nuclear, and Renewable from left to right on the horizontal axis and Trillion kilowatt hour on the vertical axis, ranging from 0 to 70 in increments of 10. The data are as follows: Fossil fuels: Independent: 54, Electric Utility: 65; Nuclear: Independent: 21, Electric Utility: 9; and Renewable: Independent: 28, Electric Utility: 28. All data are approximate. The first pie chart for the number of electric utilities in the United States, with at least 1,000 kilowatts of generation has the following data: Natural gas: 491; Coal: 210; Other renewables: 209; Hydroelectric: 103; Wind: 103; Nuclear: 95; Solar, 35; and Petroleum: 35. The second pie chart for the production in thousand Megawatt hour from independent power producer has the following data: Natural gas: 464,734; Nuclear: 236,525; Wind: 198,428; Coal: 152,599; Solar: 69,902; Other Renewable: 31,989; Petroleum, 2,571; and Hydro: 12,636."/>
          <p:cNvPicPr>
            <a:picLocks noGrp="1" noChangeAspect="1" noChangeArrowheads="1"/>
          </p:cNvPicPr>
          <p:nvPr>
            <p:ph sz="half" idx="1"/>
          </p:nvPr>
        </p:nvPicPr>
        <p:blipFill>
          <a:blip r:embed="rId3"/>
          <a:stretch>
            <a:fillRect/>
          </a:stretch>
        </p:blipFill>
        <p:spPr bwMode="auto">
          <a:xfrm>
            <a:off x="4966252" y="529668"/>
            <a:ext cx="7225748" cy="5798663"/>
          </a:xfrm>
          <a:prstGeom prst="rect">
            <a:avLst/>
          </a:prstGeom>
          <a:noFill/>
        </p:spPr>
      </p:pic>
      <p:sp>
        <p:nvSpPr>
          <p:cNvPr id="3" name="Content Placeholder 3">
            <a:extLst>
              <a:ext uri="{FF2B5EF4-FFF2-40B4-BE49-F238E27FC236}">
                <a16:creationId xmlns:a16="http://schemas.microsoft.com/office/drawing/2014/main" id="{72CF9DAD-59AE-4281-84B1-CB8E1B28E12B}"/>
              </a:ext>
            </a:extLst>
          </p:cNvPr>
          <p:cNvSpPr>
            <a:spLocks noGrp="1"/>
          </p:cNvSpPr>
          <p:nvPr>
            <p:ph sz="half" idx="2"/>
          </p:nvPr>
        </p:nvSpPr>
        <p:spPr>
          <a:xfrm>
            <a:off x="1032903" y="3050090"/>
            <a:ext cx="3601240" cy="1494117"/>
          </a:xfrm>
        </p:spPr>
        <p:txBody>
          <a:bodyPr vert="horz" lIns="91440" tIns="45720" rIns="91440" bIns="45720" rtlCol="0" anchor="b">
            <a:normAutofit/>
          </a:bodyPr>
          <a:lstStyle/>
          <a:p>
            <a:pPr marL="0" indent="0">
              <a:buNone/>
            </a:pPr>
            <a:r>
              <a:rPr lang="en-US" sz="2000" kern="1200" dirty="0">
                <a:solidFill>
                  <a:schemeClr val="tx1"/>
                </a:solidFill>
                <a:latin typeface="+mn-lt"/>
                <a:ea typeface="+mn-ea"/>
                <a:cs typeface="+mn-cs"/>
              </a:rPr>
              <a:t>U.S. electric power industry generation, 2020, for utilities and independent power producers.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age.shutterstock.com/display_pic_with_logo/101406/101406,1194643101,1/stock-photo-electric-power-meter-6823915.jpg"/>
          <p:cNvPicPr>
            <a:picLocks noChangeAspect="1" noChangeArrowheads="1"/>
          </p:cNvPicPr>
          <p:nvPr/>
        </p:nvPicPr>
        <p:blipFill>
          <a:blip r:embed="rId2" cstate="print"/>
          <a:srcRect/>
          <a:stretch>
            <a:fillRect/>
          </a:stretch>
        </p:blipFill>
        <p:spPr bwMode="auto">
          <a:xfrm>
            <a:off x="6172200" y="1828801"/>
            <a:ext cx="3758768" cy="3943351"/>
          </a:xfrm>
          <a:prstGeom prst="rect">
            <a:avLst/>
          </a:prstGeom>
          <a:noFill/>
        </p:spPr>
      </p:pic>
      <p:sp>
        <p:nvSpPr>
          <p:cNvPr id="2" name="Title 1"/>
          <p:cNvSpPr>
            <a:spLocks noGrp="1"/>
          </p:cNvSpPr>
          <p:nvPr>
            <p:ph type="title"/>
          </p:nvPr>
        </p:nvSpPr>
        <p:spPr>
          <a:xfrm>
            <a:off x="869274" y="258234"/>
            <a:ext cx="9601196" cy="1303867"/>
          </a:xfrm>
        </p:spPr>
        <p:txBody>
          <a:bodyPr/>
          <a:lstStyle/>
          <a:p>
            <a:r>
              <a:rPr lang="en-US" dirty="0"/>
              <a:t>Study questions</a:t>
            </a:r>
          </a:p>
        </p:txBody>
      </p:sp>
      <p:sp>
        <p:nvSpPr>
          <p:cNvPr id="3" name="Content Placeholder 2"/>
          <p:cNvSpPr>
            <a:spLocks noGrp="1"/>
          </p:cNvSpPr>
          <p:nvPr>
            <p:ph idx="1"/>
          </p:nvPr>
        </p:nvSpPr>
        <p:spPr>
          <a:xfrm>
            <a:off x="869274" y="1499957"/>
            <a:ext cx="9408850" cy="4830763"/>
          </a:xfrm>
        </p:spPr>
        <p:txBody>
          <a:bodyPr>
            <a:normAutofit fontScale="92500" lnSpcReduction="20000"/>
          </a:bodyPr>
          <a:lstStyle/>
          <a:p>
            <a:pPr>
              <a:buNone/>
            </a:pPr>
            <a:r>
              <a:rPr lang="en-US" sz="2400" dirty="0"/>
              <a:t>Homeowners pay their electric utilities bills in units of cents per.....</a:t>
            </a:r>
          </a:p>
          <a:p>
            <a:pPr marL="457200" indent="-457200">
              <a:buFont typeface="+mj-lt"/>
              <a:buAutoNum type="alphaLcParenR"/>
            </a:pPr>
            <a:r>
              <a:rPr lang="en-US" sz="2400" dirty="0"/>
              <a:t>watt.</a:t>
            </a:r>
          </a:p>
          <a:p>
            <a:pPr marL="457200" indent="-457200">
              <a:buFont typeface="+mj-lt"/>
              <a:buAutoNum type="alphaLcParenR"/>
            </a:pPr>
            <a:r>
              <a:rPr lang="en-US" sz="2400" dirty="0"/>
              <a:t>kilowatt.</a:t>
            </a:r>
          </a:p>
          <a:p>
            <a:pPr marL="457200" indent="-457200">
              <a:buFont typeface="+mj-lt"/>
              <a:buAutoNum type="alphaLcParenR"/>
            </a:pPr>
            <a:r>
              <a:rPr lang="en-US" sz="2400" dirty="0"/>
              <a:t>joule.</a:t>
            </a:r>
          </a:p>
          <a:p>
            <a:pPr marL="457200" indent="-457200">
              <a:buFont typeface="+mj-lt"/>
              <a:buAutoNum type="alphaLcParenR"/>
            </a:pPr>
            <a:r>
              <a:rPr lang="en-US" sz="2400" dirty="0"/>
              <a:t>Btu.</a:t>
            </a:r>
          </a:p>
          <a:p>
            <a:pPr marL="457200" indent="-457200">
              <a:buFont typeface="+mj-lt"/>
              <a:buAutoNum type="alphaLcParenR"/>
            </a:pPr>
            <a:r>
              <a:rPr lang="en-US" sz="2400" dirty="0"/>
              <a:t>kilowatt-hour.</a:t>
            </a:r>
            <a:r>
              <a:rPr lang="en-US" sz="2000" dirty="0"/>
              <a:t> </a:t>
            </a:r>
          </a:p>
          <a:p>
            <a:pPr marL="457200" indent="-457200">
              <a:buFont typeface="+mj-lt"/>
              <a:buAutoNum type="alphaLcParenR"/>
            </a:pPr>
            <a:endParaRPr lang="en-US" sz="2000" dirty="0"/>
          </a:p>
          <a:p>
            <a:pPr marL="457200" indent="-457200">
              <a:buFont typeface="+mj-lt"/>
              <a:buAutoNum type="alphaLcParenR"/>
            </a:pPr>
            <a:endParaRPr lang="en-US" sz="2000" dirty="0"/>
          </a:p>
          <a:p>
            <a:pPr marL="457200" indent="-457200">
              <a:buFont typeface="+mj-lt"/>
              <a:buAutoNum type="alphaLcParenR"/>
            </a:pPr>
            <a:endParaRPr lang="en-US" sz="2000" dirty="0"/>
          </a:p>
          <a:p>
            <a:pPr marL="457200" indent="-457200">
              <a:buFont typeface="+mj-lt"/>
              <a:buAutoNum type="alphaLcParenR"/>
            </a:pPr>
            <a:endParaRPr lang="en-US" sz="2000" dirty="0"/>
          </a:p>
          <a:p>
            <a:pPr marL="457200" indent="-457200">
              <a:buFont typeface="+mj-lt"/>
              <a:buAutoNum type="alphaLcParenR"/>
            </a:pPr>
            <a:endParaRPr lang="en-US" sz="2000" dirty="0"/>
          </a:p>
          <a:p>
            <a:pPr marL="457200" indent="-457200">
              <a:buNone/>
            </a:pPr>
            <a:r>
              <a:rPr lang="en-US" sz="1400" dirty="0">
                <a:solidFill>
                  <a:schemeClr val="accent2">
                    <a:lumMod val="50000"/>
                  </a:schemeClr>
                </a:solidFill>
              </a:rPr>
              <a:t>Image: </a:t>
            </a:r>
            <a:r>
              <a:rPr lang="en-US" sz="1400" dirty="0">
                <a:solidFill>
                  <a:schemeClr val="accent2">
                    <a:lumMod val="50000"/>
                  </a:schemeClr>
                </a:solidFill>
                <a:hlinkClick r:id="rId3">
                  <a:extLst>
                    <a:ext uri="{A12FA001-AC4F-418D-AE19-62706E023703}">
                      <ahyp:hlinkClr xmlns:ahyp="http://schemas.microsoft.com/office/drawing/2018/hyperlinkcolor" val="tx"/>
                    </a:ext>
                  </a:extLst>
                </a:hlinkClick>
              </a:rPr>
              <a:t>http://image.shutterstock.com/display_pic_with_logo/101406/101406,1194643101,1/stock-photo-electric-power-meter-6823915.jpg</a:t>
            </a:r>
            <a:endParaRPr lang="en-US" sz="1400" dirty="0">
              <a:solidFill>
                <a:schemeClr val="accent2">
                  <a:lumMod val="50000"/>
                </a:schemeClr>
              </a:solidFill>
            </a:endParaRPr>
          </a:p>
          <a:p>
            <a:pPr marL="457200" indent="-457200">
              <a:buNone/>
            </a:pPr>
            <a:endParaRPr lang="en-US" sz="2000" dirty="0"/>
          </a:p>
        </p:txBody>
      </p:sp>
    </p:spTree>
    <p:extLst>
      <p:ext uri="{BB962C8B-B14F-4D97-AF65-F5344CB8AC3E}">
        <p14:creationId xmlns:p14="http://schemas.microsoft.com/office/powerpoint/2010/main" val="361525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2" y="83866"/>
            <a:ext cx="4999805" cy="1624520"/>
          </a:xfrm>
        </p:spPr>
        <p:txBody>
          <a:bodyPr anchor="ctr">
            <a:normAutofit/>
          </a:bodyPr>
          <a:lstStyle/>
          <a:p>
            <a:r>
              <a:rPr lang="en-US" sz="4000" dirty="0">
                <a:latin typeface="+mn-lt"/>
              </a:rPr>
              <a:t>Feed-in Tariff policy</a:t>
            </a:r>
          </a:p>
        </p:txBody>
      </p:sp>
      <p:sp>
        <p:nvSpPr>
          <p:cNvPr id="3" name="Content Placeholder 2"/>
          <p:cNvSpPr>
            <a:spLocks noGrp="1"/>
          </p:cNvSpPr>
          <p:nvPr>
            <p:ph idx="1"/>
          </p:nvPr>
        </p:nvSpPr>
        <p:spPr>
          <a:xfrm>
            <a:off x="761803" y="1708386"/>
            <a:ext cx="5266135" cy="3613149"/>
          </a:xfrm>
        </p:spPr>
        <p:txBody>
          <a:bodyPr anchor="ctr">
            <a:noAutofit/>
          </a:bodyPr>
          <a:lstStyle/>
          <a:p>
            <a:pPr marL="0">
              <a:spcBef>
                <a:spcPts val="1800"/>
              </a:spcBef>
              <a:spcAft>
                <a:spcPts val="1800"/>
              </a:spcAft>
              <a:buNone/>
            </a:pPr>
            <a:r>
              <a:rPr lang="en-US" sz="2000" dirty="0">
                <a:latin typeface="+mn-lt"/>
              </a:rPr>
              <a:t>What is the feed-in tariff policy? In what ways does it resemble with a net metering policy?</a:t>
            </a:r>
          </a:p>
          <a:p>
            <a:pPr marL="0">
              <a:spcBef>
                <a:spcPts val="1800"/>
              </a:spcBef>
              <a:spcAft>
                <a:spcPts val="1800"/>
              </a:spcAft>
              <a:buNone/>
            </a:pPr>
            <a:r>
              <a:rPr lang="en-US" sz="2000" b="1" dirty="0">
                <a:latin typeface="+mn-lt"/>
              </a:rPr>
              <a:t>Answer: </a:t>
            </a:r>
            <a:r>
              <a:rPr lang="en-US" sz="2000" dirty="0">
                <a:latin typeface="+mn-lt"/>
              </a:rPr>
              <a:t>A feed-in tariff is a law that obliges energy suppliers to buy electricity produced from renewable resources at a fixed price. These legal guarantees ensure investment security and the support of viable renewable-energy technologies. This law is similar to a net metering policy, in which the customer gets credit for electricity generated (usually from wind or solar cells—PV) over demand.</a:t>
            </a:r>
          </a:p>
        </p:txBody>
      </p:sp>
      <p:pic>
        <p:nvPicPr>
          <p:cNvPr id="5" name="Picture 4" descr="Solar panel installation">
            <a:extLst>
              <a:ext uri="{FF2B5EF4-FFF2-40B4-BE49-F238E27FC236}">
                <a16:creationId xmlns:a16="http://schemas.microsoft.com/office/drawing/2014/main" id="{98F7C994-71BC-A477-178B-DF5B635730EA}"/>
              </a:ext>
            </a:extLst>
          </p:cNvPr>
          <p:cNvPicPr>
            <a:picLocks noChangeAspect="1"/>
          </p:cNvPicPr>
          <p:nvPr/>
        </p:nvPicPr>
        <p:blipFill>
          <a:blip r:embed="rId2"/>
          <a:srcRect l="31890" r="8709" b="-2"/>
          <a:stretch>
            <a:fillRect/>
          </a:stretch>
        </p:blipFill>
        <p:spPr>
          <a:xfrm>
            <a:off x="6096001" y="2"/>
            <a:ext cx="5888853" cy="6123262"/>
          </a:xfrm>
          <a:prstGeom prst="rect">
            <a:avLst/>
          </a:prstGeom>
        </p:spPr>
      </p:pic>
    </p:spTree>
    <p:extLst>
      <p:ext uri="{BB962C8B-B14F-4D97-AF65-F5344CB8AC3E}">
        <p14:creationId xmlns:p14="http://schemas.microsoft.com/office/powerpoint/2010/main" val="2132620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Pricing Electrical Energy Use</a:t>
            </a:r>
          </a:p>
        </p:txBody>
      </p:sp>
      <p:sp>
        <p:nvSpPr>
          <p:cNvPr id="3" name="Content Placeholder 2"/>
          <p:cNvSpPr>
            <a:spLocks noGrp="1"/>
          </p:cNvSpPr>
          <p:nvPr>
            <p:ph idx="1"/>
          </p:nvPr>
        </p:nvSpPr>
        <p:spPr/>
        <p:txBody>
          <a:bodyPr/>
          <a:lstStyle/>
          <a:p>
            <a:r>
              <a:rPr lang="en-US" dirty="0">
                <a:latin typeface="+mn-lt"/>
              </a:rPr>
              <a:t>The energy used is the power (in watts) expended × the period of use (in hours), expressed in units of kilowatt-hours (kWh). </a:t>
            </a:r>
          </a:p>
          <a:p>
            <a:r>
              <a:rPr lang="en-US" dirty="0">
                <a:latin typeface="+mn-lt"/>
              </a:rPr>
              <a:t>Unfortunately, this small energy cost is one reason people have largely ignored electrical energy conservation and have continued to increase our per capita electricity consumption.</a:t>
            </a:r>
          </a:p>
          <a:p>
            <a:r>
              <a:rPr lang="en-US" dirty="0">
                <a:latin typeface="+mn-lt"/>
              </a:rPr>
              <a:t>The average U.S. home uses about 900 kWh of electricity per month (excluding space heating).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Pricing Electrical Energy Use </a:t>
            </a:r>
            <a:br>
              <a:rPr lang="en-US" dirty="0">
                <a:latin typeface="+mn-lt"/>
              </a:rPr>
            </a:br>
            <a:endParaRPr lang="en-US" dirty="0">
              <a:latin typeface="+mn-lt"/>
            </a:endParaRPr>
          </a:p>
        </p:txBody>
      </p:sp>
      <p:sp>
        <p:nvSpPr>
          <p:cNvPr id="3" name="Content Placeholder 2"/>
          <p:cNvSpPr>
            <a:spLocks noGrp="1"/>
          </p:cNvSpPr>
          <p:nvPr>
            <p:ph idx="1"/>
          </p:nvPr>
        </p:nvSpPr>
        <p:spPr/>
        <p:txBody>
          <a:bodyPr>
            <a:normAutofit fontScale="92500"/>
          </a:bodyPr>
          <a:lstStyle/>
          <a:p>
            <a:pPr lvl="0">
              <a:spcBef>
                <a:spcPts val="300"/>
              </a:spcBef>
              <a:spcAft>
                <a:spcPts val="600"/>
              </a:spcAft>
            </a:pPr>
            <a:r>
              <a:rPr lang="en-US" dirty="0">
                <a:latin typeface="+mn-lt"/>
              </a:rPr>
              <a:t>A new system of setting electricity rates and increasing system efficiency is called time-of-use pricing.</a:t>
            </a:r>
          </a:p>
          <a:p>
            <a:pPr lvl="0">
              <a:spcBef>
                <a:spcPts val="300"/>
              </a:spcBef>
              <a:spcAft>
                <a:spcPts val="600"/>
              </a:spcAft>
            </a:pPr>
            <a:r>
              <a:rPr lang="en-US" dirty="0">
                <a:latin typeface="+mn-lt"/>
              </a:rPr>
              <a:t>This method charges customers according to what time of day they use electricity;</a:t>
            </a:r>
          </a:p>
          <a:p>
            <a:pPr lvl="1">
              <a:spcBef>
                <a:spcPts val="300"/>
              </a:spcBef>
              <a:spcAft>
                <a:spcPts val="600"/>
              </a:spcAft>
            </a:pPr>
            <a:r>
              <a:rPr lang="en-US" dirty="0">
                <a:latin typeface="+mn-lt"/>
              </a:rPr>
              <a:t>The cheapest rates are for using electricity during off-peak hours, usually from 9 </a:t>
            </a:r>
            <a:r>
              <a:rPr lang="en-US" cap="small" dirty="0">
                <a:latin typeface="+mn-lt"/>
              </a:rPr>
              <a:t>pm</a:t>
            </a:r>
            <a:r>
              <a:rPr lang="en-US" dirty="0">
                <a:latin typeface="+mn-lt"/>
              </a:rPr>
              <a:t> to 7 </a:t>
            </a:r>
            <a:r>
              <a:rPr lang="en-US" cap="small" dirty="0">
                <a:latin typeface="+mn-lt"/>
              </a:rPr>
              <a:t>am</a:t>
            </a:r>
            <a:r>
              <a:rPr lang="en-US" dirty="0">
                <a:latin typeface="+mn-lt"/>
              </a:rPr>
              <a:t>.</a:t>
            </a:r>
          </a:p>
          <a:p>
            <a:pPr lvl="0">
              <a:spcBef>
                <a:spcPts val="300"/>
              </a:spcBef>
              <a:spcAft>
                <a:spcPts val="600"/>
              </a:spcAft>
            </a:pPr>
            <a:r>
              <a:rPr lang="en-US" dirty="0">
                <a:latin typeface="+mn-lt"/>
              </a:rPr>
              <a:t>Computers and electronic controls can turn on appliances when the demand is low and electricity is less expensive, such as electric vehicle charging.</a:t>
            </a:r>
          </a:p>
          <a:p>
            <a:pPr lvl="0">
              <a:spcBef>
                <a:spcPts val="300"/>
              </a:spcBef>
              <a:spcAft>
                <a:spcPts val="600"/>
              </a:spcAft>
            </a:pPr>
            <a:r>
              <a:rPr lang="en-US" dirty="0">
                <a:latin typeface="+mn-lt"/>
              </a:rPr>
              <a:t>Heating and cooling can total 50% of the cost.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37230"/>
            <a:ext cx="9601196" cy="1303867"/>
          </a:xfrm>
        </p:spPr>
        <p:txBody>
          <a:bodyPr/>
          <a:lstStyle/>
          <a:p>
            <a:r>
              <a:rPr lang="en-US" sz="4000" dirty="0"/>
              <a:t>Battery types and energy density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026052"/>
              </p:ext>
            </p:extLst>
          </p:nvPr>
        </p:nvGraphicFramePr>
        <p:xfrm>
          <a:off x="1541017" y="1574503"/>
          <a:ext cx="7467601" cy="3108960"/>
        </p:xfrm>
        <a:graphic>
          <a:graphicData uri="http://schemas.openxmlformats.org/drawingml/2006/table">
            <a:tbl>
              <a:tblPr firstRow="1" bandRow="1">
                <a:tableStyleId>{5C22544A-7EE6-4342-B048-85BDC9FD1C3A}</a:tableStyleId>
              </a:tblPr>
              <a:tblGrid>
                <a:gridCol w="5181599">
                  <a:extLst>
                    <a:ext uri="{9D8B030D-6E8A-4147-A177-3AD203B41FA5}">
                      <a16:colId xmlns:a16="http://schemas.microsoft.com/office/drawing/2014/main" val="20000"/>
                    </a:ext>
                  </a:extLst>
                </a:gridCol>
                <a:gridCol w="2286002">
                  <a:extLst>
                    <a:ext uri="{9D8B030D-6E8A-4147-A177-3AD203B41FA5}">
                      <a16:colId xmlns:a16="http://schemas.microsoft.com/office/drawing/2014/main" val="20001"/>
                    </a:ext>
                  </a:extLst>
                </a:gridCol>
              </a:tblGrid>
              <a:tr h="370840">
                <a:tc>
                  <a:txBody>
                    <a:bodyPr/>
                    <a:lstStyle/>
                    <a:p>
                      <a:r>
                        <a:rPr lang="en-US" sz="2400" dirty="0"/>
                        <a:t>Type</a:t>
                      </a:r>
                    </a:p>
                  </a:txBody>
                  <a:tcPr/>
                </a:tc>
                <a:tc>
                  <a:txBody>
                    <a:bodyPr/>
                    <a:lstStyle/>
                    <a:p>
                      <a:r>
                        <a:rPr lang="en-US" sz="2400" dirty="0"/>
                        <a:t>Energy density (</a:t>
                      </a:r>
                      <a:r>
                        <a:rPr lang="en-US" sz="2400" dirty="0" err="1"/>
                        <a:t>W·hr</a:t>
                      </a:r>
                      <a:r>
                        <a:rPr lang="en-US" sz="2400" dirty="0"/>
                        <a:t>/kg)</a:t>
                      </a:r>
                    </a:p>
                  </a:txBody>
                  <a:tcPr/>
                </a:tc>
                <a:extLst>
                  <a:ext uri="{0D108BD9-81ED-4DB2-BD59-A6C34878D82A}">
                    <a16:rowId xmlns:a16="http://schemas.microsoft.com/office/drawing/2014/main" val="10000"/>
                  </a:ext>
                </a:extLst>
              </a:tr>
              <a:tr h="370840">
                <a:tc>
                  <a:txBody>
                    <a:bodyPr/>
                    <a:lstStyle/>
                    <a:p>
                      <a:r>
                        <a:rPr lang="en-US" sz="2400" dirty="0"/>
                        <a:t>Lead-acid (car battery)</a:t>
                      </a:r>
                    </a:p>
                  </a:txBody>
                  <a:tcPr/>
                </a:tc>
                <a:tc>
                  <a:txBody>
                    <a:bodyPr/>
                    <a:lstStyle/>
                    <a:p>
                      <a:r>
                        <a:rPr lang="en-US" sz="2400" dirty="0"/>
                        <a:t>30-50</a:t>
                      </a:r>
                    </a:p>
                  </a:txBody>
                  <a:tcPr/>
                </a:tc>
                <a:extLst>
                  <a:ext uri="{0D108BD9-81ED-4DB2-BD59-A6C34878D82A}">
                    <a16:rowId xmlns:a16="http://schemas.microsoft.com/office/drawing/2014/main" val="10001"/>
                  </a:ext>
                </a:extLst>
              </a:tr>
              <a:tr h="370840">
                <a:tc>
                  <a:txBody>
                    <a:bodyPr/>
                    <a:lstStyle/>
                    <a:p>
                      <a:r>
                        <a:rPr lang="en-US" sz="2400" dirty="0"/>
                        <a:t>Ni-Cd (Nickel-cadmium,</a:t>
                      </a:r>
                      <a:r>
                        <a:rPr lang="en-US" sz="2400" baseline="0" dirty="0"/>
                        <a:t> “Ni-cad”)</a:t>
                      </a:r>
                      <a:endParaRPr lang="en-US" sz="2400" dirty="0"/>
                    </a:p>
                  </a:txBody>
                  <a:tcPr/>
                </a:tc>
                <a:tc>
                  <a:txBody>
                    <a:bodyPr/>
                    <a:lstStyle/>
                    <a:p>
                      <a:r>
                        <a:rPr lang="en-US" sz="2400" dirty="0"/>
                        <a:t>55</a:t>
                      </a:r>
                    </a:p>
                  </a:txBody>
                  <a:tcPr/>
                </a:tc>
                <a:extLst>
                  <a:ext uri="{0D108BD9-81ED-4DB2-BD59-A6C34878D82A}">
                    <a16:rowId xmlns:a16="http://schemas.microsoft.com/office/drawing/2014/main" val="10002"/>
                  </a:ext>
                </a:extLst>
              </a:tr>
              <a:tr h="370840">
                <a:tc>
                  <a:txBody>
                    <a:bodyPr/>
                    <a:lstStyle/>
                    <a:p>
                      <a:r>
                        <a:rPr lang="en-US" sz="2400" dirty="0"/>
                        <a:t>NiMH (Nickel-metal-hydride)</a:t>
                      </a:r>
                    </a:p>
                  </a:txBody>
                  <a:tcPr/>
                </a:tc>
                <a:tc>
                  <a:txBody>
                    <a:bodyPr/>
                    <a:lstStyle/>
                    <a:p>
                      <a:r>
                        <a:rPr lang="en-US" sz="2400" dirty="0"/>
                        <a:t>60</a:t>
                      </a:r>
                    </a:p>
                  </a:txBody>
                  <a:tcPr/>
                </a:tc>
                <a:extLst>
                  <a:ext uri="{0D108BD9-81ED-4DB2-BD59-A6C34878D82A}">
                    <a16:rowId xmlns:a16="http://schemas.microsoft.com/office/drawing/2014/main" val="10003"/>
                  </a:ext>
                </a:extLst>
              </a:tr>
              <a:tr h="370840">
                <a:tc>
                  <a:txBody>
                    <a:bodyPr/>
                    <a:lstStyle/>
                    <a:p>
                      <a:r>
                        <a:rPr lang="en-US" sz="2400" dirty="0"/>
                        <a:t>Lithium ion</a:t>
                      </a:r>
                    </a:p>
                  </a:txBody>
                  <a:tcPr/>
                </a:tc>
                <a:tc>
                  <a:txBody>
                    <a:bodyPr/>
                    <a:lstStyle/>
                    <a:p>
                      <a:r>
                        <a:rPr lang="en-US" sz="2400" dirty="0"/>
                        <a:t>150</a:t>
                      </a:r>
                    </a:p>
                  </a:txBody>
                  <a:tcPr/>
                </a:tc>
                <a:extLst>
                  <a:ext uri="{0D108BD9-81ED-4DB2-BD59-A6C34878D82A}">
                    <a16:rowId xmlns:a16="http://schemas.microsoft.com/office/drawing/2014/main" val="10004"/>
                  </a:ext>
                </a:extLst>
              </a:tr>
              <a:tr h="370840">
                <a:tc>
                  <a:txBody>
                    <a:bodyPr/>
                    <a:lstStyle/>
                    <a:p>
                      <a:r>
                        <a:rPr lang="en-US" sz="2400" dirty="0"/>
                        <a:t>Gasoline</a:t>
                      </a:r>
                      <a:r>
                        <a:rPr lang="en-US" sz="2400" baseline="0" dirty="0"/>
                        <a:t> (okay, okay, not a battery)</a:t>
                      </a:r>
                      <a:endParaRPr lang="en-US" sz="2400" dirty="0"/>
                    </a:p>
                  </a:txBody>
                  <a:tcPr/>
                </a:tc>
                <a:tc>
                  <a:txBody>
                    <a:bodyPr/>
                    <a:lstStyle/>
                    <a:p>
                      <a:r>
                        <a:rPr lang="en-US" sz="2400" dirty="0"/>
                        <a:t>13,000</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588039" y="4683463"/>
            <a:ext cx="10068342" cy="1569660"/>
          </a:xfrm>
          <a:prstGeom prst="rect">
            <a:avLst/>
          </a:prstGeom>
          <a:noFill/>
        </p:spPr>
        <p:txBody>
          <a:bodyPr wrap="square" rtlCol="0">
            <a:spAutoFit/>
          </a:bodyPr>
          <a:lstStyle/>
          <a:p>
            <a:pPr>
              <a:buFont typeface="Arial" pitchFamily="34" charset="0"/>
              <a:buChar char="•"/>
            </a:pPr>
            <a:r>
              <a:rPr lang="en-US" sz="2400" dirty="0">
                <a:solidFill>
                  <a:schemeClr val="accent2">
                    <a:lumMod val="50000"/>
                  </a:schemeClr>
                </a:solidFill>
              </a:rPr>
              <a:t>What does this table tell you about the feasibility of an electric car </a:t>
            </a:r>
            <a:r>
              <a:rPr lang="en-US" sz="2400" dirty="0" err="1">
                <a:solidFill>
                  <a:schemeClr val="accent2">
                    <a:lumMod val="50000"/>
                  </a:schemeClr>
                </a:solidFill>
              </a:rPr>
              <a:t>vs</a:t>
            </a:r>
            <a:r>
              <a:rPr lang="en-US" sz="2400" dirty="0">
                <a:solidFill>
                  <a:schemeClr val="accent2">
                    <a:lumMod val="50000"/>
                  </a:schemeClr>
                </a:solidFill>
              </a:rPr>
              <a:t> an internal combustion engine? </a:t>
            </a:r>
          </a:p>
          <a:p>
            <a:pPr>
              <a:buFont typeface="Arial" pitchFamily="34" charset="0"/>
              <a:buChar char="•"/>
            </a:pPr>
            <a:r>
              <a:rPr lang="en-US" sz="2400" dirty="0">
                <a:solidFill>
                  <a:schemeClr val="accent2">
                    <a:lumMod val="50000"/>
                  </a:schemeClr>
                </a:solidFill>
              </a:rPr>
              <a:t>What technological breakthroughs will make (are making) the electric car a practical alternative?</a:t>
            </a:r>
          </a:p>
        </p:txBody>
      </p:sp>
      <p:pic>
        <p:nvPicPr>
          <p:cNvPr id="6" name="Picture 3" descr="C:\Users\dkoon\AppData\Local\Microsoft\Windows\Temporary Internet Files\Content.IE5\796HM9K6\MC900230604[1].wmf"/>
          <p:cNvPicPr>
            <a:picLocks noChangeAspect="1" noChangeArrowheads="1"/>
          </p:cNvPicPr>
          <p:nvPr/>
        </p:nvPicPr>
        <p:blipFill>
          <a:blip r:embed="rId2" cstate="print"/>
          <a:srcRect/>
          <a:stretch>
            <a:fillRect/>
          </a:stretch>
        </p:blipFill>
        <p:spPr bwMode="auto">
          <a:xfrm>
            <a:off x="9132903" y="2286000"/>
            <a:ext cx="2056332" cy="2097386"/>
          </a:xfrm>
          <a:prstGeom prst="rect">
            <a:avLst/>
          </a:prstGeom>
          <a:noFill/>
        </p:spPr>
      </p:pic>
    </p:spTree>
    <p:extLst>
      <p:ext uri="{BB962C8B-B14F-4D97-AF65-F5344CB8AC3E}">
        <p14:creationId xmlns:p14="http://schemas.microsoft.com/office/powerpoint/2010/main" val="522382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5" y="296333"/>
            <a:ext cx="9601196" cy="1303867"/>
          </a:xfrm>
        </p:spPr>
        <p:txBody>
          <a:bodyPr/>
          <a:lstStyle/>
          <a:p>
            <a:r>
              <a:rPr lang="en-US" dirty="0"/>
              <a:t>Battery energy capacity</a:t>
            </a:r>
          </a:p>
        </p:txBody>
      </p:sp>
      <p:graphicFrame>
        <p:nvGraphicFramePr>
          <p:cNvPr id="4" name="Content Placeholder 3"/>
          <p:cNvGraphicFramePr>
            <a:graphicFrameLocks noGrp="1"/>
          </p:cNvGraphicFramePr>
          <p:nvPr>
            <p:ph idx="1"/>
          </p:nvPr>
        </p:nvGraphicFramePr>
        <p:xfrm>
          <a:off x="1981200" y="1600200"/>
          <a:ext cx="7620000" cy="27432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r>
                        <a:rPr lang="en-US" sz="2400" dirty="0"/>
                        <a:t>Type</a:t>
                      </a:r>
                    </a:p>
                  </a:txBody>
                  <a:tcPr marL="84667" marR="84667"/>
                </a:tc>
                <a:tc>
                  <a:txBody>
                    <a:bodyPr/>
                    <a:lstStyle/>
                    <a:p>
                      <a:r>
                        <a:rPr lang="en-US" sz="2400" dirty="0"/>
                        <a:t>Q (</a:t>
                      </a:r>
                      <a:r>
                        <a:rPr lang="en-US" sz="2400" dirty="0" err="1"/>
                        <a:t>A·hr</a:t>
                      </a:r>
                      <a:r>
                        <a:rPr lang="en-US" sz="2400" dirty="0"/>
                        <a:t>)</a:t>
                      </a:r>
                    </a:p>
                  </a:txBody>
                  <a:tcPr marL="84667" marR="84667"/>
                </a:tc>
                <a:tc>
                  <a:txBody>
                    <a:bodyPr/>
                    <a:lstStyle/>
                    <a:p>
                      <a:r>
                        <a:rPr lang="en-US" sz="2400" dirty="0"/>
                        <a:t>E= Q·V (</a:t>
                      </a:r>
                      <a:r>
                        <a:rPr lang="en-US" sz="2400" dirty="0" err="1"/>
                        <a:t>W·hr</a:t>
                      </a:r>
                      <a:r>
                        <a:rPr lang="en-US" sz="2400" dirty="0"/>
                        <a:t>)</a:t>
                      </a:r>
                    </a:p>
                  </a:txBody>
                  <a:tcPr marL="84667" marR="84667"/>
                </a:tc>
                <a:extLst>
                  <a:ext uri="{0D108BD9-81ED-4DB2-BD59-A6C34878D82A}">
                    <a16:rowId xmlns:a16="http://schemas.microsoft.com/office/drawing/2014/main" val="10000"/>
                  </a:ext>
                </a:extLst>
              </a:tr>
              <a:tr h="370840">
                <a:tc>
                  <a:txBody>
                    <a:bodyPr/>
                    <a:lstStyle/>
                    <a:p>
                      <a:r>
                        <a:rPr lang="en-US" sz="2400" dirty="0"/>
                        <a:t>AAA</a:t>
                      </a:r>
                    </a:p>
                  </a:txBody>
                  <a:tcPr marL="84667" marR="84667"/>
                </a:tc>
                <a:tc>
                  <a:txBody>
                    <a:bodyPr/>
                    <a:lstStyle/>
                    <a:p>
                      <a:r>
                        <a:rPr lang="en-US" sz="2400" dirty="0"/>
                        <a:t>1.2</a:t>
                      </a:r>
                    </a:p>
                  </a:txBody>
                  <a:tcPr marL="84667" marR="84667"/>
                </a:tc>
                <a:tc>
                  <a:txBody>
                    <a:bodyPr/>
                    <a:lstStyle/>
                    <a:p>
                      <a:r>
                        <a:rPr lang="en-US" sz="2400" dirty="0"/>
                        <a:t>2</a:t>
                      </a:r>
                    </a:p>
                  </a:txBody>
                  <a:tcPr marL="84667" marR="84667"/>
                </a:tc>
                <a:extLst>
                  <a:ext uri="{0D108BD9-81ED-4DB2-BD59-A6C34878D82A}">
                    <a16:rowId xmlns:a16="http://schemas.microsoft.com/office/drawing/2014/main" val="10001"/>
                  </a:ext>
                </a:extLst>
              </a:tr>
              <a:tr h="370840">
                <a:tc>
                  <a:txBody>
                    <a:bodyPr/>
                    <a:lstStyle/>
                    <a:p>
                      <a:r>
                        <a:rPr lang="en-US" sz="2400" dirty="0"/>
                        <a:t>AA</a:t>
                      </a:r>
                    </a:p>
                  </a:txBody>
                  <a:tcPr marL="84667" marR="84667"/>
                </a:tc>
                <a:tc>
                  <a:txBody>
                    <a:bodyPr/>
                    <a:lstStyle/>
                    <a:p>
                      <a:r>
                        <a:rPr lang="en-US" sz="2400" dirty="0"/>
                        <a:t>2.9</a:t>
                      </a:r>
                    </a:p>
                  </a:txBody>
                  <a:tcPr marL="84667" marR="84667"/>
                </a:tc>
                <a:tc>
                  <a:txBody>
                    <a:bodyPr/>
                    <a:lstStyle/>
                    <a:p>
                      <a:r>
                        <a:rPr lang="en-US" sz="2400" dirty="0"/>
                        <a:t>4.4</a:t>
                      </a:r>
                    </a:p>
                  </a:txBody>
                  <a:tcPr marL="84667" marR="84667"/>
                </a:tc>
                <a:extLst>
                  <a:ext uri="{0D108BD9-81ED-4DB2-BD59-A6C34878D82A}">
                    <a16:rowId xmlns:a16="http://schemas.microsoft.com/office/drawing/2014/main" val="10002"/>
                  </a:ext>
                </a:extLst>
              </a:tr>
              <a:tr h="370840">
                <a:tc>
                  <a:txBody>
                    <a:bodyPr/>
                    <a:lstStyle/>
                    <a:p>
                      <a:r>
                        <a:rPr lang="en-US" sz="2400" dirty="0"/>
                        <a:t>C cell</a:t>
                      </a:r>
                    </a:p>
                  </a:txBody>
                  <a:tcPr marL="84667" marR="84667"/>
                </a:tc>
                <a:tc>
                  <a:txBody>
                    <a:bodyPr/>
                    <a:lstStyle/>
                    <a:p>
                      <a:r>
                        <a:rPr lang="en-US" sz="2400" dirty="0"/>
                        <a:t>8</a:t>
                      </a:r>
                    </a:p>
                  </a:txBody>
                  <a:tcPr marL="84667" marR="84667"/>
                </a:tc>
                <a:tc>
                  <a:txBody>
                    <a:bodyPr/>
                    <a:lstStyle/>
                    <a:p>
                      <a:r>
                        <a:rPr lang="en-US" sz="2400" dirty="0"/>
                        <a:t>12</a:t>
                      </a:r>
                    </a:p>
                  </a:txBody>
                  <a:tcPr marL="84667" marR="84667"/>
                </a:tc>
                <a:extLst>
                  <a:ext uri="{0D108BD9-81ED-4DB2-BD59-A6C34878D82A}">
                    <a16:rowId xmlns:a16="http://schemas.microsoft.com/office/drawing/2014/main" val="10003"/>
                  </a:ext>
                </a:extLst>
              </a:tr>
              <a:tr h="370840">
                <a:tc>
                  <a:txBody>
                    <a:bodyPr/>
                    <a:lstStyle/>
                    <a:p>
                      <a:r>
                        <a:rPr lang="en-US" sz="2400" dirty="0"/>
                        <a:t>D cell</a:t>
                      </a:r>
                    </a:p>
                  </a:txBody>
                  <a:tcPr marL="84667" marR="84667"/>
                </a:tc>
                <a:tc>
                  <a:txBody>
                    <a:bodyPr/>
                    <a:lstStyle/>
                    <a:p>
                      <a:r>
                        <a:rPr lang="en-US" sz="2400" dirty="0"/>
                        <a:t>15</a:t>
                      </a:r>
                    </a:p>
                  </a:txBody>
                  <a:tcPr marL="84667" marR="84667"/>
                </a:tc>
                <a:tc>
                  <a:txBody>
                    <a:bodyPr/>
                    <a:lstStyle/>
                    <a:p>
                      <a:r>
                        <a:rPr lang="en-US" sz="2400" dirty="0"/>
                        <a:t>23</a:t>
                      </a:r>
                    </a:p>
                  </a:txBody>
                  <a:tcPr marL="84667" marR="84667"/>
                </a:tc>
                <a:extLst>
                  <a:ext uri="{0D108BD9-81ED-4DB2-BD59-A6C34878D82A}">
                    <a16:rowId xmlns:a16="http://schemas.microsoft.com/office/drawing/2014/main" val="10004"/>
                  </a:ext>
                </a:extLst>
              </a:tr>
              <a:tr h="370840">
                <a:tc>
                  <a:txBody>
                    <a:bodyPr/>
                    <a:lstStyle/>
                    <a:p>
                      <a:r>
                        <a:rPr lang="en-US" sz="2400" dirty="0"/>
                        <a:t>Typical laptop</a:t>
                      </a:r>
                    </a:p>
                  </a:txBody>
                  <a:tcPr marL="84667" marR="84667"/>
                </a:tc>
                <a:tc>
                  <a:txBody>
                    <a:bodyPr/>
                    <a:lstStyle/>
                    <a:p>
                      <a:r>
                        <a:rPr lang="en-US" sz="2400" dirty="0"/>
                        <a:t>50</a:t>
                      </a:r>
                    </a:p>
                  </a:txBody>
                  <a:tcPr marL="84667" marR="84667"/>
                </a:tc>
                <a:tc>
                  <a:txBody>
                    <a:bodyPr/>
                    <a:lstStyle/>
                    <a:p>
                      <a:r>
                        <a:rPr lang="en-US" sz="2400" dirty="0"/>
                        <a:t>950</a:t>
                      </a:r>
                    </a:p>
                  </a:txBody>
                  <a:tcPr marL="84667" marR="84667"/>
                </a:tc>
                <a:extLst>
                  <a:ext uri="{0D108BD9-81ED-4DB2-BD59-A6C34878D82A}">
                    <a16:rowId xmlns:a16="http://schemas.microsoft.com/office/drawing/2014/main" val="10005"/>
                  </a:ext>
                </a:extLst>
              </a:tr>
            </a:tbl>
          </a:graphicData>
        </a:graphic>
      </p:graphicFrame>
      <p:sp>
        <p:nvSpPr>
          <p:cNvPr id="5" name="TextBox 4"/>
          <p:cNvSpPr txBox="1"/>
          <p:nvPr/>
        </p:nvSpPr>
        <p:spPr>
          <a:xfrm>
            <a:off x="2133600" y="4572000"/>
            <a:ext cx="8077200" cy="1631216"/>
          </a:xfrm>
          <a:prstGeom prst="rect">
            <a:avLst/>
          </a:prstGeom>
          <a:noFill/>
        </p:spPr>
        <p:txBody>
          <a:bodyPr wrap="square" rtlCol="0">
            <a:spAutoFit/>
          </a:bodyPr>
          <a:lstStyle/>
          <a:p>
            <a:r>
              <a:rPr lang="en-US" sz="2000" dirty="0">
                <a:solidFill>
                  <a:schemeClr val="accent2">
                    <a:lumMod val="50000"/>
                  </a:schemeClr>
                </a:solidFill>
              </a:rPr>
              <a:t>A typical laptop battery can store about 1kW·hr of electricity when fully charged. How much would the electric company charge you for that?</a:t>
            </a:r>
          </a:p>
          <a:p>
            <a:endParaRPr lang="en-US" sz="2000" dirty="0">
              <a:solidFill>
                <a:schemeClr val="accent2">
                  <a:lumMod val="50000"/>
                </a:schemeClr>
              </a:solidFill>
            </a:endParaRPr>
          </a:p>
          <a:p>
            <a:r>
              <a:rPr lang="en-US" sz="2000" dirty="0">
                <a:solidFill>
                  <a:schemeClr val="accent2">
                    <a:lumMod val="50000"/>
                  </a:schemeClr>
                </a:solidFill>
              </a:rPr>
              <a:t>Which costs more the electric charge in a battery you buy from the store or the “packaging” it comes in?</a:t>
            </a:r>
          </a:p>
        </p:txBody>
      </p:sp>
      <p:pic>
        <p:nvPicPr>
          <p:cNvPr id="6" name="Picture 2" descr="C:\Users\dkoon\AppData\Local\Microsoft\Windows\Temporary Internet Files\Content.IE5\796HM9K6\MC900432598[1].png"/>
          <p:cNvPicPr>
            <a:picLocks noChangeAspect="1" noChangeArrowheads="1"/>
          </p:cNvPicPr>
          <p:nvPr/>
        </p:nvPicPr>
        <p:blipFill>
          <a:blip r:embed="rId2" cstate="print"/>
          <a:srcRect/>
          <a:stretch>
            <a:fillRect/>
          </a:stretch>
        </p:blipFill>
        <p:spPr bwMode="auto">
          <a:xfrm>
            <a:off x="7632065" y="2325210"/>
            <a:ext cx="1828572" cy="1828572"/>
          </a:xfrm>
          <a:prstGeom prst="rect">
            <a:avLst/>
          </a:prstGeom>
          <a:noFill/>
        </p:spPr>
      </p:pic>
      <p:pic>
        <p:nvPicPr>
          <p:cNvPr id="3074" name="Picture 2" descr="C:\Users\dkoon\AppData\Local\Microsoft\Windows\Temporary Internet Files\Content.IE5\WM9WFSCS\MC900434785[1].png"/>
          <p:cNvPicPr>
            <a:picLocks noChangeAspect="1" noChangeArrowheads="1"/>
          </p:cNvPicPr>
          <p:nvPr/>
        </p:nvPicPr>
        <p:blipFill>
          <a:blip r:embed="rId3" cstate="print"/>
          <a:srcRect/>
          <a:stretch>
            <a:fillRect/>
          </a:stretch>
        </p:blipFill>
        <p:spPr bwMode="auto">
          <a:xfrm>
            <a:off x="5181714" y="2325210"/>
            <a:ext cx="1828572" cy="1828572"/>
          </a:xfrm>
          <a:prstGeom prst="rect">
            <a:avLst/>
          </a:prstGeom>
          <a:noFill/>
        </p:spPr>
      </p:pic>
    </p:spTree>
    <p:extLst>
      <p:ext uri="{BB962C8B-B14F-4D97-AF65-F5344CB8AC3E}">
        <p14:creationId xmlns:p14="http://schemas.microsoft.com/office/powerpoint/2010/main" val="421473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Restructuring of the Electric Utility Industry (1 of 2)</a:t>
            </a:r>
          </a:p>
        </p:txBody>
      </p:sp>
      <p:sp>
        <p:nvSpPr>
          <p:cNvPr id="3" name="Content Placeholder 2"/>
          <p:cNvSpPr>
            <a:spLocks noGrp="1"/>
          </p:cNvSpPr>
          <p:nvPr>
            <p:ph idx="1"/>
          </p:nvPr>
        </p:nvSpPr>
        <p:spPr/>
        <p:txBody>
          <a:bodyPr>
            <a:normAutofit lnSpcReduction="10000"/>
          </a:bodyPr>
          <a:lstStyle/>
          <a:p>
            <a:pPr marL="0">
              <a:buNone/>
            </a:pPr>
            <a:r>
              <a:rPr lang="en-US" dirty="0"/>
              <a:t>G</a:t>
            </a:r>
            <a:r>
              <a:rPr lang="en-US" dirty="0">
                <a:latin typeface="+mn-lt"/>
              </a:rPr>
              <a:t>round rules for how electricity will be generated, bought, and sold for the next few years.</a:t>
            </a:r>
          </a:p>
          <a:p>
            <a:r>
              <a:rPr lang="en-US" dirty="0">
                <a:latin typeface="+mn-lt"/>
              </a:rPr>
              <a:t>Electricity has been generated primarily in central-station power plants.</a:t>
            </a:r>
          </a:p>
          <a:p>
            <a:r>
              <a:rPr lang="en-US" dirty="0">
                <a:latin typeface="+mn-lt"/>
              </a:rPr>
              <a:t>The highly regulated structure of the twentieth century changed to a market that relies on competition and little regulation to set the price of electricity generation.</a:t>
            </a:r>
          </a:p>
          <a:p>
            <a:r>
              <a:rPr lang="en-US" dirty="0">
                <a:latin typeface="+mn-lt"/>
              </a:rPr>
              <a:t>In 1978, the U.S. Congress passed the Public Utility Regulatory Policies Act (PURPA).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478" y="1683756"/>
            <a:ext cx="3816846" cy="2396359"/>
          </a:xfrm>
        </p:spPr>
        <p:txBody>
          <a:bodyPr anchor="b">
            <a:normAutofit/>
          </a:bodyPr>
          <a:lstStyle/>
          <a:p>
            <a:pPr algn="r"/>
            <a:r>
              <a:rPr lang="en-US" sz="3400" dirty="0">
                <a:solidFill>
                  <a:schemeClr val="tx1"/>
                </a:solidFill>
                <a:latin typeface="+mn-lt"/>
              </a:rPr>
              <a:t>Restructuring of the Electric Utility Industry (2 of 2)</a:t>
            </a:r>
          </a:p>
        </p:txBody>
      </p:sp>
      <p:graphicFrame>
        <p:nvGraphicFramePr>
          <p:cNvPr id="18" name="Content Placeholder 2">
            <a:extLst>
              <a:ext uri="{FF2B5EF4-FFF2-40B4-BE49-F238E27FC236}">
                <a16:creationId xmlns:a16="http://schemas.microsoft.com/office/drawing/2014/main" id="{A8E8D627-E1BB-80F7-34F6-FB904005124C}"/>
              </a:ext>
            </a:extLst>
          </p:cNvPr>
          <p:cNvGraphicFramePr>
            <a:graphicFrameLocks noGrp="1"/>
          </p:cNvGraphicFramePr>
          <p:nvPr>
            <p:ph idx="1"/>
            <p:extLst>
              <p:ext uri="{D42A27DB-BD31-4B8C-83A1-F6EECF244321}">
                <p14:modId xmlns:p14="http://schemas.microsoft.com/office/powerpoint/2010/main" val="41990120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3"/>
          <p:cNvSpPr txBox="1">
            <a:spLocks noChangeArrowheads="1"/>
          </p:cNvSpPr>
          <p:nvPr/>
        </p:nvSpPr>
        <p:spPr bwMode="auto">
          <a:xfrm>
            <a:off x="1018991" y="2760056"/>
            <a:ext cx="621067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i="0" u="none" strike="noStrike" kern="1200" cap="none" spc="0" normalizeH="0" baseline="0" noProof="0" dirty="0">
                <a:ln>
                  <a:noFill/>
                </a:ln>
                <a:effectLst/>
                <a:uLnTx/>
                <a:uFillTx/>
                <a:latin typeface="+mn-lt"/>
                <a:ea typeface="MS PGothic" panose="020B0600070205080204" pitchFamily="34" charset="-128"/>
              </a:rPr>
              <a:t>Volta discovered that electricity could be created if dissimilar metals were connected by a conductive solution called an electrolyte (1799).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i="0" u="none" strike="noStrike" kern="1200" cap="none" spc="0" normalizeH="0" baseline="0" noProof="0" dirty="0">
                <a:ln>
                  <a:noFill/>
                </a:ln>
                <a:effectLst/>
                <a:uLnTx/>
                <a:uFillTx/>
                <a:latin typeface="+mn-lt"/>
                <a:ea typeface="MS PGothic" panose="020B0600070205080204" pitchFamily="34" charset="-128"/>
              </a:rPr>
              <a:t>He created the electric battery, and proved that electricity could be generated chemically debunking the theory that it was generated solely by living beings.</a:t>
            </a:r>
          </a:p>
        </p:txBody>
      </p:sp>
      <p:sp>
        <p:nvSpPr>
          <p:cNvPr id="129027" name="Rectangle 5"/>
          <p:cNvSpPr>
            <a:spLocks noGrp="1" noChangeArrowheads="1"/>
          </p:cNvSpPr>
          <p:nvPr>
            <p:ph type="title"/>
          </p:nvPr>
        </p:nvSpPr>
        <p:spPr>
          <a:xfrm>
            <a:off x="-710951" y="591515"/>
            <a:ext cx="9601196" cy="1303867"/>
          </a:xfrm>
        </p:spPr>
        <p:txBody>
          <a:bodyPr/>
          <a:lstStyle/>
          <a:p>
            <a:pPr eaLnBrk="1" hangingPunct="1"/>
            <a:r>
              <a:rPr lang="en-US" altLang="en-US" dirty="0"/>
              <a:t>The Electric current</a:t>
            </a:r>
          </a:p>
        </p:txBody>
      </p:sp>
      <p:pic>
        <p:nvPicPr>
          <p:cNvPr id="129028" name="Picture 7" descr="Figure_25_03"/>
          <p:cNvPicPr>
            <a:picLocks noChangeAspect="1" noChangeArrowheads="1"/>
          </p:cNvPicPr>
          <p:nvPr/>
        </p:nvPicPr>
        <p:blipFill>
          <a:blip r:embed="rId3">
            <a:extLst>
              <a:ext uri="{28A0092B-C50C-407E-A947-70E740481C1C}">
                <a14:useLocalDpi xmlns:a14="http://schemas.microsoft.com/office/drawing/2010/main" val="0"/>
              </a:ext>
            </a:extLst>
          </a:blip>
          <a:srcRect b="2608"/>
          <a:stretch>
            <a:fillRect/>
          </a:stretch>
        </p:blipFill>
        <p:spPr bwMode="auto">
          <a:xfrm>
            <a:off x="7455116" y="1058069"/>
            <a:ext cx="4124325"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38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772400" cy="609600"/>
          </a:xfrm>
        </p:spPr>
        <p:txBody>
          <a:bodyPr>
            <a:normAutofit fontScale="90000"/>
          </a:bodyPr>
          <a:lstStyle/>
          <a:p>
            <a:r>
              <a:rPr lang="en-US" dirty="0"/>
              <a:t>US Electric usage: history</a:t>
            </a:r>
          </a:p>
        </p:txBody>
      </p:sp>
      <p:sp>
        <p:nvSpPr>
          <p:cNvPr id="3" name="Content Placeholder 2"/>
          <p:cNvSpPr>
            <a:spLocks noGrp="1"/>
          </p:cNvSpPr>
          <p:nvPr>
            <p:ph idx="1"/>
          </p:nvPr>
        </p:nvSpPr>
        <p:spPr>
          <a:xfrm>
            <a:off x="861134" y="1219200"/>
            <a:ext cx="8131946" cy="5199927"/>
          </a:xfrm>
        </p:spPr>
        <p:txBody>
          <a:bodyPr>
            <a:normAutofit lnSpcReduction="10000"/>
          </a:bodyPr>
          <a:lstStyle/>
          <a:p>
            <a:r>
              <a:rPr lang="en-US" sz="2400" dirty="0"/>
              <a:t>1706-1790: Benjamin Franklin</a:t>
            </a:r>
          </a:p>
          <a:p>
            <a:pPr lvl="1"/>
            <a:r>
              <a:rPr lang="en-US" sz="2000" dirty="0"/>
              <a:t>Lightning as electricity (1750)</a:t>
            </a:r>
          </a:p>
          <a:p>
            <a:pPr lvl="1"/>
            <a:r>
              <a:rPr lang="en-US" sz="2000" dirty="0"/>
              <a:t>Positive/negative convention</a:t>
            </a:r>
          </a:p>
          <a:p>
            <a:r>
              <a:rPr lang="en-US" sz="2400" dirty="0"/>
              <a:t>1879: Edison invents incandescent bulb, first major public “app” for electricity. Replaces….</a:t>
            </a:r>
          </a:p>
          <a:p>
            <a:pPr lvl="1"/>
            <a:r>
              <a:rPr lang="en-US" sz="2000" dirty="0"/>
              <a:t>Gas lamps (using “city gas” = carbon monoxide) outdoors</a:t>
            </a:r>
          </a:p>
          <a:p>
            <a:pPr lvl="1"/>
            <a:r>
              <a:rPr lang="en-US" sz="2000" dirty="0"/>
              <a:t>Candles, [oil] lanterns indoors</a:t>
            </a:r>
          </a:p>
          <a:p>
            <a:pPr lvl="1"/>
            <a:r>
              <a:rPr lang="en-US" sz="2000" dirty="0"/>
              <a:t>“Lime light” in the theatre</a:t>
            </a:r>
          </a:p>
          <a:p>
            <a:r>
              <a:rPr lang="en-US" sz="2400" dirty="0"/>
              <a:t>1880s – ca. 1891 “The War of Currents”: Edison vs. Westinghouse, Siemens, etc. fight over whether electric grid should be AC or DC. </a:t>
            </a:r>
          </a:p>
          <a:p>
            <a:pPr lvl="1"/>
            <a:r>
              <a:rPr lang="en-US" sz="2000" dirty="0"/>
              <a:t>Westinghouse &amp; AC win</a:t>
            </a:r>
          </a:p>
        </p:txBody>
      </p:sp>
      <p:pic>
        <p:nvPicPr>
          <p:cNvPr id="24577" name="Picture 1" descr="C:\Users\dkoon\AppData\Local\Microsoft\Windows\Temporary Internet Files\Content.IE5\796HM9K6\MC900436916[1].png"/>
          <p:cNvPicPr>
            <a:picLocks noChangeAspect="1" noChangeArrowheads="1"/>
          </p:cNvPicPr>
          <p:nvPr/>
        </p:nvPicPr>
        <p:blipFill>
          <a:blip r:embed="rId2" cstate="print"/>
          <a:srcRect/>
          <a:stretch>
            <a:fillRect/>
          </a:stretch>
        </p:blipFill>
        <p:spPr bwMode="auto">
          <a:xfrm>
            <a:off x="9066320" y="3675927"/>
            <a:ext cx="2743200" cy="2743200"/>
          </a:xfrm>
          <a:prstGeom prst="rect">
            <a:avLst/>
          </a:prstGeom>
          <a:noFill/>
        </p:spPr>
      </p:pic>
      <p:pic>
        <p:nvPicPr>
          <p:cNvPr id="25601" name="Picture 1" descr="C:\Users\dkoon\AppData\Local\Microsoft\Windows\Temporary Internet Files\Content.IE5\WM9WFSCS\MC900089718[1].wmf"/>
          <p:cNvPicPr>
            <a:picLocks noChangeAspect="1" noChangeArrowheads="1"/>
          </p:cNvPicPr>
          <p:nvPr/>
        </p:nvPicPr>
        <p:blipFill>
          <a:blip r:embed="rId3" cstate="print"/>
          <a:srcRect/>
          <a:stretch>
            <a:fillRect/>
          </a:stretch>
        </p:blipFill>
        <p:spPr bwMode="auto">
          <a:xfrm>
            <a:off x="9447320" y="673954"/>
            <a:ext cx="1981200" cy="2887016"/>
          </a:xfrm>
          <a:prstGeom prst="rect">
            <a:avLst/>
          </a:prstGeom>
          <a:noFill/>
        </p:spPr>
      </p:pic>
    </p:spTree>
    <p:extLst>
      <p:ext uri="{BB962C8B-B14F-4D97-AF65-F5344CB8AC3E}">
        <p14:creationId xmlns:p14="http://schemas.microsoft.com/office/powerpoint/2010/main" val="47030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l="16406" t="45833" r="39063" b="10417"/>
          <a:stretch>
            <a:fillRect/>
          </a:stretch>
        </p:blipFill>
        <p:spPr bwMode="auto">
          <a:xfrm>
            <a:off x="6930501" y="2647682"/>
            <a:ext cx="4343400" cy="3200400"/>
          </a:xfrm>
          <a:prstGeom prst="rect">
            <a:avLst/>
          </a:prstGeom>
          <a:noFill/>
          <a:ln w="9525">
            <a:noFill/>
            <a:miter lim="800000"/>
            <a:headEnd/>
            <a:tailEnd/>
          </a:ln>
        </p:spPr>
      </p:pic>
      <p:sp>
        <p:nvSpPr>
          <p:cNvPr id="2" name="Title 1"/>
          <p:cNvSpPr>
            <a:spLocks noGrp="1"/>
          </p:cNvSpPr>
          <p:nvPr>
            <p:ph type="title"/>
          </p:nvPr>
        </p:nvSpPr>
        <p:spPr>
          <a:xfrm>
            <a:off x="1219202" y="245285"/>
            <a:ext cx="9601196" cy="1303867"/>
          </a:xfrm>
        </p:spPr>
        <p:txBody>
          <a:bodyPr/>
          <a:lstStyle/>
          <a:p>
            <a:r>
              <a:rPr lang="en-US" dirty="0"/>
              <a:t>US Electric usage: history</a:t>
            </a:r>
          </a:p>
        </p:txBody>
      </p:sp>
      <p:sp>
        <p:nvSpPr>
          <p:cNvPr id="3" name="Content Placeholder 2"/>
          <p:cNvSpPr>
            <a:spLocks noGrp="1"/>
          </p:cNvSpPr>
          <p:nvPr>
            <p:ph idx="1"/>
          </p:nvPr>
        </p:nvSpPr>
        <p:spPr>
          <a:xfrm>
            <a:off x="1093432" y="2569919"/>
            <a:ext cx="5748664" cy="3916363"/>
          </a:xfrm>
        </p:spPr>
        <p:txBody>
          <a:bodyPr>
            <a:normAutofit fontScale="92500"/>
          </a:bodyPr>
          <a:lstStyle/>
          <a:p>
            <a:pPr marL="0" indent="0">
              <a:buNone/>
            </a:pPr>
            <a:r>
              <a:rPr lang="en-US" sz="2800" dirty="0"/>
              <a:t>1950s and 1960s: 7% average  annual increase in usage (rise of refrigerators, TV)</a:t>
            </a:r>
          </a:p>
          <a:p>
            <a:pPr marL="0" lvl="1" indent="0">
              <a:buNone/>
            </a:pPr>
            <a:r>
              <a:rPr lang="en-US" sz="2800" dirty="0"/>
              <a:t>By 1990s, annual increase slows to 1.7%</a:t>
            </a:r>
          </a:p>
          <a:p>
            <a:pPr marL="0" indent="0">
              <a:buNone/>
            </a:pPr>
            <a:endParaRPr lang="en-US" sz="2400" dirty="0"/>
          </a:p>
          <a:p>
            <a:pPr marL="0" indent="0">
              <a:buNone/>
            </a:pPr>
            <a:endParaRPr lang="en-US" sz="1400" dirty="0"/>
          </a:p>
          <a:p>
            <a:pPr marL="0" indent="0">
              <a:buNone/>
            </a:pPr>
            <a:endParaRPr lang="en-US" sz="1900" dirty="0"/>
          </a:p>
          <a:p>
            <a:pPr marL="0" indent="0">
              <a:buNone/>
            </a:pPr>
            <a:r>
              <a:rPr lang="en-US" sz="1900" dirty="0"/>
              <a:t>Image: TVA map: </a:t>
            </a:r>
            <a:r>
              <a:rPr lang="en-US" sz="1900" dirty="0">
                <a:solidFill>
                  <a:schemeClr val="accent2">
                    <a:lumMod val="75000"/>
                  </a:schemeClr>
                </a:solidFill>
                <a:hlinkClick r:id="rId3">
                  <a:extLst>
                    <a:ext uri="{A12FA001-AC4F-418D-AE19-62706E023703}">
                      <ahyp:hlinkClr xmlns:ahyp="http://schemas.microsoft.com/office/drawing/2018/hyperlinkcolor" val="tx"/>
                    </a:ext>
                  </a:extLst>
                </a:hlinkClick>
              </a:rPr>
              <a:t>http://upload.wikimedia.org/wikipedia/commons/e/eb/TVA-sites-map.png</a:t>
            </a:r>
            <a:endParaRPr lang="en-US" sz="1900" dirty="0">
              <a:solidFill>
                <a:schemeClr val="accent2">
                  <a:lumMod val="75000"/>
                </a:schemeClr>
              </a:solidFill>
            </a:endParaRPr>
          </a:p>
          <a:p>
            <a:pPr marL="0" indent="0">
              <a:buNone/>
            </a:pPr>
            <a:endParaRPr lang="en-US" sz="2400" dirty="0"/>
          </a:p>
          <a:p>
            <a:pPr marL="457200" lvl="1" indent="0">
              <a:buNone/>
            </a:pPr>
            <a:endParaRPr lang="en-US" sz="2000" dirty="0"/>
          </a:p>
          <a:p>
            <a:pPr marL="457200" lvl="1" indent="0">
              <a:buNone/>
            </a:pPr>
            <a:endParaRPr lang="en-US" sz="2000" dirty="0"/>
          </a:p>
        </p:txBody>
      </p:sp>
      <p:sp>
        <p:nvSpPr>
          <p:cNvPr id="6" name="Rectangle 5"/>
          <p:cNvSpPr/>
          <p:nvPr/>
        </p:nvSpPr>
        <p:spPr>
          <a:xfrm>
            <a:off x="1307607" y="1197747"/>
            <a:ext cx="9424386" cy="1569660"/>
          </a:xfrm>
          <a:prstGeom prst="rect">
            <a:avLst/>
          </a:prstGeom>
        </p:spPr>
        <p:txBody>
          <a:bodyPr wrap="square">
            <a:spAutoFit/>
          </a:bodyPr>
          <a:lstStyle/>
          <a:p>
            <a:pPr marL="0" lvl="1"/>
            <a:r>
              <a:rPr lang="en-US" sz="2400" dirty="0">
                <a:solidFill>
                  <a:schemeClr val="accent2">
                    <a:lumMod val="50000"/>
                  </a:schemeClr>
                </a:solidFill>
              </a:rPr>
              <a:t>Urban, then rural electrification throughout first half of 20</a:t>
            </a:r>
            <a:r>
              <a:rPr lang="en-US" sz="2400" baseline="30000" dirty="0">
                <a:solidFill>
                  <a:schemeClr val="accent2">
                    <a:lumMod val="50000"/>
                  </a:schemeClr>
                </a:solidFill>
              </a:rPr>
              <a:t>th</a:t>
            </a:r>
            <a:r>
              <a:rPr lang="en-US" sz="2400" dirty="0">
                <a:solidFill>
                  <a:schemeClr val="accent2">
                    <a:lumMod val="50000"/>
                  </a:schemeClr>
                </a:solidFill>
              </a:rPr>
              <a:t> Century.</a:t>
            </a:r>
          </a:p>
          <a:p>
            <a:pPr marL="0" lvl="1"/>
            <a:r>
              <a:rPr lang="en-US" sz="2400" dirty="0">
                <a:solidFill>
                  <a:schemeClr val="accent2">
                    <a:lumMod val="50000"/>
                  </a:schemeClr>
                </a:solidFill>
              </a:rPr>
              <a:t>Tennessee Valley Authority (TVA), huge hydroelectric project, one of the lynchpins of FDR’s economic recovery plan from Great Depression.</a:t>
            </a:r>
          </a:p>
          <a:p>
            <a:pPr marL="0" lvl="1"/>
            <a:r>
              <a:rPr lang="en-US" sz="2400" dirty="0">
                <a:solidFill>
                  <a:schemeClr val="accent1"/>
                </a:solidFill>
              </a:rPr>
              <a:t> </a:t>
            </a:r>
          </a:p>
        </p:txBody>
      </p:sp>
    </p:spTree>
    <p:extLst>
      <p:ext uri="{BB962C8B-B14F-4D97-AF65-F5344CB8AC3E}">
        <p14:creationId xmlns:p14="http://schemas.microsoft.com/office/powerpoint/2010/main" val="2886237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2031</TotalTime>
  <Words>3449</Words>
  <Application>Microsoft Office PowerPoint</Application>
  <PresentationFormat>Widescreen</PresentationFormat>
  <Paragraphs>331</Paragraphs>
  <Slides>45</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ＭＳ Ｐゴシック</vt:lpstr>
      <vt:lpstr>ＭＳ Ｐゴシック</vt:lpstr>
      <vt:lpstr>Aptos</vt:lpstr>
      <vt:lpstr>Arial</vt:lpstr>
      <vt:lpstr>Calibri</vt:lpstr>
      <vt:lpstr>Garamond</vt:lpstr>
      <vt:lpstr>Script MT Bold</vt:lpstr>
      <vt:lpstr>Symbol</vt:lpstr>
      <vt:lpstr>Wingdings</vt:lpstr>
      <vt:lpstr>Organic</vt:lpstr>
      <vt:lpstr>Equation</vt:lpstr>
      <vt:lpstr>PowerPoint Presentation</vt:lpstr>
      <vt:lpstr>Introduction to “Electrification” (1 of 3)</vt:lpstr>
      <vt:lpstr>Introduction to “Electrification” (2 of 3)</vt:lpstr>
      <vt:lpstr>Introduction to “Electrification” (3 of 3)</vt:lpstr>
      <vt:lpstr>Restructuring of the Electric Utility Industry (1 of 2)</vt:lpstr>
      <vt:lpstr>Restructuring of the Electric Utility Industry (2 of 2)</vt:lpstr>
      <vt:lpstr>The Electric current</vt:lpstr>
      <vt:lpstr>US Electric usage: history</vt:lpstr>
      <vt:lpstr>US Electric usage: history</vt:lpstr>
      <vt:lpstr>US Electric usage: history</vt:lpstr>
      <vt:lpstr>Electric quantities:  Static electricity &amp; electric charge</vt:lpstr>
      <vt:lpstr>Electric Charge, q or Q</vt:lpstr>
      <vt:lpstr>Electric charge</vt:lpstr>
      <vt:lpstr>Electric  hazards</vt:lpstr>
      <vt:lpstr>Electric quantities:  Current electricity &amp; electric current</vt:lpstr>
      <vt:lpstr>Electric quantities: potential difference</vt:lpstr>
      <vt:lpstr>Worked problems</vt:lpstr>
      <vt:lpstr>Worked problems</vt:lpstr>
      <vt:lpstr>Electric Current</vt:lpstr>
      <vt:lpstr>Electric quantities: resistance</vt:lpstr>
      <vt:lpstr>Problem</vt:lpstr>
      <vt:lpstr>Electrical Power</vt:lpstr>
      <vt:lpstr>Electric quantities: power</vt:lpstr>
      <vt:lpstr>Worked problems</vt:lpstr>
      <vt:lpstr>Worked problems</vt:lpstr>
      <vt:lpstr>Worked problems</vt:lpstr>
      <vt:lpstr>Worked problems</vt:lpstr>
      <vt:lpstr>Study questions</vt:lpstr>
      <vt:lpstr>Study questions</vt:lpstr>
      <vt:lpstr>Circuits</vt:lpstr>
      <vt:lpstr>Elementary Circuits</vt:lpstr>
      <vt:lpstr>Series and Parallel circuits</vt:lpstr>
      <vt:lpstr>Series and Parallel circuits</vt:lpstr>
      <vt:lpstr>Parallel &amp; Series circuits</vt:lpstr>
      <vt:lpstr>Series and parallel circuits</vt:lpstr>
      <vt:lpstr>Worked problems</vt:lpstr>
      <vt:lpstr>Superconductivity (1 of 3)</vt:lpstr>
      <vt:lpstr>Superconductivity (2 of 3)</vt:lpstr>
      <vt:lpstr>Superconductivity (3 of 3)</vt:lpstr>
      <vt:lpstr>Study questions</vt:lpstr>
      <vt:lpstr>Feed-in Tariff policy</vt:lpstr>
      <vt:lpstr>Pricing Electrical Energy Use</vt:lpstr>
      <vt:lpstr>Pricing Electrical Energy Use  </vt:lpstr>
      <vt:lpstr>Battery types and energy density</vt:lpstr>
      <vt:lpstr>Battery energy capacity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Amir, Fatima Zohra</cp:lastModifiedBy>
  <cp:revision>46</cp:revision>
  <cp:lastPrinted>2025-11-02T15:41:46Z</cp:lastPrinted>
  <dcterms:created xsi:type="dcterms:W3CDTF">2025-10-28T17:03:21Z</dcterms:created>
  <dcterms:modified xsi:type="dcterms:W3CDTF">2025-11-04T21:18:02Z</dcterms:modified>
</cp:coreProperties>
</file>