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3" r:id="rId2"/>
    <p:sldId id="271" r:id="rId3"/>
    <p:sldId id="272" r:id="rId4"/>
    <p:sldId id="314" r:id="rId5"/>
    <p:sldId id="315" r:id="rId6"/>
    <p:sldId id="306" r:id="rId7"/>
    <p:sldId id="316" r:id="rId8"/>
    <p:sldId id="317" r:id="rId9"/>
    <p:sldId id="318" r:id="rId10"/>
    <p:sldId id="320" r:id="rId11"/>
    <p:sldId id="321" r:id="rId12"/>
    <p:sldId id="322" r:id="rId13"/>
    <p:sldId id="323" r:id="rId14"/>
    <p:sldId id="325" r:id="rId15"/>
    <p:sldId id="285" r:id="rId16"/>
    <p:sldId id="286" r:id="rId17"/>
    <p:sldId id="287" r:id="rId18"/>
    <p:sldId id="288" r:id="rId19"/>
    <p:sldId id="326" r:id="rId20"/>
    <p:sldId id="327" r:id="rId21"/>
    <p:sldId id="290" r:id="rId22"/>
    <p:sldId id="291" r:id="rId23"/>
    <p:sldId id="292" r:id="rId24"/>
    <p:sldId id="293" r:id="rId25"/>
    <p:sldId id="296" r:id="rId26"/>
    <p:sldId id="297" r:id="rId27"/>
    <p:sldId id="299" r:id="rId28"/>
    <p:sldId id="300" r:id="rId29"/>
    <p:sldId id="301" r:id="rId30"/>
    <p:sldId id="302" r:id="rId31"/>
    <p:sldId id="303"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C44EC-0CBB-43A5-83D7-28D9E5A1121D}"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1714-A148-4C2C-9C18-9F60EC42A3A0}" type="slidenum">
              <a:rPr lang="en-US" smtClean="0"/>
              <a:t>‹#›</a:t>
            </a:fld>
            <a:endParaRPr lang="en-US"/>
          </a:p>
        </p:txBody>
      </p:sp>
    </p:spTree>
    <p:extLst>
      <p:ext uri="{BB962C8B-B14F-4D97-AF65-F5344CB8AC3E}">
        <p14:creationId xmlns:p14="http://schemas.microsoft.com/office/powerpoint/2010/main" val="316950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C0C8F97-B2EC-4517-BCC8-C84652960ABF}"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a:t>Solution: Using conservation of energy gives E = 0.005812 u = 5.4 eV. Conservation of energy and momentum show that the </a:t>
            </a:r>
            <a:r>
              <a:rPr lang="el-GR" altLang="en-US">
                <a:cs typeface="Arial" panose="020B0604020202020204" pitchFamily="34" charset="0"/>
              </a:rPr>
              <a:t>α</a:t>
            </a:r>
            <a:r>
              <a:rPr lang="en-US" altLang="en-US">
                <a:cs typeface="Arial" panose="020B0604020202020204" pitchFamily="34" charset="0"/>
              </a:rPr>
              <a:t> particle carries off 5.3 eV, or 98% of the disintegration energy.</a:t>
            </a:r>
            <a:endParaRPr lang="el-GR" altLang="en-US">
              <a:cs typeface="Arial" panose="020B0604020202020204" pitchFamily="34" charset="0"/>
            </a:endParaRPr>
          </a:p>
        </p:txBody>
      </p:sp>
    </p:spTree>
    <p:extLst>
      <p:ext uri="{BB962C8B-B14F-4D97-AF65-F5344CB8AC3E}">
        <p14:creationId xmlns:p14="http://schemas.microsoft.com/office/powerpoint/2010/main" val="199321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692F0D5-553C-4AAF-B96F-203B232BC16F}"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en-US"/>
              <a:t>Solution: Find the decay constant from the half life: </a:t>
            </a:r>
            <a:r>
              <a:rPr lang="el-GR" altLang="en-US">
                <a:cs typeface="Arial" panose="020B0604020202020204" pitchFamily="34" charset="0"/>
              </a:rPr>
              <a:t>λ</a:t>
            </a:r>
            <a:r>
              <a:rPr lang="en-US" altLang="en-US">
                <a:cs typeface="Arial" panose="020B0604020202020204" pitchFamily="34" charset="0"/>
              </a:rPr>
              <a:t> = 3.83 x 10</a:t>
            </a:r>
            <a:r>
              <a:rPr lang="en-US" altLang="en-US" baseline="30000">
                <a:cs typeface="Arial" panose="020B0604020202020204" pitchFamily="34" charset="0"/>
              </a:rPr>
              <a:t>-12</a:t>
            </a:r>
            <a:r>
              <a:rPr lang="en-US" altLang="en-US">
                <a:cs typeface="Arial" panose="020B0604020202020204" pitchFamily="34" charset="0"/>
              </a:rPr>
              <a:t> s</a:t>
            </a:r>
            <a:r>
              <a:rPr lang="en-US" altLang="en-US" baseline="30000">
                <a:cs typeface="Arial" panose="020B0604020202020204" pitchFamily="34" charset="0"/>
              </a:rPr>
              <a:t>-1</a:t>
            </a:r>
            <a:r>
              <a:rPr lang="en-US" altLang="en-US">
                <a:cs typeface="Arial" panose="020B0604020202020204" pitchFamily="34" charset="0"/>
              </a:rPr>
              <a:t>. Multiplying by the number of atoms in the sample gives the activity, 3.83 x 10</a:t>
            </a:r>
            <a:r>
              <a:rPr lang="en-US" altLang="en-US" baseline="30000">
                <a:cs typeface="Arial" panose="020B0604020202020204" pitchFamily="34" charset="0"/>
              </a:rPr>
              <a:t>10</a:t>
            </a:r>
            <a:r>
              <a:rPr lang="en-US" altLang="en-US">
                <a:cs typeface="Arial" panose="020B0604020202020204" pitchFamily="34" charset="0"/>
              </a:rPr>
              <a:t> decays/sec.</a:t>
            </a:r>
            <a:endParaRPr lang="el-GR" altLang="en-US">
              <a:cs typeface="Arial" panose="020B0604020202020204" pitchFamily="34" charset="0"/>
            </a:endParaRPr>
          </a:p>
        </p:txBody>
      </p:sp>
    </p:spTree>
    <p:extLst>
      <p:ext uri="{BB962C8B-B14F-4D97-AF65-F5344CB8AC3E}">
        <p14:creationId xmlns:p14="http://schemas.microsoft.com/office/powerpoint/2010/main" val="248028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6B988784-21DA-40BE-A708-07C681D8832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Solution: No. A shorter half-life means the activity is higher and thus more “radioactive” and can cause more biological damage. On the other hand, a shorter half-life means the material will all decay to a low level sooner. For the same sample size </a:t>
            </a:r>
            <a:r>
              <a:rPr lang="en-US" altLang="en-US" i="1"/>
              <a:t>N</a:t>
            </a:r>
            <a:r>
              <a:rPr lang="en-US" altLang="en-US"/>
              <a:t>, a short half-life material is more radioactive but for a shorter time. Longer half-life materials pose the problem that they have to be safely stored for longer until they reach a safe (low) level of activity.</a:t>
            </a:r>
          </a:p>
        </p:txBody>
      </p:sp>
    </p:spTree>
    <p:extLst>
      <p:ext uri="{BB962C8B-B14F-4D97-AF65-F5344CB8AC3E}">
        <p14:creationId xmlns:p14="http://schemas.microsoft.com/office/powerpoint/2010/main" val="143794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D497817-197B-4722-9196-3E305467B41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ltLang="en-US"/>
              <a:t>Solution: a. Use Avogadro’s number (or equivalently, the atomic mass); there are 6.90 x 10</a:t>
            </a:r>
            <a:r>
              <a:rPr lang="en-US" altLang="en-US" baseline="30000"/>
              <a:t>16</a:t>
            </a:r>
            <a:r>
              <a:rPr lang="en-US" altLang="en-US"/>
              <a:t> nuclei.</a:t>
            </a:r>
          </a:p>
          <a:p>
            <a:r>
              <a:rPr lang="en-US" altLang="en-US"/>
              <a:t>b. The decay constant is </a:t>
            </a:r>
            <a:r>
              <a:rPr lang="el-GR" altLang="en-US">
                <a:cs typeface="Arial" panose="020B0604020202020204" pitchFamily="34" charset="0"/>
              </a:rPr>
              <a:t>λ</a:t>
            </a:r>
            <a:r>
              <a:rPr lang="en-US" altLang="en-US">
                <a:cs typeface="Arial" panose="020B0604020202020204" pitchFamily="34" charset="0"/>
              </a:rPr>
              <a:t> = 1.55 x 10</a:t>
            </a:r>
            <a:r>
              <a:rPr lang="en-US" altLang="en-US" baseline="30000">
                <a:cs typeface="Arial" panose="020B0604020202020204" pitchFamily="34" charset="0"/>
              </a:rPr>
              <a:t>-3</a:t>
            </a:r>
            <a:r>
              <a:rPr lang="en-US" altLang="en-US">
                <a:cs typeface="Arial" panose="020B0604020202020204" pitchFamily="34" charset="0"/>
              </a:rPr>
              <a:t> s</a:t>
            </a:r>
            <a:r>
              <a:rPr lang="en-US" altLang="en-US" baseline="30000">
                <a:cs typeface="Arial" panose="020B0604020202020204" pitchFamily="34" charset="0"/>
              </a:rPr>
              <a:t>-1</a:t>
            </a:r>
            <a:r>
              <a:rPr lang="en-US" altLang="en-US">
                <a:cs typeface="Arial" panose="020B0604020202020204" pitchFamily="34" charset="0"/>
              </a:rPr>
              <a:t>; therefore the activity at t = 0 is 7.97 x 10</a:t>
            </a:r>
            <a:r>
              <a:rPr lang="en-US" altLang="en-US" baseline="30000">
                <a:cs typeface="Arial" panose="020B0604020202020204" pitchFamily="34" charset="0"/>
              </a:rPr>
              <a:t>13</a:t>
            </a:r>
            <a:r>
              <a:rPr lang="en-US" altLang="en-US">
                <a:cs typeface="Arial" panose="020B0604020202020204" pitchFamily="34" charset="0"/>
              </a:rPr>
              <a:t> decays/sec.</a:t>
            </a:r>
          </a:p>
          <a:p>
            <a:r>
              <a:rPr lang="en-US" altLang="en-US">
                <a:cs typeface="Arial" panose="020B0604020202020204" pitchFamily="34" charset="0"/>
              </a:rPr>
              <a:t>c. Use equation 41-7c; the activity will be 1.25 x 10</a:t>
            </a:r>
            <a:r>
              <a:rPr lang="en-US" altLang="en-US" baseline="30000">
                <a:cs typeface="Arial" panose="020B0604020202020204" pitchFamily="34" charset="0"/>
              </a:rPr>
              <a:t>12</a:t>
            </a:r>
            <a:r>
              <a:rPr lang="en-US" altLang="en-US">
                <a:cs typeface="Arial" panose="020B0604020202020204" pitchFamily="34" charset="0"/>
              </a:rPr>
              <a:t> s</a:t>
            </a:r>
            <a:r>
              <a:rPr lang="en-US" altLang="en-US" baseline="30000">
                <a:cs typeface="Arial" panose="020B0604020202020204" pitchFamily="34" charset="0"/>
              </a:rPr>
              <a:t>-1</a:t>
            </a:r>
            <a:r>
              <a:rPr lang="en-US" altLang="en-US">
                <a:cs typeface="Arial" panose="020B0604020202020204" pitchFamily="34" charset="0"/>
              </a:rPr>
              <a:t>.</a:t>
            </a:r>
          </a:p>
          <a:p>
            <a:r>
              <a:rPr lang="en-US" altLang="en-US">
                <a:cs typeface="Arial" panose="020B0604020202020204" pitchFamily="34" charset="0"/>
              </a:rPr>
              <a:t>d. Solving Equation 41-7c for t gives t = 7.70 h.</a:t>
            </a:r>
            <a:endParaRPr lang="el-GR" altLang="en-US">
              <a:cs typeface="Arial" panose="020B0604020202020204" pitchFamily="34" charset="0"/>
            </a:endParaRPr>
          </a:p>
        </p:txBody>
      </p:sp>
    </p:spTree>
    <p:extLst>
      <p:ext uri="{BB962C8B-B14F-4D97-AF65-F5344CB8AC3E}">
        <p14:creationId xmlns:p14="http://schemas.microsoft.com/office/powerpoint/2010/main" val="12198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8FAA102-AADB-4914-858E-81197D4DA430}"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a:t>Figure 41-13. Diagram of a Geiger counter.</a:t>
            </a:r>
          </a:p>
        </p:txBody>
      </p:sp>
    </p:spTree>
    <p:extLst>
      <p:ext uri="{BB962C8B-B14F-4D97-AF65-F5344CB8AC3E}">
        <p14:creationId xmlns:p14="http://schemas.microsoft.com/office/powerpoint/2010/main" val="386569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22DF5004-B873-4B01-BEEA-B5B97BEC600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Figure 41-14. Scintillation counter with a photomultiplier tube.</a:t>
            </a:r>
          </a:p>
        </p:txBody>
      </p:sp>
    </p:spTree>
    <p:extLst>
      <p:ext uri="{BB962C8B-B14F-4D97-AF65-F5344CB8AC3E}">
        <p14:creationId xmlns:p14="http://schemas.microsoft.com/office/powerpoint/2010/main" val="381334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BE269518-1F04-459B-AB22-7D92A443420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a:t>Figure 41-15. In a cloud chamber or bubble chamber, droplets or bubbles are formed around ions produced by the passage of a charged particle.</a:t>
            </a:r>
          </a:p>
        </p:txBody>
      </p:sp>
    </p:spTree>
    <p:extLst>
      <p:ext uri="{BB962C8B-B14F-4D97-AF65-F5344CB8AC3E}">
        <p14:creationId xmlns:p14="http://schemas.microsoft.com/office/powerpoint/2010/main" val="7972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73BB34-0BF0-42F6-923E-2E09F847D819}"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dirty="0"/>
              <a:t>Figure 41-16. Wire-drift chamber inside the Collider Detector at </a:t>
            </a:r>
            <a:r>
              <a:rPr lang="en-US" altLang="en-US" dirty="0" err="1"/>
              <a:t>Fermilab</a:t>
            </a:r>
            <a:r>
              <a:rPr lang="en-US" altLang="en-US" dirty="0"/>
              <a:t> (CDF)</a:t>
            </a:r>
          </a:p>
        </p:txBody>
      </p:sp>
    </p:spTree>
    <p:extLst>
      <p:ext uri="{BB962C8B-B14F-4D97-AF65-F5344CB8AC3E}">
        <p14:creationId xmlns:p14="http://schemas.microsoft.com/office/powerpoint/2010/main" val="242977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A0BFA0D0-1E54-469B-9D21-EBA4444F743D}"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7412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AE3470B3-8D65-4E6C-B1E6-6462E4C05EE8}"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8917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605E5798-F763-43A2-9D2C-49952401A265}"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402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51DECB4E-4AB7-4C17-B50D-A5FF14C46AC9}"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8533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091D7616-5B86-4907-908C-71175003E3F6}"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9578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C2A13AB5-85AC-4E68-821E-03798CE6DD6E}"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a:t>Figure 41-9. Energy-level diagram showing how </a:t>
            </a:r>
            <a:r>
              <a:rPr lang="en-US" altLang="en-US" baseline="30000"/>
              <a:t>12</a:t>
            </a:r>
            <a:r>
              <a:rPr lang="en-US" altLang="en-US" baseline="-25000"/>
              <a:t>5</a:t>
            </a:r>
            <a:r>
              <a:rPr lang="en-US" altLang="en-US"/>
              <a:t>B can decay to the ground state of </a:t>
            </a:r>
            <a:r>
              <a:rPr lang="en-US" altLang="en-US" baseline="30000"/>
              <a:t>12</a:t>
            </a:r>
            <a:r>
              <a:rPr lang="en-US" altLang="en-US" baseline="-25000"/>
              <a:t>6</a:t>
            </a:r>
            <a:r>
              <a:rPr lang="en-US" altLang="en-US"/>
              <a:t>C by </a:t>
            </a:r>
            <a:r>
              <a:rPr lang="el-GR" altLang="en-US">
                <a:cs typeface="Arial" panose="020B0604020202020204" pitchFamily="34" charset="0"/>
              </a:rPr>
              <a:t>β</a:t>
            </a:r>
            <a:r>
              <a:rPr lang="en-US" altLang="en-US"/>
              <a:t> decay (total energy released = 13.4 MeV), or can instead decay to an excited state of </a:t>
            </a:r>
            <a:r>
              <a:rPr lang="en-US" altLang="en-US" baseline="30000"/>
              <a:t>12</a:t>
            </a:r>
            <a:r>
              <a:rPr lang="en-US" altLang="en-US" baseline="-25000"/>
              <a:t>6</a:t>
            </a:r>
            <a:r>
              <a:rPr lang="en-US" altLang="en-US"/>
              <a:t>C (indicated by *), which subsequently decays to its ground state by emitting a 4.4-MeV </a:t>
            </a:r>
            <a:r>
              <a:rPr lang="el-GR" altLang="en-US">
                <a:cs typeface="Arial" panose="020B0604020202020204" pitchFamily="34" charset="0"/>
              </a:rPr>
              <a:t>γ</a:t>
            </a:r>
            <a:r>
              <a:rPr lang="en-US" altLang="en-US"/>
              <a:t> ray.</a:t>
            </a:r>
          </a:p>
        </p:txBody>
      </p:sp>
    </p:spTree>
    <p:extLst>
      <p:ext uri="{BB962C8B-B14F-4D97-AF65-F5344CB8AC3E}">
        <p14:creationId xmlns:p14="http://schemas.microsoft.com/office/powerpoint/2010/main" val="380582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75E6A8F9-C484-4891-8B50-589F2F7DBEFC}"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dirty="0"/>
              <a:t>Figure 41-10. Radioactive nuclei decay one by one. Hence, the number of parent nuclei in a sample is continually decreasing. When a </a:t>
            </a:r>
            <a:r>
              <a:rPr lang="en-US" altLang="en-US" baseline="30000" dirty="0"/>
              <a:t>14</a:t>
            </a:r>
            <a:r>
              <a:rPr lang="en-US" altLang="en-US" baseline="-25000" dirty="0"/>
              <a:t>6</a:t>
            </a:r>
            <a:r>
              <a:rPr lang="en-US" altLang="en-US" dirty="0"/>
              <a:t>C nucleus emits the electron, the nucleus becomes a </a:t>
            </a:r>
            <a:r>
              <a:rPr lang="en-US" altLang="en-US" baseline="30000" dirty="0"/>
              <a:t>14</a:t>
            </a:r>
            <a:r>
              <a:rPr lang="en-US" altLang="en-US" baseline="-25000" dirty="0"/>
              <a:t>7</a:t>
            </a:r>
            <a:r>
              <a:rPr lang="en-US" altLang="en-US" dirty="0"/>
              <a:t>N nucleus.</a:t>
            </a:r>
          </a:p>
        </p:txBody>
      </p:sp>
    </p:spTree>
    <p:extLst>
      <p:ext uri="{BB962C8B-B14F-4D97-AF65-F5344CB8AC3E}">
        <p14:creationId xmlns:p14="http://schemas.microsoft.com/office/powerpoint/2010/main" val="234004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9407183C-54CE-4057-B4BC-6360B1E3F67C}"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dirty="0"/>
              <a:t>Figure 41-11. (a) The number </a:t>
            </a:r>
            <a:r>
              <a:rPr lang="en-US" altLang="en-US" i="1" dirty="0"/>
              <a:t>N </a:t>
            </a:r>
            <a:r>
              <a:rPr lang="en-US" altLang="en-US" dirty="0"/>
              <a:t>of parent nuclei in a given sample of </a:t>
            </a:r>
            <a:r>
              <a:rPr lang="en-US" altLang="en-US" baseline="30000" dirty="0"/>
              <a:t>14</a:t>
            </a:r>
            <a:r>
              <a:rPr lang="en-US" altLang="en-US" baseline="-25000" dirty="0"/>
              <a:t>6</a:t>
            </a:r>
            <a:r>
              <a:rPr lang="en-US" altLang="en-US" dirty="0"/>
              <a:t>C decreases exponentially. (b) The number of decays per second also decreases exponentially. The half-life of </a:t>
            </a:r>
            <a:r>
              <a:rPr lang="en-US" altLang="en-US" baseline="30000" dirty="0"/>
              <a:t>14</a:t>
            </a:r>
            <a:r>
              <a:rPr lang="en-US" altLang="en-US" baseline="-25000" dirty="0"/>
              <a:t>6</a:t>
            </a:r>
            <a:r>
              <a:rPr lang="en-US" altLang="en-US" dirty="0"/>
              <a:t>C is about 5730 </a:t>
            </a:r>
            <a:r>
              <a:rPr lang="en-US" altLang="en-US" dirty="0" err="1"/>
              <a:t>yr</a:t>
            </a:r>
            <a:r>
              <a:rPr lang="en-US" altLang="en-US" dirty="0"/>
              <a:t>, which means that the number of parent nuclei, </a:t>
            </a:r>
            <a:r>
              <a:rPr lang="en-US" altLang="en-US" i="1" dirty="0"/>
              <a:t>N</a:t>
            </a:r>
            <a:r>
              <a:rPr lang="en-US" altLang="en-US" dirty="0"/>
              <a:t>, and the rate of decay, |</a:t>
            </a:r>
            <a:r>
              <a:rPr lang="en-US" altLang="en-US" i="1" dirty="0" err="1"/>
              <a:t>dNd</a:t>
            </a:r>
            <a:r>
              <a:rPr lang="en-US" altLang="en-US" dirty="0" err="1"/>
              <a:t>t</a:t>
            </a:r>
            <a:r>
              <a:rPr lang="en-US" altLang="en-US" dirty="0"/>
              <a:t>|, decrease by half every 5730 yr.</a:t>
            </a:r>
          </a:p>
        </p:txBody>
      </p:sp>
    </p:spTree>
    <p:extLst>
      <p:ext uri="{BB962C8B-B14F-4D97-AF65-F5344CB8AC3E}">
        <p14:creationId xmlns:p14="http://schemas.microsoft.com/office/powerpoint/2010/main" val="383069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158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107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57F1E4F-1CFF-5643-939E-217C01CDF565}" type="slidenum">
              <a:rPr lang="en-US" dirty="0"/>
              <a:pPr/>
              <a:t>‹#›</a:t>
            </a:fld>
            <a:endParaRPr lang="en-US" dirty="0"/>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479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010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461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45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09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186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313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584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623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88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043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440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109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6291633-BBA5-4204-A822-D38CEC84E389}" type="datetimeFigureOut">
              <a:rPr lang="en-US" smtClean="0"/>
              <a:t>11/30/2023</a:t>
            </a:fld>
            <a:endParaRPr lang="en-US"/>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1E614040-FB1A-4744-9E3C-072541E0CD2A}" type="slidenum">
              <a:rPr lang="en-US" smtClean="0"/>
              <a:t>‹#›</a:t>
            </a:fld>
            <a:endParaRPr lang="en-US"/>
          </a:p>
        </p:txBody>
      </p:sp>
    </p:spTree>
    <p:extLst>
      <p:ext uri="{BB962C8B-B14F-4D97-AF65-F5344CB8AC3E}">
        <p14:creationId xmlns:p14="http://schemas.microsoft.com/office/powerpoint/2010/main" val="1046842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mf"/><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0.png"/><Relationship Id="rId2"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omic Sans MS" panose="030F0702030302020204" pitchFamily="66" charset="0"/>
              </a:rPr>
              <a:t>Nuclear Physics</a:t>
            </a:r>
          </a:p>
        </p:txBody>
      </p:sp>
    </p:spTree>
    <p:extLst>
      <p:ext uri="{BB962C8B-B14F-4D97-AF65-F5344CB8AC3E}">
        <p14:creationId xmlns:p14="http://schemas.microsoft.com/office/powerpoint/2010/main" val="159884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ChangeArrowheads="1"/>
          </p:cNvSpPr>
          <p:nvPr/>
        </p:nvSpPr>
        <p:spPr bwMode="auto">
          <a:xfrm>
            <a:off x="3581400" y="3124200"/>
            <a:ext cx="502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9459" name="Text Box 3"/>
          <p:cNvSpPr txBox="1">
            <a:spLocks noChangeArrowheads="1"/>
          </p:cNvSpPr>
          <p:nvPr/>
        </p:nvSpPr>
        <p:spPr bwMode="auto">
          <a:xfrm>
            <a:off x="1828800" y="1066800"/>
            <a:ext cx="8458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electron in beta decay is not an orbital electron</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it is created in the decay within the nucleus itself.</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fundamental process is a neutron decaying to a proton, electron, and neutrino ( q=0 and m=0):</a:t>
            </a:r>
          </a:p>
        </p:txBody>
      </p:sp>
      <p:sp>
        <p:nvSpPr>
          <p:cNvPr id="19461" name="Text Box 5"/>
          <p:cNvSpPr txBox="1">
            <a:spLocks noChangeArrowheads="1"/>
          </p:cNvSpPr>
          <p:nvPr/>
        </p:nvSpPr>
        <p:spPr bwMode="auto">
          <a:xfrm>
            <a:off x="690464" y="4024313"/>
            <a:ext cx="1158862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One neutron changes to a proton in the </a:t>
            </a:r>
            <a:r>
              <a:rPr kumimoji="0" lang="en-US" altLang="en-US" sz="28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process and in the process (to conserve charge) emits an electron</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need for a particle such as the neutrino was discovered through analysis of energy and momentum conservation in beta decay – it could not be a two-particle decay.</a:t>
            </a:r>
          </a:p>
        </p:txBody>
      </p:sp>
      <p:sp>
        <p:nvSpPr>
          <p:cNvPr id="19462" name="Rectangle 6"/>
          <p:cNvSpPr>
            <a:spLocks noGrp="1" noChangeArrowheads="1"/>
          </p:cNvSpPr>
          <p:nvPr>
            <p:ph type="title"/>
          </p:nvPr>
        </p:nvSpPr>
        <p:spPr>
          <a:xfrm>
            <a:off x="2518955" y="272028"/>
            <a:ext cx="8785600" cy="579539"/>
          </a:xfrm>
        </p:spPr>
        <p:txBody>
          <a:bodyPr>
            <a:normAutofit fontScale="90000"/>
          </a:bodyPr>
          <a:lstStyle/>
          <a:p>
            <a:r>
              <a:rPr lang="en-US" altLang="en-US" dirty="0">
                <a:latin typeface="Comic Sans MS" panose="030F0702030302020204" pitchFamily="66" charset="0"/>
              </a:rPr>
              <a:t>Beta Decay</a:t>
            </a:r>
          </a:p>
        </p:txBody>
      </p:sp>
      <p:grpSp>
        <p:nvGrpSpPr>
          <p:cNvPr id="19468" name="Group 12"/>
          <p:cNvGrpSpPr>
            <a:grpSpLocks/>
          </p:cNvGrpSpPr>
          <p:nvPr/>
        </p:nvGrpSpPr>
        <p:grpSpPr bwMode="auto">
          <a:xfrm>
            <a:off x="3352800" y="3200400"/>
            <a:ext cx="5043488" cy="547688"/>
            <a:chOff x="1364" y="2007"/>
            <a:chExt cx="3177" cy="345"/>
          </a:xfrm>
        </p:grpSpPr>
        <p:pic>
          <p:nvPicPr>
            <p:cNvPr id="19466" name="Picture 10"/>
            <p:cNvPicPr>
              <a:picLocks noChangeAspect="1" noChangeArrowheads="1"/>
            </p:cNvPicPr>
            <p:nvPr/>
          </p:nvPicPr>
          <p:blipFill>
            <a:blip r:embed="rId2">
              <a:extLst>
                <a:ext uri="{28A0092B-C50C-407E-A947-70E740481C1C}">
                  <a14:useLocalDpi xmlns:a14="http://schemas.microsoft.com/office/drawing/2010/main" val="0"/>
                </a:ext>
              </a:extLst>
            </a:blip>
            <a:srcRect l="93039" t="26373" b="30769"/>
            <a:stretch>
              <a:fillRect/>
            </a:stretch>
          </p:blipFill>
          <p:spPr bwMode="auto">
            <a:xfrm>
              <a:off x="4368" y="2094"/>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 y="2007"/>
              <a:ext cx="303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6150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4038600" y="46482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mc:AlternateContent xmlns:mc="http://schemas.openxmlformats.org/markup-compatibility/2006">
        <mc:Choice xmlns:a14="http://schemas.microsoft.com/office/drawing/2010/main" Requires="a14">
          <p:sp>
            <p:nvSpPr>
              <p:cNvPr id="18435" name="Text Box 3"/>
              <p:cNvSpPr txBox="1">
                <a:spLocks noChangeArrowheads="1"/>
              </p:cNvSpPr>
              <p:nvPr/>
            </p:nvSpPr>
            <p:spPr bwMode="auto">
              <a:xfrm>
                <a:off x="1651517" y="1771897"/>
                <a:ext cx="9545217" cy="33239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Neutrinos are notoriously difficult to detect, as they interact only weakly. Direct evidence for their existence was not available until in the late 1950 (Fermi).</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symbol for the neutrino is the Greek letter nu </a:t>
                </a:r>
                <a14:m>
                  <m:oMath xmlns:m="http://schemas.openxmlformats.org/officeDocument/2006/math">
                    <m:r>
                      <a:rPr kumimoji="0" lang="en-US" altLang="en-US" sz="2800" b="1" i="1" u="none" strike="noStrike" kern="1200" cap="none" spc="0" normalizeH="0" baseline="0" noProof="0" dirty="0" smtClean="0">
                        <a:ln>
                          <a:noFill/>
                        </a:ln>
                        <a:solidFill>
                          <a:srgbClr val="A53010">
                            <a:lumMod val="50000"/>
                          </a:srgbClr>
                        </a:solidFill>
                        <a:effectLst/>
                        <a:uLnTx/>
                        <a:uFillTx/>
                        <a:latin typeface="Cambria Math" panose="02040503050406030204" pitchFamily="18" charset="0"/>
                        <a:ea typeface="+mn-ea"/>
                        <a:cs typeface="+mn-cs"/>
                      </a:rPr>
                      <m:t>(</m:t>
                    </m:r>
                    <m:r>
                      <a:rPr kumimoji="0" lang="el-GR" altLang="en-US" sz="2800" b="1" i="1" u="none" strike="noStrike" kern="1200" cap="none" spc="0" normalizeH="0" baseline="0" noProof="0" dirty="0" smtClean="0">
                        <a:ln>
                          <a:noFill/>
                        </a:ln>
                        <a:solidFill>
                          <a:srgbClr val="A53010">
                            <a:lumMod val="50000"/>
                          </a:srgbClr>
                        </a:solidFill>
                        <a:effectLst/>
                        <a:uLnTx/>
                        <a:uFillTx/>
                        <a:latin typeface="Cambria Math" panose="02040503050406030204" pitchFamily="18" charset="0"/>
                        <a:ea typeface="Cambria Math" panose="02040503050406030204" pitchFamily="18" charset="0"/>
                        <a:cs typeface="Aparajita" panose="020B0604020202020204" pitchFamily="34" charset="0"/>
                      </a:rPr>
                      <m:t>𝝂</m:t>
                    </m:r>
                  </m:oMath>
                </a14:m>
                <a:r>
                  <a:rPr kumimoji="0" lang="en-US" altLang="en-US" sz="2800" b="1" i="0" u="none" strike="noStrike" kern="1200" cap="none" spc="0" normalizeH="0" baseline="0" noProof="0" dirty="0">
                    <a:ln>
                      <a:noFill/>
                    </a:ln>
                    <a:solidFill>
                      <a:srgbClr val="A53010">
                        <a:lumMod val="50000"/>
                      </a:srgbClr>
                    </a:solidFill>
                    <a:effectLst/>
                    <a:uLnTx/>
                    <a:uFillTx/>
                    <a:latin typeface="Aparajita" panose="020B0604020202020204" pitchFamily="34" charset="0"/>
                    <a:ea typeface="+mn-ea"/>
                    <a:cs typeface="Aparajita" panose="020B0604020202020204" pitchFamily="34" charset="0"/>
                  </a:rPr>
                  <a:t>)</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Arial" panose="020B0604020202020204" pitchFamily="34" charset="0"/>
                  </a:rPr>
                  <a:t>; using this, we write the beta decay of carbon-14 as:</a:t>
                </a:r>
                <a:endParaRPr kumimoji="0" lang="el-GR"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Arial" panose="020B0604020202020204" pitchFamily="34" charset="0"/>
                </a:endParaRPr>
              </a:p>
            </p:txBody>
          </p:sp>
        </mc:Choice>
        <mc:Fallback>
          <p:sp>
            <p:nvSpPr>
              <p:cNvPr id="18435" name="Text Box 3"/>
              <p:cNvSpPr txBox="1">
                <a:spLocks noRot="1" noChangeAspect="1" noMove="1" noResize="1" noEditPoints="1" noAdjustHandles="1" noChangeArrowheads="1" noChangeShapeType="1" noTextEdit="1"/>
              </p:cNvSpPr>
              <p:nvPr/>
            </p:nvSpPr>
            <p:spPr bwMode="auto">
              <a:xfrm>
                <a:off x="1651517" y="1771897"/>
                <a:ext cx="9545217" cy="3323987"/>
              </a:xfrm>
              <a:prstGeom prst="rect">
                <a:avLst/>
              </a:prstGeom>
              <a:blipFill>
                <a:blip r:embed="rId2"/>
                <a:stretch>
                  <a:fillRect l="-1341" t="-2018" r="-2427" b="-42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8441" name="Group 9"/>
          <p:cNvGrpSpPr>
            <a:grpSpLocks/>
          </p:cNvGrpSpPr>
          <p:nvPr/>
        </p:nvGrpSpPr>
        <p:grpSpPr bwMode="auto">
          <a:xfrm>
            <a:off x="4129541" y="5260334"/>
            <a:ext cx="3849688" cy="552450"/>
            <a:chOff x="1632" y="2976"/>
            <a:chExt cx="2425" cy="348"/>
          </a:xfrm>
        </p:grpSpPr>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l="93039" t="26373" b="30769"/>
            <a:stretch>
              <a:fillRect/>
            </a:stretch>
          </p:blipFill>
          <p:spPr bwMode="auto">
            <a:xfrm>
              <a:off x="3884" y="3068"/>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2976"/>
              <a:ext cx="2286"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437" name="Rectangle 5"/>
          <p:cNvSpPr>
            <a:spLocks noGrp="1" noChangeArrowheads="1"/>
          </p:cNvSpPr>
          <p:nvPr>
            <p:ph type="title"/>
          </p:nvPr>
        </p:nvSpPr>
        <p:spPr/>
        <p:txBody>
          <a:bodyPr/>
          <a:lstStyle/>
          <a:p>
            <a:r>
              <a:rPr lang="en-US" altLang="en-US" b="1" dirty="0">
                <a:latin typeface="Comic Sans MS" panose="030F0702030302020204" pitchFamily="66" charset="0"/>
              </a:rPr>
              <a:t>Beta Decay</a:t>
            </a:r>
          </a:p>
        </p:txBody>
      </p:sp>
      <p:sp>
        <p:nvSpPr>
          <p:cNvPr id="2" name="TextBox 1"/>
          <p:cNvSpPr txBox="1"/>
          <p:nvPr/>
        </p:nvSpPr>
        <p:spPr>
          <a:xfrm>
            <a:off x="4472247" y="6055586"/>
            <a:ext cx="69589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bar sign indicate that it is an antineutrino (through</a:t>
            </a:r>
            <a:r>
              <a:rPr kumimoji="0" lang="el-GR"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l-GR" sz="1800" b="1" i="0" u="none" strike="noStrike" kern="1200" cap="none" spc="0" normalizeH="0" baseline="0" noProof="0" dirty="0">
                <a:ln>
                  <a:noFill/>
                </a:ln>
                <a:solidFill>
                  <a:srgbClr val="A53010">
                    <a:lumMod val="75000"/>
                  </a:srgbClr>
                </a:solidFill>
                <a:effectLst/>
                <a:uLnTx/>
                <a:uFillTx/>
                <a:latin typeface="Century Gothic" panose="020B0502020202020204"/>
                <a:ea typeface="+mn-ea"/>
                <a:cs typeface="+mn-cs"/>
              </a:rPr>
              <a:t>β</a:t>
            </a:r>
            <a:r>
              <a:rPr kumimoji="0" lang="en-US" sz="1800" b="1" i="0" u="none" strike="noStrike" kern="1200" cap="none" spc="0" normalizeH="0" baseline="30000" noProof="0" dirty="0">
                <a:ln>
                  <a:noFill/>
                </a:ln>
                <a:solidFill>
                  <a:srgbClr val="A53010">
                    <a:lumMod val="75000"/>
                  </a:srgbClr>
                </a:solidFill>
                <a:effectLst/>
                <a:uLnTx/>
                <a:uFillTx/>
                <a:latin typeface="Century Gothic" panose="020B0502020202020204"/>
                <a:ea typeface="+mn-ea"/>
                <a:cs typeface="+mn-cs"/>
              </a:rPr>
              <a:t>- </a:t>
            </a:r>
            <a:r>
              <a:rPr kumimoji="0" lang="en-US" sz="1800" b="1" i="0" u="none" strike="noStrike" kern="1200" cap="none" spc="0" normalizeH="0" baseline="0" noProof="0" dirty="0">
                <a:ln>
                  <a:noFill/>
                </a:ln>
                <a:solidFill>
                  <a:srgbClr val="A53010">
                    <a:lumMod val="75000"/>
                  </a:srgbClr>
                </a:solidFill>
                <a:effectLst/>
                <a:uLnTx/>
                <a:uFillTx/>
                <a:latin typeface="Century Gothic" panose="020B0502020202020204"/>
                <a:ea typeface="+mn-ea"/>
                <a:cs typeface="+mn-cs"/>
              </a:rPr>
              <a:t>)</a:t>
            </a:r>
            <a:r>
              <a:rPr kumimoji="0" lang="en-US" sz="1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t>
            </a:r>
          </a:p>
        </p:txBody>
      </p:sp>
      <p:cxnSp>
        <p:nvCxnSpPr>
          <p:cNvPr id="4" name="Straight Arrow Connector 3"/>
          <p:cNvCxnSpPr/>
          <p:nvPr/>
        </p:nvCxnSpPr>
        <p:spPr>
          <a:xfrm flipH="1">
            <a:off x="7104538" y="5626359"/>
            <a:ext cx="600053" cy="6138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54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Rectangle 10"/>
          <p:cNvSpPr>
            <a:spLocks noChangeArrowheads="1"/>
          </p:cNvSpPr>
          <p:nvPr/>
        </p:nvSpPr>
        <p:spPr bwMode="auto">
          <a:xfrm>
            <a:off x="4114800" y="4419600"/>
            <a:ext cx="396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7417" name="Rectangle 9"/>
          <p:cNvSpPr>
            <a:spLocks noChangeArrowheads="1"/>
          </p:cNvSpPr>
          <p:nvPr/>
        </p:nvSpPr>
        <p:spPr bwMode="auto">
          <a:xfrm>
            <a:off x="4114800" y="2362200"/>
            <a:ext cx="396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7411" name="Text Box 3"/>
          <p:cNvSpPr txBox="1">
            <a:spLocks noChangeArrowheads="1"/>
          </p:cNvSpPr>
          <p:nvPr/>
        </p:nvSpPr>
        <p:spPr bwMode="auto">
          <a:xfrm>
            <a:off x="1905000" y="1417766"/>
            <a:ext cx="838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Beta decay (</a:t>
            </a:r>
            <a:r>
              <a:rPr kumimoji="0" lang="el-GR"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β</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+)can also occur where the nucleus emits a positron rather than an electron:</a:t>
            </a:r>
          </a:p>
        </p:txBody>
      </p:sp>
      <p:grpSp>
        <p:nvGrpSpPr>
          <p:cNvPr id="17424" name="Group 16"/>
          <p:cNvGrpSpPr>
            <a:grpSpLocks/>
          </p:cNvGrpSpPr>
          <p:nvPr/>
        </p:nvGrpSpPr>
        <p:grpSpPr bwMode="auto">
          <a:xfrm>
            <a:off x="4224339" y="2438401"/>
            <a:ext cx="3984625" cy="619125"/>
            <a:chOff x="1701" y="1536"/>
            <a:chExt cx="2510" cy="390"/>
          </a:xfrm>
        </p:grpSpPr>
        <p:pic>
          <p:nvPicPr>
            <p:cNvPr id="17422" name="Picture 14"/>
            <p:cNvPicPr>
              <a:picLocks noChangeAspect="1" noChangeArrowheads="1"/>
            </p:cNvPicPr>
            <p:nvPr/>
          </p:nvPicPr>
          <p:blipFill>
            <a:blip r:embed="rId2">
              <a:extLst>
                <a:ext uri="{28A0092B-C50C-407E-A947-70E740481C1C}">
                  <a14:useLocalDpi xmlns:a14="http://schemas.microsoft.com/office/drawing/2010/main" val="0"/>
                </a:ext>
              </a:extLst>
            </a:blip>
            <a:srcRect l="93039" t="26373" b="30769"/>
            <a:stretch>
              <a:fillRect/>
            </a:stretch>
          </p:blipFill>
          <p:spPr bwMode="auto">
            <a:xfrm>
              <a:off x="4038" y="1653"/>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1536"/>
              <a:ext cx="2358"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413" name="Text Box 5"/>
          <p:cNvSpPr txBox="1">
            <a:spLocks noChangeArrowheads="1"/>
          </p:cNvSpPr>
          <p:nvPr/>
        </p:nvSpPr>
        <p:spPr bwMode="auto">
          <a:xfrm>
            <a:off x="1993900" y="3429000"/>
            <a:ext cx="7696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And a nucleus can capture one of its inner electrons (EC):</a:t>
            </a:r>
          </a:p>
        </p:txBody>
      </p:sp>
      <p:sp>
        <p:nvSpPr>
          <p:cNvPr id="17415" name="Rectangle 7"/>
          <p:cNvSpPr>
            <a:spLocks noGrp="1" noChangeArrowheads="1"/>
          </p:cNvSpPr>
          <p:nvPr>
            <p:ph type="title"/>
          </p:nvPr>
        </p:nvSpPr>
        <p:spPr>
          <a:xfrm>
            <a:off x="2593600" y="624110"/>
            <a:ext cx="8785600" cy="663514"/>
          </a:xfrm>
        </p:spPr>
        <p:txBody>
          <a:bodyPr/>
          <a:lstStyle/>
          <a:p>
            <a:r>
              <a:rPr lang="en-US" altLang="en-US" dirty="0">
                <a:latin typeface="Comic Sans MS" panose="030F0702030302020204" pitchFamily="66" charset="0"/>
              </a:rPr>
              <a:t>Beta Decay- Example</a:t>
            </a:r>
          </a:p>
        </p:txBody>
      </p:sp>
      <p:grpSp>
        <p:nvGrpSpPr>
          <p:cNvPr id="17423" name="Group 15"/>
          <p:cNvGrpSpPr>
            <a:grpSpLocks/>
          </p:cNvGrpSpPr>
          <p:nvPr/>
        </p:nvGrpSpPr>
        <p:grpSpPr bwMode="auto">
          <a:xfrm>
            <a:off x="4224339" y="4854251"/>
            <a:ext cx="3963988" cy="609600"/>
            <a:chOff x="1716" y="2832"/>
            <a:chExt cx="2497" cy="384"/>
          </a:xfrm>
        </p:grpSpPr>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 y="2832"/>
              <a:ext cx="232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1" name="Picture 13"/>
            <p:cNvPicPr>
              <a:picLocks noChangeAspect="1" noChangeArrowheads="1"/>
            </p:cNvPicPr>
            <p:nvPr/>
          </p:nvPicPr>
          <p:blipFill>
            <a:blip r:embed="rId2">
              <a:extLst>
                <a:ext uri="{28A0092B-C50C-407E-A947-70E740481C1C}">
                  <a14:useLocalDpi xmlns:a14="http://schemas.microsoft.com/office/drawing/2010/main" val="0"/>
                </a:ext>
              </a:extLst>
            </a:blip>
            <a:srcRect l="93039" t="26373" b="30769"/>
            <a:stretch>
              <a:fillRect/>
            </a:stretch>
          </p:blipFill>
          <p:spPr bwMode="auto">
            <a:xfrm>
              <a:off x="4040" y="2942"/>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4059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9" name="Rectangle 11"/>
          <p:cNvSpPr>
            <a:spLocks noChangeArrowheads="1"/>
          </p:cNvSpPr>
          <p:nvPr/>
        </p:nvSpPr>
        <p:spPr bwMode="auto">
          <a:xfrm>
            <a:off x="3352800" y="4572000"/>
            <a:ext cx="556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4932" name="Rectangle 4"/>
          <p:cNvSpPr>
            <a:spLocks noGrp="1" noChangeArrowheads="1"/>
          </p:cNvSpPr>
          <p:nvPr>
            <p:ph type="title"/>
          </p:nvPr>
        </p:nvSpPr>
        <p:spPr>
          <a:xfrm>
            <a:off x="2593600" y="377309"/>
            <a:ext cx="8785600" cy="562492"/>
          </a:xfrm>
        </p:spPr>
        <p:txBody>
          <a:bodyPr>
            <a:noAutofit/>
          </a:bodyPr>
          <a:lstStyle/>
          <a:p>
            <a:r>
              <a:rPr lang="en-US" altLang="en-US" dirty="0">
                <a:latin typeface="Comic Sans MS" panose="030F0702030302020204" pitchFamily="66" charset="0"/>
              </a:rPr>
              <a:t>Beta Decay</a:t>
            </a:r>
          </a:p>
        </p:txBody>
      </p:sp>
      <p:sp>
        <p:nvSpPr>
          <p:cNvPr id="124933" name="Text Box 5"/>
          <p:cNvSpPr txBox="1">
            <a:spLocks noChangeArrowheads="1"/>
          </p:cNvSpPr>
          <p:nvPr/>
        </p:nvSpPr>
        <p:spPr bwMode="auto">
          <a:xfrm>
            <a:off x="1258077" y="1117424"/>
            <a:ext cx="967584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In general, we can write beta decay in the following form:</a:t>
            </a:r>
          </a:p>
        </p:txBody>
      </p:sp>
      <p:sp>
        <p:nvSpPr>
          <p:cNvPr id="124934" name="Text Box 6"/>
          <p:cNvSpPr txBox="1">
            <a:spLocks noChangeArrowheads="1"/>
          </p:cNvSpPr>
          <p:nvPr/>
        </p:nvSpPr>
        <p:spPr bwMode="auto">
          <a:xfrm>
            <a:off x="2286000" y="4038600"/>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And similarly for electron capture </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(EC):</a:t>
            </a:r>
          </a:p>
        </p:txBody>
      </p:sp>
      <p:pic>
        <p:nvPicPr>
          <p:cNvPr id="1249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405064"/>
            <a:ext cx="528637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4943" name="Group 15"/>
          <p:cNvGrpSpPr>
            <a:grpSpLocks/>
          </p:cNvGrpSpPr>
          <p:nvPr/>
        </p:nvGrpSpPr>
        <p:grpSpPr bwMode="auto">
          <a:xfrm>
            <a:off x="2500689" y="4881264"/>
            <a:ext cx="5630863" cy="744537"/>
            <a:chOff x="1186" y="3035"/>
            <a:chExt cx="3547" cy="469"/>
          </a:xfrm>
        </p:grpSpPr>
        <p:pic>
          <p:nvPicPr>
            <p:cNvPr id="1249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 y="3035"/>
              <a:ext cx="3388"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42" name="Picture 14"/>
            <p:cNvPicPr>
              <a:picLocks noChangeAspect="1" noChangeArrowheads="1"/>
            </p:cNvPicPr>
            <p:nvPr/>
          </p:nvPicPr>
          <p:blipFill>
            <a:blip r:embed="rId4">
              <a:extLst>
                <a:ext uri="{28A0092B-C50C-407E-A947-70E740481C1C}">
                  <a14:useLocalDpi xmlns:a14="http://schemas.microsoft.com/office/drawing/2010/main" val="0"/>
                </a:ext>
              </a:extLst>
            </a:blip>
            <a:srcRect l="93039" t="26373" b="30769"/>
            <a:stretch>
              <a:fillRect/>
            </a:stretch>
          </p:blipFill>
          <p:spPr bwMode="auto">
            <a:xfrm>
              <a:off x="4560" y="3215"/>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4947" name="Group 19"/>
          <p:cNvGrpSpPr>
            <a:grpSpLocks/>
          </p:cNvGrpSpPr>
          <p:nvPr/>
        </p:nvGrpSpPr>
        <p:grpSpPr bwMode="auto">
          <a:xfrm>
            <a:off x="2057401" y="2133601"/>
            <a:ext cx="8247063" cy="1579563"/>
            <a:chOff x="336" y="1344"/>
            <a:chExt cx="5195" cy="995"/>
          </a:xfrm>
        </p:grpSpPr>
        <p:pic>
          <p:nvPicPr>
            <p:cNvPr id="124945" name="Picture 17" descr="2008-09-08_154401"/>
            <p:cNvPicPr>
              <a:picLocks noChangeAspect="1" noChangeArrowheads="1"/>
            </p:cNvPicPr>
            <p:nvPr/>
          </p:nvPicPr>
          <p:blipFill>
            <a:blip r:embed="rId5">
              <a:extLst>
                <a:ext uri="{28A0092B-C50C-407E-A947-70E740481C1C}">
                  <a14:useLocalDpi xmlns:a14="http://schemas.microsoft.com/office/drawing/2010/main" val="0"/>
                </a:ext>
              </a:extLst>
            </a:blip>
            <a:srcRect l="91362" t="52690" r="50" b="15865"/>
            <a:stretch>
              <a:fillRect/>
            </a:stretch>
          </p:blipFill>
          <p:spPr bwMode="auto">
            <a:xfrm>
              <a:off x="5315" y="2207"/>
              <a:ext cx="169" cy="111"/>
            </a:xfrm>
            <a:prstGeom prst="rect">
              <a:avLst/>
            </a:prstGeom>
            <a:noFill/>
            <a:extLst>
              <a:ext uri="{909E8E84-426E-40DD-AFC4-6F175D3DCCD1}">
                <a14:hiddenFill xmlns:a14="http://schemas.microsoft.com/office/drawing/2010/main">
                  <a:solidFill>
                    <a:srgbClr val="FFFFFF"/>
                  </a:solidFill>
                </a14:hiddenFill>
              </a:ext>
            </a:extLst>
          </p:spPr>
        </p:pic>
        <p:sp>
          <p:nvSpPr>
            <p:cNvPr id="124938" name="Rectangle 10"/>
            <p:cNvSpPr>
              <a:spLocks noChangeArrowheads="1"/>
            </p:cNvSpPr>
            <p:nvPr/>
          </p:nvSpPr>
          <p:spPr bwMode="auto">
            <a:xfrm>
              <a:off x="336" y="1344"/>
              <a:ext cx="508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249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 y="1515"/>
              <a:ext cx="1369"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46" name="Picture 18" descr="Picture 1"/>
            <p:cNvPicPr>
              <a:picLocks noChangeAspect="1" noChangeArrowheads="1"/>
            </p:cNvPicPr>
            <p:nvPr/>
          </p:nvPicPr>
          <p:blipFill>
            <a:blip r:embed="rId7">
              <a:extLst>
                <a:ext uri="{28A0092B-C50C-407E-A947-70E740481C1C}">
                  <a14:useLocalDpi xmlns:a14="http://schemas.microsoft.com/office/drawing/2010/main" val="0"/>
                </a:ext>
              </a:extLst>
            </a:blip>
            <a:srcRect l="92575" t="30174" b="38193"/>
            <a:stretch>
              <a:fillRect/>
            </a:stretch>
          </p:blipFill>
          <p:spPr bwMode="auto">
            <a:xfrm>
              <a:off x="5335" y="1735"/>
              <a:ext cx="196" cy="2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272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a:xfrm>
            <a:off x="2209800" y="76200"/>
            <a:ext cx="7772400" cy="838200"/>
          </a:xfrm>
        </p:spPr>
        <p:txBody>
          <a:bodyPr/>
          <a:lstStyle/>
          <a:p>
            <a:pPr eaLnBrk="1" hangingPunct="1"/>
            <a:r>
              <a:rPr lang="en-US" altLang="en-US" dirty="0">
                <a:latin typeface="Comic Sans MS" panose="030F0702030302020204" pitchFamily="66" charset="0"/>
              </a:rPr>
              <a:t>Gamma decay</a:t>
            </a:r>
          </a:p>
        </p:txBody>
      </p:sp>
      <p:sp>
        <p:nvSpPr>
          <p:cNvPr id="79877" name="Rectangle 3"/>
          <p:cNvSpPr>
            <a:spLocks noGrp="1" noChangeArrowheads="1"/>
          </p:cNvSpPr>
          <p:nvPr>
            <p:ph type="body" idx="1"/>
          </p:nvPr>
        </p:nvSpPr>
        <p:spPr>
          <a:xfrm>
            <a:off x="2038524" y="729060"/>
            <a:ext cx="9938785" cy="2908300"/>
          </a:xfrm>
        </p:spPr>
        <p:txBody>
          <a:bodyPr/>
          <a:lstStyle/>
          <a:p>
            <a:pPr eaLnBrk="1" hangingPunct="1"/>
            <a:r>
              <a:rPr lang="en-US" altLang="en-US" sz="2800" dirty="0">
                <a:solidFill>
                  <a:schemeClr val="accent4">
                    <a:lumMod val="50000"/>
                  </a:schemeClr>
                </a:solidFill>
                <a:latin typeface="Comic Sans MS" panose="030F0702030302020204" pitchFamily="66" charset="0"/>
              </a:rPr>
              <a:t>So far</a:t>
            </a:r>
          </a:p>
          <a:p>
            <a:pPr lvl="1" eaLnBrk="1" hangingPunct="1"/>
            <a:r>
              <a:rPr lang="en-US" altLang="en-US" sz="2000" b="1" dirty="0">
                <a:solidFill>
                  <a:schemeClr val="accent4">
                    <a:lumMod val="50000"/>
                  </a:schemeClr>
                </a:solidFill>
                <a:latin typeface="Comic Sans MS" panose="030F0702030302020204" pitchFamily="66" charset="0"/>
              </a:rPr>
              <a:t>Alpha decay: alpha particle emitted from nucleus</a:t>
            </a:r>
          </a:p>
          <a:p>
            <a:pPr lvl="1" eaLnBrk="1" hangingPunct="1"/>
            <a:r>
              <a:rPr lang="en-US" altLang="en-US" sz="2000" b="1" dirty="0">
                <a:solidFill>
                  <a:schemeClr val="accent4">
                    <a:lumMod val="50000"/>
                  </a:schemeClr>
                </a:solidFill>
                <a:latin typeface="Comic Sans MS" panose="030F0702030302020204" pitchFamily="66" charset="0"/>
              </a:rPr>
              <a:t>Beta decay: electron or positron emitted</a:t>
            </a:r>
          </a:p>
          <a:p>
            <a:pPr eaLnBrk="1" hangingPunct="1"/>
            <a:r>
              <a:rPr lang="en-US" altLang="en-US" sz="2800" dirty="0">
                <a:solidFill>
                  <a:schemeClr val="accent4">
                    <a:lumMod val="50000"/>
                  </a:schemeClr>
                </a:solidFill>
                <a:latin typeface="Comic Sans MS" panose="030F0702030302020204" pitchFamily="66" charset="0"/>
              </a:rPr>
              <a:t>Both can leave the nucleus in excited state</a:t>
            </a:r>
          </a:p>
          <a:p>
            <a:pPr lvl="1" eaLnBrk="1" hangingPunct="1"/>
            <a:r>
              <a:rPr lang="en-US" altLang="en-US" sz="2000" dirty="0">
                <a:solidFill>
                  <a:schemeClr val="accent4">
                    <a:lumMod val="50000"/>
                  </a:schemeClr>
                </a:solidFill>
                <a:latin typeface="Comic Sans MS" panose="030F0702030302020204" pitchFamily="66" charset="0"/>
              </a:rPr>
              <a:t>Just like a hydrogen atom can be in an excited state</a:t>
            </a:r>
          </a:p>
          <a:p>
            <a:pPr lvl="1" eaLnBrk="1" hangingPunct="1"/>
            <a:r>
              <a:rPr lang="en-US" altLang="en-US" sz="2000" dirty="0">
                <a:solidFill>
                  <a:schemeClr val="accent4">
                    <a:lumMod val="50000"/>
                  </a:schemeClr>
                </a:solidFill>
                <a:latin typeface="Comic Sans MS" panose="030F0702030302020204" pitchFamily="66" charset="0"/>
              </a:rPr>
              <a:t>Hydrogen emits photon as it drops to lower state.</a:t>
            </a:r>
          </a:p>
        </p:txBody>
      </p:sp>
      <p:pic>
        <p:nvPicPr>
          <p:cNvPr id="171012" name="Picture 4" descr="gamma-de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4" y="3797300"/>
            <a:ext cx="4624387" cy="2540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5"/>
          <p:cNvSpPr txBox="1">
            <a:spLocks noChangeArrowheads="1"/>
          </p:cNvSpPr>
          <p:nvPr/>
        </p:nvSpPr>
        <p:spPr bwMode="auto">
          <a:xfrm>
            <a:off x="1612900" y="3810000"/>
            <a:ext cx="4241800" cy="24929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Nucleus also emits photon as it drops to ground state</a:t>
            </a:r>
            <a:b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br>
            <a: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This is gamma radiation</a:t>
            </a:r>
            <a:endParaRPr kumimoji="0" lang="en-US" altLang="en-US" sz="28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But energies much larger, </a:t>
            </a:r>
            <a:b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br>
            <a: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so </a:t>
            </a:r>
            <a:r>
              <a:rPr kumimoji="0" lang="en-US" altLang="en-US" sz="2400" b="1"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extremely</a:t>
            </a:r>
            <a:r>
              <a:rPr kumimoji="0" lang="en-US" altLang="en-US" sz="24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 high energy photons.</a:t>
            </a:r>
            <a:endParaRPr kumimoji="0" lang="en-US" altLang="en-US" sz="2800" b="0"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00302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13"/>
                                        </p:tgtEl>
                                        <p:attrNameLst>
                                          <p:attrName>style.visibility</p:attrName>
                                        </p:attrNameLst>
                                      </p:cBhvr>
                                      <p:to>
                                        <p:strVal val="visible"/>
                                      </p:to>
                                    </p:set>
                                    <p:animEffect transition="in" filter="fade">
                                      <p:cBhvr>
                                        <p:cTn id="7" dur="1000"/>
                                        <p:tgtEl>
                                          <p:spTgt spid="17101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71012"/>
                                        </p:tgtEl>
                                        <p:attrNameLst>
                                          <p:attrName>style.visibility</p:attrName>
                                        </p:attrNameLst>
                                      </p:cBhvr>
                                      <p:to>
                                        <p:strVal val="visible"/>
                                      </p:to>
                                    </p:set>
                                    <p:animEffect transition="in" filter="fade">
                                      <p:cBhvr>
                                        <p:cTn id="11" dur="20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759634" y="790392"/>
            <a:ext cx="95655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Gamma rays are very high-energy photons. They are emitted when a nucleus decays from an excited state to a lower state, just as photons are emitted by electrons returning to a lower state.</a:t>
            </a:r>
          </a:p>
        </p:txBody>
      </p:sp>
      <p:sp>
        <p:nvSpPr>
          <p:cNvPr id="16389" name="Rectangle 5"/>
          <p:cNvSpPr>
            <a:spLocks noGrp="1" noChangeArrowheads="1"/>
          </p:cNvSpPr>
          <p:nvPr>
            <p:ph type="title"/>
          </p:nvPr>
        </p:nvSpPr>
        <p:spPr>
          <a:xfrm>
            <a:off x="2798873" y="188681"/>
            <a:ext cx="8785600" cy="878119"/>
          </a:xfrm>
        </p:spPr>
        <p:txBody>
          <a:bodyPr/>
          <a:lstStyle/>
          <a:p>
            <a:r>
              <a:rPr lang="en-US" altLang="en-US" dirty="0">
                <a:latin typeface="Comic Sans MS" panose="030F0702030302020204" pitchFamily="66" charset="0"/>
              </a:rPr>
              <a:t>Gamma Decay</a:t>
            </a:r>
          </a:p>
        </p:txBody>
      </p:sp>
      <p:pic>
        <p:nvPicPr>
          <p:cNvPr id="16391" name="Picture 7" descr="Figure_41_09"/>
          <p:cNvPicPr>
            <a:picLocks noChangeAspect="1" noChangeArrowheads="1"/>
          </p:cNvPicPr>
          <p:nvPr/>
        </p:nvPicPr>
        <p:blipFill>
          <a:blip r:embed="rId3" cstate="print">
            <a:extLst>
              <a:ext uri="{28A0092B-C50C-407E-A947-70E740481C1C}">
                <a14:useLocalDpi xmlns:a14="http://schemas.microsoft.com/office/drawing/2010/main" val="0"/>
              </a:ext>
            </a:extLst>
          </a:blip>
          <a:srcRect b="2692"/>
          <a:stretch>
            <a:fillRect/>
          </a:stretch>
        </p:blipFill>
        <p:spPr bwMode="auto">
          <a:xfrm>
            <a:off x="3279776" y="2971800"/>
            <a:ext cx="57880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93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Table_41_02"/>
          <p:cNvPicPr>
            <a:picLocks noChangeAspect="1" noChangeArrowheads="1"/>
          </p:cNvPicPr>
          <p:nvPr/>
        </p:nvPicPr>
        <p:blipFill>
          <a:blip r:embed="rId2">
            <a:extLst>
              <a:ext uri="{28A0092B-C50C-407E-A947-70E740481C1C}">
                <a14:useLocalDpi xmlns:a14="http://schemas.microsoft.com/office/drawing/2010/main" val="0"/>
              </a:ext>
            </a:extLst>
          </a:blip>
          <a:srcRect b="2411"/>
          <a:stretch>
            <a:fillRect/>
          </a:stretch>
        </p:blipFill>
        <p:spPr bwMode="auto">
          <a:xfrm>
            <a:off x="821093" y="1198856"/>
            <a:ext cx="5005874" cy="5659144"/>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a:off x="6400799" y="2438401"/>
            <a:ext cx="56263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 new law is evident by studying radioactive decay: the total number of nucleons cannot change. </a:t>
            </a:r>
          </a:p>
        </p:txBody>
      </p:sp>
      <p:sp>
        <p:nvSpPr>
          <p:cNvPr id="15365" name="Rectangle 5"/>
          <p:cNvSpPr>
            <a:spLocks noGrp="1" noChangeArrowheads="1"/>
          </p:cNvSpPr>
          <p:nvPr>
            <p:ph type="title"/>
          </p:nvPr>
        </p:nvSpPr>
        <p:spPr>
          <a:xfrm>
            <a:off x="1909893" y="0"/>
            <a:ext cx="10572925" cy="2209800"/>
          </a:xfrm>
        </p:spPr>
        <p:txBody>
          <a:bodyPr>
            <a:normAutofit/>
          </a:bodyPr>
          <a:lstStyle/>
          <a:p>
            <a:r>
              <a:rPr lang="en-US" altLang="en-US" sz="3200" b="1" dirty="0">
                <a:latin typeface="Comic Sans MS" panose="030F0702030302020204" pitchFamily="66" charset="0"/>
              </a:rPr>
              <a:t>Conservation of Nucleon Number and Other Conservation Laws</a:t>
            </a:r>
          </a:p>
        </p:txBody>
      </p:sp>
    </p:spTree>
    <p:extLst>
      <p:ext uri="{BB962C8B-B14F-4D97-AF65-F5344CB8AC3E}">
        <p14:creationId xmlns:p14="http://schemas.microsoft.com/office/powerpoint/2010/main" val="141560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981199" y="1143001"/>
            <a:ext cx="921810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Nuclear decay is a random process; the decay of any nucleus is not influenced by the decay of any other. </a:t>
            </a:r>
          </a:p>
        </p:txBody>
      </p:sp>
      <p:sp>
        <p:nvSpPr>
          <p:cNvPr id="14341" name="Rectangle 5"/>
          <p:cNvSpPr>
            <a:spLocks noGrp="1" noChangeArrowheads="1"/>
          </p:cNvSpPr>
          <p:nvPr>
            <p:ph type="title"/>
          </p:nvPr>
        </p:nvSpPr>
        <p:spPr>
          <a:xfrm>
            <a:off x="2593600" y="278877"/>
            <a:ext cx="8785600" cy="1280890"/>
          </a:xfrm>
        </p:spPr>
        <p:txBody>
          <a:bodyPr/>
          <a:lstStyle/>
          <a:p>
            <a:r>
              <a:rPr lang="en-US" altLang="en-US" dirty="0">
                <a:latin typeface="Comic Sans MS" panose="030F0702030302020204" pitchFamily="66" charset="0"/>
              </a:rPr>
              <a:t>Half-Life and Rate of Decay</a:t>
            </a:r>
          </a:p>
        </p:txBody>
      </p:sp>
      <p:pic>
        <p:nvPicPr>
          <p:cNvPr id="14343" name="Picture 7" descr="Figure_41_10"/>
          <p:cNvPicPr>
            <a:picLocks noChangeAspect="1" noChangeArrowheads="1"/>
          </p:cNvPicPr>
          <p:nvPr/>
        </p:nvPicPr>
        <p:blipFill>
          <a:blip r:embed="rId4">
            <a:extLst>
              <a:ext uri="{28A0092B-C50C-407E-A947-70E740481C1C}">
                <a14:useLocalDpi xmlns:a14="http://schemas.microsoft.com/office/drawing/2010/main" val="0"/>
              </a:ext>
            </a:extLst>
          </a:blip>
          <a:srcRect b="6038"/>
          <a:stretch>
            <a:fillRect/>
          </a:stretch>
        </p:blipFill>
        <p:spPr bwMode="auto">
          <a:xfrm>
            <a:off x="1821656" y="2609851"/>
            <a:ext cx="8548687" cy="2371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63536" y="5257801"/>
            <a:ext cx="937593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Radioactive nuclei decay one by one. Hence, the number of parent nuclei in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sample is continually decreasing. When a        nucleus emits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electron, the nucleus becomes a          nucleus.</a:t>
            </a:r>
          </a:p>
        </p:txBody>
      </p:sp>
      <p:graphicFrame>
        <p:nvGraphicFramePr>
          <p:cNvPr id="6" name="Object 16"/>
          <p:cNvGraphicFramePr>
            <a:graphicFrameLocks noChangeAspect="1"/>
          </p:cNvGraphicFramePr>
          <p:nvPr/>
        </p:nvGraphicFramePr>
        <p:xfrm>
          <a:off x="5639837" y="5762578"/>
          <a:ext cx="551413" cy="486795"/>
        </p:xfrm>
        <a:graphic>
          <a:graphicData uri="http://schemas.openxmlformats.org/presentationml/2006/ole">
            <mc:AlternateContent xmlns:mc="http://schemas.openxmlformats.org/markup-compatibility/2006">
              <mc:Choice xmlns:v="urn:schemas-microsoft-com:vml" Requires="v">
                <p:oleObj spid="_x0000_s3082" name="Equation" r:id="rId5" imgW="253800" imgH="431640" progId="Equation.DSMT4">
                  <p:embed/>
                </p:oleObj>
              </mc:Choice>
              <mc:Fallback>
                <p:oleObj name="Equation" r:id="rId5" imgW="253800" imgH="431640" progId="Equation.DSMT4">
                  <p:embed/>
                  <p:pic>
                    <p:nvPicPr>
                      <p:cNvPr id="6" name="Object 16"/>
                      <p:cNvPicPr>
                        <a:picLocks noChangeAspect="1" noChangeArrowheads="1"/>
                      </p:cNvPicPr>
                      <p:nvPr/>
                    </p:nvPicPr>
                    <p:blipFill>
                      <a:blip r:embed="rId6">
                        <a:extLst>
                          <a:ext uri="{28A0092B-C50C-407E-A947-70E740481C1C}">
                            <a14:useLocalDpi xmlns:a14="http://schemas.microsoft.com/office/drawing/2010/main" val="0"/>
                          </a:ext>
                        </a:extLst>
                      </a:blip>
                      <a:srcRect t="48000"/>
                      <a:stretch>
                        <a:fillRect/>
                      </a:stretch>
                    </p:blipFill>
                    <p:spPr bwMode="auto">
                      <a:xfrm>
                        <a:off x="5639837" y="5762578"/>
                        <a:ext cx="551413" cy="486795"/>
                      </a:xfrm>
                      <a:prstGeom prst="rect">
                        <a:avLst/>
                      </a:prstGeom>
                      <a:noFill/>
                      <a:ln>
                        <a:noFill/>
                      </a:ln>
                      <a:effectLst/>
                    </p:spPr>
                  </p:pic>
                </p:oleObj>
              </mc:Fallback>
            </mc:AlternateContent>
          </a:graphicData>
        </a:graphic>
      </p:graphicFrame>
      <p:graphicFrame>
        <p:nvGraphicFramePr>
          <p:cNvPr id="7" name="Object 15"/>
          <p:cNvGraphicFramePr>
            <a:graphicFrameLocks noChangeAspect="1"/>
          </p:cNvGraphicFramePr>
          <p:nvPr/>
        </p:nvGraphicFramePr>
        <p:xfrm>
          <a:off x="5969931" y="5474440"/>
          <a:ext cx="559011" cy="490052"/>
        </p:xfrm>
        <a:graphic>
          <a:graphicData uri="http://schemas.openxmlformats.org/presentationml/2006/ole">
            <mc:AlternateContent xmlns:mc="http://schemas.openxmlformats.org/markup-compatibility/2006">
              <mc:Choice xmlns:v="urn:schemas-microsoft-com:vml" Requires="v">
                <p:oleObj spid="_x0000_s3083" name="Equation" r:id="rId7" imgW="266400" imgH="431640" progId="Equation.DSMT4">
                  <p:embed/>
                </p:oleObj>
              </mc:Choice>
              <mc:Fallback>
                <p:oleObj name="Equation" r:id="rId7" imgW="266400" imgH="431640" progId="Equation.DSMT4">
                  <p:embed/>
                  <p:pic>
                    <p:nvPicPr>
                      <p:cNvPr id="7" name="Object 15"/>
                      <p:cNvPicPr>
                        <a:picLocks noChangeAspect="1" noChangeArrowheads="1"/>
                      </p:cNvPicPr>
                      <p:nvPr/>
                    </p:nvPicPr>
                    <p:blipFill>
                      <a:blip r:embed="rId8">
                        <a:extLst>
                          <a:ext uri="{28A0092B-C50C-407E-A947-70E740481C1C}">
                            <a14:useLocalDpi xmlns:a14="http://schemas.microsoft.com/office/drawing/2010/main" val="0"/>
                          </a:ext>
                        </a:extLst>
                      </a:blip>
                      <a:srcRect l="-11035" t="47728"/>
                      <a:stretch>
                        <a:fillRect/>
                      </a:stretch>
                    </p:blipFill>
                    <p:spPr bwMode="auto">
                      <a:xfrm>
                        <a:off x="5969931" y="5474440"/>
                        <a:ext cx="559011" cy="4900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2317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361328" y="1062374"/>
            <a:ext cx="106265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We can determine, on a probabilistic basis, approximately how many nuclei in a sample will decay over a given time period, by assuming that each nucleus has the same probability of decaying in each second that it exits.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Therefore, the number of decays </a:t>
            </a:r>
            <a:r>
              <a:rPr kumimoji="0" lang="el-GR"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Δ</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N in a very short time interval </a:t>
            </a:r>
            <a:r>
              <a:rPr kumimoji="0" lang="el-GR"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Δ</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 is proportional to the number of nuclei present and to the time:</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endParaRPr>
          </a:p>
        </p:txBody>
      </p:sp>
      <p:sp>
        <p:nvSpPr>
          <p:cNvPr id="13317" name="Text Box 5"/>
          <p:cNvSpPr txBox="1">
            <a:spLocks noChangeArrowheads="1"/>
          </p:cNvSpPr>
          <p:nvPr/>
        </p:nvSpPr>
        <p:spPr bwMode="auto">
          <a:xfrm>
            <a:off x="1904999" y="5438193"/>
            <a:ext cx="8470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Here, </a:t>
            </a:r>
            <a:r>
              <a:rPr kumimoji="0" lang="el-GR" altLang="en-US" sz="2400" b="1" i="1"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Times New Roman" panose="02020603050405020304" pitchFamily="18" charset="0"/>
              </a:rPr>
              <a:t>λ</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Arial" panose="020B0604020202020204" pitchFamily="34" charset="0"/>
              </a:rPr>
              <a:t>is a constant characteristic of that particular nuclide, and is called the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decay constant</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Arial" panose="020B0604020202020204" pitchFamily="34" charset="0"/>
              </a:rPr>
              <a:t>.</a:t>
            </a:r>
            <a:endParaRPr kumimoji="0" lang="el-GR"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Arial" panose="020B0604020202020204" pitchFamily="34" charset="0"/>
            </a:endParaRPr>
          </a:p>
        </p:txBody>
      </p:sp>
      <p:sp>
        <p:nvSpPr>
          <p:cNvPr id="13319" name="Rectangle 7"/>
          <p:cNvSpPr>
            <a:spLocks noGrp="1" noChangeArrowheads="1"/>
          </p:cNvSpPr>
          <p:nvPr>
            <p:ph type="title"/>
          </p:nvPr>
        </p:nvSpPr>
        <p:spPr>
          <a:xfrm>
            <a:off x="2599250" y="68529"/>
            <a:ext cx="8785600" cy="670040"/>
          </a:xfrm>
        </p:spPr>
        <p:txBody>
          <a:bodyPr/>
          <a:lstStyle/>
          <a:p>
            <a:r>
              <a:rPr lang="en-US" altLang="en-US" b="1" dirty="0">
                <a:latin typeface="Comic Sans MS" panose="030F0702030302020204" pitchFamily="66" charset="0"/>
              </a:rPr>
              <a:t>Half-Life and Rate of Decay</a:t>
            </a:r>
          </a:p>
        </p:txBody>
      </p:sp>
      <mc:AlternateContent xmlns:mc="http://schemas.openxmlformats.org/markup-compatibility/2006" xmlns:a14="http://schemas.microsoft.com/office/drawing/2010/main">
        <mc:Choice Requires="a14">
          <p:sp>
            <p:nvSpPr>
              <p:cNvPr id="2" name="TextBox 1"/>
              <p:cNvSpPr txBox="1"/>
              <p:nvPr/>
            </p:nvSpPr>
            <p:spPr>
              <a:xfrm>
                <a:off x="4035406" y="4478694"/>
                <a:ext cx="366234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l-GR"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Δ</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𝑡</m:t>
                      </m:r>
                    </m:oMath>
                  </m:oMathPara>
                </a14:m>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035406" y="4478694"/>
                <a:ext cx="3662349" cy="55399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054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828800" y="848600"/>
            <a:ext cx="96291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This equation can be solved for </a:t>
            </a:r>
            <a:r>
              <a:rPr kumimoji="0" lang="en-US" altLang="en-US" sz="2800" b="0"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N</a:t>
            </a: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as a function of time: This is the radioactive decay law</a:t>
            </a:r>
          </a:p>
        </p:txBody>
      </p:sp>
      <p:sp>
        <p:nvSpPr>
          <p:cNvPr id="12295" name="Rectangle 7"/>
          <p:cNvSpPr>
            <a:spLocks noGrp="1" noChangeArrowheads="1"/>
          </p:cNvSpPr>
          <p:nvPr>
            <p:ph type="title"/>
          </p:nvPr>
        </p:nvSpPr>
        <p:spPr>
          <a:xfrm>
            <a:off x="2500293" y="186218"/>
            <a:ext cx="8785600" cy="887449"/>
          </a:xfrm>
        </p:spPr>
        <p:txBody>
          <a:bodyPr/>
          <a:lstStyle/>
          <a:p>
            <a:r>
              <a:rPr lang="en-US" altLang="en-US" dirty="0">
                <a:latin typeface="Comic Sans MS" panose="030F0702030302020204" pitchFamily="66" charset="0"/>
              </a:rPr>
              <a:t>Half-Life and Rate of Decay</a:t>
            </a:r>
          </a:p>
        </p:txBody>
      </p:sp>
      <p:pic>
        <p:nvPicPr>
          <p:cNvPr id="12298" name="Picture 10" descr="2008-09-08_1545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042" y="1736049"/>
            <a:ext cx="28956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Figure_41_11"/>
          <p:cNvPicPr>
            <a:picLocks noChangeAspect="1" noChangeArrowheads="1"/>
          </p:cNvPicPr>
          <p:nvPr/>
        </p:nvPicPr>
        <p:blipFill>
          <a:blip r:embed="rId5">
            <a:extLst>
              <a:ext uri="{28A0092B-C50C-407E-A947-70E740481C1C}">
                <a14:useLocalDpi xmlns:a14="http://schemas.microsoft.com/office/drawing/2010/main" val="0"/>
              </a:ext>
            </a:extLst>
          </a:blip>
          <a:srcRect b="11342"/>
          <a:stretch>
            <a:fillRect/>
          </a:stretch>
        </p:blipFill>
        <p:spPr bwMode="auto">
          <a:xfrm>
            <a:off x="1667701" y="2394283"/>
            <a:ext cx="8548687" cy="2978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9791" y="5423573"/>
            <a:ext cx="10528844" cy="1200329"/>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number N of parent nuclei in a given sample of       decreases exponentially.</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1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number of decays per second also decreases exponentially.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The half-life of is        </a:t>
            </a: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about 5730 year, which means that the number of parent nuclei, 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and the rate of decay, |</a:t>
            </a:r>
            <a:r>
              <a:rPr kumimoji="0" lang="en-US" sz="1800" b="1" i="0" u="sng" strike="noStrike" kern="1200" cap="none" spc="0" normalizeH="0" baseline="0" noProof="0" dirty="0" err="1">
                <a:ln>
                  <a:noFill/>
                </a:ln>
                <a:solidFill>
                  <a:srgbClr val="A53010">
                    <a:lumMod val="75000"/>
                  </a:srgbClr>
                </a:solidFill>
                <a:effectLst/>
                <a:uLnTx/>
                <a:uFillTx/>
                <a:latin typeface="Comic Sans MS" panose="030F0702030302020204" pitchFamily="66" charset="0"/>
                <a:ea typeface="+mn-ea"/>
                <a:cs typeface="+mn-cs"/>
              </a:rPr>
              <a:t>dN</a:t>
            </a: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t>
            </a:r>
            <a:r>
              <a:rPr kumimoji="0" lang="en-US" sz="1800" b="1" i="0" u="sng" strike="noStrike" kern="1200" cap="none" spc="0" normalizeH="0" baseline="0" noProof="0" dirty="0" err="1">
                <a:ln>
                  <a:noFill/>
                </a:ln>
                <a:solidFill>
                  <a:srgbClr val="A53010">
                    <a:lumMod val="75000"/>
                  </a:srgbClr>
                </a:solidFill>
                <a:effectLst/>
                <a:uLnTx/>
                <a:uFillTx/>
                <a:latin typeface="Comic Sans MS" panose="030F0702030302020204" pitchFamily="66" charset="0"/>
                <a:ea typeface="+mn-ea"/>
                <a:cs typeface="+mn-cs"/>
              </a:rPr>
              <a:t>dt</a:t>
            </a: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decrease by half every 5730 yr.</a:t>
            </a:r>
          </a:p>
        </p:txBody>
      </p:sp>
      <p:graphicFrame>
        <p:nvGraphicFramePr>
          <p:cNvPr id="7" name="Object 15"/>
          <p:cNvGraphicFramePr>
            <a:graphicFrameLocks noChangeAspect="1"/>
          </p:cNvGraphicFramePr>
          <p:nvPr/>
        </p:nvGraphicFramePr>
        <p:xfrm>
          <a:off x="2956144" y="5904187"/>
          <a:ext cx="559011" cy="490052"/>
        </p:xfrm>
        <a:graphic>
          <a:graphicData uri="http://schemas.openxmlformats.org/presentationml/2006/ole">
            <mc:AlternateContent xmlns:mc="http://schemas.openxmlformats.org/markup-compatibility/2006">
              <mc:Choice xmlns:v="urn:schemas-microsoft-com:vml" Requires="v">
                <p:oleObj spid="_x0000_s4106" name="Equation" r:id="rId6" imgW="266400" imgH="431640" progId="Equation.DSMT4">
                  <p:embed/>
                </p:oleObj>
              </mc:Choice>
              <mc:Fallback>
                <p:oleObj name="Equation" r:id="rId6" imgW="266400" imgH="431640" progId="Equation.DSMT4">
                  <p:embed/>
                  <p:pic>
                    <p:nvPicPr>
                      <p:cNvPr id="7" name="Object 15"/>
                      <p:cNvPicPr>
                        <a:picLocks noChangeAspect="1" noChangeArrowheads="1"/>
                      </p:cNvPicPr>
                      <p:nvPr/>
                    </p:nvPicPr>
                    <p:blipFill>
                      <a:blip r:embed="rId7">
                        <a:extLst>
                          <a:ext uri="{28A0092B-C50C-407E-A947-70E740481C1C}">
                            <a14:useLocalDpi xmlns:a14="http://schemas.microsoft.com/office/drawing/2010/main" val="0"/>
                          </a:ext>
                        </a:extLst>
                      </a:blip>
                      <a:srcRect l="-11035" t="47728"/>
                      <a:stretch>
                        <a:fillRect/>
                      </a:stretch>
                    </p:blipFill>
                    <p:spPr bwMode="auto">
                      <a:xfrm>
                        <a:off x="2956144" y="5904187"/>
                        <a:ext cx="559011" cy="490052"/>
                      </a:xfrm>
                      <a:prstGeom prst="rect">
                        <a:avLst/>
                      </a:prstGeom>
                      <a:noFill/>
                      <a:ln>
                        <a:noFill/>
                      </a:ln>
                      <a:effectLst/>
                    </p:spPr>
                  </p:pic>
                </p:oleObj>
              </mc:Fallback>
            </mc:AlternateContent>
          </a:graphicData>
        </a:graphic>
      </p:graphicFrame>
      <p:graphicFrame>
        <p:nvGraphicFramePr>
          <p:cNvPr id="8" name="Object 15"/>
          <p:cNvGraphicFramePr>
            <a:graphicFrameLocks noChangeAspect="1"/>
          </p:cNvGraphicFramePr>
          <p:nvPr/>
        </p:nvGraphicFramePr>
        <p:xfrm>
          <a:off x="6721713" y="5372433"/>
          <a:ext cx="559011" cy="490052"/>
        </p:xfrm>
        <a:graphic>
          <a:graphicData uri="http://schemas.openxmlformats.org/presentationml/2006/ole">
            <mc:AlternateContent xmlns:mc="http://schemas.openxmlformats.org/markup-compatibility/2006">
              <mc:Choice xmlns:v="urn:schemas-microsoft-com:vml" Requires="v">
                <p:oleObj spid="_x0000_s4107" name="Equation" r:id="rId8" imgW="266400" imgH="431640" progId="Equation.DSMT4">
                  <p:embed/>
                </p:oleObj>
              </mc:Choice>
              <mc:Fallback>
                <p:oleObj name="Equation" r:id="rId8" imgW="266400" imgH="431640" progId="Equation.DSMT4">
                  <p:embed/>
                  <p:pic>
                    <p:nvPicPr>
                      <p:cNvPr id="8" name="Object 15"/>
                      <p:cNvPicPr>
                        <a:picLocks noChangeAspect="1" noChangeArrowheads="1"/>
                      </p:cNvPicPr>
                      <p:nvPr/>
                    </p:nvPicPr>
                    <p:blipFill>
                      <a:blip r:embed="rId7">
                        <a:extLst>
                          <a:ext uri="{28A0092B-C50C-407E-A947-70E740481C1C}">
                            <a14:useLocalDpi xmlns:a14="http://schemas.microsoft.com/office/drawing/2010/main" val="0"/>
                          </a:ext>
                        </a:extLst>
                      </a:blip>
                      <a:srcRect l="-11035" t="47728"/>
                      <a:stretch>
                        <a:fillRect/>
                      </a:stretch>
                    </p:blipFill>
                    <p:spPr bwMode="auto">
                      <a:xfrm>
                        <a:off x="6721713" y="5372433"/>
                        <a:ext cx="559011" cy="4900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8279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4191000" y="17526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2531" name="Text Box 3"/>
          <p:cNvSpPr txBox="1">
            <a:spLocks noChangeArrowheads="1"/>
          </p:cNvSpPr>
          <p:nvPr/>
        </p:nvSpPr>
        <p:spPr bwMode="auto">
          <a:xfrm>
            <a:off x="1752600" y="1434776"/>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In general, alpha decay can be written:</a:t>
            </a:r>
          </a:p>
        </p:txBody>
      </p:sp>
      <p:sp>
        <p:nvSpPr>
          <p:cNvPr id="22533" name="Text Box 5"/>
          <p:cNvSpPr txBox="1">
            <a:spLocks noChangeArrowheads="1"/>
          </p:cNvSpPr>
          <p:nvPr/>
        </p:nvSpPr>
        <p:spPr bwMode="auto">
          <a:xfrm>
            <a:off x="1427584" y="4016829"/>
            <a:ext cx="91977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Alpha decay occurs when the strong nuclear force cannot hold a large nucleus together</a:t>
            </a:r>
            <a:r>
              <a:rPr kumimoji="0" lang="en-US" altLang="en-US" sz="24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mass of the parent nucleus is greater than the sum of the masses of the daughter nucleus and the alpha particle; this difference is called the </a:t>
            </a:r>
            <a:r>
              <a:rPr kumimoji="0" lang="en-US" altLang="en-US" sz="2400" b="1" i="0" u="sng"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disintegration energy</a:t>
            </a:r>
            <a:r>
              <a:rPr kumimoji="0" lang="en-US" altLang="en-US" sz="24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a:t>
            </a:r>
          </a:p>
        </p:txBody>
      </p:sp>
      <p:sp>
        <p:nvSpPr>
          <p:cNvPr id="22534" name="Rectangle 6"/>
          <p:cNvSpPr>
            <a:spLocks noGrp="1" noChangeArrowheads="1"/>
          </p:cNvSpPr>
          <p:nvPr>
            <p:ph type="title"/>
          </p:nvPr>
        </p:nvSpPr>
        <p:spPr>
          <a:xfrm>
            <a:off x="2542762" y="294618"/>
            <a:ext cx="8785600" cy="1280890"/>
          </a:xfrm>
        </p:spPr>
        <p:txBody>
          <a:bodyPr/>
          <a:lstStyle/>
          <a:p>
            <a:r>
              <a:rPr lang="en-US" altLang="en-US" dirty="0">
                <a:latin typeface="Comic Sans MS" panose="030F0702030302020204" pitchFamily="66" charset="0"/>
              </a:rPr>
              <a:t>Alpha Decay</a:t>
            </a:r>
          </a:p>
        </p:txBody>
      </p:sp>
      <p:grpSp>
        <p:nvGrpSpPr>
          <p:cNvPr id="22538" name="Group 10"/>
          <p:cNvGrpSpPr>
            <a:grpSpLocks/>
          </p:cNvGrpSpPr>
          <p:nvPr/>
        </p:nvGrpSpPr>
        <p:grpSpPr bwMode="auto">
          <a:xfrm>
            <a:off x="2733869" y="2381831"/>
            <a:ext cx="5514392" cy="1135810"/>
            <a:chOff x="1755" y="1152"/>
            <a:chExt cx="2402" cy="444"/>
          </a:xfrm>
        </p:grpSpPr>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 y="1152"/>
              <a:ext cx="225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l="93039" t="26373" b="30769"/>
            <a:stretch>
              <a:fillRect/>
            </a:stretch>
          </p:blipFill>
          <p:spPr bwMode="auto">
            <a:xfrm>
              <a:off x="3984" y="1296"/>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55905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3602" y="624110"/>
            <a:ext cx="8785599" cy="775482"/>
          </a:xfrm>
        </p:spPr>
        <p:txBody>
          <a:bodyPr/>
          <a:lstStyle/>
          <a:p>
            <a:r>
              <a:rPr lang="en-US" dirty="0">
                <a:latin typeface="Comic Sans MS" panose="030F0702030302020204" pitchFamily="66" charset="0"/>
              </a:rPr>
              <a:t>Activity of a sample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sz="2800" dirty="0">
                    <a:latin typeface="Comic Sans MS" panose="030F0702030302020204" pitchFamily="66" charset="0"/>
                  </a:rPr>
                  <a:t>The rate of decay in a pure sample or number of decays per second is </a:t>
                </a:r>
                <a:r>
                  <a:rPr lang="en-US" sz="2800" b="1" u="sng" dirty="0">
                    <a:latin typeface="Comic Sans MS" panose="030F0702030302020204" pitchFamily="66" charset="0"/>
                  </a:rPr>
                  <a:t>called activity and is </a:t>
                </a:r>
                <a14:m>
                  <m:oMath xmlns:m="http://schemas.openxmlformats.org/officeDocument/2006/math">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𝑑𝑁</m:t>
                            </m:r>
                          </m:num>
                          <m:den>
                            <m:r>
                              <a:rPr lang="en-US" sz="2800" b="0" i="1" smtClean="0">
                                <a:latin typeface="Cambria Math" panose="02040503050406030204" pitchFamily="18" charset="0"/>
                              </a:rPr>
                              <m:t>𝑑𝑡</m:t>
                            </m:r>
                          </m:den>
                        </m:f>
                      </m:e>
                    </m:d>
                  </m:oMath>
                </a14:m>
                <a:endParaRPr lang="en-US" sz="2800" dirty="0">
                  <a:latin typeface="Comic Sans MS" panose="030F0702030302020204" pitchFamily="66" charset="0"/>
                </a:endParaRPr>
              </a:p>
              <a:p>
                <a:r>
                  <a:rPr lang="en-US" sz="2800" b="1" u="sng" dirty="0">
                    <a:latin typeface="Comic Sans MS" panose="030F0702030302020204" pitchFamily="66" charset="0"/>
                  </a:rPr>
                  <a:t>The activity a t=0</a:t>
                </a:r>
                <a:r>
                  <a:rPr lang="en-US" sz="2800" dirty="0">
                    <a:latin typeface="Comic Sans MS" panose="030F0702030302020204" pitchFamily="66" charset="0"/>
                  </a:rPr>
                  <a:t> is defined by </a:t>
                </a:r>
                <a14:m>
                  <m:oMath xmlns:m="http://schemas.openxmlformats.org/officeDocument/2006/math">
                    <m:sSub>
                      <m:sSubPr>
                        <m:ctrlPr>
                          <a:rPr lang="en-US" sz="2800" b="1" i="1" smtClean="0">
                            <a:solidFill>
                              <a:prstClr val="black">
                                <a:lumMod val="75000"/>
                                <a:lumOff val="25000"/>
                              </a:prstClr>
                            </a:solidFill>
                            <a:latin typeface="Cambria Math" panose="02040503050406030204" pitchFamily="18" charset="0"/>
                          </a:rPr>
                        </m:ctrlPr>
                      </m:sSubPr>
                      <m:e>
                        <m:d>
                          <m:dPr>
                            <m:begChr m:val="|"/>
                            <m:endChr m:val="|"/>
                            <m:ctrlPr>
                              <a:rPr lang="en-US" sz="2800" b="1" i="1">
                                <a:solidFill>
                                  <a:prstClr val="black">
                                    <a:lumMod val="75000"/>
                                    <a:lumOff val="25000"/>
                                  </a:prstClr>
                                </a:solidFill>
                                <a:latin typeface="Cambria Math" panose="02040503050406030204" pitchFamily="18" charset="0"/>
                              </a:rPr>
                            </m:ctrlPr>
                          </m:dPr>
                          <m:e>
                            <m:f>
                              <m:fPr>
                                <m:ctrlPr>
                                  <a:rPr lang="en-US" sz="2800" b="1" i="1">
                                    <a:solidFill>
                                      <a:prstClr val="black">
                                        <a:lumMod val="75000"/>
                                        <a:lumOff val="25000"/>
                                      </a:prstClr>
                                    </a:solidFill>
                                    <a:latin typeface="Cambria Math" panose="02040503050406030204" pitchFamily="18" charset="0"/>
                                  </a:rPr>
                                </m:ctrlPr>
                              </m:fPr>
                              <m:num>
                                <m:r>
                                  <a:rPr lang="en-US" sz="2800" b="1" i="1">
                                    <a:solidFill>
                                      <a:prstClr val="black">
                                        <a:lumMod val="75000"/>
                                        <a:lumOff val="25000"/>
                                      </a:prstClr>
                                    </a:solidFill>
                                    <a:latin typeface="Cambria Math" panose="02040503050406030204" pitchFamily="18" charset="0"/>
                                  </a:rPr>
                                  <m:t>𝒅𝑵</m:t>
                                </m:r>
                              </m:num>
                              <m:den>
                                <m:r>
                                  <a:rPr lang="en-US" sz="2800" b="1" i="1">
                                    <a:solidFill>
                                      <a:prstClr val="black">
                                        <a:lumMod val="75000"/>
                                        <a:lumOff val="25000"/>
                                      </a:prstClr>
                                    </a:solidFill>
                                    <a:latin typeface="Cambria Math" panose="02040503050406030204" pitchFamily="18" charset="0"/>
                                  </a:rPr>
                                  <m:t>𝒅𝒕</m:t>
                                </m:r>
                              </m:den>
                            </m:f>
                          </m:e>
                        </m:d>
                      </m:e>
                      <m:sub>
                        <m:r>
                          <a:rPr lang="en-US" sz="2800" b="1" i="1" smtClean="0">
                            <a:solidFill>
                              <a:prstClr val="black">
                                <a:lumMod val="75000"/>
                                <a:lumOff val="25000"/>
                              </a:prstClr>
                            </a:solidFill>
                            <a:latin typeface="Cambria Math" panose="02040503050406030204" pitchFamily="18" charset="0"/>
                          </a:rPr>
                          <m:t>𝟎</m:t>
                        </m:r>
                      </m:sub>
                    </m:sSub>
                  </m:oMath>
                </a14:m>
                <a:r>
                  <a:rPr lang="en-US" sz="2800" b="1" dirty="0">
                    <a:latin typeface="Comic Sans MS" panose="030F0702030302020204" pitchFamily="66" charset="0"/>
                  </a:rPr>
                  <a:t>=</a:t>
                </a:r>
                <a14:m>
                  <m:oMath xmlns:m="http://schemas.openxmlformats.org/officeDocument/2006/math">
                    <m:r>
                      <a:rPr lang="en-US" sz="2800" b="1" i="1" dirty="0" smtClean="0">
                        <a:latin typeface="Cambria Math" panose="02040503050406030204" pitchFamily="18" charset="0"/>
                        <a:ea typeface="Cambria Math" panose="02040503050406030204" pitchFamily="18" charset="0"/>
                      </a:rPr>
                      <m:t>𝝀</m:t>
                    </m:r>
                    <m:sSub>
                      <m:sSubPr>
                        <m:ctrlPr>
                          <a:rPr lang="en-US" sz="2800" b="1" i="1" dirty="0" smtClean="0">
                            <a:latin typeface="Cambria Math" panose="02040503050406030204" pitchFamily="18" charset="0"/>
                            <a:ea typeface="Cambria Math" panose="02040503050406030204" pitchFamily="18" charset="0"/>
                          </a:rPr>
                        </m:ctrlPr>
                      </m:sSubPr>
                      <m:e>
                        <m:r>
                          <a:rPr lang="en-US" sz="2800" b="1" i="1" dirty="0" smtClean="0">
                            <a:latin typeface="Cambria Math" panose="02040503050406030204" pitchFamily="18" charset="0"/>
                            <a:ea typeface="Cambria Math" panose="02040503050406030204" pitchFamily="18" charset="0"/>
                          </a:rPr>
                          <m:t>𝑵</m:t>
                        </m:r>
                      </m:e>
                      <m:sub>
                        <m:r>
                          <a:rPr lang="en-US" sz="2800" b="1" i="1" dirty="0" smtClean="0">
                            <a:latin typeface="Cambria Math" panose="02040503050406030204" pitchFamily="18" charset="0"/>
                            <a:ea typeface="Cambria Math" panose="02040503050406030204" pitchFamily="18" charset="0"/>
                          </a:rPr>
                          <m:t>𝟎</m:t>
                        </m:r>
                      </m:sub>
                    </m:sSub>
                  </m:oMath>
                </a14:m>
                <a:endParaRPr lang="en-US" sz="2800" b="1" dirty="0">
                  <a:latin typeface="Comic Sans MS" panose="030F0702030302020204" pitchFamily="66" charset="0"/>
                </a:endParaRPr>
              </a:p>
              <a:p>
                <a:r>
                  <a:rPr lang="en-US" sz="2800" b="1" u="sng" dirty="0">
                    <a:solidFill>
                      <a:prstClr val="black">
                        <a:lumMod val="75000"/>
                        <a:lumOff val="25000"/>
                      </a:prstClr>
                    </a:solidFill>
                    <a:latin typeface="Comic Sans MS" panose="030F0702030302020204" pitchFamily="66" charset="0"/>
                  </a:rPr>
                  <a:t>The activity at any other time  </a:t>
                </a:r>
                <a:r>
                  <a:rPr lang="en-US" sz="2800" dirty="0">
                    <a:solidFill>
                      <a:prstClr val="black">
                        <a:lumMod val="75000"/>
                        <a:lumOff val="25000"/>
                      </a:prstClr>
                    </a:solidFill>
                    <a:latin typeface="Comic Sans MS" panose="030F0702030302020204" pitchFamily="66" charset="0"/>
                  </a:rPr>
                  <a:t>t=0 is defined by </a:t>
                </a:r>
                <a14:m>
                  <m:oMath xmlns:m="http://schemas.openxmlformats.org/officeDocument/2006/math">
                    <m:d>
                      <m:dPr>
                        <m:begChr m:val="|"/>
                        <m:endChr m:val="|"/>
                        <m:ctrlPr>
                          <a:rPr lang="en-US" sz="2800" i="1">
                            <a:solidFill>
                              <a:prstClr val="black">
                                <a:lumMod val="75000"/>
                                <a:lumOff val="25000"/>
                              </a:prstClr>
                            </a:solidFill>
                            <a:latin typeface="Cambria Math" panose="02040503050406030204" pitchFamily="18" charset="0"/>
                          </a:rPr>
                        </m:ctrlPr>
                      </m:dPr>
                      <m:e>
                        <m:f>
                          <m:fPr>
                            <m:ctrlPr>
                              <a:rPr lang="en-US" sz="2800" i="1">
                                <a:solidFill>
                                  <a:prstClr val="black">
                                    <a:lumMod val="75000"/>
                                    <a:lumOff val="25000"/>
                                  </a:prstClr>
                                </a:solidFill>
                                <a:latin typeface="Cambria Math" panose="02040503050406030204" pitchFamily="18" charset="0"/>
                              </a:rPr>
                            </m:ctrlPr>
                          </m:fPr>
                          <m:num>
                            <m:r>
                              <a:rPr lang="en-US" sz="2800" i="1">
                                <a:solidFill>
                                  <a:prstClr val="black">
                                    <a:lumMod val="75000"/>
                                    <a:lumOff val="25000"/>
                                  </a:prstClr>
                                </a:solidFill>
                                <a:latin typeface="Cambria Math" panose="02040503050406030204" pitchFamily="18" charset="0"/>
                              </a:rPr>
                              <m:t>𝑑𝑁</m:t>
                            </m:r>
                          </m:num>
                          <m:den>
                            <m:r>
                              <a:rPr lang="en-US" sz="2800" i="1">
                                <a:solidFill>
                                  <a:prstClr val="black">
                                    <a:lumMod val="75000"/>
                                    <a:lumOff val="25000"/>
                                  </a:prstClr>
                                </a:solidFill>
                                <a:latin typeface="Cambria Math" panose="02040503050406030204" pitchFamily="18" charset="0"/>
                              </a:rPr>
                              <m:t>𝑑𝑡</m:t>
                            </m:r>
                          </m:den>
                        </m:f>
                      </m:e>
                    </m:d>
                    <m:r>
                      <a:rPr lang="en-US" sz="2800" b="0" i="1" smtClean="0">
                        <a:solidFill>
                          <a:prstClr val="black">
                            <a:lumMod val="75000"/>
                            <a:lumOff val="25000"/>
                          </a:prstClr>
                        </a:solidFill>
                        <a:latin typeface="Cambria Math" panose="02040503050406030204" pitchFamily="18" charset="0"/>
                      </a:rPr>
                      <m:t>=</m:t>
                    </m:r>
                    <m:sSub>
                      <m:sSubPr>
                        <m:ctrlPr>
                          <a:rPr lang="en-US" sz="2800" i="1">
                            <a:solidFill>
                              <a:prstClr val="black">
                                <a:lumMod val="75000"/>
                                <a:lumOff val="25000"/>
                              </a:prstClr>
                            </a:solidFill>
                            <a:latin typeface="Cambria Math" panose="02040503050406030204" pitchFamily="18" charset="0"/>
                          </a:rPr>
                        </m:ctrlPr>
                      </m:sSubPr>
                      <m:e>
                        <m:d>
                          <m:dPr>
                            <m:begChr m:val="|"/>
                            <m:endChr m:val="|"/>
                            <m:ctrlPr>
                              <a:rPr lang="en-US" sz="2800" i="1">
                                <a:solidFill>
                                  <a:prstClr val="black">
                                    <a:lumMod val="75000"/>
                                    <a:lumOff val="25000"/>
                                  </a:prstClr>
                                </a:solidFill>
                                <a:latin typeface="Cambria Math" panose="02040503050406030204" pitchFamily="18" charset="0"/>
                              </a:rPr>
                            </m:ctrlPr>
                          </m:dPr>
                          <m:e>
                            <m:f>
                              <m:fPr>
                                <m:ctrlPr>
                                  <a:rPr lang="en-US" sz="2800" i="1">
                                    <a:solidFill>
                                      <a:prstClr val="black">
                                        <a:lumMod val="75000"/>
                                        <a:lumOff val="25000"/>
                                      </a:prstClr>
                                    </a:solidFill>
                                    <a:latin typeface="Cambria Math" panose="02040503050406030204" pitchFamily="18" charset="0"/>
                                  </a:rPr>
                                </m:ctrlPr>
                              </m:fPr>
                              <m:num>
                                <m:r>
                                  <a:rPr lang="en-US" sz="2800" i="1">
                                    <a:solidFill>
                                      <a:prstClr val="black">
                                        <a:lumMod val="75000"/>
                                        <a:lumOff val="25000"/>
                                      </a:prstClr>
                                    </a:solidFill>
                                    <a:latin typeface="Cambria Math" panose="02040503050406030204" pitchFamily="18" charset="0"/>
                                  </a:rPr>
                                  <m:t>𝑑𝑁</m:t>
                                </m:r>
                              </m:num>
                              <m:den>
                                <m:r>
                                  <a:rPr lang="en-US" sz="2800" i="1">
                                    <a:solidFill>
                                      <a:prstClr val="black">
                                        <a:lumMod val="75000"/>
                                        <a:lumOff val="25000"/>
                                      </a:prstClr>
                                    </a:solidFill>
                                    <a:latin typeface="Cambria Math" panose="02040503050406030204" pitchFamily="18" charset="0"/>
                                  </a:rPr>
                                  <m:t>𝑑𝑡</m:t>
                                </m:r>
                              </m:den>
                            </m:f>
                          </m:e>
                        </m:d>
                      </m:e>
                      <m:sub>
                        <m:r>
                          <a:rPr lang="en-US" sz="2800" i="1">
                            <a:solidFill>
                              <a:prstClr val="black">
                                <a:lumMod val="75000"/>
                                <a:lumOff val="25000"/>
                              </a:prstClr>
                            </a:solidFill>
                            <a:latin typeface="Cambria Math" panose="02040503050406030204" pitchFamily="18" charset="0"/>
                          </a:rPr>
                          <m:t>0</m:t>
                        </m:r>
                      </m:sub>
                    </m:sSub>
                    <m:sSup>
                      <m:sSupPr>
                        <m:ctrlPr>
                          <a:rPr lang="en-US" sz="2800" i="1" smtClean="0">
                            <a:solidFill>
                              <a:prstClr val="black">
                                <a:lumMod val="75000"/>
                                <a:lumOff val="25000"/>
                              </a:prstClr>
                            </a:solidFill>
                            <a:latin typeface="Cambria Math" panose="02040503050406030204" pitchFamily="18" charset="0"/>
                          </a:rPr>
                        </m:ctrlPr>
                      </m:sSupPr>
                      <m:e>
                        <m:r>
                          <a:rPr lang="en-US" sz="2800" b="0" i="1" smtClean="0">
                            <a:solidFill>
                              <a:prstClr val="black">
                                <a:lumMod val="75000"/>
                                <a:lumOff val="25000"/>
                              </a:prstClr>
                            </a:solidFill>
                            <a:latin typeface="Cambria Math" panose="02040503050406030204" pitchFamily="18" charset="0"/>
                          </a:rPr>
                          <m:t>𝑒</m:t>
                        </m:r>
                      </m:e>
                      <m:sup>
                        <m:r>
                          <a:rPr lang="en-US" sz="2800" b="0" i="1" smtClean="0">
                            <a:solidFill>
                              <a:prstClr val="black">
                                <a:lumMod val="75000"/>
                                <a:lumOff val="25000"/>
                              </a:prstClr>
                            </a:solidFill>
                            <a:latin typeface="Cambria Math" panose="02040503050406030204" pitchFamily="18" charset="0"/>
                          </a:rPr>
                          <m:t>−</m:t>
                        </m:r>
                        <m:r>
                          <a:rPr lang="en-US" sz="2800" b="0" i="1" smtClean="0">
                            <a:solidFill>
                              <a:prstClr val="black">
                                <a:lumMod val="75000"/>
                                <a:lumOff val="25000"/>
                              </a:prstClr>
                            </a:solidFill>
                            <a:latin typeface="Cambria Math" panose="02040503050406030204" pitchFamily="18" charset="0"/>
                            <a:ea typeface="Cambria Math" panose="02040503050406030204" pitchFamily="18" charset="0"/>
                          </a:rPr>
                          <m:t>𝜆</m:t>
                        </m:r>
                        <m:r>
                          <a:rPr lang="en-US" sz="2800" b="0" i="1" smtClean="0">
                            <a:solidFill>
                              <a:prstClr val="black">
                                <a:lumMod val="75000"/>
                                <a:lumOff val="25000"/>
                              </a:prstClr>
                            </a:solidFill>
                            <a:latin typeface="Cambria Math" panose="02040503050406030204" pitchFamily="18" charset="0"/>
                            <a:ea typeface="Cambria Math" panose="02040503050406030204" pitchFamily="18" charset="0"/>
                          </a:rPr>
                          <m:t>𝑡</m:t>
                        </m:r>
                      </m:sup>
                    </m:sSup>
                  </m:oMath>
                </a14:m>
                <a:endParaRPr lang="en-US" sz="2800" dirty="0">
                  <a:latin typeface="Comic Sans MS" panose="030F0702030302020204" pitchFamily="66"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318" t="-1613"/>
                </a:stretch>
              </a:blipFill>
            </p:spPr>
            <p:txBody>
              <a:bodyPr/>
              <a:lstStyle/>
              <a:p>
                <a:r>
                  <a:rPr lang="en-US">
                    <a:noFill/>
                  </a:rPr>
                  <a:t> </a:t>
                </a:r>
              </a:p>
            </p:txBody>
          </p:sp>
        </mc:Fallback>
      </mc:AlternateContent>
    </p:spTree>
    <p:extLst>
      <p:ext uri="{BB962C8B-B14F-4D97-AF65-F5344CB8AC3E}">
        <p14:creationId xmlns:p14="http://schemas.microsoft.com/office/powerpoint/2010/main" val="162950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537855" y="1009997"/>
            <a:ext cx="92853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half-life is the time it takes for half the nuclei in a given sample to decay. It is related to the decay constant:</a:t>
            </a:r>
          </a:p>
        </p:txBody>
      </p:sp>
      <p:sp>
        <p:nvSpPr>
          <p:cNvPr id="11270" name="Rectangle 6"/>
          <p:cNvSpPr>
            <a:spLocks noGrp="1" noChangeArrowheads="1"/>
          </p:cNvSpPr>
          <p:nvPr>
            <p:ph type="title"/>
          </p:nvPr>
        </p:nvSpPr>
        <p:spPr>
          <a:xfrm>
            <a:off x="2668414" y="185276"/>
            <a:ext cx="8785600" cy="687560"/>
          </a:xfrm>
        </p:spPr>
        <p:txBody>
          <a:bodyPr/>
          <a:lstStyle/>
          <a:p>
            <a:r>
              <a:rPr lang="en-US" altLang="en-US" dirty="0">
                <a:latin typeface="Comic Sans MS" panose="030F0702030302020204" pitchFamily="66" charset="0"/>
              </a:rPr>
              <a:t>Half-Life and Rate of Decay</a:t>
            </a:r>
          </a:p>
        </p:txBody>
      </p:sp>
      <p:pic>
        <p:nvPicPr>
          <p:cNvPr id="11273" name="Picture 9" descr="2008-09-08_155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3028950"/>
            <a:ext cx="4352925"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p:txBody>
          <a:bodyPr/>
          <a:lstStyle/>
          <a:p>
            <a:r>
              <a:rPr lang="en-US" altLang="en-US" dirty="0">
                <a:latin typeface="Comic Sans MS" panose="030F0702030302020204" pitchFamily="66" charset="0"/>
              </a:rPr>
              <a:t>Half-Life and Rate of Decay</a:t>
            </a:r>
          </a:p>
        </p:txBody>
      </p:sp>
      <p:sp>
        <p:nvSpPr>
          <p:cNvPr id="130053" name="Text Box 5"/>
          <p:cNvSpPr txBox="1">
            <a:spLocks noChangeArrowheads="1"/>
          </p:cNvSpPr>
          <p:nvPr/>
        </p:nvSpPr>
        <p:spPr bwMode="auto">
          <a:xfrm>
            <a:off x="3276600" y="1828800"/>
            <a:ext cx="794558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Example 41-8: Sample activity.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isotope        has a half-life of 5730 yr. If a sample contains 1.00 x 10</a:t>
            </a:r>
            <a:r>
              <a:rPr kumimoji="0" lang="en-US" altLang="en-US" sz="2800" b="0" i="0" u="none" strike="noStrike" kern="1200" cap="none" spc="0" normalizeH="0" baseline="30000" noProof="0" dirty="0">
                <a:ln>
                  <a:noFill/>
                </a:ln>
                <a:solidFill>
                  <a:srgbClr val="A53010">
                    <a:lumMod val="75000"/>
                  </a:srgbClr>
                </a:solidFill>
                <a:effectLst/>
                <a:uLnTx/>
                <a:uFillTx/>
                <a:latin typeface="Comic Sans MS" panose="030F0702030302020204" pitchFamily="66" charset="0"/>
                <a:ea typeface="+mn-ea"/>
                <a:cs typeface="+mn-cs"/>
              </a:rPr>
              <a:t>22</a:t>
            </a:r>
            <a:r>
              <a:rPr kumimoji="0" lang="en-US" alt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carbon-14 nuclei, what is the activity of the sample?</a:t>
            </a:r>
          </a:p>
        </p:txBody>
      </p:sp>
      <p:graphicFrame>
        <p:nvGraphicFramePr>
          <p:cNvPr id="130054" name="Object 6"/>
          <p:cNvGraphicFramePr>
            <a:graphicFrameLocks noChangeAspect="1"/>
          </p:cNvGraphicFramePr>
          <p:nvPr/>
        </p:nvGraphicFramePr>
        <p:xfrm>
          <a:off x="5445875" y="2386562"/>
          <a:ext cx="666750" cy="584200"/>
        </p:xfrm>
        <a:graphic>
          <a:graphicData uri="http://schemas.openxmlformats.org/presentationml/2006/ole">
            <mc:AlternateContent xmlns:mc="http://schemas.openxmlformats.org/markup-compatibility/2006">
              <mc:Choice xmlns:v="urn:schemas-microsoft-com:vml" Requires="v">
                <p:oleObj spid="_x0000_s5125" name="Equation" r:id="rId4" imgW="253800" imgH="431640" progId="Equation.DSMT4">
                  <p:embed/>
                </p:oleObj>
              </mc:Choice>
              <mc:Fallback>
                <p:oleObj name="Equation" r:id="rId4" imgW="253800" imgH="431640" progId="Equation.DSMT4">
                  <p:embed/>
                  <p:pic>
                    <p:nvPicPr>
                      <p:cNvPr id="130054" name="Object 6"/>
                      <p:cNvPicPr>
                        <a:picLocks noChangeAspect="1" noChangeArrowheads="1"/>
                      </p:cNvPicPr>
                      <p:nvPr/>
                    </p:nvPicPr>
                    <p:blipFill>
                      <a:blip r:embed="rId5">
                        <a:extLst>
                          <a:ext uri="{28A0092B-C50C-407E-A947-70E740481C1C}">
                            <a14:useLocalDpi xmlns:a14="http://schemas.microsoft.com/office/drawing/2010/main" val="0"/>
                          </a:ext>
                        </a:extLst>
                      </a:blip>
                      <a:srcRect t="48529"/>
                      <a:stretch>
                        <a:fillRect/>
                      </a:stretch>
                    </p:blipFill>
                    <p:spPr bwMode="auto">
                      <a:xfrm>
                        <a:off x="5445875" y="2386562"/>
                        <a:ext cx="66675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7112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dirty="0">
                <a:latin typeface="Comic Sans MS" panose="030F0702030302020204" pitchFamily="66" charset="0"/>
              </a:rPr>
              <a:t>Half-Life and Rate of Decay</a:t>
            </a:r>
          </a:p>
        </p:txBody>
      </p:sp>
      <p:sp>
        <p:nvSpPr>
          <p:cNvPr id="132099" name="Text Box 3"/>
          <p:cNvSpPr txBox="1">
            <a:spLocks noChangeArrowheads="1"/>
          </p:cNvSpPr>
          <p:nvPr/>
        </p:nvSpPr>
        <p:spPr bwMode="auto">
          <a:xfrm>
            <a:off x="1343608" y="1977044"/>
            <a:ext cx="95788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Conceptual Example 41-9: Safety</a:t>
            </a: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activity versus half-life.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One might think that a short half-life material is safer than a long half-life material because it will not last as long. Is this an accurate representation of the situation?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6AAC91">
                    <a:lumMod val="50000"/>
                  </a:srgbClr>
                </a:solidFill>
                <a:effectLst/>
                <a:uLnTx/>
                <a:uFillTx/>
                <a:latin typeface="Comic Sans MS" panose="030F0702030302020204" pitchFamily="66" charset="0"/>
                <a:ea typeface="+mn-ea"/>
                <a:cs typeface="+mn-cs"/>
              </a:rPr>
              <a:t>No, a Shorter half time means the activity is higher and thus more “radioactive” and can cause more biological damage. On the other hand, a longer half-life for the same sample size N means a lower activity but we have to worry about it for longer and find safe storage until it reaches a safe (low) level of activity.</a:t>
            </a:r>
          </a:p>
        </p:txBody>
      </p:sp>
    </p:spTree>
    <p:extLst>
      <p:ext uri="{BB962C8B-B14F-4D97-AF65-F5344CB8AC3E}">
        <p14:creationId xmlns:p14="http://schemas.microsoft.com/office/powerpoint/2010/main" val="172885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dirty="0">
                <a:latin typeface="Comic Sans MS" panose="030F0702030302020204" pitchFamily="66" charset="0"/>
              </a:rPr>
              <a:t>Half-Life and Rate of Decay</a:t>
            </a:r>
          </a:p>
        </p:txBody>
      </p:sp>
      <p:sp>
        <p:nvSpPr>
          <p:cNvPr id="133123" name="Text Box 3"/>
          <p:cNvSpPr txBox="1">
            <a:spLocks noChangeArrowheads="1"/>
          </p:cNvSpPr>
          <p:nvPr/>
        </p:nvSpPr>
        <p:spPr bwMode="auto">
          <a:xfrm>
            <a:off x="1592580" y="2311178"/>
            <a:ext cx="8458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Example 41-10: A sample of radioactive        .</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laboratory has 1.49 </a:t>
            </a:r>
            <a:r>
              <a:rPr kumimoji="0" lang="el-GR" altLang="en-US" sz="2400" b="0"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Arial" panose="020B0604020202020204" pitchFamily="34" charset="0"/>
              </a:rPr>
              <a:t>μ</a:t>
            </a: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Arial" panose="020B0604020202020204" pitchFamily="34" charset="0"/>
              </a:rPr>
              <a:t>g</a:t>
            </a: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of pure       , which has a half-life of 10.0 min (600 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How many nuclei are present initially?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(b) What is the activity initially?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(c) What is the activity after 1.00 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(d) After approximately how long will the activity drop to less than one per second (1 s</a:t>
            </a:r>
            <a:r>
              <a:rPr kumimoji="0" lang="en-US" altLang="en-US" sz="2400" b="0" i="0" u="none" strike="noStrike" kern="1200" cap="none" spc="0" normalizeH="0" baseline="30000" noProof="0" dirty="0">
                <a:ln>
                  <a:noFill/>
                </a:ln>
                <a:solidFill>
                  <a:srgbClr val="A53010">
                    <a:lumMod val="75000"/>
                  </a:srgbClr>
                </a:solidFill>
                <a:effectLst/>
                <a:uLnTx/>
                <a:uFillTx/>
                <a:latin typeface="Comic Sans MS" panose="030F0702030302020204" pitchFamily="66" charset="0"/>
                <a:ea typeface="+mn-ea"/>
                <a:cs typeface="+mn-cs"/>
              </a:rPr>
              <a:t>-1</a:t>
            </a:r>
            <a:r>
              <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t>
            </a:r>
          </a:p>
        </p:txBody>
      </p:sp>
      <p:graphicFrame>
        <p:nvGraphicFramePr>
          <p:cNvPr id="133124" name="Object 4"/>
          <p:cNvGraphicFramePr>
            <a:graphicFrameLocks noChangeAspect="1"/>
          </p:cNvGraphicFramePr>
          <p:nvPr/>
        </p:nvGraphicFramePr>
        <p:xfrm>
          <a:off x="7273636" y="2212427"/>
          <a:ext cx="762000" cy="642938"/>
        </p:xfrm>
        <a:graphic>
          <a:graphicData uri="http://schemas.openxmlformats.org/presentationml/2006/ole">
            <mc:AlternateContent xmlns:mc="http://schemas.openxmlformats.org/markup-compatibility/2006">
              <mc:Choice xmlns:v="urn:schemas-microsoft-com:vml" Requires="v">
                <p:oleObj spid="_x0000_s6152" name="Equation" r:id="rId4" imgW="253800" imgH="431640" progId="Equation.DSMT4">
                  <p:embed/>
                </p:oleObj>
              </mc:Choice>
              <mc:Fallback>
                <p:oleObj name="Equation" r:id="rId4" imgW="253800" imgH="431640" progId="Equation.DSMT4">
                  <p:embed/>
                  <p:pic>
                    <p:nvPicPr>
                      <p:cNvPr id="133124" name="Object 4"/>
                      <p:cNvPicPr>
                        <a:picLocks noChangeAspect="1" noChangeArrowheads="1"/>
                      </p:cNvPicPr>
                      <p:nvPr/>
                    </p:nvPicPr>
                    <p:blipFill>
                      <a:blip r:embed="rId5">
                        <a:extLst>
                          <a:ext uri="{28A0092B-C50C-407E-A947-70E740481C1C}">
                            <a14:useLocalDpi xmlns:a14="http://schemas.microsoft.com/office/drawing/2010/main" val="0"/>
                          </a:ext>
                        </a:extLst>
                      </a:blip>
                      <a:srcRect t="50305"/>
                      <a:stretch>
                        <a:fillRect/>
                      </a:stretch>
                    </p:blipFill>
                    <p:spPr bwMode="auto">
                      <a:xfrm>
                        <a:off x="7273636" y="2212427"/>
                        <a:ext cx="762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26" name="Object 6"/>
          <p:cNvGraphicFramePr>
            <a:graphicFrameLocks noChangeAspect="1"/>
          </p:cNvGraphicFramePr>
          <p:nvPr/>
        </p:nvGraphicFramePr>
        <p:xfrm>
          <a:off x="6259325" y="3046414"/>
          <a:ext cx="727075" cy="700087"/>
        </p:xfrm>
        <a:graphic>
          <a:graphicData uri="http://schemas.openxmlformats.org/presentationml/2006/ole">
            <mc:AlternateContent xmlns:mc="http://schemas.openxmlformats.org/markup-compatibility/2006">
              <mc:Choice xmlns:v="urn:schemas-microsoft-com:vml" Requires="v">
                <p:oleObj spid="_x0000_s6153" name="Equation" r:id="rId6" imgW="253800" imgH="431640" progId="Equation.DSMT4">
                  <p:embed/>
                </p:oleObj>
              </mc:Choice>
              <mc:Fallback>
                <p:oleObj name="Equation" r:id="rId6" imgW="253800" imgH="431640" progId="Equation.DSMT4">
                  <p:embed/>
                  <p:pic>
                    <p:nvPicPr>
                      <p:cNvPr id="133126" name="Object 6"/>
                      <p:cNvPicPr>
                        <a:picLocks noChangeAspect="1" noChangeArrowheads="1"/>
                      </p:cNvPicPr>
                      <p:nvPr/>
                    </p:nvPicPr>
                    <p:blipFill>
                      <a:blip r:embed="rId7">
                        <a:extLst>
                          <a:ext uri="{28A0092B-C50C-407E-A947-70E740481C1C}">
                            <a14:useLocalDpi xmlns:a14="http://schemas.microsoft.com/office/drawing/2010/main" val="0"/>
                          </a:ext>
                        </a:extLst>
                      </a:blip>
                      <a:srcRect t="44681" r="2263"/>
                      <a:stretch>
                        <a:fillRect/>
                      </a:stretch>
                    </p:blipFill>
                    <p:spPr bwMode="auto">
                      <a:xfrm>
                        <a:off x="6259325" y="3046414"/>
                        <a:ext cx="727075"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892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1501400" y="2064327"/>
            <a:ext cx="8785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Radioactive dating can be done by analyzing the fraction of carbon in organic material that is carbon-14.</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ratio of carbon-14 to carbon-12 in the atmosphere has been roughly constant over thousands of years. A living plant or tree will be constantly exchanging carbon with the atmosphere, and will have the same carbon ratio in its tissues.</a:t>
            </a:r>
          </a:p>
        </p:txBody>
      </p:sp>
      <p:sp>
        <p:nvSpPr>
          <p:cNvPr id="52228" name="Rectangle 4"/>
          <p:cNvSpPr>
            <a:spLocks noGrp="1" noChangeArrowheads="1"/>
          </p:cNvSpPr>
          <p:nvPr>
            <p:ph type="title"/>
          </p:nvPr>
        </p:nvSpPr>
        <p:spPr/>
        <p:txBody>
          <a:bodyPr/>
          <a:lstStyle/>
          <a:p>
            <a:r>
              <a:rPr lang="en-US" altLang="en-US" dirty="0">
                <a:latin typeface="Comic Sans MS" panose="030F0702030302020204" pitchFamily="66" charset="0"/>
              </a:rPr>
              <a:t>Radioactive Dating</a:t>
            </a:r>
          </a:p>
        </p:txBody>
      </p:sp>
    </p:spTree>
    <p:extLst>
      <p:ext uri="{BB962C8B-B14F-4D97-AF65-F5344CB8AC3E}">
        <p14:creationId xmlns:p14="http://schemas.microsoft.com/office/powerpoint/2010/main" val="268657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785851" y="2148841"/>
            <a:ext cx="8686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When the plant dies, this exchange stops. Carbon-14 has a half-life of about 5730 years; it gradually decays away and becomes a smaller and smaller fraction of the total carbon in the plant tissue.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This fraction can be measured, and the age of the tissue deduced.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Objects older than about 60,000 years cannot be dated this way – there is too little carbon-14 left.</a:t>
            </a:r>
          </a:p>
        </p:txBody>
      </p:sp>
      <p:sp>
        <p:nvSpPr>
          <p:cNvPr id="51204" name="Rectangle 4"/>
          <p:cNvSpPr>
            <a:spLocks noGrp="1" noChangeArrowheads="1"/>
          </p:cNvSpPr>
          <p:nvPr>
            <p:ph type="title"/>
          </p:nvPr>
        </p:nvSpPr>
        <p:spPr>
          <a:xfrm>
            <a:off x="2593600" y="624110"/>
            <a:ext cx="8785600" cy="589548"/>
          </a:xfrm>
        </p:spPr>
        <p:txBody>
          <a:bodyPr>
            <a:normAutofit fontScale="90000"/>
          </a:bodyPr>
          <a:lstStyle/>
          <a:p>
            <a:r>
              <a:rPr lang="en-US" altLang="en-US" dirty="0">
                <a:latin typeface="Comic Sans MS" panose="030F0702030302020204" pitchFamily="66" charset="0"/>
              </a:rPr>
              <a:t>Radioactive Dating</a:t>
            </a:r>
          </a:p>
        </p:txBody>
      </p:sp>
    </p:spTree>
    <p:extLst>
      <p:ext uri="{BB962C8B-B14F-4D97-AF65-F5344CB8AC3E}">
        <p14:creationId xmlns:p14="http://schemas.microsoft.com/office/powerpoint/2010/main" val="211505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945177" y="2431474"/>
            <a:ext cx="925412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Other isotopes are useful for geologic time scale dating.</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Uranium-238 has a half-life of 4.5 x 10</a:t>
            </a:r>
            <a:r>
              <a:rPr kumimoji="0" lang="en-US" altLang="en-US" sz="2800" b="1" i="0" u="none" strike="noStrike" kern="1200" cap="none" spc="0" normalizeH="0" baseline="30000" noProof="0" dirty="0">
                <a:ln>
                  <a:noFill/>
                </a:ln>
                <a:solidFill>
                  <a:srgbClr val="A53010">
                    <a:lumMod val="75000"/>
                  </a:srgbClr>
                </a:solidFill>
                <a:effectLst/>
                <a:uLnTx/>
                <a:uFillTx/>
                <a:latin typeface="Comic Sans MS" panose="030F0702030302020204" pitchFamily="66" charset="0"/>
                <a:ea typeface="+mn-ea"/>
                <a:cs typeface="+mn-cs"/>
              </a:rPr>
              <a:t>9</a:t>
            </a:r>
            <a:r>
              <a:rPr kumimoji="0" lang="en-US" altLang="en-US" sz="28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years, and has been used to date the oldest rocks on Earth as about 4 billion years old.</a:t>
            </a:r>
          </a:p>
        </p:txBody>
      </p:sp>
      <p:sp>
        <p:nvSpPr>
          <p:cNvPr id="50180" name="Rectangle 4"/>
          <p:cNvSpPr>
            <a:spLocks noGrp="1" noChangeArrowheads="1"/>
          </p:cNvSpPr>
          <p:nvPr>
            <p:ph type="title"/>
          </p:nvPr>
        </p:nvSpPr>
        <p:spPr/>
        <p:txBody>
          <a:bodyPr/>
          <a:lstStyle/>
          <a:p>
            <a:r>
              <a:rPr lang="en-US" altLang="en-US" b="1" dirty="0">
                <a:latin typeface="Comic Sans MS" panose="030F0702030302020204" pitchFamily="66" charset="0"/>
              </a:rPr>
              <a:t>Radioactive Dating</a:t>
            </a:r>
          </a:p>
        </p:txBody>
      </p:sp>
    </p:spTree>
    <p:extLst>
      <p:ext uri="{BB962C8B-B14F-4D97-AF65-F5344CB8AC3E}">
        <p14:creationId xmlns:p14="http://schemas.microsoft.com/office/powerpoint/2010/main" val="95861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1914698" y="2389910"/>
            <a:ext cx="8305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Individual particles such as electrons, neutrons, and protons cannot be seen directly, so their existence must be inferred through measurements. Many different devices, of varying levels of sophistication, have been developed to do this.</a:t>
            </a:r>
          </a:p>
        </p:txBody>
      </p:sp>
      <p:sp>
        <p:nvSpPr>
          <p:cNvPr id="46084" name="Rectangle 4"/>
          <p:cNvSpPr>
            <a:spLocks noGrp="1" noChangeArrowheads="1"/>
          </p:cNvSpPr>
          <p:nvPr>
            <p:ph type="title"/>
          </p:nvPr>
        </p:nvSpPr>
        <p:spPr/>
        <p:txBody>
          <a:bodyPr/>
          <a:lstStyle/>
          <a:p>
            <a:r>
              <a:rPr lang="en-US" altLang="en-US" dirty="0">
                <a:latin typeface="Comic Sans MS" panose="030F0702030302020204" pitchFamily="66" charset="0"/>
              </a:rPr>
              <a:t>Detection of Radiation</a:t>
            </a:r>
          </a:p>
        </p:txBody>
      </p:sp>
    </p:spTree>
    <p:extLst>
      <p:ext uri="{BB962C8B-B14F-4D97-AF65-F5344CB8AC3E}">
        <p14:creationId xmlns:p14="http://schemas.microsoft.com/office/powerpoint/2010/main" val="347340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5904807" y="1999212"/>
            <a:ext cx="537556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Geiger counter is a gas-filled tube with a wire in the center. The wire is at high voltage; the case is grounded. When a charged particle passes through, it ionizes the gas. The ions cascade onto the wire, producing a pulse.</a:t>
            </a:r>
          </a:p>
        </p:txBody>
      </p:sp>
      <p:sp>
        <p:nvSpPr>
          <p:cNvPr id="45061" name="Rectangle 5"/>
          <p:cNvSpPr>
            <a:spLocks noGrp="1" noChangeArrowheads="1"/>
          </p:cNvSpPr>
          <p:nvPr>
            <p:ph type="title"/>
          </p:nvPr>
        </p:nvSpPr>
        <p:spPr>
          <a:xfrm>
            <a:off x="2610225" y="117034"/>
            <a:ext cx="8785600" cy="1280890"/>
          </a:xfrm>
        </p:spPr>
        <p:txBody>
          <a:bodyPr/>
          <a:lstStyle/>
          <a:p>
            <a:r>
              <a:rPr lang="en-US" altLang="en-US" dirty="0">
                <a:latin typeface="Comic Sans MS" panose="030F0702030302020204" pitchFamily="66" charset="0"/>
              </a:rPr>
              <a:t>Detection of Radiation</a:t>
            </a:r>
          </a:p>
        </p:txBody>
      </p:sp>
      <p:pic>
        <p:nvPicPr>
          <p:cNvPr id="45063" name="Picture 7" descr="Figure_41_13"/>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1242812" y="1192877"/>
            <a:ext cx="3787775" cy="550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7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normAutofit/>
          </a:bodyPr>
          <a:lstStyle/>
          <a:p>
            <a:r>
              <a:rPr lang="en-US" altLang="en-US" sz="4400" dirty="0">
                <a:latin typeface="Comic Sans MS" panose="030F0702030302020204" pitchFamily="66" charset="0"/>
              </a:rPr>
              <a:t>Alpha Decay</a:t>
            </a:r>
          </a:p>
        </p:txBody>
      </p:sp>
      <p:sp>
        <p:nvSpPr>
          <p:cNvPr id="21509" name="Text Box 5"/>
          <p:cNvSpPr txBox="1">
            <a:spLocks noChangeArrowheads="1"/>
          </p:cNvSpPr>
          <p:nvPr/>
        </p:nvSpPr>
        <p:spPr bwMode="auto">
          <a:xfrm>
            <a:off x="1502228" y="2142931"/>
            <a:ext cx="9876973"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Example 41-5: Uranium decay energy release</a:t>
            </a: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2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Calculate the disintegration energy when       (mass = 232.037156 u) decays to         (228.028741 u) with the emission of an </a:t>
            </a:r>
            <a:r>
              <a:rPr kumimoji="0" lang="el-GR"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Times New Roman" panose="02020603050405020304" pitchFamily="18" charset="0"/>
              </a:rPr>
              <a:t>α</a:t>
            </a: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particle. (As always, masses given are for neutral atoms.)</a:t>
            </a:r>
          </a:p>
          <a:p>
            <a:pPr marL="0" marR="0" lvl="0" indent="0" algn="l" defTabSz="914400" rtl="0" eaLnBrk="1" fontAlgn="auto" latinLnBrk="0" hangingPunct="1">
              <a:lnSpc>
                <a:spcPct val="100000"/>
              </a:lnSpc>
              <a:spcBef>
                <a:spcPct val="100000"/>
              </a:spcBef>
              <a:spcAft>
                <a:spcPts val="0"/>
              </a:spcAft>
              <a:buClrTx/>
              <a:buSzTx/>
              <a:buFontTx/>
              <a:buNone/>
              <a:tabLst/>
              <a:defRPr/>
            </a:pP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Example 41-6: Kinetic energy of the </a:t>
            </a:r>
            <a:r>
              <a:rPr kumimoji="0" lang="el-GR"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Times New Roman" panose="02020603050405020304" pitchFamily="18" charset="0"/>
              </a:rPr>
              <a:t>α</a:t>
            </a: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Times New Roman" panose="02020603050405020304" pitchFamily="18" charset="0"/>
              </a:rPr>
              <a:t> in         </a:t>
            </a: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decay.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For the above decay, how much of the 5.4-MeV disintegration energy will be carried off by the </a:t>
            </a:r>
            <a:r>
              <a:rPr kumimoji="0" lang="el-GR"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Times New Roman" panose="02020603050405020304" pitchFamily="18" charset="0"/>
              </a:rPr>
              <a:t>α</a:t>
            </a: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particle?</a:t>
            </a:r>
          </a:p>
        </p:txBody>
      </p:sp>
      <p:graphicFrame>
        <p:nvGraphicFramePr>
          <p:cNvPr id="21510" name="Object 6"/>
          <p:cNvGraphicFramePr>
            <a:graphicFrameLocks noChangeAspect="1"/>
          </p:cNvGraphicFramePr>
          <p:nvPr/>
        </p:nvGraphicFramePr>
        <p:xfrm>
          <a:off x="7367038" y="2656007"/>
          <a:ext cx="657289" cy="495383"/>
        </p:xfrm>
        <a:graphic>
          <a:graphicData uri="http://schemas.openxmlformats.org/presentationml/2006/ole">
            <mc:AlternateContent xmlns:mc="http://schemas.openxmlformats.org/markup-compatibility/2006">
              <mc:Choice xmlns:v="urn:schemas-microsoft-com:vml" Requires="v">
                <p:oleObj spid="_x0000_s1035" name="Equation" r:id="rId4" imgW="304560" imgH="431640" progId="Equation.DSMT4">
                  <p:embed/>
                </p:oleObj>
              </mc:Choice>
              <mc:Fallback>
                <p:oleObj name="Equation" r:id="rId4" imgW="304560" imgH="431640" progId="Equation.DSMT4">
                  <p:embed/>
                  <p:pic>
                    <p:nvPicPr>
                      <p:cNvPr id="21510" name="Object 6"/>
                      <p:cNvPicPr>
                        <a:picLocks noChangeAspect="1" noChangeArrowheads="1"/>
                      </p:cNvPicPr>
                      <p:nvPr/>
                    </p:nvPicPr>
                    <p:blipFill>
                      <a:blip r:embed="rId5">
                        <a:extLst>
                          <a:ext uri="{28A0092B-C50C-407E-A947-70E740481C1C}">
                            <a14:useLocalDpi xmlns:a14="http://schemas.microsoft.com/office/drawing/2010/main" val="0"/>
                          </a:ext>
                        </a:extLst>
                      </a:blip>
                      <a:srcRect t="46875"/>
                      <a:stretch>
                        <a:fillRect/>
                      </a:stretch>
                    </p:blipFill>
                    <p:spPr bwMode="auto">
                      <a:xfrm>
                        <a:off x="7367038" y="2656007"/>
                        <a:ext cx="657289" cy="495383"/>
                      </a:xfrm>
                      <a:prstGeom prst="rect">
                        <a:avLst/>
                      </a:prstGeom>
                      <a:noFill/>
                      <a:ln>
                        <a:noFill/>
                      </a:ln>
                      <a:effectLst/>
                    </p:spPr>
                  </p:pic>
                </p:oleObj>
              </mc:Fallback>
            </mc:AlternateContent>
          </a:graphicData>
        </a:graphic>
      </p:graphicFrame>
      <p:graphicFrame>
        <p:nvGraphicFramePr>
          <p:cNvPr id="21517" name="Object 13"/>
          <p:cNvGraphicFramePr>
            <a:graphicFrameLocks noChangeAspect="1"/>
          </p:cNvGraphicFramePr>
          <p:nvPr/>
        </p:nvGraphicFramePr>
        <p:xfrm>
          <a:off x="8024327" y="4114800"/>
          <a:ext cx="759960" cy="697106"/>
        </p:xfrm>
        <a:graphic>
          <a:graphicData uri="http://schemas.openxmlformats.org/presentationml/2006/ole">
            <mc:AlternateContent xmlns:mc="http://schemas.openxmlformats.org/markup-compatibility/2006">
              <mc:Choice xmlns:v="urn:schemas-microsoft-com:vml" Requires="v">
                <p:oleObj spid="_x0000_s1036" name="Equation" r:id="rId6" imgW="304560" imgH="431640" progId="Equation.DSMT4">
                  <p:embed/>
                </p:oleObj>
              </mc:Choice>
              <mc:Fallback>
                <p:oleObj name="Equation" r:id="rId6" imgW="304560" imgH="431640" progId="Equation.DSMT4">
                  <p:embed/>
                  <p:pic>
                    <p:nvPicPr>
                      <p:cNvPr id="21517" name="Object 13"/>
                      <p:cNvPicPr>
                        <a:picLocks noChangeAspect="1" noChangeArrowheads="1"/>
                      </p:cNvPicPr>
                      <p:nvPr/>
                    </p:nvPicPr>
                    <p:blipFill>
                      <a:blip r:embed="rId7">
                        <a:extLst>
                          <a:ext uri="{28A0092B-C50C-407E-A947-70E740481C1C}">
                            <a14:useLocalDpi xmlns:a14="http://schemas.microsoft.com/office/drawing/2010/main" val="0"/>
                          </a:ext>
                        </a:extLst>
                      </a:blip>
                      <a:srcRect t="35294"/>
                      <a:stretch>
                        <a:fillRect/>
                      </a:stretch>
                    </p:blipFill>
                    <p:spPr bwMode="auto">
                      <a:xfrm>
                        <a:off x="8024327" y="4114800"/>
                        <a:ext cx="759960" cy="697106"/>
                      </a:xfrm>
                      <a:prstGeom prst="rect">
                        <a:avLst/>
                      </a:prstGeom>
                      <a:noFill/>
                      <a:ln>
                        <a:noFill/>
                      </a:ln>
                      <a:effectLst/>
                    </p:spPr>
                  </p:pic>
                </p:oleObj>
              </mc:Fallback>
            </mc:AlternateContent>
          </a:graphicData>
        </a:graphic>
      </p:graphicFrame>
      <p:graphicFrame>
        <p:nvGraphicFramePr>
          <p:cNvPr id="21518" name="Object 14"/>
          <p:cNvGraphicFramePr>
            <a:graphicFrameLocks noChangeAspect="1"/>
          </p:cNvGraphicFramePr>
          <p:nvPr/>
        </p:nvGraphicFramePr>
        <p:xfrm>
          <a:off x="2970866" y="3151390"/>
          <a:ext cx="839756" cy="459866"/>
        </p:xfrm>
        <a:graphic>
          <a:graphicData uri="http://schemas.openxmlformats.org/presentationml/2006/ole">
            <mc:AlternateContent xmlns:mc="http://schemas.openxmlformats.org/markup-compatibility/2006">
              <mc:Choice xmlns:v="urn:schemas-microsoft-com:vml" Requires="v">
                <p:oleObj spid="_x0000_s1037" name="Equation" r:id="rId8" imgW="393480" imgH="431640" progId="Equation.DSMT4">
                  <p:embed/>
                </p:oleObj>
              </mc:Choice>
              <mc:Fallback>
                <p:oleObj name="Equation" r:id="rId8" imgW="393480" imgH="431640" progId="Equation.DSMT4">
                  <p:embed/>
                  <p:pic>
                    <p:nvPicPr>
                      <p:cNvPr id="21518" name="Object 14"/>
                      <p:cNvPicPr>
                        <a:picLocks noChangeAspect="1" noChangeArrowheads="1"/>
                      </p:cNvPicPr>
                      <p:nvPr/>
                    </p:nvPicPr>
                    <p:blipFill>
                      <a:blip r:embed="rId9">
                        <a:extLst>
                          <a:ext uri="{28A0092B-C50C-407E-A947-70E740481C1C}">
                            <a14:useLocalDpi xmlns:a14="http://schemas.microsoft.com/office/drawing/2010/main" val="0"/>
                          </a:ext>
                        </a:extLst>
                      </a:blip>
                      <a:srcRect t="50000"/>
                      <a:stretch>
                        <a:fillRect/>
                      </a:stretch>
                    </p:blipFill>
                    <p:spPr bwMode="auto">
                      <a:xfrm>
                        <a:off x="2970866" y="3151390"/>
                        <a:ext cx="839756" cy="4598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5218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5257799" y="1600200"/>
            <a:ext cx="616388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scintillation counter uses a scintillator – a material that emits light when a charged particle goes through it. The scintillator is made light-tight, and the light flashes are viewed with a photomultiplier tube, which has a photocathode that emits an electron when struck by a photon and then a series of amplifiers.</a:t>
            </a:r>
          </a:p>
        </p:txBody>
      </p:sp>
      <p:sp>
        <p:nvSpPr>
          <p:cNvPr id="44037" name="Rectangle 5"/>
          <p:cNvSpPr>
            <a:spLocks noGrp="1" noChangeArrowheads="1"/>
          </p:cNvSpPr>
          <p:nvPr>
            <p:ph type="title"/>
          </p:nvPr>
        </p:nvSpPr>
        <p:spPr>
          <a:xfrm>
            <a:off x="2759854" y="258350"/>
            <a:ext cx="8785600" cy="1280890"/>
          </a:xfrm>
        </p:spPr>
        <p:txBody>
          <a:bodyPr/>
          <a:lstStyle/>
          <a:p>
            <a:r>
              <a:rPr lang="en-US" altLang="en-US" dirty="0">
                <a:latin typeface="Comic Sans MS" panose="030F0702030302020204" pitchFamily="66" charset="0"/>
              </a:rPr>
              <a:t>Detection of Radiation</a:t>
            </a:r>
          </a:p>
        </p:txBody>
      </p:sp>
      <p:pic>
        <p:nvPicPr>
          <p:cNvPr id="44039" name="Picture 7" descr="Figure_41_14"/>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1377142" y="1192242"/>
            <a:ext cx="3448050" cy="550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4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996440" y="1472739"/>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cloud chamber contains a </a:t>
            </a:r>
            <a:r>
              <a:rPr kumimoji="0" lang="en-US" altLang="en-US" sz="2400" b="1" i="0" u="none" strike="noStrike" kern="1200" cap="none" spc="0" normalizeH="0" baseline="0" noProof="0" dirty="0" err="1">
                <a:ln>
                  <a:noFill/>
                </a:ln>
                <a:solidFill>
                  <a:srgbClr val="A53010">
                    <a:lumMod val="75000"/>
                  </a:srgbClr>
                </a:solidFill>
                <a:effectLst/>
                <a:uLnTx/>
                <a:uFillTx/>
                <a:latin typeface="Comic Sans MS" panose="030F0702030302020204" pitchFamily="66" charset="0"/>
                <a:ea typeface="+mn-ea"/>
                <a:cs typeface="+mn-cs"/>
              </a:rPr>
              <a:t>supercooled</a:t>
            </a: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gas; when a charged particle goes through, droplets form along its track. Similarly, a bubble chamber contains a superheated liquid, and it is bubbles that form. In either case, the tracks can be photographed and measured.</a:t>
            </a:r>
          </a:p>
        </p:txBody>
      </p:sp>
      <p:sp>
        <p:nvSpPr>
          <p:cNvPr id="43013" name="Rectangle 5"/>
          <p:cNvSpPr>
            <a:spLocks noGrp="1" noChangeArrowheads="1"/>
          </p:cNvSpPr>
          <p:nvPr>
            <p:ph type="title"/>
          </p:nvPr>
        </p:nvSpPr>
        <p:spPr/>
        <p:txBody>
          <a:bodyPr/>
          <a:lstStyle/>
          <a:p>
            <a:r>
              <a:rPr lang="en-US" altLang="en-US" dirty="0">
                <a:latin typeface="Comic Sans MS" panose="030F0702030302020204" pitchFamily="66" charset="0"/>
              </a:rPr>
              <a:t>Detection of Radiation</a:t>
            </a:r>
          </a:p>
        </p:txBody>
      </p:sp>
      <p:pic>
        <p:nvPicPr>
          <p:cNvPr id="43017" name="Picture 9" descr="Figure_41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376" y="3748088"/>
            <a:ext cx="4111625"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2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descr="Figure_41_16"/>
          <p:cNvPicPr>
            <a:picLocks noChangeAspect="1" noChangeArrowheads="1"/>
          </p:cNvPicPr>
          <p:nvPr/>
        </p:nvPicPr>
        <p:blipFill>
          <a:blip r:embed="rId3">
            <a:extLst>
              <a:ext uri="{28A0092B-C50C-407E-A947-70E740481C1C}">
                <a14:useLocalDpi xmlns:a14="http://schemas.microsoft.com/office/drawing/2010/main" val="0"/>
              </a:ext>
            </a:extLst>
          </a:blip>
          <a:srcRect b="2411"/>
          <a:stretch>
            <a:fillRect/>
          </a:stretch>
        </p:blipFill>
        <p:spPr bwMode="auto">
          <a:xfrm>
            <a:off x="1654175" y="1294389"/>
            <a:ext cx="4272800" cy="5295325"/>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6474457" y="1179379"/>
            <a:ext cx="527012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 wire drift chamber is somewhat similar to, but vastly more sophisticated than, a Geiger counter. Many wires are present, some at high voltage and some grounded; in addition to the presence of a signal, the time it takes the pulse to arrive at the wire is measured, allowing very precise measurement of position.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Wire-drift chamber inside the Collider Detector at Fermilab (CDF)</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p:txBody>
      </p:sp>
      <p:sp>
        <p:nvSpPr>
          <p:cNvPr id="41989" name="Rectangle 5"/>
          <p:cNvSpPr>
            <a:spLocks noGrp="1" noChangeArrowheads="1"/>
          </p:cNvSpPr>
          <p:nvPr>
            <p:ph type="title"/>
          </p:nvPr>
        </p:nvSpPr>
        <p:spPr>
          <a:xfrm>
            <a:off x="2784793" y="133659"/>
            <a:ext cx="8785600" cy="639425"/>
          </a:xfrm>
        </p:spPr>
        <p:txBody>
          <a:bodyPr>
            <a:noAutofit/>
          </a:bodyPr>
          <a:lstStyle/>
          <a:p>
            <a:r>
              <a:rPr lang="en-US" altLang="en-US" sz="4000" dirty="0">
                <a:latin typeface="Comic Sans MS" panose="030F0702030302020204" pitchFamily="66" charset="0"/>
              </a:rPr>
              <a:t>Detection of Radiation</a:t>
            </a:r>
          </a:p>
        </p:txBody>
      </p:sp>
    </p:spTree>
    <p:extLst>
      <p:ext uri="{BB962C8B-B14F-4D97-AF65-F5344CB8AC3E}">
        <p14:creationId xmlns:p14="http://schemas.microsoft.com/office/powerpoint/2010/main" val="243867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132772" y="72019"/>
            <a:ext cx="6589199" cy="1280890"/>
          </a:xfrm>
        </p:spPr>
        <p:txBody>
          <a:bodyPr/>
          <a:lstStyle/>
          <a:p>
            <a:pPr eaLnBrk="1" hangingPunct="1"/>
            <a:r>
              <a:rPr lang="en-US" altLang="en-US" dirty="0">
                <a:latin typeface="Comic Sans MS" panose="030F0702030302020204" pitchFamily="66" charset="0"/>
              </a:rPr>
              <a:t>A use for alpha-decay</a:t>
            </a:r>
          </a:p>
        </p:txBody>
      </p:sp>
      <p:sp>
        <p:nvSpPr>
          <p:cNvPr id="49157" name="Rectangle 3"/>
          <p:cNvSpPr>
            <a:spLocks noGrp="1" noChangeArrowheads="1"/>
          </p:cNvSpPr>
          <p:nvPr>
            <p:ph type="body" idx="1"/>
          </p:nvPr>
        </p:nvSpPr>
        <p:spPr>
          <a:xfrm>
            <a:off x="1714500" y="1104900"/>
            <a:ext cx="8648700" cy="3670300"/>
          </a:xfrm>
        </p:spPr>
        <p:txBody>
          <a:bodyPr>
            <a:noAutofit/>
          </a:bodyPr>
          <a:lstStyle/>
          <a:p>
            <a:pPr eaLnBrk="1" hangingPunct="1"/>
            <a:r>
              <a:rPr lang="en-US" altLang="en-US" sz="2400" dirty="0">
                <a:latin typeface="Comic Sans MS" panose="030F0702030302020204" pitchFamily="66" charset="0"/>
              </a:rPr>
              <a:t>Smoke detectors contain radioactive americium-241 (half-life 432 </a:t>
            </a:r>
            <a:r>
              <a:rPr lang="en-US" altLang="en-US" sz="2400" dirty="0" err="1">
                <a:latin typeface="Comic Sans MS" panose="030F0702030302020204" pitchFamily="66" charset="0"/>
              </a:rPr>
              <a:t>yrs</a:t>
            </a:r>
            <a:r>
              <a:rPr lang="en-US" altLang="en-US" sz="2400" dirty="0">
                <a:latin typeface="Comic Sans MS" panose="030F0702030302020204" pitchFamily="66" charset="0"/>
              </a:rPr>
              <a:t>) </a:t>
            </a:r>
          </a:p>
          <a:p>
            <a:pPr eaLnBrk="1" hangingPunct="1"/>
            <a:r>
              <a:rPr lang="en-US" altLang="en-US" sz="2400" baseline="30000" dirty="0">
                <a:latin typeface="Comic Sans MS" panose="030F0702030302020204" pitchFamily="66" charset="0"/>
              </a:rPr>
              <a:t>241</a:t>
            </a:r>
            <a:r>
              <a:rPr lang="en-US" altLang="en-US" sz="2400" dirty="0">
                <a:latin typeface="Comic Sans MS" panose="030F0702030302020204" pitchFamily="66" charset="0"/>
              </a:rPr>
              <a:t>Am decays by alpha emission.</a:t>
            </a:r>
          </a:p>
          <a:p>
            <a:pPr eaLnBrk="1" hangingPunct="1"/>
            <a:r>
              <a:rPr lang="en-US" altLang="en-US" sz="2400" dirty="0">
                <a:latin typeface="Comic Sans MS" panose="030F0702030302020204" pitchFamily="66" charset="0"/>
              </a:rPr>
              <a:t>Alpha particles from the americium collide with oxygen and nitrogen particles in the air creating charged ions.</a:t>
            </a:r>
          </a:p>
          <a:p>
            <a:pPr eaLnBrk="1" hangingPunct="1"/>
            <a:r>
              <a:rPr lang="en-US" altLang="en-US" sz="2400" dirty="0">
                <a:latin typeface="Comic Sans MS" panose="030F0702030302020204" pitchFamily="66" charset="0"/>
              </a:rPr>
              <a:t>An electrical current is applied across the chamber in order to collect these ions  (just like </a:t>
            </a:r>
            <a:r>
              <a:rPr lang="en-US" altLang="en-US" sz="2400" dirty="0" err="1">
                <a:latin typeface="Comic Sans MS" panose="030F0702030302020204" pitchFamily="66" charset="0"/>
              </a:rPr>
              <a:t>geiger</a:t>
            </a:r>
            <a:r>
              <a:rPr lang="en-US" altLang="en-US" sz="2400" dirty="0">
                <a:latin typeface="Comic Sans MS" panose="030F0702030302020204" pitchFamily="66" charset="0"/>
              </a:rPr>
              <a:t> counter!)</a:t>
            </a:r>
          </a:p>
          <a:p>
            <a:pPr eaLnBrk="1" hangingPunct="1"/>
            <a:r>
              <a:rPr lang="en-US" altLang="en-US" sz="2400" dirty="0">
                <a:latin typeface="Comic Sans MS" panose="030F0702030302020204" pitchFamily="66" charset="0"/>
              </a:rPr>
              <a:t>When smoke is in chamber, </a:t>
            </a:r>
            <a:br>
              <a:rPr lang="en-US" altLang="en-US" sz="2400" dirty="0">
                <a:latin typeface="Comic Sans MS" panose="030F0702030302020204" pitchFamily="66" charset="0"/>
              </a:rPr>
            </a:br>
            <a:r>
              <a:rPr lang="en-US" altLang="en-US" sz="2400" dirty="0">
                <a:latin typeface="Comic Sans MS" panose="030F0702030302020204" pitchFamily="66" charset="0"/>
              </a:rPr>
              <a:t> smoke absorbs alpha particles.</a:t>
            </a:r>
          </a:p>
          <a:p>
            <a:pPr eaLnBrk="1" hangingPunct="1"/>
            <a:r>
              <a:rPr lang="en-US" altLang="en-US" sz="2400" dirty="0">
                <a:latin typeface="Comic Sans MS" panose="030F0702030302020204" pitchFamily="66" charset="0"/>
              </a:rPr>
              <a:t>Current decreases, </a:t>
            </a:r>
            <a:br>
              <a:rPr lang="en-US" altLang="en-US" sz="2400" dirty="0">
                <a:latin typeface="Comic Sans MS" panose="030F0702030302020204" pitchFamily="66" charset="0"/>
              </a:rPr>
            </a:br>
            <a:r>
              <a:rPr lang="en-US" altLang="en-US" sz="2400" dirty="0">
                <a:latin typeface="Comic Sans MS" panose="030F0702030302020204" pitchFamily="66" charset="0"/>
              </a:rPr>
              <a:t>detected by electronics</a:t>
            </a:r>
          </a:p>
        </p:txBody>
      </p:sp>
      <p:pic>
        <p:nvPicPr>
          <p:cNvPr id="49158" name="Picture 4" descr="smokeDet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396" y="4199055"/>
            <a:ext cx="4375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33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3380302" y="115152"/>
            <a:ext cx="6589199" cy="1280890"/>
          </a:xfrm>
        </p:spPr>
        <p:txBody>
          <a:bodyPr/>
          <a:lstStyle/>
          <a:p>
            <a:pPr eaLnBrk="1" hangingPunct="1"/>
            <a:r>
              <a:rPr lang="en-US" altLang="en-US" dirty="0">
                <a:latin typeface="Comic Sans MS" panose="030F0702030302020204" pitchFamily="66" charset="0"/>
              </a:rPr>
              <a:t>Beta decay</a:t>
            </a:r>
          </a:p>
        </p:txBody>
      </p:sp>
      <p:sp>
        <p:nvSpPr>
          <p:cNvPr id="55301" name="Rectangle 3"/>
          <p:cNvSpPr>
            <a:spLocks noGrp="1" noChangeArrowheads="1"/>
          </p:cNvSpPr>
          <p:nvPr>
            <p:ph type="body" idx="1"/>
          </p:nvPr>
        </p:nvSpPr>
        <p:spPr>
          <a:xfrm>
            <a:off x="2136715" y="1039004"/>
            <a:ext cx="7772400" cy="1447800"/>
          </a:xfrm>
        </p:spPr>
        <p:txBody>
          <a:bodyPr>
            <a:noAutofit/>
          </a:bodyPr>
          <a:lstStyle/>
          <a:p>
            <a:pPr eaLnBrk="1" hangingPunct="1"/>
            <a:r>
              <a:rPr lang="en-US" altLang="en-US" sz="2800" dirty="0">
                <a:latin typeface="Comic Sans MS" panose="030F0702030302020204" pitchFamily="66" charset="0"/>
              </a:rPr>
              <a:t>Beta radiation…</a:t>
            </a:r>
          </a:p>
          <a:p>
            <a:pPr lvl="1" eaLnBrk="1" hangingPunct="1"/>
            <a:r>
              <a:rPr lang="en-US" altLang="en-US" sz="2800" dirty="0">
                <a:latin typeface="Comic Sans MS" panose="030F0702030302020204" pitchFamily="66" charset="0"/>
              </a:rPr>
              <a:t>Now known to be an electron.</a:t>
            </a:r>
          </a:p>
          <a:p>
            <a:pPr lvl="1" eaLnBrk="1" hangingPunct="1"/>
            <a:r>
              <a:rPr lang="en-US" altLang="en-US" sz="2800" dirty="0">
                <a:latin typeface="Comic Sans MS" panose="030F0702030302020204" pitchFamily="66" charset="0"/>
              </a:rPr>
              <a:t>Radioactive nucleus emits an electron</a:t>
            </a:r>
          </a:p>
        </p:txBody>
      </p:sp>
      <p:sp>
        <p:nvSpPr>
          <p:cNvPr id="72708" name="Rectangle 4"/>
          <p:cNvSpPr>
            <a:spLocks noChangeArrowheads="1"/>
          </p:cNvSpPr>
          <p:nvPr/>
        </p:nvSpPr>
        <p:spPr bwMode="auto">
          <a:xfrm>
            <a:off x="2286000" y="2576902"/>
            <a:ext cx="890140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8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How can this be?</a:t>
            </a:r>
          </a:p>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There are no electrons in the nucleus!</a:t>
            </a:r>
          </a:p>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Has only neutrons and protons</a:t>
            </a:r>
            <a:r>
              <a:rPr kumimoji="0" lang="en-US" alt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72709" name="Rectangle 5"/>
          <p:cNvSpPr>
            <a:spLocks noChangeArrowheads="1"/>
          </p:cNvSpPr>
          <p:nvPr/>
        </p:nvSpPr>
        <p:spPr bwMode="auto">
          <a:xfrm>
            <a:off x="2286000" y="41148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8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Particles are not forever!</a:t>
            </a:r>
          </a:p>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Charge is forever, </a:t>
            </a:r>
            <a:r>
              <a:rPr kumimoji="0" lang="en-US" altLang="en-US" sz="2400" b="0" i="0" u="sng"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energy + mass </a:t>
            </a: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is forever</a:t>
            </a:r>
          </a:p>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But particles can appear and disappear or be changed</a:t>
            </a:r>
          </a:p>
        </p:txBody>
      </p:sp>
    </p:spTree>
    <p:extLst>
      <p:ext uri="{BB962C8B-B14F-4D97-AF65-F5344CB8AC3E}">
        <p14:creationId xmlns:p14="http://schemas.microsoft.com/office/powerpoint/2010/main" val="12459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5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fade">
                                      <p:cBhvr>
                                        <p:cTn id="12"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utoUpdateAnimBg="0"/>
      <p:bldP spid="727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2" y="266663"/>
            <a:ext cx="8785599" cy="664363"/>
          </a:xfrm>
        </p:spPr>
        <p:txBody>
          <a:bodyPr>
            <a:noAutofit/>
          </a:bodyPr>
          <a:lstStyle/>
          <a:p>
            <a:r>
              <a:rPr lang="el-GR" sz="4800" dirty="0">
                <a:latin typeface="Comic Sans MS" panose="030F0702030302020204" pitchFamily="66" charset="0"/>
              </a:rPr>
              <a:t>β</a:t>
            </a:r>
            <a:r>
              <a:rPr lang="en-US" sz="4800" dirty="0">
                <a:latin typeface="Comic Sans MS" panose="030F0702030302020204" pitchFamily="66" charset="0"/>
              </a:rPr>
              <a:t>eta decay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88968" y="1206731"/>
                <a:ext cx="10665229" cy="4006222"/>
              </a:xfrm>
            </p:spPr>
            <p:txBody>
              <a:bodyPr>
                <a:noAutofit/>
              </a:bodyPr>
              <a:lstStyle/>
              <a:p>
                <a:pPr marL="0" indent="0">
                  <a:buNone/>
                </a:pPr>
                <a:r>
                  <a:rPr lang="en-US" sz="2400" u="sng" dirty="0">
                    <a:latin typeface="Comic Sans MS" panose="030F0702030302020204" pitchFamily="66" charset="0"/>
                  </a:rPr>
                  <a:t>There are three radioactive-decay processes </a:t>
                </a:r>
                <a:r>
                  <a:rPr lang="en-US" sz="2400" dirty="0">
                    <a:latin typeface="Comic Sans MS" panose="030F0702030302020204" pitchFamily="66" charset="0"/>
                  </a:rPr>
                  <a:t>in which the </a:t>
                </a:r>
                <a:r>
                  <a:rPr lang="en-US" sz="2400" b="1" dirty="0">
                    <a:solidFill>
                      <a:schemeClr val="accent1">
                        <a:lumMod val="50000"/>
                      </a:schemeClr>
                    </a:solidFill>
                    <a:latin typeface="Comic Sans MS" panose="030F0702030302020204" pitchFamily="66" charset="0"/>
                  </a:rPr>
                  <a:t>mass number A remains unchanged while Z and N change by </a:t>
                </a:r>
                <a14:m>
                  <m:oMath xmlns:m="http://schemas.openxmlformats.org/officeDocument/2006/math">
                    <m:r>
                      <a:rPr lang="en-US" sz="2400" b="1" i="1">
                        <a:solidFill>
                          <a:schemeClr val="accent1">
                            <a:lumMod val="50000"/>
                          </a:schemeClr>
                        </a:solidFill>
                        <a:latin typeface="Cambria Math" panose="02040503050406030204" pitchFamily="18" charset="0"/>
                        <a:ea typeface="Cambria Math" panose="02040503050406030204" pitchFamily="18" charset="0"/>
                      </a:rPr>
                      <m:t>∓</m:t>
                    </m:r>
                  </m:oMath>
                </a14:m>
                <a:r>
                  <a:rPr lang="en-US" sz="2400" b="1" dirty="0">
                    <a:solidFill>
                      <a:schemeClr val="accent1">
                        <a:lumMod val="50000"/>
                      </a:schemeClr>
                    </a:solidFill>
                    <a:latin typeface="Comic Sans MS" panose="030F0702030302020204" pitchFamily="66" charset="0"/>
                  </a:rPr>
                  <a:t>1</a:t>
                </a:r>
                <a:r>
                  <a:rPr lang="en-US" sz="2400" dirty="0"/>
                  <a:t>; </a:t>
                </a:r>
                <a:r>
                  <a:rPr lang="en-US" sz="2400" dirty="0">
                    <a:latin typeface="Comic Sans MS" panose="030F0702030302020204" pitchFamily="66" charset="0"/>
                  </a:rPr>
                  <a:t>These are: </a:t>
                </a:r>
                <a:endParaRPr lang="en-US" sz="2400" u="sng" dirty="0">
                  <a:latin typeface="Comic Sans MS" panose="030F0702030302020204" pitchFamily="66" charset="0"/>
                </a:endParaRPr>
              </a:p>
              <a:p>
                <a:r>
                  <a:rPr lang="el-GR" sz="2400" b="1" dirty="0"/>
                  <a:t>β</a:t>
                </a:r>
                <a:r>
                  <a:rPr lang="en-US" sz="2400" b="1" baseline="30000" dirty="0"/>
                  <a:t>- </a:t>
                </a:r>
                <a:r>
                  <a:rPr lang="en-US" sz="2400" b="1" dirty="0"/>
                  <a:t> </a:t>
                </a:r>
                <a:r>
                  <a:rPr lang="en-US" sz="2400" dirty="0">
                    <a:latin typeface="Comic Sans MS" panose="030F0702030302020204" pitchFamily="66" charset="0"/>
                  </a:rPr>
                  <a:t>decay, in which a neutron inside a nucleus changes into a </a:t>
                </a:r>
                <a:r>
                  <a:rPr lang="en-US" sz="2400" b="1" u="sng" dirty="0">
                    <a:latin typeface="Comic Sans MS" panose="030F0702030302020204" pitchFamily="66" charset="0"/>
                  </a:rPr>
                  <a:t>proton with the emission of an electron; </a:t>
                </a:r>
              </a:p>
              <a:p>
                <a:r>
                  <a:rPr lang="el-GR" sz="2400" b="1" dirty="0">
                    <a:solidFill>
                      <a:prstClr val="black">
                        <a:lumMod val="75000"/>
                        <a:lumOff val="25000"/>
                      </a:prstClr>
                    </a:solidFill>
                  </a:rPr>
                  <a:t>β</a:t>
                </a:r>
                <a:r>
                  <a:rPr lang="en-US" sz="2400" b="1" baseline="30000" dirty="0">
                    <a:solidFill>
                      <a:prstClr val="black">
                        <a:lumMod val="75000"/>
                        <a:lumOff val="25000"/>
                      </a:prstClr>
                    </a:solidFill>
                  </a:rPr>
                  <a:t>+ </a:t>
                </a:r>
                <a:r>
                  <a:rPr lang="en-US" sz="2400" dirty="0">
                    <a:latin typeface="Comic Sans MS" panose="030F0702030302020204" pitchFamily="66" charset="0"/>
                  </a:rPr>
                  <a:t>decay, in which a proton inside a nucleus changes into a </a:t>
                </a:r>
                <a:r>
                  <a:rPr lang="en-US" sz="2400" b="1" u="sng" dirty="0">
                    <a:latin typeface="Comic Sans MS" panose="030F0702030302020204" pitchFamily="66" charset="0"/>
                  </a:rPr>
                  <a:t>neutron with the emission of a positron; </a:t>
                </a:r>
              </a:p>
              <a:p>
                <a:r>
                  <a:rPr lang="en-US" sz="2400" dirty="0">
                    <a:latin typeface="Comic Sans MS" panose="030F0702030302020204" pitchFamily="66" charset="0"/>
                  </a:rPr>
                  <a:t>and </a:t>
                </a:r>
                <a:r>
                  <a:rPr lang="en-US" sz="2400" b="1" dirty="0">
                    <a:latin typeface="Comic Sans MS" panose="030F0702030302020204" pitchFamily="66" charset="0"/>
                  </a:rPr>
                  <a:t>electron capture (EC)</a:t>
                </a:r>
                <a:r>
                  <a:rPr lang="en-US" sz="2400" dirty="0">
                    <a:latin typeface="Comic Sans MS" panose="030F0702030302020204" pitchFamily="66" charset="0"/>
                  </a:rPr>
                  <a:t>, in which a proton in a nucleus changes to a neutron by capturing an atomic electron, usually a 1s electron from the K shell since these have the highest probability density in the vicinity of the nucleus. </a:t>
                </a:r>
              </a:p>
              <a:p>
                <a:r>
                  <a:rPr lang="en-US" sz="2400" dirty="0">
                    <a:latin typeface="Comic Sans MS" panose="030F0702030302020204" pitchFamily="66" charset="0"/>
                  </a:rPr>
                  <a:t>Those nuclei on the neutron rich side of the energy valley will tend to decay by </a:t>
                </a:r>
                <a:r>
                  <a:rPr lang="el-GR" sz="2400" dirty="0">
                    <a:solidFill>
                      <a:prstClr val="black">
                        <a:lumMod val="75000"/>
                        <a:lumOff val="25000"/>
                      </a:prstClr>
                    </a:solidFill>
                  </a:rPr>
                  <a:t>β</a:t>
                </a:r>
                <a:r>
                  <a:rPr lang="en-US" sz="2400" b="1" baseline="30000" dirty="0">
                    <a:solidFill>
                      <a:prstClr val="black">
                        <a:lumMod val="75000"/>
                        <a:lumOff val="25000"/>
                      </a:prstClr>
                    </a:solidFill>
                  </a:rPr>
                  <a:t>- </a:t>
                </a:r>
                <a:r>
                  <a:rPr lang="en-US" sz="2400" dirty="0">
                    <a:latin typeface="Comic Sans MS" panose="030F0702030302020204" pitchFamily="66" charset="0"/>
                  </a:rPr>
                  <a:t>emission, while those on the proton-rich side will most probably decay by </a:t>
                </a:r>
                <a:r>
                  <a:rPr lang="el-GR" sz="2400" dirty="0">
                    <a:solidFill>
                      <a:prstClr val="black">
                        <a:lumMod val="75000"/>
                        <a:lumOff val="25000"/>
                      </a:prstClr>
                    </a:solidFill>
                  </a:rPr>
                  <a:t>β</a:t>
                </a:r>
                <a:r>
                  <a:rPr lang="en-US" sz="2400" b="1" baseline="30000" dirty="0">
                    <a:solidFill>
                      <a:prstClr val="black">
                        <a:lumMod val="75000"/>
                        <a:lumOff val="25000"/>
                      </a:prstClr>
                    </a:solidFill>
                  </a:rPr>
                  <a:t>+ </a:t>
                </a:r>
                <a:r>
                  <a:rPr lang="en-US" sz="2400" dirty="0">
                    <a:latin typeface="Comic Sans MS" panose="030F0702030302020204" pitchFamily="66" charset="0"/>
                  </a:rPr>
                  <a:t>emission or electron capture.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88968" y="1206731"/>
                <a:ext cx="10665229" cy="4006222"/>
              </a:xfrm>
              <a:blipFill>
                <a:blip r:embed="rId2"/>
                <a:stretch>
                  <a:fillRect l="-915" t="-1218" r="-2115" b="-37291"/>
                </a:stretch>
              </a:blipFill>
            </p:spPr>
            <p:txBody>
              <a:bodyPr/>
              <a:lstStyle/>
              <a:p>
                <a:r>
                  <a:rPr lang="en-US">
                    <a:noFill/>
                  </a:rPr>
                  <a:t> </a:t>
                </a:r>
              </a:p>
            </p:txBody>
          </p:sp>
        </mc:Fallback>
      </mc:AlternateContent>
    </p:spTree>
    <p:extLst>
      <p:ext uri="{BB962C8B-B14F-4D97-AF65-F5344CB8AC3E}">
        <p14:creationId xmlns:p14="http://schemas.microsoft.com/office/powerpoint/2010/main" val="24250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303972"/>
            <a:ext cx="5033962"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2"/>
          <p:cNvSpPr>
            <a:spLocks noGrp="1" noChangeArrowheads="1"/>
          </p:cNvSpPr>
          <p:nvPr>
            <p:ph type="title"/>
          </p:nvPr>
        </p:nvSpPr>
        <p:spPr>
          <a:xfrm>
            <a:off x="3466416" y="234283"/>
            <a:ext cx="6589199" cy="1280890"/>
          </a:xfrm>
        </p:spPr>
        <p:txBody>
          <a:bodyPr/>
          <a:lstStyle/>
          <a:p>
            <a:pPr eaLnBrk="1" hangingPunct="1"/>
            <a:r>
              <a:rPr lang="en-US" altLang="en-US" dirty="0">
                <a:latin typeface="Comic Sans MS" panose="030F0702030302020204" pitchFamily="66" charset="0"/>
              </a:rPr>
              <a:t>Beta decay</a:t>
            </a:r>
          </a:p>
        </p:txBody>
      </p:sp>
      <p:sp>
        <p:nvSpPr>
          <p:cNvPr id="73731" name="Rectangle 3"/>
          <p:cNvSpPr>
            <a:spLocks noGrp="1" noChangeArrowheads="1"/>
          </p:cNvSpPr>
          <p:nvPr>
            <p:ph type="body" idx="1"/>
          </p:nvPr>
        </p:nvSpPr>
        <p:spPr>
          <a:xfrm>
            <a:off x="1263535" y="1341246"/>
            <a:ext cx="5823065" cy="2324100"/>
          </a:xfrm>
        </p:spPr>
        <p:txBody>
          <a:bodyPr>
            <a:normAutofit/>
          </a:bodyPr>
          <a:lstStyle/>
          <a:p>
            <a:pPr eaLnBrk="1" hangingPunct="1"/>
            <a:r>
              <a:rPr lang="en-US" altLang="en-US" sz="2400" dirty="0">
                <a:solidFill>
                  <a:schemeClr val="accent4">
                    <a:lumMod val="50000"/>
                  </a:schemeClr>
                </a:solidFill>
                <a:latin typeface="Comic Sans MS" panose="030F0702030302020204" pitchFamily="66" charset="0"/>
              </a:rPr>
              <a:t>Nucleus emits an electron (negative charge)</a:t>
            </a:r>
          </a:p>
          <a:p>
            <a:pPr eaLnBrk="1" hangingPunct="1"/>
            <a:r>
              <a:rPr lang="en-US" altLang="en-US" sz="2400" dirty="0">
                <a:solidFill>
                  <a:schemeClr val="accent4">
                    <a:lumMod val="50000"/>
                  </a:schemeClr>
                </a:solidFill>
                <a:latin typeface="Comic Sans MS" panose="030F0702030302020204" pitchFamily="66" charset="0"/>
              </a:rPr>
              <a:t>Must be balanced </a:t>
            </a:r>
            <a:br>
              <a:rPr lang="en-US" altLang="en-US" sz="2400" dirty="0">
                <a:solidFill>
                  <a:schemeClr val="accent4">
                    <a:lumMod val="50000"/>
                  </a:schemeClr>
                </a:solidFill>
                <a:latin typeface="Comic Sans MS" panose="030F0702030302020204" pitchFamily="66" charset="0"/>
              </a:rPr>
            </a:br>
            <a:r>
              <a:rPr lang="en-US" altLang="en-US" sz="2400" dirty="0">
                <a:solidFill>
                  <a:schemeClr val="accent4">
                    <a:lumMod val="50000"/>
                  </a:schemeClr>
                </a:solidFill>
                <a:latin typeface="Comic Sans MS" panose="030F0702030302020204" pitchFamily="66" charset="0"/>
              </a:rPr>
              <a:t>by a positive charge appearing in the nucleus.</a:t>
            </a:r>
          </a:p>
        </p:txBody>
      </p:sp>
      <p:sp>
        <p:nvSpPr>
          <p:cNvPr id="73732" name="Rectangle 4"/>
          <p:cNvSpPr>
            <a:spLocks noChangeArrowheads="1"/>
          </p:cNvSpPr>
          <p:nvPr/>
        </p:nvSpPr>
        <p:spPr bwMode="auto">
          <a:xfrm>
            <a:off x="1765300" y="4673600"/>
            <a:ext cx="3797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rebuchet MS" panose="020B0603020202020204" pitchFamily="34" charset="0"/>
              </a:defRPr>
            </a:lvl1pPr>
            <a:lvl2pPr marL="742950" indent="-285750">
              <a:spcBef>
                <a:spcPct val="20000"/>
              </a:spcBef>
              <a:buChar char="–"/>
              <a:defRPr sz="2400">
                <a:solidFill>
                  <a:schemeClr val="tx1"/>
                </a:solidFill>
                <a:latin typeface="Trebuchet MS" panose="020B0603020202020204" pitchFamily="34" charset="0"/>
              </a:defRPr>
            </a:lvl2pPr>
            <a:lvl3pPr marL="1143000" indent="-228600">
              <a:spcBef>
                <a:spcPct val="20000"/>
              </a:spcBef>
              <a:buChar char="•"/>
              <a:defRPr sz="2000">
                <a:solidFill>
                  <a:schemeClr val="tx1"/>
                </a:solidFill>
                <a:latin typeface="Trebuchet MS" panose="020B0603020202020204" pitchFamily="34" charset="0"/>
              </a:defRPr>
            </a:lvl3pPr>
            <a:lvl4pPr marL="1600200" indent="-228600">
              <a:spcBef>
                <a:spcPct val="20000"/>
              </a:spcBef>
              <a:buChar char="–"/>
              <a:defRPr>
                <a:solidFill>
                  <a:schemeClr val="tx1"/>
                </a:solidFill>
                <a:latin typeface="Trebuchet MS" panose="020B0603020202020204" pitchFamily="34" charset="0"/>
              </a:defRPr>
            </a:lvl4pPr>
            <a:lvl5pPr marL="2057400" indent="-228600">
              <a:spcBef>
                <a:spcPct val="20000"/>
              </a:spcBef>
              <a:buChar char="»"/>
              <a:defRPr>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a:solidFill>
                  <a:schemeClr val="tx1"/>
                </a:solidFill>
                <a:latin typeface="Trebuchet MS" panose="020B0603020202020204" pitchFamily="34" charset="0"/>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en-US" sz="2400" b="0" i="1"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This occurs as a neutron changing into a proton</a:t>
            </a:r>
          </a:p>
        </p:txBody>
      </p:sp>
    </p:spTree>
    <p:extLst>
      <p:ext uri="{BB962C8B-B14F-4D97-AF65-F5344CB8AC3E}">
        <p14:creationId xmlns:p14="http://schemas.microsoft.com/office/powerpoint/2010/main" val="1310499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732"/>
                                        </p:tgtEl>
                                        <p:attrNameLst>
                                          <p:attrName>style.visibility</p:attrName>
                                        </p:attrNameLst>
                                      </p:cBhvr>
                                      <p:to>
                                        <p:strVal val="visible"/>
                                      </p:to>
                                    </p:set>
                                    <p:animEffect transition="in" filter="fade">
                                      <p:cBhvr>
                                        <p:cTn id="17" dur="500"/>
                                        <p:tgtEl>
                                          <p:spTgt spid="73732"/>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73733"/>
                                        </p:tgtEl>
                                        <p:attrNameLst>
                                          <p:attrName>style.visibility</p:attrName>
                                        </p:attrNameLst>
                                      </p:cBhvr>
                                      <p:to>
                                        <p:strVal val="visible"/>
                                      </p:to>
                                    </p:set>
                                    <p:animEffect transition="in" filter="fade">
                                      <p:cBhvr>
                                        <p:cTn id="21"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ChangeArrowheads="1"/>
          </p:cNvSpPr>
          <p:nvPr/>
        </p:nvSpPr>
        <p:spPr bwMode="auto">
          <a:xfrm>
            <a:off x="3352800" y="2438400"/>
            <a:ext cx="548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483" name="Text Box 3"/>
          <p:cNvSpPr txBox="1">
            <a:spLocks noChangeArrowheads="1"/>
          </p:cNvSpPr>
          <p:nvPr/>
        </p:nvSpPr>
        <p:spPr bwMode="auto">
          <a:xfrm>
            <a:off x="1352939" y="1143001"/>
            <a:ext cx="80196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Beta (</a:t>
            </a:r>
            <a:r>
              <a:rPr kumimoji="0" lang="el-GR" sz="2400" b="1" i="0" u="none" strike="noStrike" kern="1200" cap="none" spc="0" normalizeH="0" baseline="0" noProof="0" dirty="0">
                <a:ln>
                  <a:noFill/>
                </a:ln>
                <a:solidFill>
                  <a:srgbClr val="A53010">
                    <a:lumMod val="50000"/>
                  </a:srgbClr>
                </a:solidFill>
                <a:effectLst/>
                <a:uLnTx/>
                <a:uFillTx/>
                <a:latin typeface="Century Gothic" panose="020B0502020202020204"/>
                <a:ea typeface="+mn-ea"/>
                <a:cs typeface="+mn-cs"/>
              </a:rPr>
              <a:t>β</a:t>
            </a:r>
            <a:r>
              <a:rPr kumimoji="0" lang="en-US" sz="2400" b="1" i="0" u="none" strike="noStrike" kern="1200" cap="none" spc="0" normalizeH="0" baseline="30000" noProof="0" dirty="0">
                <a:ln>
                  <a:noFill/>
                </a:ln>
                <a:solidFill>
                  <a:srgbClr val="A53010">
                    <a:lumMod val="50000"/>
                  </a:srgbClr>
                </a:solidFill>
                <a:effectLst/>
                <a:uLnTx/>
                <a:uFillTx/>
                <a:latin typeface="Century Gothic" panose="020B0502020202020204"/>
                <a:ea typeface="+mn-ea"/>
                <a:cs typeface="+mn-cs"/>
              </a:rPr>
              <a:t>- </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)decay occurs when a nucleus emits an electron. An example is the decay of carbon-14:</a:t>
            </a:r>
          </a:p>
        </p:txBody>
      </p:sp>
      <p:sp>
        <p:nvSpPr>
          <p:cNvPr id="20485" name="Text Box 5"/>
          <p:cNvSpPr txBox="1">
            <a:spLocks noChangeArrowheads="1"/>
          </p:cNvSpPr>
          <p:nvPr/>
        </p:nvSpPr>
        <p:spPr bwMode="auto">
          <a:xfrm>
            <a:off x="1212980" y="3581400"/>
            <a:ext cx="947635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nucleus still has 14 nucleons, but it has one more proton and one fewer neutron.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This decay is an example of </a:t>
            </a: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an interaction that proceeds via the weak nuclear force</a:t>
            </a:r>
            <a:r>
              <a:rPr kumimoji="0" lang="en-US" altLang="en-US" sz="2400" b="0"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t>
            </a:r>
          </a:p>
        </p:txBody>
      </p:sp>
      <p:sp>
        <p:nvSpPr>
          <p:cNvPr id="20486" name="Rectangle 6"/>
          <p:cNvSpPr>
            <a:spLocks noGrp="1" noChangeArrowheads="1"/>
          </p:cNvSpPr>
          <p:nvPr>
            <p:ph type="title"/>
          </p:nvPr>
        </p:nvSpPr>
        <p:spPr>
          <a:xfrm>
            <a:off x="2574939" y="336417"/>
            <a:ext cx="8785600" cy="654184"/>
          </a:xfrm>
        </p:spPr>
        <p:txBody>
          <a:bodyPr/>
          <a:lstStyle/>
          <a:p>
            <a:r>
              <a:rPr lang="en-US" altLang="en-US" dirty="0">
                <a:latin typeface="Comic Sans MS" panose="030F0702030302020204" pitchFamily="66" charset="0"/>
              </a:rPr>
              <a:t>Beta Decay -Example</a:t>
            </a:r>
          </a:p>
        </p:txBody>
      </p:sp>
      <p:grpSp>
        <p:nvGrpSpPr>
          <p:cNvPr id="20491" name="Group 11"/>
          <p:cNvGrpSpPr>
            <a:grpSpLocks/>
          </p:cNvGrpSpPr>
          <p:nvPr/>
        </p:nvGrpSpPr>
        <p:grpSpPr bwMode="auto">
          <a:xfrm>
            <a:off x="3048000" y="2665414"/>
            <a:ext cx="5621338" cy="687387"/>
            <a:chOff x="1192" y="1679"/>
            <a:chExt cx="3541" cy="433"/>
          </a:xfrm>
        </p:grpSpPr>
        <p:pic>
          <p:nvPicPr>
            <p:cNvPr id="204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 y="1679"/>
              <a:ext cx="3376"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0" name="Picture 10"/>
            <p:cNvPicPr>
              <a:picLocks noChangeAspect="1" noChangeArrowheads="1"/>
            </p:cNvPicPr>
            <p:nvPr/>
          </p:nvPicPr>
          <p:blipFill>
            <a:blip r:embed="rId3">
              <a:extLst>
                <a:ext uri="{28A0092B-C50C-407E-A947-70E740481C1C}">
                  <a14:useLocalDpi xmlns:a14="http://schemas.microsoft.com/office/drawing/2010/main" val="0"/>
                </a:ext>
              </a:extLst>
            </a:blip>
            <a:srcRect l="93039" t="26373" b="30769"/>
            <a:stretch>
              <a:fillRect/>
            </a:stretch>
          </p:blipFill>
          <p:spPr bwMode="auto">
            <a:xfrm>
              <a:off x="4560" y="1824"/>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9676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3262168" y="332915"/>
            <a:ext cx="6589199" cy="1280890"/>
          </a:xfrm>
        </p:spPr>
        <p:txBody>
          <a:bodyPr/>
          <a:lstStyle/>
          <a:p>
            <a:r>
              <a:rPr lang="en-US" altLang="en-US" dirty="0">
                <a:solidFill>
                  <a:prstClr val="black">
                    <a:lumMod val="85000"/>
                    <a:lumOff val="15000"/>
                  </a:prstClr>
                </a:solidFill>
                <a:latin typeface="Comic Sans MS" panose="030F0702030302020204" pitchFamily="66" charset="0"/>
              </a:rPr>
              <a:t>Example: </a:t>
            </a:r>
            <a:r>
              <a:rPr lang="en-US" altLang="en-US" dirty="0">
                <a:latin typeface="Comic Sans MS" panose="030F0702030302020204" pitchFamily="66" charset="0"/>
              </a:rPr>
              <a:t>Radioactive carbon</a:t>
            </a:r>
          </a:p>
        </p:txBody>
      </p:sp>
      <p:sp>
        <p:nvSpPr>
          <p:cNvPr id="67589" name="Rectangle 3"/>
          <p:cNvSpPr>
            <a:spLocks noGrp="1" noChangeArrowheads="1"/>
          </p:cNvSpPr>
          <p:nvPr>
            <p:ph type="body" idx="1"/>
          </p:nvPr>
        </p:nvSpPr>
        <p:spPr>
          <a:xfrm>
            <a:off x="1940944" y="1306624"/>
            <a:ext cx="8585200" cy="1155700"/>
          </a:xfrm>
        </p:spPr>
        <p:txBody>
          <a:bodyPr>
            <a:normAutofit/>
          </a:bodyPr>
          <a:lstStyle/>
          <a:p>
            <a:pPr eaLnBrk="1" hangingPunct="1"/>
            <a:r>
              <a:rPr lang="en-US" altLang="en-US" sz="2400" baseline="30000" dirty="0">
                <a:latin typeface="Comic Sans MS" panose="030F0702030302020204" pitchFamily="66" charset="0"/>
              </a:rPr>
              <a:t>14</a:t>
            </a:r>
            <a:r>
              <a:rPr lang="en-US" altLang="en-US" sz="2400" dirty="0">
                <a:latin typeface="Comic Sans MS" panose="030F0702030302020204" pitchFamily="66" charset="0"/>
              </a:rPr>
              <a:t>C naturally present in the atmosphere </a:t>
            </a:r>
            <a:br>
              <a:rPr lang="en-US" altLang="en-US" sz="2400" dirty="0">
                <a:latin typeface="Comic Sans MS" panose="030F0702030302020204" pitchFamily="66" charset="0"/>
              </a:rPr>
            </a:br>
            <a:r>
              <a:rPr lang="en-US" altLang="en-US" sz="2400" dirty="0">
                <a:latin typeface="Comic Sans MS" panose="030F0702030302020204" pitchFamily="66" charset="0"/>
              </a:rPr>
              <a:t>as a result of </a:t>
            </a:r>
            <a:r>
              <a:rPr lang="en-US" altLang="en-US" sz="2400" b="1" dirty="0">
                <a:latin typeface="Comic Sans MS" panose="030F0702030302020204" pitchFamily="66" charset="0"/>
              </a:rPr>
              <a:t>transmutation</a:t>
            </a:r>
            <a:r>
              <a:rPr lang="en-US" altLang="en-US" sz="2400" dirty="0">
                <a:latin typeface="Comic Sans MS" panose="030F0702030302020204" pitchFamily="66" charset="0"/>
              </a:rPr>
              <a:t> of </a:t>
            </a:r>
            <a:r>
              <a:rPr lang="en-US" altLang="en-US" sz="2400" baseline="30000" dirty="0">
                <a:latin typeface="Comic Sans MS" panose="030F0702030302020204" pitchFamily="66" charset="0"/>
              </a:rPr>
              <a:t>14</a:t>
            </a:r>
            <a:r>
              <a:rPr lang="en-US" altLang="en-US" sz="2400" dirty="0">
                <a:latin typeface="Comic Sans MS" panose="030F0702030302020204" pitchFamily="66" charset="0"/>
              </a:rPr>
              <a:t>N.</a:t>
            </a:r>
          </a:p>
        </p:txBody>
      </p:sp>
      <p:pic>
        <p:nvPicPr>
          <p:cNvPr id="675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1613806"/>
            <a:ext cx="2541588" cy="453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5"/>
          <p:cNvSpPr txBox="1">
            <a:spLocks noChangeArrowheads="1"/>
          </p:cNvSpPr>
          <p:nvPr/>
        </p:nvSpPr>
        <p:spPr bwMode="auto">
          <a:xfrm>
            <a:off x="1064029" y="2527300"/>
            <a:ext cx="692427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Cosmic ray proton shatters nucleus of atmospheric gas atom. </a:t>
            </a:r>
            <a:b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b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This produces neutrons.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Neutron knocks proton </a:t>
            </a:r>
            <a:b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b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out of </a:t>
            </a:r>
            <a:r>
              <a:rPr kumimoji="0" lang="en-US" altLang="en-US" sz="2400" b="0" i="0" u="none" strike="noStrike" kern="1200" cap="none" spc="0" normalizeH="0" baseline="30000" noProof="0" dirty="0">
                <a:ln>
                  <a:noFill/>
                </a:ln>
                <a:solidFill>
                  <a:srgbClr val="728653">
                    <a:lumMod val="50000"/>
                  </a:srgbClr>
                </a:solidFill>
                <a:effectLst/>
                <a:uLnTx/>
                <a:uFillTx/>
                <a:latin typeface="Comic Sans MS" panose="030F0702030302020204" pitchFamily="66" charset="0"/>
                <a:ea typeface="+mn-ea"/>
                <a:cs typeface="+mn-cs"/>
              </a:rPr>
              <a:t>14</a:t>
            </a: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N nucleus.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30000" noProof="0" dirty="0">
                <a:ln>
                  <a:noFill/>
                </a:ln>
                <a:solidFill>
                  <a:srgbClr val="728653">
                    <a:lumMod val="50000"/>
                  </a:srgbClr>
                </a:solidFill>
                <a:effectLst/>
                <a:uLnTx/>
                <a:uFillTx/>
                <a:latin typeface="Comic Sans MS" panose="030F0702030302020204" pitchFamily="66" charset="0"/>
                <a:ea typeface="+mn-ea"/>
                <a:cs typeface="+mn-cs"/>
              </a:rPr>
              <a:t>14</a:t>
            </a: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N becomes </a:t>
            </a:r>
            <a:r>
              <a:rPr kumimoji="0" lang="en-US" altLang="en-US" sz="2400" b="0" i="0" u="none" strike="noStrike" kern="1200" cap="none" spc="0" normalizeH="0" baseline="30000" noProof="0" dirty="0">
                <a:ln>
                  <a:noFill/>
                </a:ln>
                <a:solidFill>
                  <a:srgbClr val="728653">
                    <a:lumMod val="50000"/>
                  </a:srgbClr>
                </a:solidFill>
                <a:effectLst/>
                <a:uLnTx/>
                <a:uFillTx/>
                <a:latin typeface="Comic Sans MS" panose="030F0702030302020204" pitchFamily="66" charset="0"/>
                <a:ea typeface="+mn-ea"/>
                <a:cs typeface="+mn-cs"/>
              </a:rPr>
              <a:t>14</a:t>
            </a:r>
            <a:r>
              <a:rPr kumimoji="0" lang="en-US" alt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C after losing neutron</a:t>
            </a:r>
          </a:p>
        </p:txBody>
      </p:sp>
    </p:spTree>
    <p:extLst>
      <p:ext uri="{BB962C8B-B14F-4D97-AF65-F5344CB8AC3E}">
        <p14:creationId xmlns:p14="http://schemas.microsoft.com/office/powerpoint/2010/main" val="234663093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2453</Words>
  <Application>Microsoft Office PowerPoint</Application>
  <PresentationFormat>Widescreen</PresentationFormat>
  <Paragraphs>161</Paragraphs>
  <Slides>32</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Aparajita</vt:lpstr>
      <vt:lpstr>Arial</vt:lpstr>
      <vt:lpstr>Calibri</vt:lpstr>
      <vt:lpstr>Cambria Math</vt:lpstr>
      <vt:lpstr>Century Gothic</vt:lpstr>
      <vt:lpstr>Comic Sans MS</vt:lpstr>
      <vt:lpstr>Trebuchet MS</vt:lpstr>
      <vt:lpstr>Wingdings 3</vt:lpstr>
      <vt:lpstr>Wisp</vt:lpstr>
      <vt:lpstr>Equation</vt:lpstr>
      <vt:lpstr>Nuclear Physics</vt:lpstr>
      <vt:lpstr>Alpha Decay</vt:lpstr>
      <vt:lpstr>Alpha Decay</vt:lpstr>
      <vt:lpstr>A use for alpha-decay</vt:lpstr>
      <vt:lpstr>Beta decay</vt:lpstr>
      <vt:lpstr>βeta decay</vt:lpstr>
      <vt:lpstr>Beta decay</vt:lpstr>
      <vt:lpstr>Beta Decay -Example</vt:lpstr>
      <vt:lpstr>Example: Radioactive carbon</vt:lpstr>
      <vt:lpstr>Beta Decay</vt:lpstr>
      <vt:lpstr>Beta Decay</vt:lpstr>
      <vt:lpstr>Beta Decay- Example</vt:lpstr>
      <vt:lpstr>Beta Decay</vt:lpstr>
      <vt:lpstr>Gamma decay</vt:lpstr>
      <vt:lpstr>Gamma Decay</vt:lpstr>
      <vt:lpstr>Conservation of Nucleon Number and Other Conservation Laws</vt:lpstr>
      <vt:lpstr>Half-Life and Rate of Decay</vt:lpstr>
      <vt:lpstr>Half-Life and Rate of Decay</vt:lpstr>
      <vt:lpstr>Half-Life and Rate of Decay</vt:lpstr>
      <vt:lpstr>Activity of a sample </vt:lpstr>
      <vt:lpstr>Half-Life and Rate of Decay</vt:lpstr>
      <vt:lpstr>Half-Life and Rate of Decay</vt:lpstr>
      <vt:lpstr>Half-Life and Rate of Decay</vt:lpstr>
      <vt:lpstr>Half-Life and Rate of Decay</vt:lpstr>
      <vt:lpstr>Radioactive Dating</vt:lpstr>
      <vt:lpstr>Radioactive Dating</vt:lpstr>
      <vt:lpstr>Radioactive Dating</vt:lpstr>
      <vt:lpstr>Detection of Radiation</vt:lpstr>
      <vt:lpstr>Detection of Radiation</vt:lpstr>
      <vt:lpstr>Detection of Radiation</vt:lpstr>
      <vt:lpstr>Detection of Radiation</vt:lpstr>
      <vt:lpstr>Detection of Radiation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Physics</dc:title>
  <dc:creator>Fatima</dc:creator>
  <cp:lastModifiedBy>Fatima</cp:lastModifiedBy>
  <cp:revision>7</cp:revision>
  <dcterms:created xsi:type="dcterms:W3CDTF">2023-11-25T18:13:58Z</dcterms:created>
  <dcterms:modified xsi:type="dcterms:W3CDTF">2023-11-30T17:41:06Z</dcterms:modified>
</cp:coreProperties>
</file>