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6"/>
  </p:notesMasterIdLst>
  <p:handoutMasterIdLst>
    <p:handoutMasterId r:id="rId37"/>
  </p:handoutMasterIdLst>
  <p:sldIdLst>
    <p:sldId id="273" r:id="rId2"/>
    <p:sldId id="274" r:id="rId3"/>
    <p:sldId id="275" r:id="rId4"/>
    <p:sldId id="276" r:id="rId5"/>
    <p:sldId id="277" r:id="rId6"/>
    <p:sldId id="278" r:id="rId7"/>
    <p:sldId id="279" r:id="rId8"/>
    <p:sldId id="280" r:id="rId9"/>
    <p:sldId id="281" r:id="rId10"/>
    <p:sldId id="282" r:id="rId11"/>
    <p:sldId id="307" r:id="rId12"/>
    <p:sldId id="283" r:id="rId13"/>
    <p:sldId id="289" r:id="rId14"/>
    <p:sldId id="284" r:id="rId15"/>
    <p:sldId id="308" r:id="rId16"/>
    <p:sldId id="312" r:id="rId17"/>
    <p:sldId id="313" r:id="rId18"/>
    <p:sldId id="259" r:id="rId19"/>
    <p:sldId id="260" r:id="rId20"/>
    <p:sldId id="261" r:id="rId21"/>
    <p:sldId id="262" r:id="rId22"/>
    <p:sldId id="328" r:id="rId23"/>
    <p:sldId id="263" r:id="rId24"/>
    <p:sldId id="329" r:id="rId25"/>
    <p:sldId id="330" r:id="rId26"/>
    <p:sldId id="264" r:id="rId27"/>
    <p:sldId id="265" r:id="rId28"/>
    <p:sldId id="266" r:id="rId29"/>
    <p:sldId id="267" r:id="rId30"/>
    <p:sldId id="268" r:id="rId31"/>
    <p:sldId id="269" r:id="rId32"/>
    <p:sldId id="331" r:id="rId33"/>
    <p:sldId id="270" r:id="rId34"/>
    <p:sldId id="271" r:id="rId35"/>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1047" autoAdjust="0"/>
  </p:normalViewPr>
  <p:slideViewPr>
    <p:cSldViewPr snapToGrid="0">
      <p:cViewPr varScale="1">
        <p:scale>
          <a:sx n="104" d="100"/>
          <a:sy n="104" d="100"/>
        </p:scale>
        <p:origin x="816" y="108"/>
      </p:cViewPr>
      <p:guideLst/>
    </p:cSldViewPr>
  </p:slideViewPr>
  <p:notesTextViewPr>
    <p:cViewPr>
      <p:scale>
        <a:sx n="1" d="1"/>
        <a:sy n="1" d="1"/>
      </p:scale>
      <p:origin x="0" y="0"/>
    </p:cViewPr>
  </p:notesTextViewPr>
  <p:sorterViewPr>
    <p:cViewPr>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1D42D28D-FB4A-43C7-9FF9-AFB6512BD1A0}" type="datetimeFigureOut">
              <a:rPr lang="en-US" smtClean="0"/>
              <a:t>11/28/2023</a:t>
            </a:fld>
            <a:endParaRPr lang="en-US"/>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4E95B772-F0DF-4B13-8EAC-A608F6D1D8C4}" type="slidenum">
              <a:rPr lang="en-US" smtClean="0"/>
              <a:t>‹#›</a:t>
            </a:fld>
            <a:endParaRPr lang="en-US"/>
          </a:p>
        </p:txBody>
      </p:sp>
    </p:spTree>
    <p:extLst>
      <p:ext uri="{BB962C8B-B14F-4D97-AF65-F5344CB8AC3E}">
        <p14:creationId xmlns:p14="http://schemas.microsoft.com/office/powerpoint/2010/main" val="3566734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BFF17FC8-A4F0-4DE5-8214-AE977E18C818}" type="datetimeFigureOut">
              <a:rPr lang="en-US" smtClean="0"/>
              <a:t>11/28/2023</a:t>
            </a:fld>
            <a:endParaRPr lang="en-US"/>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57CE7CA7-F23A-4BB5-872E-A6BCBEA359D1}" type="slidenum">
              <a:rPr lang="en-US" smtClean="0"/>
              <a:t>‹#›</a:t>
            </a:fld>
            <a:endParaRPr lang="en-US"/>
          </a:p>
        </p:txBody>
      </p:sp>
    </p:spTree>
    <p:extLst>
      <p:ext uri="{BB962C8B-B14F-4D97-AF65-F5344CB8AC3E}">
        <p14:creationId xmlns:p14="http://schemas.microsoft.com/office/powerpoint/2010/main" val="3003122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a:solidFill>
                  <a:schemeClr val="tx1"/>
                </a:solidFill>
                <a:latin typeface="Trebuchet MS" panose="020B0603020202020204" pitchFamily="34" charset="0"/>
              </a:defRPr>
            </a:lvl1pPr>
            <a:lvl2pPr marL="760105" indent="-292348">
              <a:defRPr sz="2900">
                <a:solidFill>
                  <a:schemeClr val="tx1"/>
                </a:solidFill>
                <a:latin typeface="Trebuchet MS" panose="020B0603020202020204" pitchFamily="34" charset="0"/>
              </a:defRPr>
            </a:lvl2pPr>
            <a:lvl3pPr marL="1169394" indent="-233878">
              <a:defRPr sz="2900">
                <a:solidFill>
                  <a:schemeClr val="tx1"/>
                </a:solidFill>
                <a:latin typeface="Trebuchet MS" panose="020B0603020202020204" pitchFamily="34" charset="0"/>
              </a:defRPr>
            </a:lvl3pPr>
            <a:lvl4pPr marL="1637150" indent="-233878">
              <a:defRPr sz="2900">
                <a:solidFill>
                  <a:schemeClr val="tx1"/>
                </a:solidFill>
                <a:latin typeface="Trebuchet MS" panose="020B0603020202020204" pitchFamily="34" charset="0"/>
              </a:defRPr>
            </a:lvl4pPr>
            <a:lvl5pPr marL="2104908" indent="-233878">
              <a:defRPr sz="2900">
                <a:solidFill>
                  <a:schemeClr val="tx1"/>
                </a:solidFill>
                <a:latin typeface="Trebuchet MS" panose="020B0603020202020204" pitchFamily="34" charset="0"/>
              </a:defRPr>
            </a:lvl5pPr>
            <a:lvl6pPr marL="2572665" indent="-233878" eaLnBrk="0" fontAlgn="base" hangingPunct="0">
              <a:spcBef>
                <a:spcPct val="0"/>
              </a:spcBef>
              <a:spcAft>
                <a:spcPct val="0"/>
              </a:spcAft>
              <a:defRPr sz="2900">
                <a:solidFill>
                  <a:schemeClr val="tx1"/>
                </a:solidFill>
                <a:latin typeface="Trebuchet MS" panose="020B0603020202020204" pitchFamily="34" charset="0"/>
              </a:defRPr>
            </a:lvl6pPr>
            <a:lvl7pPr marL="3040423" indent="-233878" eaLnBrk="0" fontAlgn="base" hangingPunct="0">
              <a:spcBef>
                <a:spcPct val="0"/>
              </a:spcBef>
              <a:spcAft>
                <a:spcPct val="0"/>
              </a:spcAft>
              <a:defRPr sz="2900">
                <a:solidFill>
                  <a:schemeClr val="tx1"/>
                </a:solidFill>
                <a:latin typeface="Trebuchet MS" panose="020B0603020202020204" pitchFamily="34" charset="0"/>
              </a:defRPr>
            </a:lvl7pPr>
            <a:lvl8pPr marL="3508180" indent="-233878" eaLnBrk="0" fontAlgn="base" hangingPunct="0">
              <a:spcBef>
                <a:spcPct val="0"/>
              </a:spcBef>
              <a:spcAft>
                <a:spcPct val="0"/>
              </a:spcAft>
              <a:defRPr sz="2900">
                <a:solidFill>
                  <a:schemeClr val="tx1"/>
                </a:solidFill>
                <a:latin typeface="Trebuchet MS" panose="020B0603020202020204" pitchFamily="34" charset="0"/>
              </a:defRPr>
            </a:lvl8pPr>
            <a:lvl9pPr marL="3975937" indent="-233878" eaLnBrk="0" fontAlgn="base" hangingPunct="0">
              <a:spcBef>
                <a:spcPct val="0"/>
              </a:spcBef>
              <a:spcAft>
                <a:spcPct val="0"/>
              </a:spcAft>
              <a:defRPr sz="2900">
                <a:solidFill>
                  <a:schemeClr val="tx1"/>
                </a:solidFill>
                <a:latin typeface="Trebuchet MS" panose="020B0603020202020204" pitchFamily="34" charset="0"/>
              </a:defRPr>
            </a:lvl9pPr>
          </a:lstStyle>
          <a:p>
            <a:pPr defTabSz="935515" eaLnBrk="0" fontAlgn="base" hangingPunct="0">
              <a:spcBef>
                <a:spcPct val="0"/>
              </a:spcBef>
              <a:spcAft>
                <a:spcPct val="0"/>
              </a:spcAft>
            </a:pPr>
            <a:fld id="{40E37CA3-AD5B-44D1-8F7B-54C594F2A19D}" type="slidenum">
              <a:rPr lang="en-US" altLang="en-US" sz="1200">
                <a:solidFill>
                  <a:srgbClr val="000000"/>
                </a:solidFill>
              </a:rPr>
              <a:pPr defTabSz="935515" eaLnBrk="0" fontAlgn="base" hangingPunct="0">
                <a:spcBef>
                  <a:spcPct val="0"/>
                </a:spcBef>
                <a:spcAft>
                  <a:spcPct val="0"/>
                </a:spcAft>
              </a:pPr>
              <a:t>3</a:t>
            </a:fld>
            <a:endParaRPr lang="en-US" altLang="en-US" sz="1200">
              <a:solidFill>
                <a:srgbClr val="000000"/>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3803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900">
                <a:solidFill>
                  <a:schemeClr val="tx1"/>
                </a:solidFill>
                <a:latin typeface="Trebuchet MS" panose="020B0603020202020204" pitchFamily="34" charset="0"/>
              </a:defRPr>
            </a:lvl1pPr>
            <a:lvl2pPr marL="774578" indent="-297915">
              <a:defRPr sz="2900">
                <a:solidFill>
                  <a:schemeClr val="tx1"/>
                </a:solidFill>
                <a:latin typeface="Trebuchet MS" panose="020B0603020202020204" pitchFamily="34" charset="0"/>
              </a:defRPr>
            </a:lvl2pPr>
            <a:lvl3pPr marL="1191660" indent="-238332">
              <a:defRPr sz="2900">
                <a:solidFill>
                  <a:schemeClr val="tx1"/>
                </a:solidFill>
                <a:latin typeface="Trebuchet MS" panose="020B0603020202020204" pitchFamily="34" charset="0"/>
              </a:defRPr>
            </a:lvl3pPr>
            <a:lvl4pPr marL="1668323" indent="-238332">
              <a:defRPr sz="2900">
                <a:solidFill>
                  <a:schemeClr val="tx1"/>
                </a:solidFill>
                <a:latin typeface="Trebuchet MS" panose="020B0603020202020204" pitchFamily="34" charset="0"/>
              </a:defRPr>
            </a:lvl4pPr>
            <a:lvl5pPr marL="2144987" indent="-238332">
              <a:defRPr sz="2900">
                <a:solidFill>
                  <a:schemeClr val="tx1"/>
                </a:solidFill>
                <a:latin typeface="Trebuchet MS" panose="020B0603020202020204" pitchFamily="34" charset="0"/>
              </a:defRPr>
            </a:lvl5pPr>
            <a:lvl6pPr marL="2621651" indent="-238332" eaLnBrk="0" fontAlgn="base" hangingPunct="0">
              <a:spcBef>
                <a:spcPct val="0"/>
              </a:spcBef>
              <a:spcAft>
                <a:spcPct val="0"/>
              </a:spcAft>
              <a:defRPr sz="2900">
                <a:solidFill>
                  <a:schemeClr val="tx1"/>
                </a:solidFill>
                <a:latin typeface="Trebuchet MS" panose="020B0603020202020204" pitchFamily="34" charset="0"/>
              </a:defRPr>
            </a:lvl6pPr>
            <a:lvl7pPr marL="3098316" indent="-238332" eaLnBrk="0" fontAlgn="base" hangingPunct="0">
              <a:spcBef>
                <a:spcPct val="0"/>
              </a:spcBef>
              <a:spcAft>
                <a:spcPct val="0"/>
              </a:spcAft>
              <a:defRPr sz="2900">
                <a:solidFill>
                  <a:schemeClr val="tx1"/>
                </a:solidFill>
                <a:latin typeface="Trebuchet MS" panose="020B0603020202020204" pitchFamily="34" charset="0"/>
              </a:defRPr>
            </a:lvl7pPr>
            <a:lvl8pPr marL="3574979" indent="-238332" eaLnBrk="0" fontAlgn="base" hangingPunct="0">
              <a:spcBef>
                <a:spcPct val="0"/>
              </a:spcBef>
              <a:spcAft>
                <a:spcPct val="0"/>
              </a:spcAft>
              <a:defRPr sz="2900">
                <a:solidFill>
                  <a:schemeClr val="tx1"/>
                </a:solidFill>
                <a:latin typeface="Trebuchet MS" panose="020B0603020202020204" pitchFamily="34" charset="0"/>
              </a:defRPr>
            </a:lvl8pPr>
            <a:lvl9pPr marL="4051642" indent="-238332" eaLnBrk="0" fontAlgn="base" hangingPunct="0">
              <a:spcBef>
                <a:spcPct val="0"/>
              </a:spcBef>
              <a:spcAft>
                <a:spcPct val="0"/>
              </a:spcAft>
              <a:defRPr sz="2900">
                <a:solidFill>
                  <a:schemeClr val="tx1"/>
                </a:solidFill>
                <a:latin typeface="Trebuchet MS" panose="020B0603020202020204" pitchFamily="34" charset="0"/>
              </a:defRPr>
            </a:lvl9pPr>
          </a:lstStyle>
          <a:p>
            <a:pPr marL="0" marR="0" lvl="0" indent="0" algn="r" defTabSz="942489" rtl="0" eaLnBrk="1" fontAlgn="auto" latinLnBrk="0" hangingPunct="1">
              <a:lnSpc>
                <a:spcPct val="100000"/>
              </a:lnSpc>
              <a:spcBef>
                <a:spcPts val="0"/>
              </a:spcBef>
              <a:spcAft>
                <a:spcPts val="0"/>
              </a:spcAft>
              <a:buClrTx/>
              <a:buSzTx/>
              <a:buFontTx/>
              <a:buNone/>
              <a:tabLst/>
              <a:defRPr/>
            </a:pPr>
            <a:fld id="{B1607941-3FE2-4951-8C7D-076D6B216D83}"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42489" rtl="0" eaLnBrk="1" fontAlgn="auto" latinLnBrk="0" hangingPunct="1">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79419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900">
                <a:solidFill>
                  <a:schemeClr val="tx1"/>
                </a:solidFill>
                <a:latin typeface="Trebuchet MS" panose="020B0603020202020204" pitchFamily="34" charset="0"/>
              </a:defRPr>
            </a:lvl1pPr>
            <a:lvl2pPr marL="774578" indent="-297915">
              <a:defRPr sz="2900">
                <a:solidFill>
                  <a:schemeClr val="tx1"/>
                </a:solidFill>
                <a:latin typeface="Trebuchet MS" panose="020B0603020202020204" pitchFamily="34" charset="0"/>
              </a:defRPr>
            </a:lvl2pPr>
            <a:lvl3pPr marL="1191660" indent="-238332">
              <a:defRPr sz="2900">
                <a:solidFill>
                  <a:schemeClr val="tx1"/>
                </a:solidFill>
                <a:latin typeface="Trebuchet MS" panose="020B0603020202020204" pitchFamily="34" charset="0"/>
              </a:defRPr>
            </a:lvl3pPr>
            <a:lvl4pPr marL="1668323" indent="-238332">
              <a:defRPr sz="2900">
                <a:solidFill>
                  <a:schemeClr val="tx1"/>
                </a:solidFill>
                <a:latin typeface="Trebuchet MS" panose="020B0603020202020204" pitchFamily="34" charset="0"/>
              </a:defRPr>
            </a:lvl4pPr>
            <a:lvl5pPr marL="2144987" indent="-238332">
              <a:defRPr sz="2900">
                <a:solidFill>
                  <a:schemeClr val="tx1"/>
                </a:solidFill>
                <a:latin typeface="Trebuchet MS" panose="020B0603020202020204" pitchFamily="34" charset="0"/>
              </a:defRPr>
            </a:lvl5pPr>
            <a:lvl6pPr marL="2621651" indent="-238332" eaLnBrk="0" fontAlgn="base" hangingPunct="0">
              <a:spcBef>
                <a:spcPct val="0"/>
              </a:spcBef>
              <a:spcAft>
                <a:spcPct val="0"/>
              </a:spcAft>
              <a:defRPr sz="2900">
                <a:solidFill>
                  <a:schemeClr val="tx1"/>
                </a:solidFill>
                <a:latin typeface="Trebuchet MS" panose="020B0603020202020204" pitchFamily="34" charset="0"/>
              </a:defRPr>
            </a:lvl6pPr>
            <a:lvl7pPr marL="3098316" indent="-238332" eaLnBrk="0" fontAlgn="base" hangingPunct="0">
              <a:spcBef>
                <a:spcPct val="0"/>
              </a:spcBef>
              <a:spcAft>
                <a:spcPct val="0"/>
              </a:spcAft>
              <a:defRPr sz="2900">
                <a:solidFill>
                  <a:schemeClr val="tx1"/>
                </a:solidFill>
                <a:latin typeface="Trebuchet MS" panose="020B0603020202020204" pitchFamily="34" charset="0"/>
              </a:defRPr>
            </a:lvl7pPr>
            <a:lvl8pPr marL="3574979" indent="-238332" eaLnBrk="0" fontAlgn="base" hangingPunct="0">
              <a:spcBef>
                <a:spcPct val="0"/>
              </a:spcBef>
              <a:spcAft>
                <a:spcPct val="0"/>
              </a:spcAft>
              <a:defRPr sz="2900">
                <a:solidFill>
                  <a:schemeClr val="tx1"/>
                </a:solidFill>
                <a:latin typeface="Trebuchet MS" panose="020B0603020202020204" pitchFamily="34" charset="0"/>
              </a:defRPr>
            </a:lvl8pPr>
            <a:lvl9pPr marL="4051642" indent="-238332" eaLnBrk="0" fontAlgn="base" hangingPunct="0">
              <a:spcBef>
                <a:spcPct val="0"/>
              </a:spcBef>
              <a:spcAft>
                <a:spcPct val="0"/>
              </a:spcAft>
              <a:defRPr sz="2900">
                <a:solidFill>
                  <a:schemeClr val="tx1"/>
                </a:solidFill>
                <a:latin typeface="Trebuchet MS" panose="020B0603020202020204" pitchFamily="34" charset="0"/>
              </a:defRPr>
            </a:lvl9pPr>
          </a:lstStyle>
          <a:p>
            <a:pPr marL="0" marR="0" lvl="0" indent="0" algn="r" defTabSz="942489" rtl="0" eaLnBrk="1" fontAlgn="auto" latinLnBrk="0" hangingPunct="1">
              <a:lnSpc>
                <a:spcPct val="100000"/>
              </a:lnSpc>
              <a:spcBef>
                <a:spcPts val="0"/>
              </a:spcBef>
              <a:spcAft>
                <a:spcPts val="0"/>
              </a:spcAft>
              <a:buClrTx/>
              <a:buSzTx/>
              <a:buFontTx/>
              <a:buNone/>
              <a:tabLst/>
              <a:defRPr/>
            </a:pPr>
            <a:fld id="{9976BAAC-0C0C-43BE-9CA8-9BBCB592F566}"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42489" rtl="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150956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51494" indent="-289036">
              <a:defRPr sz="2800">
                <a:solidFill>
                  <a:schemeClr val="tx1"/>
                </a:solidFill>
                <a:latin typeface="Trebuchet MS" panose="020B0603020202020204" pitchFamily="34" charset="0"/>
              </a:defRPr>
            </a:lvl2pPr>
            <a:lvl3pPr marL="1156145" indent="-231229">
              <a:defRPr sz="2800">
                <a:solidFill>
                  <a:schemeClr val="tx1"/>
                </a:solidFill>
                <a:latin typeface="Trebuchet MS" panose="020B0603020202020204" pitchFamily="34" charset="0"/>
              </a:defRPr>
            </a:lvl3pPr>
            <a:lvl4pPr marL="1618602" indent="-231229">
              <a:defRPr sz="2800">
                <a:solidFill>
                  <a:schemeClr val="tx1"/>
                </a:solidFill>
                <a:latin typeface="Trebuchet MS" panose="020B0603020202020204" pitchFamily="34" charset="0"/>
              </a:defRPr>
            </a:lvl4pPr>
            <a:lvl5pPr marL="2081060" indent="-231229">
              <a:defRPr sz="2800">
                <a:solidFill>
                  <a:schemeClr val="tx1"/>
                </a:solidFill>
                <a:latin typeface="Trebuchet MS" panose="020B0603020202020204" pitchFamily="34" charset="0"/>
              </a:defRPr>
            </a:lvl5pPr>
            <a:lvl6pPr marL="2543518" indent="-231229" eaLnBrk="0" fontAlgn="base" hangingPunct="0">
              <a:spcBef>
                <a:spcPct val="0"/>
              </a:spcBef>
              <a:spcAft>
                <a:spcPct val="0"/>
              </a:spcAft>
              <a:defRPr sz="2800">
                <a:solidFill>
                  <a:schemeClr val="tx1"/>
                </a:solidFill>
                <a:latin typeface="Trebuchet MS" panose="020B0603020202020204" pitchFamily="34" charset="0"/>
              </a:defRPr>
            </a:lvl6pPr>
            <a:lvl7pPr marL="3005976" indent="-231229" eaLnBrk="0" fontAlgn="base" hangingPunct="0">
              <a:spcBef>
                <a:spcPct val="0"/>
              </a:spcBef>
              <a:spcAft>
                <a:spcPct val="0"/>
              </a:spcAft>
              <a:defRPr sz="2800">
                <a:solidFill>
                  <a:schemeClr val="tx1"/>
                </a:solidFill>
                <a:latin typeface="Trebuchet MS" panose="020B0603020202020204" pitchFamily="34" charset="0"/>
              </a:defRPr>
            </a:lvl7pPr>
            <a:lvl8pPr marL="3468434" indent="-231229" eaLnBrk="0" fontAlgn="base" hangingPunct="0">
              <a:spcBef>
                <a:spcPct val="0"/>
              </a:spcBef>
              <a:spcAft>
                <a:spcPct val="0"/>
              </a:spcAft>
              <a:defRPr sz="2800">
                <a:solidFill>
                  <a:schemeClr val="tx1"/>
                </a:solidFill>
                <a:latin typeface="Trebuchet MS" panose="020B0603020202020204" pitchFamily="34" charset="0"/>
              </a:defRPr>
            </a:lvl8pPr>
            <a:lvl9pPr marL="3930891" indent="-231229" eaLnBrk="0" fontAlgn="base" hangingPunct="0">
              <a:spcBef>
                <a:spcPct val="0"/>
              </a:spcBef>
              <a:spcAft>
                <a:spcPct val="0"/>
              </a:spcAft>
              <a:defRPr sz="2800">
                <a:solidFill>
                  <a:schemeClr val="tx1"/>
                </a:solidFill>
                <a:latin typeface="Trebuchet MS" panose="020B0603020202020204" pitchFamily="34" charset="0"/>
              </a:defRPr>
            </a:lvl9pPr>
          </a:lstStyle>
          <a:p>
            <a:fld id="{8FC22CC3-7EBC-4DEC-9452-BBD29F3E5FF7}" type="slidenum">
              <a:rPr lang="en-US" altLang="en-US" sz="1200"/>
              <a:pPr/>
              <a:t>22</a:t>
            </a:fld>
            <a:endParaRPr lang="en-US" altLang="en-US" sz="1200"/>
          </a:p>
        </p:txBody>
      </p:sp>
      <p:sp>
        <p:nvSpPr>
          <p:cNvPr id="19459" name="Rectangle 2"/>
          <p:cNvSpPr>
            <a:spLocks noGrp="1" noRot="1" noChangeAspect="1" noChangeArrowheads="1" noTextEdit="1"/>
          </p:cNvSpPr>
          <p:nvPr>
            <p:ph type="sldImg"/>
          </p:nvPr>
        </p:nvSpPr>
        <p:spPr>
          <a:solidFill>
            <a:srgbClr val="FFFFFF"/>
          </a:solidFill>
          <a:ln/>
        </p:spPr>
      </p:sp>
      <p:sp>
        <p:nvSpPr>
          <p:cNvPr id="1946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p>
        </p:txBody>
      </p:sp>
    </p:spTree>
    <p:extLst>
      <p:ext uri="{BB962C8B-B14F-4D97-AF65-F5344CB8AC3E}">
        <p14:creationId xmlns:p14="http://schemas.microsoft.com/office/powerpoint/2010/main" val="506377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51494" indent="-289036">
              <a:defRPr sz="2800">
                <a:solidFill>
                  <a:schemeClr val="tx1"/>
                </a:solidFill>
                <a:latin typeface="Trebuchet MS" panose="020B0603020202020204" pitchFamily="34" charset="0"/>
              </a:defRPr>
            </a:lvl2pPr>
            <a:lvl3pPr marL="1156145" indent="-231229">
              <a:defRPr sz="2800">
                <a:solidFill>
                  <a:schemeClr val="tx1"/>
                </a:solidFill>
                <a:latin typeface="Trebuchet MS" panose="020B0603020202020204" pitchFamily="34" charset="0"/>
              </a:defRPr>
            </a:lvl3pPr>
            <a:lvl4pPr marL="1618602" indent="-231229">
              <a:defRPr sz="2800">
                <a:solidFill>
                  <a:schemeClr val="tx1"/>
                </a:solidFill>
                <a:latin typeface="Trebuchet MS" panose="020B0603020202020204" pitchFamily="34" charset="0"/>
              </a:defRPr>
            </a:lvl4pPr>
            <a:lvl5pPr marL="2081060" indent="-231229">
              <a:defRPr sz="2800">
                <a:solidFill>
                  <a:schemeClr val="tx1"/>
                </a:solidFill>
                <a:latin typeface="Trebuchet MS" panose="020B0603020202020204" pitchFamily="34" charset="0"/>
              </a:defRPr>
            </a:lvl5pPr>
            <a:lvl6pPr marL="2543518" indent="-231229" eaLnBrk="0" fontAlgn="base" hangingPunct="0">
              <a:spcBef>
                <a:spcPct val="0"/>
              </a:spcBef>
              <a:spcAft>
                <a:spcPct val="0"/>
              </a:spcAft>
              <a:defRPr sz="2800">
                <a:solidFill>
                  <a:schemeClr val="tx1"/>
                </a:solidFill>
                <a:latin typeface="Trebuchet MS" panose="020B0603020202020204" pitchFamily="34" charset="0"/>
              </a:defRPr>
            </a:lvl6pPr>
            <a:lvl7pPr marL="3005976" indent="-231229" eaLnBrk="0" fontAlgn="base" hangingPunct="0">
              <a:spcBef>
                <a:spcPct val="0"/>
              </a:spcBef>
              <a:spcAft>
                <a:spcPct val="0"/>
              </a:spcAft>
              <a:defRPr sz="2800">
                <a:solidFill>
                  <a:schemeClr val="tx1"/>
                </a:solidFill>
                <a:latin typeface="Trebuchet MS" panose="020B0603020202020204" pitchFamily="34" charset="0"/>
              </a:defRPr>
            </a:lvl7pPr>
            <a:lvl8pPr marL="3468434" indent="-231229" eaLnBrk="0" fontAlgn="base" hangingPunct="0">
              <a:spcBef>
                <a:spcPct val="0"/>
              </a:spcBef>
              <a:spcAft>
                <a:spcPct val="0"/>
              </a:spcAft>
              <a:defRPr sz="2800">
                <a:solidFill>
                  <a:schemeClr val="tx1"/>
                </a:solidFill>
                <a:latin typeface="Trebuchet MS" panose="020B0603020202020204" pitchFamily="34" charset="0"/>
              </a:defRPr>
            </a:lvl8pPr>
            <a:lvl9pPr marL="3930891" indent="-231229" eaLnBrk="0" fontAlgn="base" hangingPunct="0">
              <a:spcBef>
                <a:spcPct val="0"/>
              </a:spcBef>
              <a:spcAft>
                <a:spcPct val="0"/>
              </a:spcAft>
              <a:defRPr sz="2800">
                <a:solidFill>
                  <a:schemeClr val="tx1"/>
                </a:solidFill>
                <a:latin typeface="Trebuchet MS" panose="020B0603020202020204" pitchFamily="34" charset="0"/>
              </a:defRPr>
            </a:lvl9pPr>
          </a:lstStyle>
          <a:p>
            <a:fld id="{EFE0D5A9-0725-4863-9599-9CDC3849C2F4}" type="slidenum">
              <a:rPr lang="en-US" altLang="en-US" sz="1200"/>
              <a:pPr/>
              <a:t>25</a:t>
            </a:fld>
            <a:endParaRPr lang="en-US" alt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4317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60136" indent="-292360">
              <a:defRPr sz="2800">
                <a:solidFill>
                  <a:schemeClr val="tx1"/>
                </a:solidFill>
                <a:latin typeface="Trebuchet MS" panose="020B0603020202020204" pitchFamily="34" charset="0"/>
              </a:defRPr>
            </a:lvl2pPr>
            <a:lvl3pPr marL="1169441" indent="-233888">
              <a:defRPr sz="2800">
                <a:solidFill>
                  <a:schemeClr val="tx1"/>
                </a:solidFill>
                <a:latin typeface="Trebuchet MS" panose="020B0603020202020204" pitchFamily="34" charset="0"/>
              </a:defRPr>
            </a:lvl3pPr>
            <a:lvl4pPr marL="1637216" indent="-233888">
              <a:defRPr sz="2800">
                <a:solidFill>
                  <a:schemeClr val="tx1"/>
                </a:solidFill>
                <a:latin typeface="Trebuchet MS" panose="020B0603020202020204" pitchFamily="34" charset="0"/>
              </a:defRPr>
            </a:lvl4pPr>
            <a:lvl5pPr marL="2104992" indent="-233888">
              <a:defRPr sz="2800">
                <a:solidFill>
                  <a:schemeClr val="tx1"/>
                </a:solidFill>
                <a:latin typeface="Trebuchet MS" panose="020B0603020202020204" pitchFamily="34" charset="0"/>
              </a:defRPr>
            </a:lvl5pPr>
            <a:lvl6pPr marL="2572768" indent="-233888" eaLnBrk="0" fontAlgn="base" hangingPunct="0">
              <a:spcBef>
                <a:spcPct val="0"/>
              </a:spcBef>
              <a:spcAft>
                <a:spcPct val="0"/>
              </a:spcAft>
              <a:defRPr sz="2800">
                <a:solidFill>
                  <a:schemeClr val="tx1"/>
                </a:solidFill>
                <a:latin typeface="Trebuchet MS" panose="020B0603020202020204" pitchFamily="34" charset="0"/>
              </a:defRPr>
            </a:lvl6pPr>
            <a:lvl7pPr marL="3040545" indent="-233888" eaLnBrk="0" fontAlgn="base" hangingPunct="0">
              <a:spcBef>
                <a:spcPct val="0"/>
              </a:spcBef>
              <a:spcAft>
                <a:spcPct val="0"/>
              </a:spcAft>
              <a:defRPr sz="2800">
                <a:solidFill>
                  <a:schemeClr val="tx1"/>
                </a:solidFill>
                <a:latin typeface="Trebuchet MS" panose="020B0603020202020204" pitchFamily="34" charset="0"/>
              </a:defRPr>
            </a:lvl7pPr>
            <a:lvl8pPr marL="3508321" indent="-233888" eaLnBrk="0" fontAlgn="base" hangingPunct="0">
              <a:spcBef>
                <a:spcPct val="0"/>
              </a:spcBef>
              <a:spcAft>
                <a:spcPct val="0"/>
              </a:spcAft>
              <a:defRPr sz="2800">
                <a:solidFill>
                  <a:schemeClr val="tx1"/>
                </a:solidFill>
                <a:latin typeface="Trebuchet MS" panose="020B0603020202020204" pitchFamily="34" charset="0"/>
              </a:defRPr>
            </a:lvl8pPr>
            <a:lvl9pPr marL="3976096" indent="-233888"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r" defTabSz="924916" rtl="0" eaLnBrk="1" fontAlgn="auto" latinLnBrk="0" hangingPunct="1">
              <a:lnSpc>
                <a:spcPct val="100000"/>
              </a:lnSpc>
              <a:spcBef>
                <a:spcPts val="0"/>
              </a:spcBef>
              <a:spcAft>
                <a:spcPts val="0"/>
              </a:spcAft>
              <a:buClrTx/>
              <a:buSzTx/>
              <a:buFontTx/>
              <a:buNone/>
              <a:tabLst/>
              <a:defRPr/>
            </a:pPr>
            <a:fld id="{70B21E9C-A563-48E1-84FA-0D7B85E48D73}"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64913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2D54192D-1C7F-43F7-A8BB-BAD6C3141E0E}"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altLang="en-US"/>
              <a:t>Figure 41-4. Alpha and beta rays are bent in opposite directions by a magnetic field, whereas gamma rays are not bent at all.</a:t>
            </a:r>
          </a:p>
        </p:txBody>
      </p:sp>
    </p:spTree>
    <p:extLst>
      <p:ext uri="{BB962C8B-B14F-4D97-AF65-F5344CB8AC3E}">
        <p14:creationId xmlns:p14="http://schemas.microsoft.com/office/powerpoint/2010/main" val="3167576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60136" indent="-292360">
              <a:defRPr sz="2800">
                <a:solidFill>
                  <a:schemeClr val="tx1"/>
                </a:solidFill>
                <a:latin typeface="Trebuchet MS" panose="020B0603020202020204" pitchFamily="34" charset="0"/>
              </a:defRPr>
            </a:lvl2pPr>
            <a:lvl3pPr marL="1169441" indent="-233888">
              <a:defRPr sz="2800">
                <a:solidFill>
                  <a:schemeClr val="tx1"/>
                </a:solidFill>
                <a:latin typeface="Trebuchet MS" panose="020B0603020202020204" pitchFamily="34" charset="0"/>
              </a:defRPr>
            </a:lvl3pPr>
            <a:lvl4pPr marL="1637216" indent="-233888">
              <a:defRPr sz="2800">
                <a:solidFill>
                  <a:schemeClr val="tx1"/>
                </a:solidFill>
                <a:latin typeface="Trebuchet MS" panose="020B0603020202020204" pitchFamily="34" charset="0"/>
              </a:defRPr>
            </a:lvl4pPr>
            <a:lvl5pPr marL="2104992" indent="-233888">
              <a:defRPr sz="2800">
                <a:solidFill>
                  <a:schemeClr val="tx1"/>
                </a:solidFill>
                <a:latin typeface="Trebuchet MS" panose="020B0603020202020204" pitchFamily="34" charset="0"/>
              </a:defRPr>
            </a:lvl5pPr>
            <a:lvl6pPr marL="2572768" indent="-233888" eaLnBrk="0" fontAlgn="base" hangingPunct="0">
              <a:spcBef>
                <a:spcPct val="0"/>
              </a:spcBef>
              <a:spcAft>
                <a:spcPct val="0"/>
              </a:spcAft>
              <a:defRPr sz="2800">
                <a:solidFill>
                  <a:schemeClr val="tx1"/>
                </a:solidFill>
                <a:latin typeface="Trebuchet MS" panose="020B0603020202020204" pitchFamily="34" charset="0"/>
              </a:defRPr>
            </a:lvl6pPr>
            <a:lvl7pPr marL="3040545" indent="-233888" eaLnBrk="0" fontAlgn="base" hangingPunct="0">
              <a:spcBef>
                <a:spcPct val="0"/>
              </a:spcBef>
              <a:spcAft>
                <a:spcPct val="0"/>
              </a:spcAft>
              <a:defRPr sz="2800">
                <a:solidFill>
                  <a:schemeClr val="tx1"/>
                </a:solidFill>
                <a:latin typeface="Trebuchet MS" panose="020B0603020202020204" pitchFamily="34" charset="0"/>
              </a:defRPr>
            </a:lvl7pPr>
            <a:lvl8pPr marL="3508321" indent="-233888" eaLnBrk="0" fontAlgn="base" hangingPunct="0">
              <a:spcBef>
                <a:spcPct val="0"/>
              </a:spcBef>
              <a:spcAft>
                <a:spcPct val="0"/>
              </a:spcAft>
              <a:defRPr sz="2800">
                <a:solidFill>
                  <a:schemeClr val="tx1"/>
                </a:solidFill>
                <a:latin typeface="Trebuchet MS" panose="020B0603020202020204" pitchFamily="34" charset="0"/>
              </a:defRPr>
            </a:lvl8pPr>
            <a:lvl9pPr marL="3976096" indent="-233888"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r" defTabSz="924916" rtl="0" eaLnBrk="1" fontAlgn="auto" latinLnBrk="0" hangingPunct="1">
              <a:lnSpc>
                <a:spcPct val="100000"/>
              </a:lnSpc>
              <a:spcBef>
                <a:spcPts val="0"/>
              </a:spcBef>
              <a:spcAft>
                <a:spcPts val="0"/>
              </a:spcAft>
              <a:buClrTx/>
              <a:buSzTx/>
              <a:buFontTx/>
              <a:buNone/>
              <a:tabLst/>
              <a:defRPr/>
            </a:pPr>
            <a:fld id="{1C381506-732E-4900-ACDD-E6B0338168B3}"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90369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E67D32AB-C855-46AD-B467-213C9689D1CC}" type="slidenum">
              <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tLang="en-US" dirty="0"/>
              <a:t>Figure 41-5. Radioactive decay of radium to radon with emission of an alpha particle.</a:t>
            </a:r>
          </a:p>
        </p:txBody>
      </p:sp>
    </p:spTree>
    <p:extLst>
      <p:ext uri="{BB962C8B-B14F-4D97-AF65-F5344CB8AC3E}">
        <p14:creationId xmlns:p14="http://schemas.microsoft.com/office/powerpoint/2010/main" val="28949132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60136" indent="-292360">
              <a:defRPr sz="2800">
                <a:solidFill>
                  <a:schemeClr val="tx1"/>
                </a:solidFill>
                <a:latin typeface="Trebuchet MS" panose="020B0603020202020204" pitchFamily="34" charset="0"/>
              </a:defRPr>
            </a:lvl2pPr>
            <a:lvl3pPr marL="1169441" indent="-233888">
              <a:defRPr sz="2800">
                <a:solidFill>
                  <a:schemeClr val="tx1"/>
                </a:solidFill>
                <a:latin typeface="Trebuchet MS" panose="020B0603020202020204" pitchFamily="34" charset="0"/>
              </a:defRPr>
            </a:lvl3pPr>
            <a:lvl4pPr marL="1637216" indent="-233888">
              <a:defRPr sz="2800">
                <a:solidFill>
                  <a:schemeClr val="tx1"/>
                </a:solidFill>
                <a:latin typeface="Trebuchet MS" panose="020B0603020202020204" pitchFamily="34" charset="0"/>
              </a:defRPr>
            </a:lvl4pPr>
            <a:lvl5pPr marL="2104992" indent="-233888">
              <a:defRPr sz="2800">
                <a:solidFill>
                  <a:schemeClr val="tx1"/>
                </a:solidFill>
                <a:latin typeface="Trebuchet MS" panose="020B0603020202020204" pitchFamily="34" charset="0"/>
              </a:defRPr>
            </a:lvl5pPr>
            <a:lvl6pPr marL="2572768" indent="-233888" eaLnBrk="0" fontAlgn="base" hangingPunct="0">
              <a:spcBef>
                <a:spcPct val="0"/>
              </a:spcBef>
              <a:spcAft>
                <a:spcPct val="0"/>
              </a:spcAft>
              <a:defRPr sz="2800">
                <a:solidFill>
                  <a:schemeClr val="tx1"/>
                </a:solidFill>
                <a:latin typeface="Trebuchet MS" panose="020B0603020202020204" pitchFamily="34" charset="0"/>
              </a:defRPr>
            </a:lvl6pPr>
            <a:lvl7pPr marL="3040545" indent="-233888" eaLnBrk="0" fontAlgn="base" hangingPunct="0">
              <a:spcBef>
                <a:spcPct val="0"/>
              </a:spcBef>
              <a:spcAft>
                <a:spcPct val="0"/>
              </a:spcAft>
              <a:defRPr sz="2800">
                <a:solidFill>
                  <a:schemeClr val="tx1"/>
                </a:solidFill>
                <a:latin typeface="Trebuchet MS" panose="020B0603020202020204" pitchFamily="34" charset="0"/>
              </a:defRPr>
            </a:lvl7pPr>
            <a:lvl8pPr marL="3508321" indent="-233888" eaLnBrk="0" fontAlgn="base" hangingPunct="0">
              <a:spcBef>
                <a:spcPct val="0"/>
              </a:spcBef>
              <a:spcAft>
                <a:spcPct val="0"/>
              </a:spcAft>
              <a:defRPr sz="2800">
                <a:solidFill>
                  <a:schemeClr val="tx1"/>
                </a:solidFill>
                <a:latin typeface="Trebuchet MS" panose="020B0603020202020204" pitchFamily="34" charset="0"/>
              </a:defRPr>
            </a:lvl8pPr>
            <a:lvl9pPr marL="3976096" indent="-233888"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r" defTabSz="924916" rtl="0" eaLnBrk="1" fontAlgn="auto" latinLnBrk="0" hangingPunct="1">
              <a:lnSpc>
                <a:spcPct val="100000"/>
              </a:lnSpc>
              <a:spcBef>
                <a:spcPts val="0"/>
              </a:spcBef>
              <a:spcAft>
                <a:spcPts val="0"/>
              </a:spcAft>
              <a:buClrTx/>
              <a:buSzTx/>
              <a:buFontTx/>
              <a:buNone/>
              <a:tabLst/>
              <a:defRPr/>
            </a:pPr>
            <a:fld id="{995B4825-B9A6-446D-9FD0-9BBFDFDAB127}"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990400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51494" indent="-289036">
              <a:defRPr sz="2800">
                <a:solidFill>
                  <a:schemeClr val="tx1"/>
                </a:solidFill>
                <a:latin typeface="Trebuchet MS" panose="020B0603020202020204" pitchFamily="34" charset="0"/>
              </a:defRPr>
            </a:lvl2pPr>
            <a:lvl3pPr marL="1156145" indent="-231229">
              <a:defRPr sz="2800">
                <a:solidFill>
                  <a:schemeClr val="tx1"/>
                </a:solidFill>
                <a:latin typeface="Trebuchet MS" panose="020B0603020202020204" pitchFamily="34" charset="0"/>
              </a:defRPr>
            </a:lvl3pPr>
            <a:lvl4pPr marL="1618602" indent="-231229">
              <a:defRPr sz="2800">
                <a:solidFill>
                  <a:schemeClr val="tx1"/>
                </a:solidFill>
                <a:latin typeface="Trebuchet MS" panose="020B0603020202020204" pitchFamily="34" charset="0"/>
              </a:defRPr>
            </a:lvl4pPr>
            <a:lvl5pPr marL="2081060" indent="-231229">
              <a:defRPr sz="2800">
                <a:solidFill>
                  <a:schemeClr val="tx1"/>
                </a:solidFill>
                <a:latin typeface="Trebuchet MS" panose="020B0603020202020204" pitchFamily="34" charset="0"/>
              </a:defRPr>
            </a:lvl5pPr>
            <a:lvl6pPr marL="2543518" indent="-231229" eaLnBrk="0" fontAlgn="base" hangingPunct="0">
              <a:spcBef>
                <a:spcPct val="0"/>
              </a:spcBef>
              <a:spcAft>
                <a:spcPct val="0"/>
              </a:spcAft>
              <a:defRPr sz="2800">
                <a:solidFill>
                  <a:schemeClr val="tx1"/>
                </a:solidFill>
                <a:latin typeface="Trebuchet MS" panose="020B0603020202020204" pitchFamily="34" charset="0"/>
              </a:defRPr>
            </a:lvl6pPr>
            <a:lvl7pPr marL="3005976" indent="-231229" eaLnBrk="0" fontAlgn="base" hangingPunct="0">
              <a:spcBef>
                <a:spcPct val="0"/>
              </a:spcBef>
              <a:spcAft>
                <a:spcPct val="0"/>
              </a:spcAft>
              <a:defRPr sz="2800">
                <a:solidFill>
                  <a:schemeClr val="tx1"/>
                </a:solidFill>
                <a:latin typeface="Trebuchet MS" panose="020B0603020202020204" pitchFamily="34" charset="0"/>
              </a:defRPr>
            </a:lvl7pPr>
            <a:lvl8pPr marL="3468434" indent="-231229" eaLnBrk="0" fontAlgn="base" hangingPunct="0">
              <a:spcBef>
                <a:spcPct val="0"/>
              </a:spcBef>
              <a:spcAft>
                <a:spcPct val="0"/>
              </a:spcAft>
              <a:defRPr sz="2800">
                <a:solidFill>
                  <a:schemeClr val="tx1"/>
                </a:solidFill>
                <a:latin typeface="Trebuchet MS" panose="020B0603020202020204" pitchFamily="34" charset="0"/>
              </a:defRPr>
            </a:lvl8pPr>
            <a:lvl9pPr marL="3930891" indent="-231229" eaLnBrk="0" fontAlgn="base" hangingPunct="0">
              <a:spcBef>
                <a:spcPct val="0"/>
              </a:spcBef>
              <a:spcAft>
                <a:spcPct val="0"/>
              </a:spcAft>
              <a:defRPr sz="2800">
                <a:solidFill>
                  <a:schemeClr val="tx1"/>
                </a:solidFill>
                <a:latin typeface="Trebuchet MS" panose="020B0603020202020204" pitchFamily="34" charset="0"/>
              </a:defRPr>
            </a:lvl9pPr>
          </a:lstStyle>
          <a:p>
            <a:fld id="{30109164-EA8D-44E2-B281-85B93D470020}" type="slidenum">
              <a:rPr lang="en-US" altLang="en-US" sz="1200"/>
              <a:pPr/>
              <a:t>32</a:t>
            </a:fld>
            <a:endParaRPr lang="en-US" alt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22087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a:solidFill>
                  <a:schemeClr val="tx1"/>
                </a:solidFill>
                <a:latin typeface="Trebuchet MS" panose="020B0603020202020204" pitchFamily="34" charset="0"/>
              </a:defRPr>
            </a:lvl1pPr>
            <a:lvl2pPr marL="760105" indent="-292348">
              <a:defRPr sz="2900">
                <a:solidFill>
                  <a:schemeClr val="tx1"/>
                </a:solidFill>
                <a:latin typeface="Trebuchet MS" panose="020B0603020202020204" pitchFamily="34" charset="0"/>
              </a:defRPr>
            </a:lvl2pPr>
            <a:lvl3pPr marL="1169394" indent="-233878">
              <a:defRPr sz="2900">
                <a:solidFill>
                  <a:schemeClr val="tx1"/>
                </a:solidFill>
                <a:latin typeface="Trebuchet MS" panose="020B0603020202020204" pitchFamily="34" charset="0"/>
              </a:defRPr>
            </a:lvl3pPr>
            <a:lvl4pPr marL="1637150" indent="-233878">
              <a:defRPr sz="2900">
                <a:solidFill>
                  <a:schemeClr val="tx1"/>
                </a:solidFill>
                <a:latin typeface="Trebuchet MS" panose="020B0603020202020204" pitchFamily="34" charset="0"/>
              </a:defRPr>
            </a:lvl4pPr>
            <a:lvl5pPr marL="2104908" indent="-233878">
              <a:defRPr sz="2900">
                <a:solidFill>
                  <a:schemeClr val="tx1"/>
                </a:solidFill>
                <a:latin typeface="Trebuchet MS" panose="020B0603020202020204" pitchFamily="34" charset="0"/>
              </a:defRPr>
            </a:lvl5pPr>
            <a:lvl6pPr marL="2572665" indent="-233878" eaLnBrk="0" fontAlgn="base" hangingPunct="0">
              <a:spcBef>
                <a:spcPct val="0"/>
              </a:spcBef>
              <a:spcAft>
                <a:spcPct val="0"/>
              </a:spcAft>
              <a:defRPr sz="2900">
                <a:solidFill>
                  <a:schemeClr val="tx1"/>
                </a:solidFill>
                <a:latin typeface="Trebuchet MS" panose="020B0603020202020204" pitchFamily="34" charset="0"/>
              </a:defRPr>
            </a:lvl6pPr>
            <a:lvl7pPr marL="3040423" indent="-233878" eaLnBrk="0" fontAlgn="base" hangingPunct="0">
              <a:spcBef>
                <a:spcPct val="0"/>
              </a:spcBef>
              <a:spcAft>
                <a:spcPct val="0"/>
              </a:spcAft>
              <a:defRPr sz="2900">
                <a:solidFill>
                  <a:schemeClr val="tx1"/>
                </a:solidFill>
                <a:latin typeface="Trebuchet MS" panose="020B0603020202020204" pitchFamily="34" charset="0"/>
              </a:defRPr>
            </a:lvl7pPr>
            <a:lvl8pPr marL="3508180" indent="-233878" eaLnBrk="0" fontAlgn="base" hangingPunct="0">
              <a:spcBef>
                <a:spcPct val="0"/>
              </a:spcBef>
              <a:spcAft>
                <a:spcPct val="0"/>
              </a:spcAft>
              <a:defRPr sz="2900">
                <a:solidFill>
                  <a:schemeClr val="tx1"/>
                </a:solidFill>
                <a:latin typeface="Trebuchet MS" panose="020B0603020202020204" pitchFamily="34" charset="0"/>
              </a:defRPr>
            </a:lvl8pPr>
            <a:lvl9pPr marL="3975937" indent="-233878" eaLnBrk="0" fontAlgn="base" hangingPunct="0">
              <a:spcBef>
                <a:spcPct val="0"/>
              </a:spcBef>
              <a:spcAft>
                <a:spcPct val="0"/>
              </a:spcAft>
              <a:defRPr sz="2900">
                <a:solidFill>
                  <a:schemeClr val="tx1"/>
                </a:solidFill>
                <a:latin typeface="Trebuchet MS" panose="020B0603020202020204" pitchFamily="34" charset="0"/>
              </a:defRPr>
            </a:lvl9pPr>
          </a:lstStyle>
          <a:p>
            <a:pPr defTabSz="924879"/>
            <a:fld id="{94D0C27E-15FA-4F6B-A0AA-7E387C10EA3B}" type="slidenum">
              <a:rPr lang="en-US" altLang="en-US" sz="1200">
                <a:solidFill>
                  <a:prstClr val="black"/>
                </a:solidFill>
              </a:rPr>
              <a:pPr defTabSz="924879"/>
              <a:t>6</a:t>
            </a:fld>
            <a:endParaRPr lang="en-US" altLang="en-US" sz="1200">
              <a:solidFill>
                <a:prstClr val="black"/>
              </a:solidFill>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4035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800">
                <a:solidFill>
                  <a:schemeClr val="tx1"/>
                </a:solidFill>
                <a:latin typeface="Trebuchet MS" panose="020B0603020202020204" pitchFamily="34" charset="0"/>
              </a:defRPr>
            </a:lvl1pPr>
            <a:lvl2pPr marL="760136" indent="-292360">
              <a:defRPr sz="2800">
                <a:solidFill>
                  <a:schemeClr val="tx1"/>
                </a:solidFill>
                <a:latin typeface="Trebuchet MS" panose="020B0603020202020204" pitchFamily="34" charset="0"/>
              </a:defRPr>
            </a:lvl2pPr>
            <a:lvl3pPr marL="1169441" indent="-233888">
              <a:defRPr sz="2800">
                <a:solidFill>
                  <a:schemeClr val="tx1"/>
                </a:solidFill>
                <a:latin typeface="Trebuchet MS" panose="020B0603020202020204" pitchFamily="34" charset="0"/>
              </a:defRPr>
            </a:lvl3pPr>
            <a:lvl4pPr marL="1637216" indent="-233888">
              <a:defRPr sz="2800">
                <a:solidFill>
                  <a:schemeClr val="tx1"/>
                </a:solidFill>
                <a:latin typeface="Trebuchet MS" panose="020B0603020202020204" pitchFamily="34" charset="0"/>
              </a:defRPr>
            </a:lvl4pPr>
            <a:lvl5pPr marL="2104992" indent="-233888">
              <a:defRPr sz="2800">
                <a:solidFill>
                  <a:schemeClr val="tx1"/>
                </a:solidFill>
                <a:latin typeface="Trebuchet MS" panose="020B0603020202020204" pitchFamily="34" charset="0"/>
              </a:defRPr>
            </a:lvl5pPr>
            <a:lvl6pPr marL="2572768" indent="-233888" eaLnBrk="0" fontAlgn="base" hangingPunct="0">
              <a:spcBef>
                <a:spcPct val="0"/>
              </a:spcBef>
              <a:spcAft>
                <a:spcPct val="0"/>
              </a:spcAft>
              <a:defRPr sz="2800">
                <a:solidFill>
                  <a:schemeClr val="tx1"/>
                </a:solidFill>
                <a:latin typeface="Trebuchet MS" panose="020B0603020202020204" pitchFamily="34" charset="0"/>
              </a:defRPr>
            </a:lvl6pPr>
            <a:lvl7pPr marL="3040545" indent="-233888" eaLnBrk="0" fontAlgn="base" hangingPunct="0">
              <a:spcBef>
                <a:spcPct val="0"/>
              </a:spcBef>
              <a:spcAft>
                <a:spcPct val="0"/>
              </a:spcAft>
              <a:defRPr sz="2800">
                <a:solidFill>
                  <a:schemeClr val="tx1"/>
                </a:solidFill>
                <a:latin typeface="Trebuchet MS" panose="020B0603020202020204" pitchFamily="34" charset="0"/>
              </a:defRPr>
            </a:lvl7pPr>
            <a:lvl8pPr marL="3508321" indent="-233888" eaLnBrk="0" fontAlgn="base" hangingPunct="0">
              <a:spcBef>
                <a:spcPct val="0"/>
              </a:spcBef>
              <a:spcAft>
                <a:spcPct val="0"/>
              </a:spcAft>
              <a:defRPr sz="2800">
                <a:solidFill>
                  <a:schemeClr val="tx1"/>
                </a:solidFill>
                <a:latin typeface="Trebuchet MS" panose="020B0603020202020204" pitchFamily="34" charset="0"/>
              </a:defRPr>
            </a:lvl8pPr>
            <a:lvl9pPr marL="3976096" indent="-233888"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r" defTabSz="924916" rtl="0" eaLnBrk="1" fontAlgn="auto" latinLnBrk="0" hangingPunct="1">
              <a:lnSpc>
                <a:spcPct val="100000"/>
              </a:lnSpc>
              <a:spcBef>
                <a:spcPts val="0"/>
              </a:spcBef>
              <a:spcAft>
                <a:spcPts val="0"/>
              </a:spcAft>
              <a:buClrTx/>
              <a:buSzTx/>
              <a:buFontTx/>
              <a:buNone/>
              <a:tabLst/>
              <a:defRPr/>
            </a:pPr>
            <a:fld id="{8C46AB89-CDD4-4BC7-BEB5-6B841346189B}"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3880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sz="2900">
                <a:solidFill>
                  <a:schemeClr val="tx1"/>
                </a:solidFill>
                <a:latin typeface="Trebuchet MS" panose="020B0603020202020204" pitchFamily="34" charset="0"/>
              </a:defRPr>
            </a:lvl1pPr>
            <a:lvl2pPr marL="760105" indent="-292348">
              <a:defRPr sz="2900">
                <a:solidFill>
                  <a:schemeClr val="tx1"/>
                </a:solidFill>
                <a:latin typeface="Trebuchet MS" panose="020B0603020202020204" pitchFamily="34" charset="0"/>
              </a:defRPr>
            </a:lvl2pPr>
            <a:lvl3pPr marL="1169394" indent="-233878">
              <a:defRPr sz="2900">
                <a:solidFill>
                  <a:schemeClr val="tx1"/>
                </a:solidFill>
                <a:latin typeface="Trebuchet MS" panose="020B0603020202020204" pitchFamily="34" charset="0"/>
              </a:defRPr>
            </a:lvl3pPr>
            <a:lvl4pPr marL="1637150" indent="-233878">
              <a:defRPr sz="2900">
                <a:solidFill>
                  <a:schemeClr val="tx1"/>
                </a:solidFill>
                <a:latin typeface="Trebuchet MS" panose="020B0603020202020204" pitchFamily="34" charset="0"/>
              </a:defRPr>
            </a:lvl4pPr>
            <a:lvl5pPr marL="2104908" indent="-233878">
              <a:defRPr sz="2900">
                <a:solidFill>
                  <a:schemeClr val="tx1"/>
                </a:solidFill>
                <a:latin typeface="Trebuchet MS" panose="020B0603020202020204" pitchFamily="34" charset="0"/>
              </a:defRPr>
            </a:lvl5pPr>
            <a:lvl6pPr marL="2572665" indent="-233878" eaLnBrk="0" fontAlgn="base" hangingPunct="0">
              <a:spcBef>
                <a:spcPct val="0"/>
              </a:spcBef>
              <a:spcAft>
                <a:spcPct val="0"/>
              </a:spcAft>
              <a:defRPr sz="2900">
                <a:solidFill>
                  <a:schemeClr val="tx1"/>
                </a:solidFill>
                <a:latin typeface="Trebuchet MS" panose="020B0603020202020204" pitchFamily="34" charset="0"/>
              </a:defRPr>
            </a:lvl6pPr>
            <a:lvl7pPr marL="3040423" indent="-233878" eaLnBrk="0" fontAlgn="base" hangingPunct="0">
              <a:spcBef>
                <a:spcPct val="0"/>
              </a:spcBef>
              <a:spcAft>
                <a:spcPct val="0"/>
              </a:spcAft>
              <a:defRPr sz="2900">
                <a:solidFill>
                  <a:schemeClr val="tx1"/>
                </a:solidFill>
                <a:latin typeface="Trebuchet MS" panose="020B0603020202020204" pitchFamily="34" charset="0"/>
              </a:defRPr>
            </a:lvl7pPr>
            <a:lvl8pPr marL="3508180" indent="-233878" eaLnBrk="0" fontAlgn="base" hangingPunct="0">
              <a:spcBef>
                <a:spcPct val="0"/>
              </a:spcBef>
              <a:spcAft>
                <a:spcPct val="0"/>
              </a:spcAft>
              <a:defRPr sz="2900">
                <a:solidFill>
                  <a:schemeClr val="tx1"/>
                </a:solidFill>
                <a:latin typeface="Trebuchet MS" panose="020B0603020202020204" pitchFamily="34" charset="0"/>
              </a:defRPr>
            </a:lvl8pPr>
            <a:lvl9pPr marL="3975937" indent="-233878" eaLnBrk="0" fontAlgn="base" hangingPunct="0">
              <a:spcBef>
                <a:spcPct val="0"/>
              </a:spcBef>
              <a:spcAft>
                <a:spcPct val="0"/>
              </a:spcAft>
              <a:defRPr sz="2900">
                <a:solidFill>
                  <a:schemeClr val="tx1"/>
                </a:solidFill>
                <a:latin typeface="Trebuchet MS" panose="020B0603020202020204" pitchFamily="34" charset="0"/>
              </a:defRPr>
            </a:lvl9pPr>
          </a:lstStyle>
          <a:p>
            <a:pPr defTabSz="924879"/>
            <a:fld id="{46116D8E-5141-412F-8B2D-AB2DAEA2B887}" type="slidenum">
              <a:rPr lang="en-US" altLang="en-US" sz="1200">
                <a:solidFill>
                  <a:prstClr val="black"/>
                </a:solidFill>
              </a:rPr>
              <a:pPr defTabSz="924879"/>
              <a:t>8</a:t>
            </a:fld>
            <a:endParaRPr lang="en-US" altLang="en-US" sz="1200">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049060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C4C025-3E06-4672-B903-6F8299FD3484}" type="slidenum">
              <a:rPr lang="en-US" altLang="en-US"/>
              <a:pPr/>
              <a:t>11</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ltLang="en-US"/>
              <a:t>Solution: Essentially all the mass of the atom is in the nucleus; the radius of the nucleus is 10</a:t>
            </a:r>
            <a:r>
              <a:rPr lang="en-US" altLang="en-US" baseline="30000"/>
              <a:t>-5</a:t>
            </a:r>
            <a:r>
              <a:rPr lang="en-US" altLang="en-US"/>
              <a:t> times smaller than the radius of the atom, so the density will be (10</a:t>
            </a:r>
            <a:r>
              <a:rPr lang="en-US" altLang="en-US" baseline="30000"/>
              <a:t>5</a:t>
            </a:r>
            <a:r>
              <a:rPr lang="en-US" altLang="en-US"/>
              <a:t>)</a:t>
            </a:r>
            <a:r>
              <a:rPr lang="en-US" altLang="en-US" baseline="30000"/>
              <a:t>3</a:t>
            </a:r>
            <a:r>
              <a:rPr lang="en-US" altLang="en-US"/>
              <a:t> = 10</a:t>
            </a:r>
            <a:r>
              <a:rPr lang="en-US" altLang="en-US" baseline="30000"/>
              <a:t>15</a:t>
            </a:r>
            <a:r>
              <a:rPr lang="en-US" altLang="en-US"/>
              <a:t> times higher.</a:t>
            </a:r>
          </a:p>
        </p:txBody>
      </p:sp>
    </p:spTree>
    <p:extLst>
      <p:ext uri="{BB962C8B-B14F-4D97-AF65-F5344CB8AC3E}">
        <p14:creationId xmlns:p14="http://schemas.microsoft.com/office/powerpoint/2010/main" val="3328330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900">
                <a:solidFill>
                  <a:schemeClr val="tx1"/>
                </a:solidFill>
                <a:latin typeface="Trebuchet MS" panose="020B0603020202020204" pitchFamily="34" charset="0"/>
              </a:defRPr>
            </a:lvl1pPr>
            <a:lvl2pPr marL="760105" indent="-292348">
              <a:defRPr sz="2900">
                <a:solidFill>
                  <a:schemeClr val="tx1"/>
                </a:solidFill>
                <a:latin typeface="Trebuchet MS" panose="020B0603020202020204" pitchFamily="34" charset="0"/>
              </a:defRPr>
            </a:lvl2pPr>
            <a:lvl3pPr marL="1169394" indent="-233878">
              <a:defRPr sz="2900">
                <a:solidFill>
                  <a:schemeClr val="tx1"/>
                </a:solidFill>
                <a:latin typeface="Trebuchet MS" panose="020B0603020202020204" pitchFamily="34" charset="0"/>
              </a:defRPr>
            </a:lvl3pPr>
            <a:lvl4pPr marL="1637150" indent="-233878">
              <a:defRPr sz="2900">
                <a:solidFill>
                  <a:schemeClr val="tx1"/>
                </a:solidFill>
                <a:latin typeface="Trebuchet MS" panose="020B0603020202020204" pitchFamily="34" charset="0"/>
              </a:defRPr>
            </a:lvl4pPr>
            <a:lvl5pPr marL="2104908" indent="-233878">
              <a:defRPr sz="2900">
                <a:solidFill>
                  <a:schemeClr val="tx1"/>
                </a:solidFill>
                <a:latin typeface="Trebuchet MS" panose="020B0603020202020204" pitchFamily="34" charset="0"/>
              </a:defRPr>
            </a:lvl5pPr>
            <a:lvl6pPr marL="2572665" indent="-233878" eaLnBrk="0" fontAlgn="base" hangingPunct="0">
              <a:spcBef>
                <a:spcPct val="0"/>
              </a:spcBef>
              <a:spcAft>
                <a:spcPct val="0"/>
              </a:spcAft>
              <a:defRPr sz="2900">
                <a:solidFill>
                  <a:schemeClr val="tx1"/>
                </a:solidFill>
                <a:latin typeface="Trebuchet MS" panose="020B0603020202020204" pitchFamily="34" charset="0"/>
              </a:defRPr>
            </a:lvl6pPr>
            <a:lvl7pPr marL="3040423" indent="-233878" eaLnBrk="0" fontAlgn="base" hangingPunct="0">
              <a:spcBef>
                <a:spcPct val="0"/>
              </a:spcBef>
              <a:spcAft>
                <a:spcPct val="0"/>
              </a:spcAft>
              <a:defRPr sz="2900">
                <a:solidFill>
                  <a:schemeClr val="tx1"/>
                </a:solidFill>
                <a:latin typeface="Trebuchet MS" panose="020B0603020202020204" pitchFamily="34" charset="0"/>
              </a:defRPr>
            </a:lvl7pPr>
            <a:lvl8pPr marL="3508180" indent="-233878" eaLnBrk="0" fontAlgn="base" hangingPunct="0">
              <a:spcBef>
                <a:spcPct val="0"/>
              </a:spcBef>
              <a:spcAft>
                <a:spcPct val="0"/>
              </a:spcAft>
              <a:defRPr sz="2900">
                <a:solidFill>
                  <a:schemeClr val="tx1"/>
                </a:solidFill>
                <a:latin typeface="Trebuchet MS" panose="020B0603020202020204" pitchFamily="34" charset="0"/>
              </a:defRPr>
            </a:lvl8pPr>
            <a:lvl9pPr marL="3975937" indent="-233878" eaLnBrk="0" fontAlgn="base" hangingPunct="0">
              <a:spcBef>
                <a:spcPct val="0"/>
              </a:spcBef>
              <a:spcAft>
                <a:spcPct val="0"/>
              </a:spcAft>
              <a:defRPr sz="2900">
                <a:solidFill>
                  <a:schemeClr val="tx1"/>
                </a:solidFill>
                <a:latin typeface="Trebuchet MS" panose="020B0603020202020204" pitchFamily="34" charset="0"/>
              </a:defRPr>
            </a:lvl9pPr>
          </a:lstStyle>
          <a:p>
            <a:pPr defTabSz="924879"/>
            <a:fld id="{E790078F-8EEB-4D05-A66C-B660FEC3A458}" type="slidenum">
              <a:rPr lang="en-US" altLang="en-US" sz="1200">
                <a:solidFill>
                  <a:prstClr val="black"/>
                </a:solidFill>
              </a:rPr>
              <a:pPr defTabSz="924879"/>
              <a:t>13</a:t>
            </a:fld>
            <a:endParaRPr lang="en-US" altLang="en-US" sz="1200">
              <a:solidFill>
                <a:prstClr val="black"/>
              </a:solidFill>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43800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4B9A4A-7F93-4DC6-810B-65E6085F8391}" type="slidenum">
              <a:rPr lang="en-US" altLang="en-US"/>
              <a:pPr/>
              <a:t>15</a:t>
            </a:fld>
            <a:endParaRPr lang="en-US" alt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r>
              <a:rPr lang="en-US" altLang="en-US"/>
              <a:t>Solution: The mass of two protons plus the mass of two neutrons adds up to 4.032980 u. The mass of the helium atom is 4.002603 u. The difference is the binding energy.</a:t>
            </a:r>
          </a:p>
        </p:txBody>
      </p:sp>
    </p:spTree>
    <p:extLst>
      <p:ext uri="{BB962C8B-B14F-4D97-AF65-F5344CB8AC3E}">
        <p14:creationId xmlns:p14="http://schemas.microsoft.com/office/powerpoint/2010/main" val="264619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F3E40-6276-4236-97E9-A05B6C6E8B6D}" type="slidenum">
              <a:rPr lang="en-US" altLang="en-US"/>
              <a:pPr/>
              <a:t>16</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ltLang="en-US" dirty="0"/>
              <a:t>Figure 41-1. Binding energy per nucleon for the more stable nuclides as a function of mass number </a:t>
            </a:r>
            <a:r>
              <a:rPr lang="en-US" altLang="en-US" i="1" dirty="0"/>
              <a:t>A</a:t>
            </a:r>
            <a:r>
              <a:rPr lang="en-US" altLang="en-US" dirty="0"/>
              <a:t>.</a:t>
            </a:r>
          </a:p>
        </p:txBody>
      </p:sp>
    </p:spTree>
    <p:extLst>
      <p:ext uri="{BB962C8B-B14F-4D97-AF65-F5344CB8AC3E}">
        <p14:creationId xmlns:p14="http://schemas.microsoft.com/office/powerpoint/2010/main" val="3620007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989305-1778-488A-89D7-3EE1A63F6D8A}" type="slidenum">
              <a:rPr lang="en-US" altLang="en-US"/>
              <a:pPr/>
              <a:t>17</a:t>
            </a:fld>
            <a:endParaRPr lang="en-US" alt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r>
              <a:rPr lang="en-US" altLang="en-US"/>
              <a:t>Solution: Calculate the mass of the iron nucleus, the mass of 26 protons, and the mass of 30 neutrons. The total binding energy is the difference, 492 MeV, and the binding energy per nucleon is 8.79 MeV.</a:t>
            </a:r>
          </a:p>
        </p:txBody>
      </p:sp>
    </p:spTree>
    <p:extLst>
      <p:ext uri="{BB962C8B-B14F-4D97-AF65-F5344CB8AC3E}">
        <p14:creationId xmlns:p14="http://schemas.microsoft.com/office/powerpoint/2010/main" val="4074604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sz="2900">
                <a:solidFill>
                  <a:schemeClr val="tx1"/>
                </a:solidFill>
                <a:latin typeface="Trebuchet MS" panose="020B0603020202020204" pitchFamily="34" charset="0"/>
              </a:defRPr>
            </a:lvl1pPr>
            <a:lvl2pPr marL="774578" indent="-297915">
              <a:defRPr sz="2900">
                <a:solidFill>
                  <a:schemeClr val="tx1"/>
                </a:solidFill>
                <a:latin typeface="Trebuchet MS" panose="020B0603020202020204" pitchFamily="34" charset="0"/>
              </a:defRPr>
            </a:lvl2pPr>
            <a:lvl3pPr marL="1191660" indent="-238332">
              <a:defRPr sz="2900">
                <a:solidFill>
                  <a:schemeClr val="tx1"/>
                </a:solidFill>
                <a:latin typeface="Trebuchet MS" panose="020B0603020202020204" pitchFamily="34" charset="0"/>
              </a:defRPr>
            </a:lvl3pPr>
            <a:lvl4pPr marL="1668323" indent="-238332">
              <a:defRPr sz="2900">
                <a:solidFill>
                  <a:schemeClr val="tx1"/>
                </a:solidFill>
                <a:latin typeface="Trebuchet MS" panose="020B0603020202020204" pitchFamily="34" charset="0"/>
              </a:defRPr>
            </a:lvl4pPr>
            <a:lvl5pPr marL="2144987" indent="-238332">
              <a:defRPr sz="2900">
                <a:solidFill>
                  <a:schemeClr val="tx1"/>
                </a:solidFill>
                <a:latin typeface="Trebuchet MS" panose="020B0603020202020204" pitchFamily="34" charset="0"/>
              </a:defRPr>
            </a:lvl5pPr>
            <a:lvl6pPr marL="2621651" indent="-238332" eaLnBrk="0" fontAlgn="base" hangingPunct="0">
              <a:spcBef>
                <a:spcPct val="0"/>
              </a:spcBef>
              <a:spcAft>
                <a:spcPct val="0"/>
              </a:spcAft>
              <a:defRPr sz="2900">
                <a:solidFill>
                  <a:schemeClr val="tx1"/>
                </a:solidFill>
                <a:latin typeface="Trebuchet MS" panose="020B0603020202020204" pitchFamily="34" charset="0"/>
              </a:defRPr>
            </a:lvl6pPr>
            <a:lvl7pPr marL="3098316" indent="-238332" eaLnBrk="0" fontAlgn="base" hangingPunct="0">
              <a:spcBef>
                <a:spcPct val="0"/>
              </a:spcBef>
              <a:spcAft>
                <a:spcPct val="0"/>
              </a:spcAft>
              <a:defRPr sz="2900">
                <a:solidFill>
                  <a:schemeClr val="tx1"/>
                </a:solidFill>
                <a:latin typeface="Trebuchet MS" panose="020B0603020202020204" pitchFamily="34" charset="0"/>
              </a:defRPr>
            </a:lvl7pPr>
            <a:lvl8pPr marL="3574979" indent="-238332" eaLnBrk="0" fontAlgn="base" hangingPunct="0">
              <a:spcBef>
                <a:spcPct val="0"/>
              </a:spcBef>
              <a:spcAft>
                <a:spcPct val="0"/>
              </a:spcAft>
              <a:defRPr sz="2900">
                <a:solidFill>
                  <a:schemeClr val="tx1"/>
                </a:solidFill>
                <a:latin typeface="Trebuchet MS" panose="020B0603020202020204" pitchFamily="34" charset="0"/>
              </a:defRPr>
            </a:lvl8pPr>
            <a:lvl9pPr marL="4051642" indent="-238332" eaLnBrk="0" fontAlgn="base" hangingPunct="0">
              <a:spcBef>
                <a:spcPct val="0"/>
              </a:spcBef>
              <a:spcAft>
                <a:spcPct val="0"/>
              </a:spcAft>
              <a:defRPr sz="2900">
                <a:solidFill>
                  <a:schemeClr val="tx1"/>
                </a:solidFill>
                <a:latin typeface="Trebuchet MS" panose="020B0603020202020204" pitchFamily="34" charset="0"/>
              </a:defRPr>
            </a:lvl9pPr>
          </a:lstStyle>
          <a:p>
            <a:pPr marL="0" marR="0" lvl="0" indent="0" algn="r" defTabSz="942489" rtl="0" eaLnBrk="1" fontAlgn="auto" latinLnBrk="0" hangingPunct="1">
              <a:lnSpc>
                <a:spcPct val="100000"/>
              </a:lnSpc>
              <a:spcBef>
                <a:spcPts val="0"/>
              </a:spcBef>
              <a:spcAft>
                <a:spcPts val="0"/>
              </a:spcAft>
              <a:buClrTx/>
              <a:buSzTx/>
              <a:buFontTx/>
              <a:buNone/>
              <a:tabLst/>
              <a:defRPr/>
            </a:pPr>
            <a:fld id="{8554FF31-66D3-45C1-83FF-F3614201E6A1}" type="slidenum">
              <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rPr>
              <a:pPr marL="0" marR="0" lvl="0" indent="0" algn="r" defTabSz="942489" rtl="0" eaLnBrk="1" fontAlgn="auto" latinLnBrk="0" hangingPunct="1">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507881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889" y="2514601"/>
            <a:ext cx="880060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889" y="4777381"/>
            <a:ext cx="880060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3A977F-2504-E741-85B4-8F01994E1F25}"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42292" y="4321159"/>
            <a:ext cx="1860631"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564445" y="4529542"/>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1035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609600"/>
            <a:ext cx="8789313"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4F351F-53B1-3B4C-8CD4-15B0457E8E3F}"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715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21296" y="3505200"/>
            <a:ext cx="7538517"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888" y="4354046"/>
            <a:ext cx="8789313"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B1E8F6-4F69-E448-82E4-3FF8C30628E4}"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57F1E4F-1CFF-5643-939E-217C01CDF565}" type="slidenum">
              <a:rPr lang="en-US" dirty="0"/>
              <a:pPr/>
              <a:t>‹#›</a:t>
            </a:fld>
            <a:endParaRPr lang="en-US" dirty="0"/>
          </a:p>
        </p:txBody>
      </p:sp>
      <p:sp>
        <p:nvSpPr>
          <p:cNvPr id="14" name="TextBox 13"/>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46919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888" y="2438402"/>
            <a:ext cx="8789313"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F790BAD4-EC93-8B4C-97AE-9AB5F3271B19}"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839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917498" y="609600"/>
            <a:ext cx="814611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887" y="4343400"/>
            <a:ext cx="891772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7" y="5181600"/>
            <a:ext cx="891772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6C9050E-E079-6441-81E7-806D30677343}"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57F1E4F-1CFF-5643-939E-217C01CDF565}" type="slidenum">
              <a:rPr lang="en-US" dirty="0"/>
              <a:pPr/>
              <a:t>‹#›</a:t>
            </a:fld>
            <a:endParaRPr lang="en-US" dirty="0"/>
          </a:p>
        </p:txBody>
      </p:sp>
      <p:sp>
        <p:nvSpPr>
          <p:cNvPr id="11" name="TextBox 10"/>
          <p:cNvSpPr txBox="1"/>
          <p:nvPr/>
        </p:nvSpPr>
        <p:spPr>
          <a:xfrm>
            <a:off x="2411089" y="648005"/>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10892711" y="2905306"/>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9646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888" y="627407"/>
            <a:ext cx="8789312"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888" y="4343400"/>
            <a:ext cx="8789313"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888" y="5181600"/>
            <a:ext cx="8789313"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99B230AF-FFB7-DE42-B481-AAC2589869DA}"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4345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9A7C16-FAF2-2C41-B697-563997C522AD}"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44660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1380" y="627407"/>
            <a:ext cx="2208176"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888" y="627407"/>
            <a:ext cx="6288464"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19D9EA-0687-604F-B97A-763B6765DF9F}"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7418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3602" y="624110"/>
            <a:ext cx="87855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888" y="2133600"/>
            <a:ext cx="8789313"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B9A02F-357D-AF42-B110-A7740AFDCA1B}"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1484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888" y="2074562"/>
            <a:ext cx="8789313"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888" y="3581400"/>
            <a:ext cx="8789313"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ABB9B27-4D02-2940-AED5-BC8F2B3B1507}" type="datetimeFigureOut">
              <a:rPr lang="en-US" dirty="0"/>
              <a:t>11/28/2023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78" y="3166528"/>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681637" y="3244141"/>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1735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889" y="2136707"/>
            <a:ext cx="4263375"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16410" y="2136707"/>
            <a:ext cx="426279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CF7878-2C98-7449-BB8F-764A5EA8E558}"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681637" y="787784"/>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8344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020469" y="2226626"/>
            <a:ext cx="38327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887" y="2802889"/>
            <a:ext cx="4263376"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1540" y="2223398"/>
            <a:ext cx="383098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11620" y="2799661"/>
            <a:ext cx="4260907"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D2F403-9584-1749-B6AB-5E1C5F94527C}" type="datetimeFigureOut">
              <a:rPr lang="en-US" dirty="0"/>
              <a:t>11/28/2023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681637" y="787784"/>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91475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93600" y="624110"/>
            <a:ext cx="87856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58C0351-EB03-5444-BA93-B7E778374E24}" type="datetimeFigureOut">
              <a:rPr lang="en-US" dirty="0"/>
              <a:t>11/28/2023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7780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EADB90-FF7E-5041-AB9F-1BC0957AB829}" type="datetimeFigureOut">
              <a:rPr lang="en-US" dirty="0"/>
              <a:t>11/28/2023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4386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7" y="446088"/>
            <a:ext cx="3506112"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4659" y="446090"/>
            <a:ext cx="5054541"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887" y="1598613"/>
            <a:ext cx="3506112"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1EB8CB6-48D8-4E47-B0D3-B56230F429D0}"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8911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888" y="4800600"/>
            <a:ext cx="8789313"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888" y="634965"/>
            <a:ext cx="8789313"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888" y="5367338"/>
            <a:ext cx="8789313"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EF716D3-DCE8-CC45-8106-AE5DFCD073F9}" type="datetimeFigureOut">
              <a:rPr lang="en-US" dirty="0"/>
              <a:t>11/28/2023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78" y="4910661"/>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681637" y="4983089"/>
            <a:ext cx="779971"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476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6416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7228" y="285"/>
            <a:ext cx="2603029"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24384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3600" y="624110"/>
            <a:ext cx="87856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888" y="2133600"/>
            <a:ext cx="8789313"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3200" y="6135090"/>
            <a:ext cx="102184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F6291633-BBA5-4204-A822-D38CEC84E389}" type="datetimeFigureOut">
              <a:rPr lang="en-US" smtClean="0"/>
              <a:t>11/28/2023</a:t>
            </a:fld>
            <a:endParaRPr lang="en-US"/>
          </a:p>
        </p:txBody>
      </p:sp>
      <p:sp>
        <p:nvSpPr>
          <p:cNvPr id="5" name="Footer Placeholder 4"/>
          <p:cNvSpPr>
            <a:spLocks noGrp="1"/>
          </p:cNvSpPr>
          <p:nvPr>
            <p:ph type="ftr" sz="quarter" idx="3"/>
          </p:nvPr>
        </p:nvSpPr>
        <p:spPr>
          <a:xfrm>
            <a:off x="2589887" y="6135810"/>
            <a:ext cx="7621984"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681637" y="787784"/>
            <a:ext cx="779971" cy="365125"/>
          </a:xfrm>
          <a:prstGeom prst="rect">
            <a:avLst/>
          </a:prstGeom>
        </p:spPr>
        <p:txBody>
          <a:bodyPr vert="horz" lIns="91440" tIns="45720" rIns="91440" bIns="45720" rtlCol="0" anchor="ctr"/>
          <a:lstStyle>
            <a:lvl1pPr algn="r">
              <a:defRPr sz="2000">
                <a:solidFill>
                  <a:srgbClr val="FEFFFF"/>
                </a:solidFill>
              </a:defRPr>
            </a:lvl1pPr>
          </a:lstStyle>
          <a:p>
            <a:fld id="{1E614040-FB1A-4744-9E3C-072541E0CD2A}" type="slidenum">
              <a:rPr lang="en-US" smtClean="0"/>
              <a:t>‹#›</a:t>
            </a:fld>
            <a:endParaRPr lang="en-US"/>
          </a:p>
        </p:txBody>
      </p:sp>
    </p:spTree>
    <p:extLst>
      <p:ext uri="{BB962C8B-B14F-4D97-AF65-F5344CB8AC3E}">
        <p14:creationId xmlns:p14="http://schemas.microsoft.com/office/powerpoint/2010/main" val="386933121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2.wmf"/><Relationship Id="rId4" Type="http://schemas.openxmlformats.org/officeDocument/2006/relationships/oleObject" Target="../embeddings/oleObject4.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Comic Sans MS" panose="030F0702030302020204" pitchFamily="66" charset="0"/>
              </a:rPr>
              <a:t>Nuclear Physics</a:t>
            </a:r>
          </a:p>
        </p:txBody>
      </p:sp>
    </p:spTree>
    <p:extLst>
      <p:ext uri="{BB962C8B-B14F-4D97-AF65-F5344CB8AC3E}">
        <p14:creationId xmlns:p14="http://schemas.microsoft.com/office/powerpoint/2010/main" val="1598840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2209800" y="4038600"/>
            <a:ext cx="7848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0"/>
              </a:spcBef>
              <a:spcAft>
                <a:spcPct val="0"/>
              </a:spcAft>
              <a:defRPr/>
            </a:pPr>
            <a:endParaRPr lang="en-US" altLang="en-US">
              <a:solidFill>
                <a:srgbClr val="000000"/>
              </a:solidFill>
            </a:endParaRPr>
          </a:p>
        </p:txBody>
      </p:sp>
      <p:sp>
        <p:nvSpPr>
          <p:cNvPr id="16387" name="Text Box 2"/>
          <p:cNvSpPr txBox="1">
            <a:spLocks noChangeArrowheads="1"/>
          </p:cNvSpPr>
          <p:nvPr/>
        </p:nvSpPr>
        <p:spPr bwMode="auto">
          <a:xfrm>
            <a:off x="2057400" y="1905001"/>
            <a:ext cx="7696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defRPr/>
            </a:pPr>
            <a:r>
              <a:rPr lang="en-US" altLang="en-US" dirty="0">
                <a:solidFill>
                  <a:srgbClr val="A53010">
                    <a:lumMod val="50000"/>
                  </a:srgbClr>
                </a:solidFill>
                <a:latin typeface="Comic Sans MS" panose="030F0702030302020204" pitchFamily="66" charset="0"/>
              </a:rPr>
              <a:t>Masses of atoms are measured with reference to the carbon-12 atom, which is assigned a mass of exactly 12 u. A </a:t>
            </a:r>
            <a:r>
              <a:rPr lang="en-US" altLang="en-US" b="0" u="sng" dirty="0">
                <a:solidFill>
                  <a:srgbClr val="FF0000"/>
                </a:solidFill>
                <a:latin typeface="Comic Sans MS" panose="030F0702030302020204" pitchFamily="66" charset="0"/>
              </a:rPr>
              <a:t>u is a unified atomic mass unit.</a:t>
            </a:r>
          </a:p>
        </p:txBody>
      </p:sp>
      <p:sp>
        <p:nvSpPr>
          <p:cNvPr id="16388" name="Rectangle 5"/>
          <p:cNvSpPr>
            <a:spLocks noGrp="1" noChangeArrowheads="1"/>
          </p:cNvSpPr>
          <p:nvPr>
            <p:ph type="title"/>
          </p:nvPr>
        </p:nvSpPr>
        <p:spPr>
          <a:xfrm>
            <a:off x="1981200" y="0"/>
            <a:ext cx="8229600" cy="1371600"/>
          </a:xfrm>
        </p:spPr>
        <p:txBody>
          <a:bodyPr/>
          <a:lstStyle/>
          <a:p>
            <a:pPr eaLnBrk="1" hangingPunct="1"/>
            <a:r>
              <a:rPr lang="en-US" altLang="en-US" dirty="0">
                <a:latin typeface="Comic Sans MS" panose="030F0702030302020204" pitchFamily="66" charset="0"/>
              </a:rPr>
              <a:t>Structure and Properties of the Nucleus</a:t>
            </a:r>
          </a:p>
        </p:txBody>
      </p:sp>
      <p:pic>
        <p:nvPicPr>
          <p:cNvPr id="1638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3139" y="4114800"/>
            <a:ext cx="7705725" cy="68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251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a:xfrm>
            <a:off x="1981200" y="0"/>
            <a:ext cx="8229600" cy="1524000"/>
          </a:xfrm>
        </p:spPr>
        <p:txBody>
          <a:bodyPr/>
          <a:lstStyle/>
          <a:p>
            <a:r>
              <a:rPr lang="en-US" altLang="en-US" dirty="0">
                <a:latin typeface="Comic Sans MS" panose="030F0702030302020204" pitchFamily="66" charset="0"/>
              </a:rPr>
              <a:t>Structure and Properties of the Nucleus</a:t>
            </a:r>
          </a:p>
        </p:txBody>
      </p:sp>
      <p:sp>
        <p:nvSpPr>
          <p:cNvPr id="103429" name="Text Box 5"/>
          <p:cNvSpPr txBox="1">
            <a:spLocks noChangeArrowheads="1"/>
          </p:cNvSpPr>
          <p:nvPr/>
        </p:nvSpPr>
        <p:spPr bwMode="auto">
          <a:xfrm>
            <a:off x="1632857" y="1828801"/>
            <a:ext cx="878010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b="1" dirty="0">
                <a:solidFill>
                  <a:schemeClr val="accent1">
                    <a:lumMod val="50000"/>
                  </a:schemeClr>
                </a:solidFill>
                <a:latin typeface="Comic Sans MS" panose="030F0702030302020204" pitchFamily="66" charset="0"/>
              </a:rPr>
              <a:t>Example 41-1: Nuclear and atomic densities.</a:t>
            </a:r>
          </a:p>
          <a:p>
            <a:pPr>
              <a:spcBef>
                <a:spcPct val="50000"/>
              </a:spcBef>
            </a:pPr>
            <a:r>
              <a:rPr lang="en-US" altLang="en-US" sz="2800" b="1" dirty="0">
                <a:solidFill>
                  <a:schemeClr val="accent1">
                    <a:lumMod val="50000"/>
                  </a:schemeClr>
                </a:solidFill>
                <a:latin typeface="Comic Sans MS" panose="030F0702030302020204" pitchFamily="66" charset="0"/>
              </a:rPr>
              <a:t>Compare the density of nuclear matter to the density of normal solids.</a:t>
            </a:r>
          </a:p>
        </p:txBody>
      </p:sp>
    </p:spTree>
    <p:extLst>
      <p:ext uri="{BB962C8B-B14F-4D97-AF65-F5344CB8AC3E}">
        <p14:creationId xmlns:p14="http://schemas.microsoft.com/office/powerpoint/2010/main" val="178806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1905000" y="1295400"/>
            <a:ext cx="8458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defRPr/>
            </a:pPr>
            <a:r>
              <a:rPr lang="en-US" altLang="en-US" dirty="0">
                <a:solidFill>
                  <a:srgbClr val="A53010">
                    <a:lumMod val="50000"/>
                  </a:srgbClr>
                </a:solidFill>
                <a:latin typeface="Comic Sans MS" panose="030F0702030302020204" pitchFamily="66" charset="0"/>
              </a:rPr>
              <a:t>From the following table, you can see that the electron is considerably less massive than a nucleon (neutrons and protons).</a:t>
            </a:r>
          </a:p>
        </p:txBody>
      </p:sp>
      <p:sp>
        <p:nvSpPr>
          <p:cNvPr id="17411" name="Rectangle 5"/>
          <p:cNvSpPr>
            <a:spLocks noGrp="1" noChangeArrowheads="1"/>
          </p:cNvSpPr>
          <p:nvPr>
            <p:ph type="title"/>
          </p:nvPr>
        </p:nvSpPr>
        <p:spPr>
          <a:xfrm>
            <a:off x="1981200" y="0"/>
            <a:ext cx="8229600" cy="1447800"/>
          </a:xfrm>
        </p:spPr>
        <p:txBody>
          <a:bodyPr/>
          <a:lstStyle/>
          <a:p>
            <a:pPr eaLnBrk="1" hangingPunct="1"/>
            <a:r>
              <a:rPr lang="en-US" altLang="en-US" dirty="0">
                <a:latin typeface="Comic Sans MS" panose="030F0702030302020204" pitchFamily="66" charset="0"/>
              </a:rPr>
              <a:t>Structure and Properties of the Nucleus</a:t>
            </a:r>
          </a:p>
        </p:txBody>
      </p:sp>
      <p:pic>
        <p:nvPicPr>
          <p:cNvPr id="17412" name="Picture 7" descr="Table_41_01"/>
          <p:cNvPicPr>
            <a:picLocks noChangeAspect="1" noChangeArrowheads="1"/>
          </p:cNvPicPr>
          <p:nvPr/>
        </p:nvPicPr>
        <p:blipFill>
          <a:blip r:embed="rId2">
            <a:extLst>
              <a:ext uri="{28A0092B-C50C-407E-A947-70E740481C1C}">
                <a14:useLocalDpi xmlns:a14="http://schemas.microsoft.com/office/drawing/2010/main" val="0"/>
              </a:ext>
            </a:extLst>
          </a:blip>
          <a:srcRect b="5565"/>
          <a:stretch>
            <a:fillRect/>
          </a:stretch>
        </p:blipFill>
        <p:spPr bwMode="auto">
          <a:xfrm>
            <a:off x="1814513" y="2668588"/>
            <a:ext cx="8548687"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21331" y="5431197"/>
            <a:ext cx="3778599" cy="954107"/>
          </a:xfrm>
          <a:prstGeom prst="rect">
            <a:avLst/>
          </a:prstGeom>
          <a:noFill/>
        </p:spPr>
        <p:txBody>
          <a:bodyPr wrap="none" rtlCol="0">
            <a:spAutoFit/>
          </a:bodyPr>
          <a:lstStyle/>
          <a:p>
            <a:r>
              <a:rPr lang="en-US" sz="2800" b="1" dirty="0">
                <a:latin typeface="Comic Sans MS" panose="030F0702030302020204" pitchFamily="66" charset="0"/>
              </a:rPr>
              <a:t>E=m</a:t>
            </a:r>
            <a:r>
              <a:rPr lang="en-US" sz="2800" b="1" baseline="-25000" dirty="0">
                <a:latin typeface="Comic Sans MS" panose="030F0702030302020204" pitchFamily="66" charset="0"/>
              </a:rPr>
              <a:t>p</a:t>
            </a:r>
            <a:r>
              <a:rPr lang="en-US" sz="2800" b="1" dirty="0">
                <a:latin typeface="Comic Sans MS" panose="030F0702030302020204" pitchFamily="66" charset="0"/>
              </a:rPr>
              <a:t>c</a:t>
            </a:r>
            <a:r>
              <a:rPr lang="en-US" sz="2800" b="1" baseline="30000" dirty="0">
                <a:latin typeface="Comic Sans MS" panose="030F0702030302020204" pitchFamily="66" charset="0"/>
              </a:rPr>
              <a:t>2</a:t>
            </a:r>
            <a:r>
              <a:rPr lang="en-US" sz="2800" b="1" dirty="0">
                <a:latin typeface="Comic Sans MS" panose="030F0702030302020204" pitchFamily="66" charset="0"/>
              </a:rPr>
              <a:t>= 931.5 MeV</a:t>
            </a:r>
          </a:p>
          <a:p>
            <a:r>
              <a:rPr lang="en-US" sz="2800" b="1" dirty="0">
                <a:latin typeface="Comic Sans MS" panose="030F0702030302020204" pitchFamily="66" charset="0"/>
              </a:rPr>
              <a:t>1 u = 931.5 MeV/C</a:t>
            </a:r>
            <a:r>
              <a:rPr lang="en-US" sz="2800" b="1" baseline="30000" dirty="0">
                <a:latin typeface="Comic Sans MS" panose="030F0702030302020204" pitchFamily="66" charset="0"/>
              </a:rPr>
              <a:t>2</a:t>
            </a:r>
          </a:p>
        </p:txBody>
      </p:sp>
    </p:spTree>
    <p:extLst>
      <p:ext uri="{BB962C8B-B14F-4D97-AF65-F5344CB8AC3E}">
        <p14:creationId xmlns:p14="http://schemas.microsoft.com/office/powerpoint/2010/main" val="3413210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 Box 7"/>
          <p:cNvSpPr txBox="1">
            <a:spLocks noChangeArrowheads="1"/>
          </p:cNvSpPr>
          <p:nvPr/>
        </p:nvSpPr>
        <p:spPr bwMode="auto">
          <a:xfrm>
            <a:off x="3619500" y="2997201"/>
            <a:ext cx="1879600" cy="830997"/>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a:spcBef>
                <a:spcPct val="50000"/>
              </a:spcBef>
            </a:pPr>
            <a:r>
              <a:rPr lang="en-US" altLang="en-US" sz="2400" i="1" dirty="0">
                <a:solidFill>
                  <a:prstClr val="black"/>
                </a:solidFill>
                <a:latin typeface="Comic Sans MS" panose="030F0702030302020204" pitchFamily="66" charset="0"/>
              </a:rPr>
              <a:t>2 protons &amp; 2 neutrons</a:t>
            </a:r>
          </a:p>
        </p:txBody>
      </p:sp>
      <p:pic>
        <p:nvPicPr>
          <p:cNvPr id="24581" name="Picture 4"/>
          <p:cNvPicPr>
            <a:picLocks noChangeAspect="1" noChangeArrowheads="1"/>
          </p:cNvPicPr>
          <p:nvPr/>
        </p:nvPicPr>
        <p:blipFill>
          <a:blip r:embed="rId3">
            <a:extLst>
              <a:ext uri="{28A0092B-C50C-407E-A947-70E740481C1C}">
                <a14:useLocalDpi xmlns:a14="http://schemas.microsoft.com/office/drawing/2010/main" val="0"/>
              </a:ext>
            </a:extLst>
          </a:blip>
          <a:srcRect r="16013"/>
          <a:stretch>
            <a:fillRect/>
          </a:stretch>
        </p:blipFill>
        <p:spPr bwMode="auto">
          <a:xfrm>
            <a:off x="5422900" y="2362200"/>
            <a:ext cx="4330700" cy="386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2"/>
          <p:cNvSpPr>
            <a:spLocks noGrp="1" noChangeArrowheads="1"/>
          </p:cNvSpPr>
          <p:nvPr>
            <p:ph type="title"/>
          </p:nvPr>
        </p:nvSpPr>
        <p:spPr>
          <a:xfrm>
            <a:off x="2184400" y="0"/>
            <a:ext cx="7772400" cy="838200"/>
          </a:xfrm>
        </p:spPr>
        <p:txBody>
          <a:bodyPr/>
          <a:lstStyle/>
          <a:p>
            <a:pPr eaLnBrk="1" hangingPunct="1"/>
            <a:r>
              <a:rPr lang="en-US" altLang="en-US" dirty="0">
                <a:latin typeface="Comic Sans MS" panose="030F0702030302020204" pitchFamily="66" charset="0"/>
              </a:rPr>
              <a:t>Nuclear Binding Energy</a:t>
            </a:r>
          </a:p>
        </p:txBody>
      </p:sp>
      <p:sp>
        <p:nvSpPr>
          <p:cNvPr id="24583" name="Rectangle 3"/>
          <p:cNvSpPr>
            <a:spLocks noGrp="1" noChangeArrowheads="1"/>
          </p:cNvSpPr>
          <p:nvPr>
            <p:ph type="body" idx="1"/>
          </p:nvPr>
        </p:nvSpPr>
        <p:spPr>
          <a:xfrm>
            <a:off x="1502229" y="1081942"/>
            <a:ext cx="10292608" cy="1828800"/>
          </a:xfrm>
        </p:spPr>
        <p:txBody>
          <a:bodyPr>
            <a:normAutofit/>
          </a:bodyPr>
          <a:lstStyle/>
          <a:p>
            <a:pPr eaLnBrk="1" hangingPunct="1"/>
            <a:r>
              <a:rPr lang="en-US" altLang="en-US" sz="2400" b="1" dirty="0">
                <a:latin typeface="Comic Sans MS" panose="030F0702030302020204" pitchFamily="66" charset="0"/>
              </a:rPr>
              <a:t>Mass of nucleus is less than mass of its isolated constituents</a:t>
            </a:r>
            <a:r>
              <a:rPr lang="en-US" altLang="en-US" sz="2400" dirty="0">
                <a:latin typeface="Comic Sans MS" panose="030F0702030302020204" pitchFamily="66" charset="0"/>
              </a:rPr>
              <a:t>.</a:t>
            </a:r>
          </a:p>
          <a:p>
            <a:pPr eaLnBrk="1" hangingPunct="1"/>
            <a:r>
              <a:rPr lang="en-US" altLang="en-US" sz="2400" b="1" u="sng" dirty="0">
                <a:solidFill>
                  <a:schemeClr val="accent1">
                    <a:lumMod val="50000"/>
                  </a:schemeClr>
                </a:solidFill>
                <a:latin typeface="Comic Sans MS" panose="030F0702030302020204" pitchFamily="66" charset="0"/>
              </a:rPr>
              <a:t>The difference is the binding energy.</a:t>
            </a:r>
          </a:p>
        </p:txBody>
      </p:sp>
      <p:sp>
        <p:nvSpPr>
          <p:cNvPr id="24584" name="Text Box 5"/>
          <p:cNvSpPr txBox="1">
            <a:spLocks noChangeArrowheads="1"/>
          </p:cNvSpPr>
          <p:nvPr/>
        </p:nvSpPr>
        <p:spPr bwMode="auto">
          <a:xfrm>
            <a:off x="1768894" y="4542020"/>
            <a:ext cx="3263900" cy="138499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a:spcBef>
                <a:spcPct val="50000"/>
              </a:spcBef>
            </a:pPr>
            <a:r>
              <a:rPr lang="en-US" altLang="en-US" sz="2400" dirty="0">
                <a:solidFill>
                  <a:prstClr val="black"/>
                </a:solidFill>
                <a:latin typeface="Comic Sans MS" panose="030F0702030302020204" pitchFamily="66" charset="0"/>
              </a:rPr>
              <a:t>Arises from </a:t>
            </a:r>
            <a:r>
              <a:rPr lang="en-US" altLang="en-US" sz="2400" i="1" dirty="0">
                <a:solidFill>
                  <a:prstClr val="black"/>
                </a:solidFill>
                <a:latin typeface="Comic Sans MS" panose="030F0702030302020204" pitchFamily="66" charset="0"/>
              </a:rPr>
              <a:t>E</a:t>
            </a:r>
            <a:r>
              <a:rPr lang="en-US" altLang="en-US" sz="2400" dirty="0">
                <a:solidFill>
                  <a:prstClr val="black"/>
                </a:solidFill>
                <a:latin typeface="Comic Sans MS" panose="030F0702030302020204" pitchFamily="66" charset="0"/>
              </a:rPr>
              <a:t>=</a:t>
            </a:r>
            <a:r>
              <a:rPr lang="en-US" altLang="en-US" sz="2400" i="1" dirty="0">
                <a:solidFill>
                  <a:prstClr val="black"/>
                </a:solidFill>
                <a:latin typeface="Comic Sans MS" panose="030F0702030302020204" pitchFamily="66" charset="0"/>
              </a:rPr>
              <a:t>mc</a:t>
            </a:r>
            <a:r>
              <a:rPr lang="en-US" altLang="en-US" sz="2400" baseline="30000" dirty="0">
                <a:solidFill>
                  <a:prstClr val="black"/>
                </a:solidFill>
                <a:latin typeface="Comic Sans MS" panose="030F0702030302020204" pitchFamily="66" charset="0"/>
              </a:rPr>
              <a:t>2</a:t>
            </a:r>
            <a:endParaRPr lang="en-US" altLang="en-US" sz="2400" dirty="0">
              <a:solidFill>
                <a:prstClr val="black"/>
              </a:solidFill>
              <a:latin typeface="Comic Sans MS" panose="030F0702030302020204" pitchFamily="66" charset="0"/>
            </a:endParaRPr>
          </a:p>
          <a:p>
            <a:pPr>
              <a:spcBef>
                <a:spcPct val="50000"/>
              </a:spcBef>
            </a:pPr>
            <a:r>
              <a:rPr lang="en-US" altLang="en-US" sz="2400" dirty="0">
                <a:solidFill>
                  <a:prstClr val="black"/>
                </a:solidFill>
                <a:latin typeface="Comic Sans MS" panose="030F0702030302020204" pitchFamily="66" charset="0"/>
              </a:rPr>
              <a:t>Equivalence of mass and energy.</a:t>
            </a:r>
          </a:p>
        </p:txBody>
      </p:sp>
      <p:sp>
        <p:nvSpPr>
          <p:cNvPr id="24585" name="Text Box 6"/>
          <p:cNvSpPr txBox="1">
            <a:spLocks noChangeArrowheads="1"/>
          </p:cNvSpPr>
          <p:nvPr/>
        </p:nvSpPr>
        <p:spPr bwMode="auto">
          <a:xfrm>
            <a:off x="8915400" y="2425701"/>
            <a:ext cx="1320800" cy="830997"/>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a:spcBef>
                <a:spcPct val="50000"/>
              </a:spcBef>
            </a:pPr>
            <a:r>
              <a:rPr lang="en-US" altLang="en-US" sz="2400" i="1" dirty="0">
                <a:solidFill>
                  <a:prstClr val="black"/>
                </a:solidFill>
                <a:latin typeface="Comic Sans MS" panose="030F0702030302020204" pitchFamily="66" charset="0"/>
              </a:rPr>
              <a:t>Helium nucleus</a:t>
            </a:r>
          </a:p>
        </p:txBody>
      </p:sp>
    </p:spTree>
    <p:extLst>
      <p:ext uri="{BB962C8B-B14F-4D97-AF65-F5344CB8AC3E}">
        <p14:creationId xmlns:p14="http://schemas.microsoft.com/office/powerpoint/2010/main" val="3821168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1745673" y="743530"/>
            <a:ext cx="1019140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defRPr/>
            </a:pPr>
            <a:r>
              <a:rPr lang="en-US" altLang="en-US" sz="2400" dirty="0">
                <a:solidFill>
                  <a:srgbClr val="A53010">
                    <a:lumMod val="50000"/>
                  </a:srgbClr>
                </a:solidFill>
                <a:latin typeface="Comic Sans MS" panose="030F0702030302020204" pitchFamily="66" charset="0"/>
              </a:rPr>
              <a:t>The total mass of a stable nucleus is always less than the sum of the masses of its separate protons and neutrons.</a:t>
            </a:r>
          </a:p>
          <a:p>
            <a:pPr fontAlgn="base">
              <a:spcBef>
                <a:spcPct val="50000"/>
              </a:spcBef>
              <a:spcAft>
                <a:spcPct val="0"/>
              </a:spcAft>
              <a:defRPr/>
            </a:pPr>
            <a:r>
              <a:rPr lang="en-US" altLang="en-US" sz="2400" u="sng" dirty="0">
                <a:solidFill>
                  <a:srgbClr val="A53010">
                    <a:lumMod val="50000"/>
                  </a:srgbClr>
                </a:solidFill>
                <a:latin typeface="Comic Sans MS" panose="030F0702030302020204" pitchFamily="66" charset="0"/>
              </a:rPr>
              <a:t>Where has the mass gone?</a:t>
            </a:r>
          </a:p>
          <a:p>
            <a:pPr fontAlgn="base">
              <a:spcBef>
                <a:spcPct val="50000"/>
              </a:spcBef>
              <a:spcAft>
                <a:spcPct val="0"/>
              </a:spcAft>
              <a:defRPr/>
            </a:pPr>
            <a:r>
              <a:rPr lang="en-US" altLang="en-US" sz="2400" dirty="0">
                <a:solidFill>
                  <a:srgbClr val="A53010">
                    <a:lumMod val="50000"/>
                  </a:srgbClr>
                </a:solidFill>
                <a:latin typeface="Comic Sans MS" panose="030F0702030302020204" pitchFamily="66" charset="0"/>
              </a:rPr>
              <a:t>It has become energy, </a:t>
            </a:r>
            <a:r>
              <a:rPr lang="en-US" altLang="en-US" sz="2400" u="sng" dirty="0">
                <a:solidFill>
                  <a:srgbClr val="A53010">
                    <a:lumMod val="50000"/>
                  </a:srgbClr>
                </a:solidFill>
                <a:latin typeface="Comic Sans MS" panose="030F0702030302020204" pitchFamily="66" charset="0"/>
              </a:rPr>
              <a:t>such as radiation or kinetic energy, released during the formation of the nucleus.</a:t>
            </a:r>
          </a:p>
        </p:txBody>
      </p:sp>
      <p:sp>
        <p:nvSpPr>
          <p:cNvPr id="20483" name="Text Box 4"/>
          <p:cNvSpPr txBox="1">
            <a:spLocks noChangeArrowheads="1"/>
          </p:cNvSpPr>
          <p:nvPr/>
        </p:nvSpPr>
        <p:spPr bwMode="auto">
          <a:xfrm>
            <a:off x="742604" y="3466407"/>
            <a:ext cx="1110303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defRPr/>
            </a:pPr>
            <a:r>
              <a:rPr lang="en-US" altLang="en-US" u="sng" dirty="0">
                <a:solidFill>
                  <a:srgbClr val="A53010">
                    <a:lumMod val="50000"/>
                  </a:srgbClr>
                </a:solidFill>
                <a:latin typeface="Comic Sans MS" panose="030F0702030302020204" pitchFamily="66" charset="0"/>
              </a:rPr>
              <a:t>This difference between the total mass of the constituents and the mass of the nucleus is called </a:t>
            </a:r>
            <a:r>
              <a:rPr lang="en-US" altLang="en-US" u="sng" dirty="0">
                <a:solidFill>
                  <a:srgbClr val="FF0000"/>
                </a:solidFill>
                <a:latin typeface="Comic Sans MS" panose="030F0702030302020204" pitchFamily="66" charset="0"/>
              </a:rPr>
              <a:t>the total binding energy of the nucleus.</a:t>
            </a:r>
          </a:p>
          <a:p>
            <a:pPr fontAlgn="base">
              <a:spcBef>
                <a:spcPct val="50000"/>
              </a:spcBef>
              <a:spcAft>
                <a:spcPct val="0"/>
              </a:spcAft>
              <a:defRPr/>
            </a:pPr>
            <a:r>
              <a:rPr lang="en-US" altLang="en-US" u="sng" dirty="0">
                <a:solidFill>
                  <a:srgbClr val="FF0000"/>
                </a:solidFill>
                <a:latin typeface="Comic Sans MS" panose="030F0702030302020204" pitchFamily="66" charset="0"/>
              </a:rPr>
              <a:t>The binding energy represents the amount that must be put into a nucleus in order to break it apart into its constituents.</a:t>
            </a:r>
          </a:p>
        </p:txBody>
      </p:sp>
      <p:sp>
        <p:nvSpPr>
          <p:cNvPr id="20484" name="Rectangle 5"/>
          <p:cNvSpPr>
            <a:spLocks noGrp="1" noChangeArrowheads="1"/>
          </p:cNvSpPr>
          <p:nvPr>
            <p:ph type="title"/>
          </p:nvPr>
        </p:nvSpPr>
        <p:spPr>
          <a:xfrm>
            <a:off x="1524000" y="0"/>
            <a:ext cx="9144000" cy="755074"/>
          </a:xfrm>
        </p:spPr>
        <p:txBody>
          <a:bodyPr/>
          <a:lstStyle/>
          <a:p>
            <a:pPr eaLnBrk="1" hangingPunct="1"/>
            <a:r>
              <a:rPr lang="en-US" altLang="en-US" dirty="0">
                <a:latin typeface="Comic Sans MS" panose="030F0702030302020204" pitchFamily="66" charset="0"/>
              </a:rPr>
              <a:t>Binding Energy and Nuclear Forces</a:t>
            </a:r>
          </a:p>
        </p:txBody>
      </p:sp>
    </p:spTree>
    <p:extLst>
      <p:ext uri="{BB962C8B-B14F-4D97-AF65-F5344CB8AC3E}">
        <p14:creationId xmlns:p14="http://schemas.microsoft.com/office/powerpoint/2010/main" val="364950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title"/>
          </p:nvPr>
        </p:nvSpPr>
        <p:spPr/>
        <p:txBody>
          <a:bodyPr/>
          <a:lstStyle/>
          <a:p>
            <a:r>
              <a:rPr lang="en-US" altLang="en-US" dirty="0">
                <a:latin typeface="Comic Sans MS" panose="030F0702030302020204" pitchFamily="66" charset="0"/>
              </a:rPr>
              <a:t>Binding Energy and Nuclear Forces</a:t>
            </a:r>
          </a:p>
        </p:txBody>
      </p:sp>
      <p:sp>
        <p:nvSpPr>
          <p:cNvPr id="106501" name="Text Box 5"/>
          <p:cNvSpPr txBox="1">
            <a:spLocks noChangeArrowheads="1"/>
          </p:cNvSpPr>
          <p:nvPr/>
        </p:nvSpPr>
        <p:spPr bwMode="auto">
          <a:xfrm>
            <a:off x="2819399" y="1905001"/>
            <a:ext cx="877855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solidFill>
                  <a:schemeClr val="accent1">
                    <a:lumMod val="50000"/>
                  </a:schemeClr>
                </a:solidFill>
                <a:latin typeface="Comic Sans MS" panose="030F0702030302020204" pitchFamily="66" charset="0"/>
              </a:rPr>
              <a:t>Example 41-2:          mass compared to its constituents.</a:t>
            </a:r>
          </a:p>
          <a:p>
            <a:pPr>
              <a:spcBef>
                <a:spcPct val="50000"/>
              </a:spcBef>
            </a:pPr>
            <a:r>
              <a:rPr lang="en-US" altLang="en-US" sz="3200" dirty="0">
                <a:solidFill>
                  <a:schemeClr val="accent1">
                    <a:lumMod val="50000"/>
                  </a:schemeClr>
                </a:solidFill>
                <a:latin typeface="Comic Sans MS" panose="030F0702030302020204" pitchFamily="66" charset="0"/>
              </a:rPr>
              <a:t>Compare the mass of a          atom to the total mass of its constituent particles.</a:t>
            </a:r>
          </a:p>
        </p:txBody>
      </p:sp>
      <p:graphicFrame>
        <p:nvGraphicFramePr>
          <p:cNvPr id="106504" name="Object 8"/>
          <p:cNvGraphicFramePr>
            <a:graphicFrameLocks noChangeAspect="1"/>
          </p:cNvGraphicFramePr>
          <p:nvPr>
            <p:extLst>
              <p:ext uri="{D42A27DB-BD31-4B8C-83A1-F6EECF244321}">
                <p14:modId xmlns:p14="http://schemas.microsoft.com/office/powerpoint/2010/main" val="760507611"/>
              </p:ext>
            </p:extLst>
          </p:nvPr>
        </p:nvGraphicFramePr>
        <p:xfrm>
          <a:off x="5865814" y="1905000"/>
          <a:ext cx="839787" cy="619125"/>
        </p:xfrm>
        <a:graphic>
          <a:graphicData uri="http://schemas.openxmlformats.org/presentationml/2006/ole">
            <mc:AlternateContent xmlns:mc="http://schemas.openxmlformats.org/markup-compatibility/2006">
              <mc:Choice xmlns:v="urn:schemas-microsoft-com:vml" Requires="v">
                <p:oleObj spid="_x0000_s2146" name="Equation" r:id="rId4" imgW="291960" imgH="215640" progId="Equation.DSMT4">
                  <p:embed/>
                </p:oleObj>
              </mc:Choice>
              <mc:Fallback>
                <p:oleObj name="Equation" r:id="rId4" imgW="291960" imgH="215640" progId="Equation.DSMT4">
                  <p:embed/>
                  <p:pic>
                    <p:nvPicPr>
                      <p:cNvPr id="106504"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5814" y="1905000"/>
                        <a:ext cx="839787"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6505" name="Object 9"/>
          <p:cNvGraphicFramePr>
            <a:graphicFrameLocks noGrp="1" noChangeAspect="1"/>
          </p:cNvGraphicFramePr>
          <p:nvPr>
            <p:ph idx="1"/>
            <p:extLst>
              <p:ext uri="{D42A27DB-BD31-4B8C-83A1-F6EECF244321}">
                <p14:modId xmlns:p14="http://schemas.microsoft.com/office/powerpoint/2010/main" val="189953581"/>
              </p:ext>
            </p:extLst>
          </p:nvPr>
        </p:nvGraphicFramePr>
        <p:xfrm>
          <a:off x="7362242" y="3059163"/>
          <a:ext cx="866775" cy="639762"/>
        </p:xfrm>
        <a:graphic>
          <a:graphicData uri="http://schemas.openxmlformats.org/presentationml/2006/ole">
            <mc:AlternateContent xmlns:mc="http://schemas.openxmlformats.org/markup-compatibility/2006">
              <mc:Choice xmlns:v="urn:schemas-microsoft-com:vml" Requires="v">
                <p:oleObj spid="_x0000_s2147" name="Equation" r:id="rId6" imgW="291960" imgH="215640" progId="Equation.DSMT4">
                  <p:embed/>
                </p:oleObj>
              </mc:Choice>
              <mc:Fallback>
                <p:oleObj name="Equation" r:id="rId6" imgW="291960" imgH="215640" progId="Equation.DSMT4">
                  <p:embed/>
                  <p:pic>
                    <p:nvPicPr>
                      <p:cNvPr id="106505" name="Object 9"/>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62242" y="3059163"/>
                        <a:ext cx="8667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77202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ext Box 4"/>
          <p:cNvSpPr txBox="1">
            <a:spLocks noChangeArrowheads="1"/>
          </p:cNvSpPr>
          <p:nvPr/>
        </p:nvSpPr>
        <p:spPr bwMode="auto">
          <a:xfrm>
            <a:off x="1905000" y="1062135"/>
            <a:ext cx="8305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chemeClr val="accent1">
                    <a:lumMod val="50000"/>
                  </a:schemeClr>
                </a:solidFill>
                <a:latin typeface="Comic Sans MS" panose="030F0702030302020204" pitchFamily="66" charset="0"/>
              </a:rPr>
              <a:t>To compare how tightly bound different nuclei are, we divide the binding energy by </a:t>
            </a:r>
            <a:r>
              <a:rPr lang="en-US" altLang="en-US" sz="2400" i="1" dirty="0">
                <a:solidFill>
                  <a:schemeClr val="accent1">
                    <a:lumMod val="50000"/>
                  </a:schemeClr>
                </a:solidFill>
                <a:latin typeface="Comic Sans MS" panose="030F0702030302020204" pitchFamily="66" charset="0"/>
              </a:rPr>
              <a:t>A</a:t>
            </a:r>
            <a:r>
              <a:rPr lang="en-US" altLang="en-US" sz="2400" dirty="0">
                <a:solidFill>
                  <a:schemeClr val="accent1">
                    <a:lumMod val="50000"/>
                  </a:schemeClr>
                </a:solidFill>
                <a:latin typeface="Comic Sans MS" panose="030F0702030302020204" pitchFamily="66" charset="0"/>
              </a:rPr>
              <a:t> to get the binding energy per nucleon.</a:t>
            </a:r>
          </a:p>
        </p:txBody>
      </p:sp>
      <p:sp>
        <p:nvSpPr>
          <p:cNvPr id="29702" name="Rectangle 6"/>
          <p:cNvSpPr>
            <a:spLocks noGrp="1" noChangeArrowheads="1"/>
          </p:cNvSpPr>
          <p:nvPr>
            <p:ph type="title"/>
          </p:nvPr>
        </p:nvSpPr>
        <p:spPr>
          <a:xfrm>
            <a:off x="1981200" y="0"/>
            <a:ext cx="8229600" cy="1447800"/>
          </a:xfrm>
        </p:spPr>
        <p:txBody>
          <a:bodyPr/>
          <a:lstStyle/>
          <a:p>
            <a:r>
              <a:rPr lang="en-US" altLang="en-US" dirty="0">
                <a:latin typeface="Comic Sans MS" panose="030F0702030302020204" pitchFamily="66" charset="0"/>
              </a:rPr>
              <a:t>Binding Energy and Nuclear Forces</a:t>
            </a:r>
          </a:p>
        </p:txBody>
      </p:sp>
      <p:pic>
        <p:nvPicPr>
          <p:cNvPr id="29704" name="Picture 8" descr="Figure_41_01"/>
          <p:cNvPicPr>
            <a:picLocks noChangeAspect="1" noChangeArrowheads="1"/>
          </p:cNvPicPr>
          <p:nvPr/>
        </p:nvPicPr>
        <p:blipFill>
          <a:blip r:embed="rId3" cstate="print">
            <a:extLst>
              <a:ext uri="{28A0092B-C50C-407E-A947-70E740481C1C}">
                <a14:useLocalDpi xmlns:a14="http://schemas.microsoft.com/office/drawing/2010/main" val="0"/>
              </a:ext>
            </a:extLst>
          </a:blip>
          <a:srcRect b="2449"/>
          <a:stretch>
            <a:fillRect/>
          </a:stretch>
        </p:blipFill>
        <p:spPr bwMode="auto">
          <a:xfrm>
            <a:off x="911225" y="2509935"/>
            <a:ext cx="5184775" cy="40798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TextBox 1"/>
              <p:cNvSpPr txBox="1"/>
              <p:nvPr/>
            </p:nvSpPr>
            <p:spPr>
              <a:xfrm>
                <a:off x="6057901" y="2325269"/>
                <a:ext cx="5097780" cy="837152"/>
              </a:xfrm>
              <a:prstGeom prst="rect">
                <a:avLst/>
              </a:prstGeom>
              <a:noFill/>
            </p:spPr>
            <p:txBody>
              <a:bodyPr wrap="square" rtlCol="0">
                <a:spAutoFit/>
              </a:bodyPr>
              <a:lstStyle/>
              <a:p>
                <a:r>
                  <a:rPr lang="en-US" sz="2000" dirty="0">
                    <a:latin typeface="Comic Sans MS" panose="030F0702030302020204" pitchFamily="66" charset="0"/>
                  </a:rPr>
                  <a:t>Total binding energy= difference in masses ( in </a:t>
                </a:r>
                <a14:m>
                  <m:oMath xmlns:m="http://schemas.openxmlformats.org/officeDocument/2006/math">
                    <m:r>
                      <a:rPr lang="en-US" sz="2000" i="1" dirty="0" smtClean="0">
                        <a:latin typeface="Cambria Math" panose="02040503050406030204" pitchFamily="18" charset="0"/>
                      </a:rPr>
                      <m:t>𝑢</m:t>
                    </m:r>
                  </m:oMath>
                </a14:m>
                <a:r>
                  <a:rPr lang="en-US" sz="2000" dirty="0">
                    <a:latin typeface="Comic Sans MS" panose="030F0702030302020204" pitchFamily="66" charset="0"/>
                  </a:rPr>
                  <a:t>)</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931</m:t>
                    </m:r>
                    <m:f>
                      <m:fPr>
                        <m:ctrlPr>
                          <a:rPr lang="en-US" sz="2000" b="0" i="1" smtClean="0">
                            <a:latin typeface="Cambria Math" panose="02040503050406030204" pitchFamily="18" charset="0"/>
                            <a:ea typeface="Cambria Math" panose="02040503050406030204" pitchFamily="18" charset="0"/>
                          </a:rPr>
                        </m:ctrlPr>
                      </m:fPr>
                      <m:num>
                        <m:r>
                          <a:rPr lang="en-US" sz="2000" b="0" i="1" smtClean="0">
                            <a:latin typeface="Cambria Math" panose="02040503050406030204" pitchFamily="18" charset="0"/>
                            <a:ea typeface="Cambria Math" panose="02040503050406030204" pitchFamily="18" charset="0"/>
                          </a:rPr>
                          <m:t>𝑀𝑒𝑉</m:t>
                        </m:r>
                      </m:num>
                      <m:den>
                        <m:r>
                          <a:rPr lang="en-US" sz="2000" b="0" i="1" smtClean="0">
                            <a:latin typeface="Cambria Math" panose="02040503050406030204" pitchFamily="18" charset="0"/>
                            <a:ea typeface="Cambria Math" panose="02040503050406030204" pitchFamily="18" charset="0"/>
                          </a:rPr>
                          <m:t>𝑢</m:t>
                        </m:r>
                      </m:den>
                    </m:f>
                  </m:oMath>
                </a14:m>
                <a:endParaRPr lang="en-US" sz="2000" dirty="0"/>
              </a:p>
            </p:txBody>
          </p:sp>
        </mc:Choice>
        <mc:Fallback xmlns="">
          <p:sp>
            <p:nvSpPr>
              <p:cNvPr id="2" name="TextBox 1"/>
              <p:cNvSpPr txBox="1">
                <a:spLocks noRot="1" noChangeAspect="1" noMove="1" noResize="1" noEditPoints="1" noAdjustHandles="1" noChangeArrowheads="1" noChangeShapeType="1" noTextEdit="1"/>
              </p:cNvSpPr>
              <p:nvPr/>
            </p:nvSpPr>
            <p:spPr>
              <a:xfrm>
                <a:off x="6057901" y="2325269"/>
                <a:ext cx="5097780" cy="837152"/>
              </a:xfrm>
              <a:prstGeom prst="rect">
                <a:avLst/>
              </a:prstGeom>
              <a:blipFill>
                <a:blip r:embed="rId4"/>
                <a:stretch>
                  <a:fillRect l="-1316" t="-3623" b="-3623"/>
                </a:stretch>
              </a:blipFill>
            </p:spPr>
            <p:txBody>
              <a:bodyPr/>
              <a:lstStyle/>
              <a:p>
                <a:r>
                  <a:rPr lang="en-US">
                    <a:noFill/>
                  </a:rPr>
                  <a:t> </a:t>
                </a:r>
              </a:p>
            </p:txBody>
          </p:sp>
        </mc:Fallback>
      </mc:AlternateContent>
      <p:sp>
        <p:nvSpPr>
          <p:cNvPr id="3" name="TextBox 2"/>
          <p:cNvSpPr txBox="1"/>
          <p:nvPr/>
        </p:nvSpPr>
        <p:spPr>
          <a:xfrm>
            <a:off x="6057901" y="3660042"/>
            <a:ext cx="6134100" cy="1477328"/>
          </a:xfrm>
          <a:prstGeom prst="rect">
            <a:avLst/>
          </a:prstGeom>
          <a:noFill/>
        </p:spPr>
        <p:txBody>
          <a:bodyPr wrap="square" rtlCol="0">
            <a:spAutoFit/>
          </a:bodyPr>
          <a:lstStyle/>
          <a:p>
            <a:pPr lvl="0"/>
            <a:r>
              <a:rPr lang="en-US" altLang="en-US" dirty="0">
                <a:solidFill>
                  <a:prstClr val="black"/>
                </a:solidFill>
                <a:latin typeface="Comic Sans MS" panose="030F0702030302020204" pitchFamily="66" charset="0"/>
              </a:rPr>
              <a:t>Binding energy per nucleon for the more stable nuclides </a:t>
            </a:r>
          </a:p>
          <a:p>
            <a:pPr lvl="0"/>
            <a:r>
              <a:rPr lang="en-US" altLang="en-US" dirty="0">
                <a:solidFill>
                  <a:prstClr val="black"/>
                </a:solidFill>
                <a:latin typeface="Comic Sans MS" panose="030F0702030302020204" pitchFamily="66" charset="0"/>
              </a:rPr>
              <a:t>as a function of mass number </a:t>
            </a:r>
            <a:r>
              <a:rPr lang="en-US" altLang="en-US" i="1" dirty="0">
                <a:solidFill>
                  <a:prstClr val="black"/>
                </a:solidFill>
                <a:latin typeface="Comic Sans MS" panose="030F0702030302020204" pitchFamily="66" charset="0"/>
              </a:rPr>
              <a:t>A</a:t>
            </a:r>
            <a:r>
              <a:rPr lang="en-US" altLang="en-US" dirty="0">
                <a:solidFill>
                  <a:prstClr val="black"/>
                </a:solidFill>
                <a:latin typeface="Comic Sans MS" panose="030F0702030302020204" pitchFamily="66" charset="0"/>
              </a:rPr>
              <a:t>.</a:t>
            </a:r>
          </a:p>
          <a:p>
            <a:pPr lvl="0"/>
            <a:r>
              <a:rPr lang="en-US" altLang="en-US" dirty="0">
                <a:solidFill>
                  <a:prstClr val="black"/>
                </a:solidFill>
                <a:latin typeface="Comic Sans MS" panose="030F0702030302020204" pitchFamily="66" charset="0"/>
              </a:rPr>
              <a:t>Above 80 u, the curve decreases indicating that </a:t>
            </a:r>
          </a:p>
          <a:p>
            <a:pPr lvl="0"/>
            <a:r>
              <a:rPr lang="en-US" altLang="en-US" dirty="0">
                <a:solidFill>
                  <a:prstClr val="black"/>
                </a:solidFill>
                <a:latin typeface="Comic Sans MS" panose="030F0702030302020204" pitchFamily="66" charset="0"/>
              </a:rPr>
              <a:t>much larger nuclei are held together less tightly than the ones in the middle of the atomic table.</a:t>
            </a:r>
          </a:p>
        </p:txBody>
      </p:sp>
    </p:spTree>
    <p:extLst>
      <p:ext uri="{BB962C8B-B14F-4D97-AF65-F5344CB8AC3E}">
        <p14:creationId xmlns:p14="http://schemas.microsoft.com/office/powerpoint/2010/main" val="2064016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p:cNvSpPr>
            <a:spLocks noGrp="1" noChangeArrowheads="1"/>
          </p:cNvSpPr>
          <p:nvPr>
            <p:ph type="title"/>
          </p:nvPr>
        </p:nvSpPr>
        <p:spPr>
          <a:xfrm>
            <a:off x="1981200" y="0"/>
            <a:ext cx="8229600" cy="1447800"/>
          </a:xfrm>
        </p:spPr>
        <p:txBody>
          <a:bodyPr/>
          <a:lstStyle/>
          <a:p>
            <a:r>
              <a:rPr lang="en-US" altLang="en-US" dirty="0">
                <a:latin typeface="Comic Sans MS" panose="030F0702030302020204" pitchFamily="66" charset="0"/>
              </a:rPr>
              <a:t>Binding Energy and Nuclear Forces</a:t>
            </a:r>
          </a:p>
        </p:txBody>
      </p:sp>
      <p:sp>
        <p:nvSpPr>
          <p:cNvPr id="110597" name="Text Box 5"/>
          <p:cNvSpPr txBox="1">
            <a:spLocks noChangeArrowheads="1"/>
          </p:cNvSpPr>
          <p:nvPr/>
        </p:nvSpPr>
        <p:spPr bwMode="auto">
          <a:xfrm>
            <a:off x="2362200" y="1524001"/>
            <a:ext cx="946901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dirty="0">
                <a:solidFill>
                  <a:schemeClr val="accent1">
                    <a:lumMod val="50000"/>
                  </a:schemeClr>
                </a:solidFill>
                <a:latin typeface="Comic Sans MS" panose="030F0702030302020204" pitchFamily="66" charset="0"/>
              </a:rPr>
              <a:t>Example 41-3: Binding energy for iron.</a:t>
            </a:r>
          </a:p>
          <a:p>
            <a:pPr>
              <a:lnSpc>
                <a:spcPct val="125000"/>
              </a:lnSpc>
              <a:spcBef>
                <a:spcPct val="50000"/>
              </a:spcBef>
              <a:spcAft>
                <a:spcPct val="200000"/>
              </a:spcAft>
            </a:pPr>
            <a:r>
              <a:rPr lang="en-US" altLang="en-US" sz="3200" dirty="0">
                <a:solidFill>
                  <a:schemeClr val="accent1">
                    <a:lumMod val="50000"/>
                  </a:schemeClr>
                </a:solidFill>
                <a:latin typeface="Comic Sans MS" panose="030F0702030302020204" pitchFamily="66" charset="0"/>
              </a:rPr>
              <a:t>Calculate the total binding energy and the binding energy per nucleon for          , the most common stable isotope of iron.</a:t>
            </a:r>
          </a:p>
        </p:txBody>
      </p:sp>
      <p:graphicFrame>
        <p:nvGraphicFramePr>
          <p:cNvPr id="110598" name="Object 6"/>
          <p:cNvGraphicFramePr>
            <a:graphicFrameLocks noChangeAspect="1"/>
          </p:cNvGraphicFramePr>
          <p:nvPr>
            <p:extLst>
              <p:ext uri="{D42A27DB-BD31-4B8C-83A1-F6EECF244321}">
                <p14:modId xmlns:p14="http://schemas.microsoft.com/office/powerpoint/2010/main" val="2288895995"/>
              </p:ext>
            </p:extLst>
          </p:nvPr>
        </p:nvGraphicFramePr>
        <p:xfrm>
          <a:off x="8418805" y="2862829"/>
          <a:ext cx="931863" cy="654050"/>
        </p:xfrm>
        <a:graphic>
          <a:graphicData uri="http://schemas.openxmlformats.org/presentationml/2006/ole">
            <mc:AlternateContent xmlns:mc="http://schemas.openxmlformats.org/markup-compatibility/2006">
              <mc:Choice xmlns:v="urn:schemas-microsoft-com:vml" Requires="v">
                <p:oleObj spid="_x0000_s3122" name="Equation" r:id="rId4" imgW="330120" imgH="431640" progId="Equation.DSMT4">
                  <p:embed/>
                </p:oleObj>
              </mc:Choice>
              <mc:Fallback>
                <p:oleObj name="Equation" r:id="rId4" imgW="330120" imgH="431640" progId="Equation.DSMT4">
                  <p:embed/>
                  <p:pic>
                    <p:nvPicPr>
                      <p:cNvPr id="110598" name="Object 6"/>
                      <p:cNvPicPr>
                        <a:picLocks noChangeAspect="1" noChangeArrowheads="1"/>
                      </p:cNvPicPr>
                      <p:nvPr/>
                    </p:nvPicPr>
                    <p:blipFill>
                      <a:blip r:embed="rId5">
                        <a:extLst>
                          <a:ext uri="{28A0092B-C50C-407E-A947-70E740481C1C}">
                            <a14:useLocalDpi xmlns:a14="http://schemas.microsoft.com/office/drawing/2010/main" val="0"/>
                          </a:ext>
                        </a:extLst>
                      </a:blip>
                      <a:srcRect t="46284"/>
                      <a:stretch>
                        <a:fillRect/>
                      </a:stretch>
                    </p:blipFill>
                    <p:spPr bwMode="auto">
                      <a:xfrm>
                        <a:off x="8418805" y="2862829"/>
                        <a:ext cx="931863" cy="654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59369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024702" y="338001"/>
            <a:ext cx="6589199" cy="1280890"/>
          </a:xfrm>
        </p:spPr>
        <p:txBody>
          <a:bodyPr/>
          <a:lstStyle/>
          <a:p>
            <a:pPr eaLnBrk="1" hangingPunct="1"/>
            <a:r>
              <a:rPr lang="en-US" altLang="en-US" dirty="0">
                <a:latin typeface="Comic Sans MS" panose="030F0702030302020204" pitchFamily="66" charset="0"/>
              </a:rPr>
              <a:t>Binding: Nuclear Force</a:t>
            </a:r>
          </a:p>
        </p:txBody>
      </p:sp>
      <p:sp>
        <p:nvSpPr>
          <p:cNvPr id="16389" name="Rectangle 3"/>
          <p:cNvSpPr>
            <a:spLocks noGrp="1" noChangeArrowheads="1"/>
          </p:cNvSpPr>
          <p:nvPr>
            <p:ph type="body" idx="1"/>
          </p:nvPr>
        </p:nvSpPr>
        <p:spPr>
          <a:xfrm>
            <a:off x="1353312" y="1618891"/>
            <a:ext cx="8705088" cy="5334000"/>
          </a:xfrm>
        </p:spPr>
        <p:txBody>
          <a:bodyPr>
            <a:normAutofit/>
          </a:bodyPr>
          <a:lstStyle/>
          <a:p>
            <a:pPr eaLnBrk="1" hangingPunct="1">
              <a:spcBef>
                <a:spcPct val="50000"/>
              </a:spcBef>
            </a:pPr>
            <a:r>
              <a:rPr lang="en-US" altLang="en-US" sz="2400" dirty="0">
                <a:solidFill>
                  <a:schemeClr val="accent1">
                    <a:lumMod val="50000"/>
                  </a:schemeClr>
                </a:solidFill>
                <a:latin typeface="Comic Sans MS" panose="030F0702030302020204" pitchFamily="66" charset="0"/>
              </a:rPr>
              <a:t>So </a:t>
            </a:r>
            <a:r>
              <a:rPr lang="en-US" altLang="en-US" sz="2400" b="1" u="sng" dirty="0">
                <a:solidFill>
                  <a:schemeClr val="accent1">
                    <a:lumMod val="50000"/>
                  </a:schemeClr>
                </a:solidFill>
                <a:latin typeface="Comic Sans MS" panose="030F0702030302020204" pitchFamily="66" charset="0"/>
              </a:rPr>
              <a:t>what holds the nucleus together</a:t>
            </a:r>
            <a:r>
              <a:rPr lang="en-US" altLang="en-US" sz="2400" dirty="0">
                <a:solidFill>
                  <a:schemeClr val="accent1">
                    <a:lumMod val="50000"/>
                  </a:schemeClr>
                </a:solidFill>
                <a:latin typeface="Comic Sans MS" panose="030F0702030302020204" pitchFamily="66" charset="0"/>
              </a:rPr>
              <a:t>?</a:t>
            </a:r>
          </a:p>
          <a:p>
            <a:pPr eaLnBrk="1" hangingPunct="1">
              <a:spcBef>
                <a:spcPct val="50000"/>
              </a:spcBef>
            </a:pPr>
            <a:r>
              <a:rPr lang="en-US" altLang="en-US" sz="2400" dirty="0">
                <a:solidFill>
                  <a:schemeClr val="accent1">
                    <a:lumMod val="50000"/>
                  </a:schemeClr>
                </a:solidFill>
                <a:latin typeface="Comic Sans MS" panose="030F0702030302020204" pitchFamily="66" charset="0"/>
              </a:rPr>
              <a:t>Coulomb force? Gravity?</a:t>
            </a:r>
          </a:p>
          <a:p>
            <a:pPr eaLnBrk="1" hangingPunct="1">
              <a:spcBef>
                <a:spcPct val="50000"/>
              </a:spcBef>
            </a:pPr>
            <a:r>
              <a:rPr lang="en-US" altLang="en-US" sz="2400" dirty="0">
                <a:solidFill>
                  <a:schemeClr val="accent1">
                    <a:lumMod val="50000"/>
                  </a:schemeClr>
                </a:solidFill>
                <a:latin typeface="Comic Sans MS" panose="030F0702030302020204" pitchFamily="66" charset="0"/>
              </a:rPr>
              <a:t>Coulomb force only acts on </a:t>
            </a:r>
            <a:br>
              <a:rPr lang="en-US" altLang="en-US" sz="2400" dirty="0">
                <a:solidFill>
                  <a:schemeClr val="accent1">
                    <a:lumMod val="50000"/>
                  </a:schemeClr>
                </a:solidFill>
                <a:latin typeface="Comic Sans MS" panose="030F0702030302020204" pitchFamily="66" charset="0"/>
              </a:rPr>
            </a:br>
            <a:r>
              <a:rPr lang="en-US" altLang="en-US" sz="2400" dirty="0">
                <a:solidFill>
                  <a:schemeClr val="accent1">
                    <a:lumMod val="50000"/>
                  </a:schemeClr>
                </a:solidFill>
                <a:latin typeface="Comic Sans MS" panose="030F0702030302020204" pitchFamily="66" charset="0"/>
              </a:rPr>
              <a:t>charged particles</a:t>
            </a:r>
          </a:p>
          <a:p>
            <a:pPr lvl="1" eaLnBrk="1" hangingPunct="1"/>
            <a:r>
              <a:rPr lang="en-US" altLang="en-US" sz="2400" i="1" dirty="0">
                <a:solidFill>
                  <a:schemeClr val="accent1">
                    <a:lumMod val="50000"/>
                  </a:schemeClr>
                </a:solidFill>
                <a:latin typeface="Comic Sans MS" panose="030F0702030302020204" pitchFamily="66" charset="0"/>
              </a:rPr>
              <a:t>Repulsive</a:t>
            </a:r>
            <a:r>
              <a:rPr lang="en-US" altLang="en-US" sz="2400" dirty="0">
                <a:solidFill>
                  <a:schemeClr val="accent1">
                    <a:lumMod val="50000"/>
                  </a:schemeClr>
                </a:solidFill>
                <a:latin typeface="Comic Sans MS" panose="030F0702030302020204" pitchFamily="66" charset="0"/>
              </a:rPr>
              <a:t> between protons, </a:t>
            </a:r>
            <a:br>
              <a:rPr lang="en-US" altLang="en-US" sz="2400" dirty="0">
                <a:solidFill>
                  <a:schemeClr val="accent1">
                    <a:lumMod val="50000"/>
                  </a:schemeClr>
                </a:solidFill>
                <a:latin typeface="Comic Sans MS" panose="030F0702030302020204" pitchFamily="66" charset="0"/>
              </a:rPr>
            </a:br>
            <a:r>
              <a:rPr lang="en-US" altLang="en-US" sz="2400" dirty="0">
                <a:solidFill>
                  <a:schemeClr val="accent1">
                    <a:lumMod val="50000"/>
                  </a:schemeClr>
                </a:solidFill>
                <a:latin typeface="Comic Sans MS" panose="030F0702030302020204" pitchFamily="66" charset="0"/>
              </a:rPr>
              <a:t>and doesn’t affect neutrons at all.</a:t>
            </a:r>
          </a:p>
          <a:p>
            <a:pPr eaLnBrk="1" hangingPunct="1"/>
            <a:r>
              <a:rPr lang="en-US" altLang="en-US" sz="2400" dirty="0">
                <a:solidFill>
                  <a:schemeClr val="accent1">
                    <a:lumMod val="50000"/>
                  </a:schemeClr>
                </a:solidFill>
                <a:latin typeface="Comic Sans MS" panose="030F0702030302020204" pitchFamily="66" charset="0"/>
              </a:rPr>
              <a:t>Gravitational force is much too weak. It was showed that the gravitational force is much weaker than Coulomb force.</a:t>
            </a: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8156" y="1712422"/>
            <a:ext cx="1612900"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0201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3417444" y="-89812"/>
            <a:ext cx="6589199" cy="840310"/>
          </a:xfrm>
        </p:spPr>
        <p:txBody>
          <a:bodyPr/>
          <a:lstStyle/>
          <a:p>
            <a:pPr eaLnBrk="1" hangingPunct="1"/>
            <a:r>
              <a:rPr lang="en-US" altLang="en-US" dirty="0">
                <a:latin typeface="Comic Sans MS" panose="030F0702030302020204" pitchFamily="66" charset="0"/>
              </a:rPr>
              <a:t>The Strong Nuclear Force</a:t>
            </a:r>
          </a:p>
        </p:txBody>
      </p:sp>
      <p:sp>
        <p:nvSpPr>
          <p:cNvPr id="18437" name="Rectangle 3"/>
          <p:cNvSpPr>
            <a:spLocks noGrp="1" noChangeArrowheads="1"/>
          </p:cNvSpPr>
          <p:nvPr>
            <p:ph type="body" idx="1"/>
          </p:nvPr>
        </p:nvSpPr>
        <p:spPr>
          <a:xfrm>
            <a:off x="950976" y="641805"/>
            <a:ext cx="10597896" cy="4520242"/>
          </a:xfrm>
        </p:spPr>
        <p:txBody>
          <a:bodyPr>
            <a:normAutofit/>
          </a:bodyPr>
          <a:lstStyle/>
          <a:p>
            <a:pPr lvl="2"/>
            <a:r>
              <a:rPr lang="en-US" altLang="en-US" sz="2800" b="1" dirty="0">
                <a:solidFill>
                  <a:schemeClr val="accent1">
                    <a:lumMod val="50000"/>
                  </a:schemeClr>
                </a:solidFill>
                <a:latin typeface="Comic Sans MS" panose="030F0702030302020204" pitchFamily="66" charset="0"/>
              </a:rPr>
              <a:t>New force</a:t>
            </a:r>
            <a:r>
              <a:rPr lang="en-US" altLang="en-US" sz="2000" b="1" dirty="0">
                <a:solidFill>
                  <a:schemeClr val="accent1">
                    <a:lumMod val="50000"/>
                  </a:schemeClr>
                </a:solidFill>
                <a:latin typeface="Comic Sans MS" panose="030F0702030302020204" pitchFamily="66" charset="0"/>
              </a:rPr>
              <a:t>.</a:t>
            </a:r>
          </a:p>
          <a:p>
            <a:pPr eaLnBrk="1" hangingPunct="1"/>
            <a:r>
              <a:rPr lang="en-US" altLang="en-US" sz="2400" dirty="0">
                <a:solidFill>
                  <a:schemeClr val="accent1">
                    <a:lumMod val="50000"/>
                  </a:schemeClr>
                </a:solidFill>
                <a:latin typeface="Comic Sans MS" panose="030F0702030302020204" pitchFamily="66" charset="0"/>
              </a:rPr>
              <a:t>Dramatically </a:t>
            </a:r>
            <a:r>
              <a:rPr lang="en-US" altLang="en-US" sz="2400" b="1" dirty="0">
                <a:solidFill>
                  <a:schemeClr val="accent1">
                    <a:lumMod val="50000"/>
                  </a:schemeClr>
                </a:solidFill>
                <a:latin typeface="Comic Sans MS" panose="030F0702030302020204" pitchFamily="66" charset="0"/>
              </a:rPr>
              <a:t>stronger than Coulomb force</a:t>
            </a:r>
            <a:r>
              <a:rPr lang="en-US" altLang="en-US" sz="2400" dirty="0">
                <a:solidFill>
                  <a:schemeClr val="accent1">
                    <a:lumMod val="50000"/>
                  </a:schemeClr>
                </a:solidFill>
                <a:latin typeface="Comic Sans MS" panose="030F0702030302020204" pitchFamily="66" charset="0"/>
              </a:rPr>
              <a:t>.</a:t>
            </a:r>
          </a:p>
          <a:p>
            <a:pPr eaLnBrk="1" hangingPunct="1"/>
            <a:r>
              <a:rPr lang="en-US" altLang="en-US" sz="2400" dirty="0">
                <a:solidFill>
                  <a:schemeClr val="accent1">
                    <a:lumMod val="50000"/>
                  </a:schemeClr>
                </a:solidFill>
                <a:latin typeface="Comic Sans MS" panose="030F0702030302020204" pitchFamily="66" charset="0"/>
              </a:rPr>
              <a:t>But not noticeable at large distances.</a:t>
            </a:r>
          </a:p>
          <a:p>
            <a:pPr lvl="1" eaLnBrk="1" hangingPunct="1"/>
            <a:r>
              <a:rPr lang="en-US" altLang="en-US" sz="2400" b="1" u="sng" dirty="0">
                <a:solidFill>
                  <a:schemeClr val="accent1">
                    <a:lumMod val="50000"/>
                  </a:schemeClr>
                </a:solidFill>
                <a:latin typeface="Comic Sans MS" panose="030F0702030302020204" pitchFamily="66" charset="0"/>
              </a:rPr>
              <a:t>I.e. Atoms do not attract each other.</a:t>
            </a:r>
          </a:p>
          <a:p>
            <a:pPr eaLnBrk="1" hangingPunct="1"/>
            <a:r>
              <a:rPr lang="en-US" altLang="en-US" sz="2400" dirty="0">
                <a:solidFill>
                  <a:schemeClr val="accent1">
                    <a:lumMod val="50000"/>
                  </a:schemeClr>
                </a:solidFill>
                <a:latin typeface="Comic Sans MS" panose="030F0702030302020204" pitchFamily="66" charset="0"/>
              </a:rPr>
              <a:t>Must be qualitatively different than Coulomb force.</a:t>
            </a:r>
          </a:p>
          <a:p>
            <a:pPr eaLnBrk="1" hangingPunct="1"/>
            <a:r>
              <a:rPr lang="en-US" altLang="en-US" sz="2400" dirty="0">
                <a:solidFill>
                  <a:schemeClr val="accent1">
                    <a:lumMod val="50000"/>
                  </a:schemeClr>
                </a:solidFill>
                <a:latin typeface="Comic Sans MS" panose="030F0702030302020204" pitchFamily="66" charset="0"/>
              </a:rPr>
              <a:t>How can we characterize this force?</a:t>
            </a:r>
          </a:p>
          <a:p>
            <a:pPr lvl="1" eaLnBrk="1" hangingPunct="1"/>
            <a:r>
              <a:rPr lang="en-US" altLang="en-US" sz="2400" dirty="0">
                <a:solidFill>
                  <a:schemeClr val="accent1">
                    <a:lumMod val="50000"/>
                  </a:schemeClr>
                </a:solidFill>
                <a:latin typeface="Comic Sans MS" panose="030F0702030302020204" pitchFamily="66" charset="0"/>
              </a:rPr>
              <a:t>Range is on the order of the size of nucleus.</a:t>
            </a:r>
          </a:p>
          <a:p>
            <a:pPr lvl="1" eaLnBrk="1" hangingPunct="1"/>
            <a:r>
              <a:rPr lang="en-US" altLang="en-US" sz="2400" dirty="0">
                <a:solidFill>
                  <a:schemeClr val="accent1">
                    <a:lumMod val="50000"/>
                  </a:schemeClr>
                </a:solidFill>
                <a:latin typeface="Comic Sans MS" panose="030F0702030302020204" pitchFamily="66" charset="0"/>
              </a:rPr>
              <a:t>Stronger than Coulomb force at short distances</a:t>
            </a:r>
            <a:r>
              <a:rPr lang="en-US" altLang="en-US" sz="2400" dirty="0">
                <a:latin typeface="Comic Sans MS" panose="030F0702030302020204" pitchFamily="66"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4535" y="4536394"/>
            <a:ext cx="4559065" cy="2321606"/>
          </a:xfrm>
          <a:prstGeom prst="rect">
            <a:avLst/>
          </a:prstGeom>
        </p:spPr>
      </p:pic>
    </p:spTree>
    <p:extLst>
      <p:ext uri="{BB962C8B-B14F-4D97-AF65-F5344CB8AC3E}">
        <p14:creationId xmlns:p14="http://schemas.microsoft.com/office/powerpoint/2010/main" val="370092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1981200" y="1204406"/>
            <a:ext cx="80772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defRPr/>
            </a:pPr>
            <a:r>
              <a:rPr lang="en-US" altLang="en-US" dirty="0">
                <a:solidFill>
                  <a:srgbClr val="9F8351">
                    <a:lumMod val="50000"/>
                  </a:srgbClr>
                </a:solidFill>
                <a:latin typeface="Comic Sans MS" panose="030F0702030302020204" pitchFamily="66" charset="0"/>
              </a:rPr>
              <a:t>Nucleus is made of protons and neutrons.</a:t>
            </a:r>
          </a:p>
          <a:p>
            <a:pPr fontAlgn="base">
              <a:spcBef>
                <a:spcPct val="50000"/>
              </a:spcBef>
              <a:spcAft>
                <a:spcPct val="0"/>
              </a:spcAft>
              <a:defRPr/>
            </a:pPr>
            <a:r>
              <a:rPr lang="en-US" altLang="en-US" dirty="0">
                <a:solidFill>
                  <a:srgbClr val="9F8351">
                    <a:lumMod val="50000"/>
                  </a:srgbClr>
                </a:solidFill>
                <a:latin typeface="Comic Sans MS" panose="030F0702030302020204" pitchFamily="66" charset="0"/>
              </a:rPr>
              <a:t>Proton has positive charge;</a:t>
            </a:r>
          </a:p>
          <a:p>
            <a:pPr algn="ctr" fontAlgn="base">
              <a:spcBef>
                <a:spcPct val="50000"/>
              </a:spcBef>
              <a:spcAft>
                <a:spcPct val="0"/>
              </a:spcAft>
              <a:defRPr/>
            </a:pPr>
            <a:r>
              <a:rPr lang="en-US" altLang="en-US" i="1" dirty="0" err="1">
                <a:solidFill>
                  <a:srgbClr val="9F8351">
                    <a:lumMod val="50000"/>
                  </a:srgbClr>
                </a:solidFill>
                <a:latin typeface="Comic Sans MS" panose="030F0702030302020204" pitchFamily="66" charset="0"/>
              </a:rPr>
              <a:t>m</a:t>
            </a:r>
            <a:r>
              <a:rPr lang="en-US" altLang="en-US" baseline="-25000" dirty="0" err="1">
                <a:solidFill>
                  <a:srgbClr val="9F8351">
                    <a:lumMod val="50000"/>
                  </a:srgbClr>
                </a:solidFill>
                <a:latin typeface="Comic Sans MS" panose="030F0702030302020204" pitchFamily="66" charset="0"/>
              </a:rPr>
              <a:t>p</a:t>
            </a:r>
            <a:r>
              <a:rPr lang="en-US" altLang="en-US" dirty="0">
                <a:solidFill>
                  <a:srgbClr val="9F8351">
                    <a:lumMod val="50000"/>
                  </a:srgbClr>
                </a:solidFill>
                <a:latin typeface="Comic Sans MS" panose="030F0702030302020204" pitchFamily="66" charset="0"/>
              </a:rPr>
              <a:t> = 1.6726217 x 10</a:t>
            </a:r>
            <a:r>
              <a:rPr lang="en-US" altLang="en-US" baseline="30000" dirty="0">
                <a:solidFill>
                  <a:srgbClr val="9F8351">
                    <a:lumMod val="50000"/>
                  </a:srgbClr>
                </a:solidFill>
                <a:latin typeface="Comic Sans MS" panose="030F0702030302020204" pitchFamily="66" charset="0"/>
              </a:rPr>
              <a:t>-27</a:t>
            </a:r>
            <a:r>
              <a:rPr lang="en-US" altLang="en-US" dirty="0">
                <a:solidFill>
                  <a:srgbClr val="9F8351">
                    <a:lumMod val="50000"/>
                  </a:srgbClr>
                </a:solidFill>
                <a:latin typeface="Comic Sans MS" panose="030F0702030302020204" pitchFamily="66" charset="0"/>
              </a:rPr>
              <a:t> kg</a:t>
            </a:r>
          </a:p>
        </p:txBody>
      </p:sp>
      <p:sp>
        <p:nvSpPr>
          <p:cNvPr id="9219" name="Text Box 5"/>
          <p:cNvSpPr txBox="1">
            <a:spLocks noChangeArrowheads="1"/>
          </p:cNvSpPr>
          <p:nvPr/>
        </p:nvSpPr>
        <p:spPr bwMode="auto">
          <a:xfrm>
            <a:off x="2019300" y="3150018"/>
            <a:ext cx="81534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defRPr/>
            </a:pPr>
            <a:r>
              <a:rPr lang="en-US" altLang="en-US" dirty="0">
                <a:solidFill>
                  <a:srgbClr val="9F8351">
                    <a:lumMod val="50000"/>
                  </a:srgbClr>
                </a:solidFill>
                <a:latin typeface="Comic Sans MS" panose="030F0702030302020204" pitchFamily="66" charset="0"/>
              </a:rPr>
              <a:t>Neutron is electrically neutral;</a:t>
            </a:r>
          </a:p>
          <a:p>
            <a:pPr algn="ctr" fontAlgn="base">
              <a:spcBef>
                <a:spcPct val="50000"/>
              </a:spcBef>
              <a:spcAft>
                <a:spcPct val="0"/>
              </a:spcAft>
              <a:defRPr/>
            </a:pPr>
            <a:r>
              <a:rPr lang="en-US" altLang="en-US" i="1" dirty="0" err="1">
                <a:solidFill>
                  <a:srgbClr val="9F8351">
                    <a:lumMod val="50000"/>
                  </a:srgbClr>
                </a:solidFill>
                <a:latin typeface="Comic Sans MS" panose="030F0702030302020204" pitchFamily="66" charset="0"/>
              </a:rPr>
              <a:t>m</a:t>
            </a:r>
            <a:r>
              <a:rPr lang="en-US" altLang="en-US" baseline="-25000" dirty="0" err="1">
                <a:solidFill>
                  <a:srgbClr val="9F8351">
                    <a:lumMod val="50000"/>
                  </a:srgbClr>
                </a:solidFill>
                <a:latin typeface="Comic Sans MS" panose="030F0702030302020204" pitchFamily="66" charset="0"/>
              </a:rPr>
              <a:t>n</a:t>
            </a:r>
            <a:r>
              <a:rPr lang="en-US" altLang="en-US" dirty="0">
                <a:solidFill>
                  <a:srgbClr val="9F8351">
                    <a:lumMod val="50000"/>
                  </a:srgbClr>
                </a:solidFill>
                <a:latin typeface="Comic Sans MS" panose="030F0702030302020204" pitchFamily="66" charset="0"/>
              </a:rPr>
              <a:t> = 1.674973 x 10</a:t>
            </a:r>
            <a:r>
              <a:rPr lang="en-US" altLang="en-US" baseline="30000" dirty="0">
                <a:solidFill>
                  <a:srgbClr val="9F8351">
                    <a:lumMod val="50000"/>
                  </a:srgbClr>
                </a:solidFill>
                <a:latin typeface="Comic Sans MS" panose="030F0702030302020204" pitchFamily="66" charset="0"/>
              </a:rPr>
              <a:t>-27</a:t>
            </a:r>
            <a:r>
              <a:rPr lang="en-US" altLang="en-US" dirty="0">
                <a:solidFill>
                  <a:srgbClr val="9F8351">
                    <a:lumMod val="50000"/>
                  </a:srgbClr>
                </a:solidFill>
                <a:latin typeface="Comic Sans MS" panose="030F0702030302020204" pitchFamily="66" charset="0"/>
              </a:rPr>
              <a:t> kg</a:t>
            </a:r>
          </a:p>
        </p:txBody>
      </p:sp>
      <p:sp>
        <p:nvSpPr>
          <p:cNvPr id="9220" name="Rectangle 7"/>
          <p:cNvSpPr>
            <a:spLocks noGrp="1" noChangeArrowheads="1"/>
          </p:cNvSpPr>
          <p:nvPr>
            <p:ph type="title"/>
          </p:nvPr>
        </p:nvSpPr>
        <p:spPr>
          <a:xfrm>
            <a:off x="1981199" y="0"/>
            <a:ext cx="9282545" cy="1371600"/>
          </a:xfrm>
        </p:spPr>
        <p:txBody>
          <a:bodyPr/>
          <a:lstStyle/>
          <a:p>
            <a:pPr eaLnBrk="1" hangingPunct="1"/>
            <a:r>
              <a:rPr lang="en-US" altLang="en-US" dirty="0">
                <a:latin typeface="Comic Sans MS" panose="030F0702030302020204" pitchFamily="66" charset="0"/>
              </a:rPr>
              <a:t>Structure and Properties of the Nucleus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3364" y="4407408"/>
            <a:ext cx="5559552" cy="2450592"/>
          </a:xfrm>
          <a:prstGeom prst="rect">
            <a:avLst/>
          </a:prstGeom>
        </p:spPr>
      </p:pic>
    </p:spTree>
    <p:extLst>
      <p:ext uri="{BB962C8B-B14F-4D97-AF65-F5344CB8AC3E}">
        <p14:creationId xmlns:p14="http://schemas.microsoft.com/office/powerpoint/2010/main" val="333716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3400190" y="210042"/>
            <a:ext cx="6589199" cy="833754"/>
          </a:xfrm>
        </p:spPr>
        <p:txBody>
          <a:bodyPr/>
          <a:lstStyle/>
          <a:p>
            <a:pPr eaLnBrk="1" hangingPunct="1"/>
            <a:r>
              <a:rPr lang="en-US" altLang="en-US" dirty="0">
                <a:latin typeface="Comic Sans MS" panose="030F0702030302020204" pitchFamily="66" charset="0"/>
              </a:rPr>
              <a:t>A strong nuclear force</a:t>
            </a:r>
          </a:p>
        </p:txBody>
      </p:sp>
      <p:sp>
        <p:nvSpPr>
          <p:cNvPr id="22533" name="Rectangle 3"/>
          <p:cNvSpPr>
            <a:spLocks noGrp="1" noChangeArrowheads="1"/>
          </p:cNvSpPr>
          <p:nvPr>
            <p:ph type="body" idx="1"/>
          </p:nvPr>
        </p:nvSpPr>
        <p:spPr>
          <a:xfrm>
            <a:off x="1676399" y="1447800"/>
            <a:ext cx="10426931" cy="5410200"/>
          </a:xfrm>
        </p:spPr>
        <p:txBody>
          <a:bodyPr>
            <a:normAutofit/>
          </a:bodyPr>
          <a:lstStyle/>
          <a:p>
            <a:pPr eaLnBrk="1" hangingPunct="1">
              <a:spcBef>
                <a:spcPct val="50000"/>
              </a:spcBef>
            </a:pPr>
            <a:r>
              <a:rPr lang="en-US" altLang="en-US" sz="2400" dirty="0">
                <a:solidFill>
                  <a:schemeClr val="accent1">
                    <a:lumMod val="50000"/>
                  </a:schemeClr>
                </a:solidFill>
                <a:latin typeface="Comic Sans MS" panose="030F0702030302020204" pitchFamily="66" charset="0"/>
              </a:rPr>
              <a:t>Electron is bound in atom by Coulomb attraction.  Strength ~10 eV.</a:t>
            </a:r>
          </a:p>
          <a:p>
            <a:pPr eaLnBrk="1" hangingPunct="1">
              <a:spcBef>
                <a:spcPct val="50000"/>
              </a:spcBef>
            </a:pPr>
            <a:r>
              <a:rPr lang="en-US" altLang="en-US" sz="2400" dirty="0">
                <a:solidFill>
                  <a:schemeClr val="accent1">
                    <a:lumMod val="50000"/>
                  </a:schemeClr>
                </a:solidFill>
                <a:latin typeface="Comic Sans MS" panose="030F0702030302020204" pitchFamily="66" charset="0"/>
              </a:rPr>
              <a:t>Protons in nucleus are 50,000 times closer together.</a:t>
            </a:r>
            <a:br>
              <a:rPr lang="en-US" altLang="en-US" sz="2400" dirty="0">
                <a:solidFill>
                  <a:schemeClr val="accent1">
                    <a:lumMod val="50000"/>
                  </a:schemeClr>
                </a:solidFill>
                <a:latin typeface="Comic Sans MS" panose="030F0702030302020204" pitchFamily="66" charset="0"/>
              </a:rPr>
            </a:br>
            <a:r>
              <a:rPr lang="en-US" altLang="en-US" sz="2400" dirty="0">
                <a:solidFill>
                  <a:schemeClr val="accent1">
                    <a:lumMod val="50000"/>
                  </a:schemeClr>
                </a:solidFill>
                <a:latin typeface="Comic Sans MS" panose="030F0702030302020204" pitchFamily="66" charset="0"/>
              </a:rPr>
              <a:t>Coulomb repulsion ~500,000 eV = 0.5 MeV</a:t>
            </a:r>
          </a:p>
          <a:p>
            <a:pPr eaLnBrk="1" hangingPunct="1">
              <a:spcBef>
                <a:spcPct val="50000"/>
              </a:spcBef>
            </a:pPr>
            <a:r>
              <a:rPr lang="en-US" altLang="en-US" sz="2400" b="1" u="sng" dirty="0">
                <a:solidFill>
                  <a:schemeClr val="accent1">
                    <a:lumMod val="50000"/>
                  </a:schemeClr>
                </a:solidFill>
                <a:latin typeface="Comic Sans MS" panose="030F0702030302020204" pitchFamily="66" charset="0"/>
              </a:rPr>
              <a:t>Nuclear force must be much stronger than this.</a:t>
            </a:r>
          </a:p>
          <a:p>
            <a:pPr eaLnBrk="1" hangingPunct="1">
              <a:spcBef>
                <a:spcPct val="50000"/>
              </a:spcBef>
            </a:pPr>
            <a:r>
              <a:rPr lang="en-US" altLang="en-US" sz="2400" dirty="0">
                <a:solidFill>
                  <a:schemeClr val="accent1">
                    <a:lumMod val="50000"/>
                  </a:schemeClr>
                </a:solidFill>
                <a:latin typeface="Comic Sans MS" panose="030F0702030302020204" pitchFamily="66" charset="0"/>
              </a:rPr>
              <a:t>Experimentally, the strong nuclear force is ~ 100 times stronger than Coulomb force</a:t>
            </a:r>
          </a:p>
          <a:p>
            <a:pPr eaLnBrk="1" hangingPunct="1">
              <a:spcBef>
                <a:spcPct val="50000"/>
              </a:spcBef>
            </a:pPr>
            <a:r>
              <a:rPr lang="en-US" altLang="en-US" sz="2400" u="sng" dirty="0">
                <a:solidFill>
                  <a:schemeClr val="accent1">
                    <a:lumMod val="50000"/>
                  </a:schemeClr>
                </a:solidFill>
                <a:latin typeface="Comic Sans MS" panose="030F0702030302020204" pitchFamily="66" charset="0"/>
              </a:rPr>
              <a:t>Nucleons are bound in nucleus by ~ 8 MeV / nucleon</a:t>
            </a:r>
            <a:br>
              <a:rPr lang="en-US" altLang="en-US" sz="2400" u="sng" dirty="0">
                <a:solidFill>
                  <a:schemeClr val="accent1">
                    <a:lumMod val="50000"/>
                  </a:schemeClr>
                </a:solidFill>
                <a:latin typeface="Comic Sans MS" panose="030F0702030302020204" pitchFamily="66" charset="0"/>
              </a:rPr>
            </a:br>
            <a:r>
              <a:rPr lang="en-US" altLang="en-US" sz="2400" u="sng" dirty="0">
                <a:solidFill>
                  <a:schemeClr val="accent1">
                    <a:lumMod val="50000"/>
                  </a:schemeClr>
                </a:solidFill>
                <a:latin typeface="Comic Sans MS" panose="030F0702030302020204" pitchFamily="66" charset="0"/>
              </a:rPr>
              <a:t>(8,000,000 eV / nucleon)</a:t>
            </a:r>
          </a:p>
        </p:txBody>
      </p:sp>
    </p:spTree>
    <p:extLst>
      <p:ext uri="{BB962C8B-B14F-4D97-AF65-F5344CB8AC3E}">
        <p14:creationId xmlns:p14="http://schemas.microsoft.com/office/powerpoint/2010/main" val="30718967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
          <p:cNvSpPr txBox="1">
            <a:spLocks noChangeArrowheads="1"/>
          </p:cNvSpPr>
          <p:nvPr/>
        </p:nvSpPr>
        <p:spPr bwMode="auto">
          <a:xfrm>
            <a:off x="1454727" y="1363287"/>
            <a:ext cx="9694506" cy="4185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The force that binds the nucleons together </a:t>
            </a:r>
            <a:r>
              <a:rPr kumimoji="0" lang="en-US" altLang="en-US" sz="28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is called the strong nuclear force</a:t>
            </a: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a:t>
            </a: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It is a very strong, but </a:t>
            </a:r>
            <a:r>
              <a:rPr kumimoji="0" lang="en-US" altLang="en-US" sz="2800" b="0"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short-range</a:t>
            </a: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force. It is essentially zero if the nucleons are more than about 10</a:t>
            </a:r>
            <a:r>
              <a:rPr kumimoji="0" lang="en-US" altLang="en-US" sz="2800" b="0" i="0" u="none" strike="noStrike" kern="1200" cap="none" spc="0" normalizeH="0" baseline="30000" noProof="0" dirty="0">
                <a:ln>
                  <a:noFill/>
                </a:ln>
                <a:solidFill>
                  <a:srgbClr val="A53010">
                    <a:lumMod val="50000"/>
                  </a:srgbClr>
                </a:solidFill>
                <a:effectLst/>
                <a:uLnTx/>
                <a:uFillTx/>
                <a:latin typeface="Comic Sans MS" panose="030F0702030302020204" pitchFamily="66" charset="0"/>
                <a:ea typeface="+mn-ea"/>
                <a:cs typeface="+mn-cs"/>
              </a:rPr>
              <a:t>-15</a:t>
            </a: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m apart. The Coulomb force is </a:t>
            </a:r>
            <a:r>
              <a:rPr kumimoji="0" lang="en-US" altLang="en-US" sz="2800" b="0"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long-range</a:t>
            </a: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this is why extra neutrons are needed for stability in high-</a:t>
            </a:r>
            <a:r>
              <a:rPr kumimoji="0" lang="en-US" altLang="en-US" sz="2800" b="0" i="1"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Z</a:t>
            </a: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nuclei.</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Nuclei that are unstable, decay</a:t>
            </a: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many such decays are governed by another force </a:t>
            </a:r>
            <a:r>
              <a:rPr kumimoji="0" lang="en-US" altLang="en-US" sz="28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called the weak nuclear force.</a:t>
            </a:r>
          </a:p>
        </p:txBody>
      </p:sp>
      <p:sp>
        <p:nvSpPr>
          <p:cNvPr id="27652" name="Rectangle 4"/>
          <p:cNvSpPr>
            <a:spLocks noGrp="1" noChangeArrowheads="1"/>
          </p:cNvSpPr>
          <p:nvPr>
            <p:ph type="title"/>
          </p:nvPr>
        </p:nvSpPr>
        <p:spPr>
          <a:xfrm>
            <a:off x="1981200" y="0"/>
            <a:ext cx="8229600" cy="1447800"/>
          </a:xfrm>
        </p:spPr>
        <p:txBody>
          <a:bodyPr/>
          <a:lstStyle/>
          <a:p>
            <a:r>
              <a:rPr lang="en-US" altLang="en-US" dirty="0">
                <a:solidFill>
                  <a:schemeClr val="accent1">
                    <a:lumMod val="50000"/>
                  </a:schemeClr>
                </a:solidFill>
                <a:latin typeface="Comic Sans MS" panose="030F0702030302020204" pitchFamily="66" charset="0"/>
              </a:rPr>
              <a:t>Binding Energy and Nuclear Forces</a:t>
            </a:r>
          </a:p>
        </p:txBody>
      </p:sp>
    </p:spTree>
    <p:extLst>
      <p:ext uri="{BB962C8B-B14F-4D97-AF65-F5344CB8AC3E}">
        <p14:creationId xmlns:p14="http://schemas.microsoft.com/office/powerpoint/2010/main" val="1306797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3150024" y="0"/>
            <a:ext cx="6589199" cy="1280890"/>
          </a:xfrm>
        </p:spPr>
        <p:txBody>
          <a:bodyPr/>
          <a:lstStyle/>
          <a:p>
            <a:pPr eaLnBrk="1" hangingPunct="1"/>
            <a:r>
              <a:rPr lang="en-US" altLang="en-US" dirty="0">
                <a:latin typeface="Comic Sans MS" panose="030F0702030302020204" pitchFamily="66" charset="0"/>
              </a:rPr>
              <a:t>Discovery of radioactivity</a:t>
            </a:r>
          </a:p>
        </p:txBody>
      </p:sp>
      <p:sp>
        <p:nvSpPr>
          <p:cNvPr id="18437" name="Rectangle 3"/>
          <p:cNvSpPr>
            <a:spLocks noGrp="1" noChangeArrowheads="1"/>
          </p:cNvSpPr>
          <p:nvPr>
            <p:ph type="body" idx="1"/>
          </p:nvPr>
        </p:nvSpPr>
        <p:spPr>
          <a:xfrm>
            <a:off x="1728159" y="1264416"/>
            <a:ext cx="6146800" cy="5308600"/>
          </a:xfrm>
        </p:spPr>
        <p:txBody>
          <a:bodyPr>
            <a:normAutofit fontScale="92500"/>
          </a:bodyPr>
          <a:lstStyle/>
          <a:p>
            <a:pPr eaLnBrk="1" hangingPunct="1"/>
            <a:r>
              <a:rPr lang="en-US" altLang="en-US" sz="2400" dirty="0">
                <a:latin typeface="Comic Sans MS" panose="030F0702030302020204" pitchFamily="66" charset="0"/>
              </a:rPr>
              <a:t>Accidental discovery in 1896</a:t>
            </a:r>
          </a:p>
          <a:p>
            <a:pPr eaLnBrk="1" hangingPunct="1"/>
            <a:r>
              <a:rPr lang="en-US" altLang="en-US" sz="2400" dirty="0">
                <a:latin typeface="Comic Sans MS" panose="030F0702030302020204" pitchFamily="66" charset="0"/>
              </a:rPr>
              <a:t>Henri Becquerel was trying to investigate x-rays (discovered in 1895 by Roentgen). </a:t>
            </a:r>
          </a:p>
          <a:p>
            <a:pPr eaLnBrk="1" hangingPunct="1"/>
            <a:r>
              <a:rPr lang="en-US" altLang="en-US" sz="2400" dirty="0">
                <a:latin typeface="Comic Sans MS" panose="030F0702030302020204" pitchFamily="66" charset="0"/>
              </a:rPr>
              <a:t>Exposed uranium compound to sunlight, then placed it on photographic plates </a:t>
            </a:r>
          </a:p>
          <a:p>
            <a:pPr eaLnBrk="1" hangingPunct="1"/>
            <a:r>
              <a:rPr lang="en-US" altLang="en-US" sz="2400" dirty="0">
                <a:latin typeface="Comic Sans MS" panose="030F0702030302020204" pitchFamily="66" charset="0"/>
              </a:rPr>
              <a:t>Believed uranium absorbed sun’s energy and then emitted it as x-rays. </a:t>
            </a:r>
          </a:p>
          <a:p>
            <a:pPr eaLnBrk="1" hangingPunct="1"/>
            <a:r>
              <a:rPr lang="en-US" altLang="en-US" sz="2400" dirty="0">
                <a:latin typeface="Comic Sans MS" panose="030F0702030302020204" pitchFamily="66" charset="0"/>
              </a:rPr>
              <a:t>On the 26th-27th February, experiment "failed" because it was overcast in Paris. </a:t>
            </a:r>
          </a:p>
          <a:p>
            <a:pPr eaLnBrk="1" hangingPunct="1"/>
            <a:r>
              <a:rPr lang="en-US" altLang="en-US" sz="2400" dirty="0">
                <a:latin typeface="Comic Sans MS" panose="030F0702030302020204" pitchFamily="66" charset="0"/>
              </a:rPr>
              <a:t>Becquerel developed plates anyway, </a:t>
            </a:r>
            <a:br>
              <a:rPr lang="en-US" altLang="en-US" sz="2400" dirty="0">
                <a:latin typeface="Comic Sans MS" panose="030F0702030302020204" pitchFamily="66" charset="0"/>
              </a:rPr>
            </a:br>
            <a:r>
              <a:rPr lang="en-US" altLang="en-US" sz="2400" dirty="0">
                <a:latin typeface="Comic Sans MS" panose="030F0702030302020204" pitchFamily="66" charset="0"/>
              </a:rPr>
              <a:t>finding strong images, </a:t>
            </a:r>
          </a:p>
          <a:p>
            <a:pPr eaLnBrk="1" hangingPunct="1"/>
            <a:r>
              <a:rPr lang="en-US" altLang="en-US" sz="2400" dirty="0">
                <a:latin typeface="Comic Sans MS" panose="030F0702030302020204" pitchFamily="66" charset="0"/>
              </a:rPr>
              <a:t>Proved uranium emitted radiation without an external source of energy.</a:t>
            </a:r>
          </a:p>
        </p:txBody>
      </p:sp>
      <p:pic>
        <p:nvPicPr>
          <p:cNvPr id="18438" name="Picture 4" descr="Radioactivity-Disc-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4959" y="4139961"/>
            <a:ext cx="2908300"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5" descr="Bec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9710" y="1152908"/>
            <a:ext cx="3146425"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657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819656" y="1600200"/>
            <a:ext cx="8543544"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Toward the end of the 19</a:t>
            </a:r>
            <a:r>
              <a:rPr kumimoji="0" lang="en-US" altLang="en-US" sz="2800" b="0" i="0" u="none" strike="noStrike" kern="1200" cap="none" spc="0" normalizeH="0" baseline="30000" noProof="0" dirty="0">
                <a:ln>
                  <a:noFill/>
                </a:ln>
                <a:solidFill>
                  <a:srgbClr val="A53010">
                    <a:lumMod val="50000"/>
                  </a:srgbClr>
                </a:solidFill>
                <a:effectLst/>
                <a:uLnTx/>
                <a:uFillTx/>
                <a:latin typeface="Comic Sans MS" panose="030F0702030302020204" pitchFamily="66" charset="0"/>
                <a:ea typeface="+mn-ea"/>
                <a:cs typeface="+mn-cs"/>
              </a:rPr>
              <a:t>th</a:t>
            </a: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century, Becquerel found minerals  (containing uranium) would darken a photographic plate even in the absence of light.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This phenomenon is </a:t>
            </a:r>
            <a:r>
              <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now called radioactivity</a:t>
            </a: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Marie and Pierre Curie isolated two new elements that were highly radioactive; they are now called polonium and radium.</a:t>
            </a:r>
          </a:p>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2800" dirty="0">
                <a:solidFill>
                  <a:srgbClr val="A53010">
                    <a:lumMod val="50000"/>
                  </a:srgbClr>
                </a:solidFill>
                <a:latin typeface="Comic Sans MS" panose="030F0702030302020204" pitchFamily="66" charset="0"/>
              </a:rPr>
              <a:t>It became obvious that the </a:t>
            </a:r>
            <a:r>
              <a:rPr lang="en-US" altLang="en-US" sz="2800" b="1" dirty="0">
                <a:solidFill>
                  <a:srgbClr val="A53010">
                    <a:lumMod val="50000"/>
                  </a:srgbClr>
                </a:solidFill>
                <a:latin typeface="Comic Sans MS" panose="030F0702030302020204" pitchFamily="66" charset="0"/>
              </a:rPr>
              <a:t>radioactivity is the result of the disintegration or decay of an unstable nucleus.</a:t>
            </a:r>
            <a:endParaRPr kumimoji="0" lang="en-US" altLang="en-US" sz="2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endParaRPr>
          </a:p>
        </p:txBody>
      </p:sp>
      <p:sp>
        <p:nvSpPr>
          <p:cNvPr id="26628" name="Rectangle 4"/>
          <p:cNvSpPr>
            <a:spLocks noGrp="1" noChangeArrowheads="1"/>
          </p:cNvSpPr>
          <p:nvPr>
            <p:ph type="title"/>
          </p:nvPr>
        </p:nvSpPr>
        <p:spPr>
          <a:xfrm>
            <a:off x="2593600" y="624110"/>
            <a:ext cx="8785600" cy="822135"/>
          </a:xfrm>
        </p:spPr>
        <p:txBody>
          <a:bodyPr/>
          <a:lstStyle/>
          <a:p>
            <a:r>
              <a:rPr lang="en-US" altLang="en-US" dirty="0">
                <a:latin typeface="Comic Sans MS" panose="030F0702030302020204" pitchFamily="66" charset="0"/>
              </a:rPr>
              <a:t>Radioactivity</a:t>
            </a:r>
          </a:p>
        </p:txBody>
      </p:sp>
    </p:spTree>
    <p:extLst>
      <p:ext uri="{BB962C8B-B14F-4D97-AF65-F5344CB8AC3E}">
        <p14:creationId xmlns:p14="http://schemas.microsoft.com/office/powerpoint/2010/main" val="389713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solidFill>
                  <a:srgbClr val="1CACE3">
                    <a:lumMod val="75000"/>
                  </a:srgbClr>
                </a:solidFill>
                <a:latin typeface="Comic Sans MS" panose="030F0702030302020204" pitchFamily="66" charset="0"/>
              </a:rPr>
              <a:t>Radioactivity</a:t>
            </a:r>
            <a:endParaRPr lang="en-US" dirty="0"/>
          </a:p>
        </p:txBody>
      </p:sp>
      <p:sp>
        <p:nvSpPr>
          <p:cNvPr id="3" name="Content Placeholder 2"/>
          <p:cNvSpPr>
            <a:spLocks noGrp="1"/>
          </p:cNvSpPr>
          <p:nvPr>
            <p:ph idx="1"/>
          </p:nvPr>
        </p:nvSpPr>
        <p:spPr>
          <a:xfrm>
            <a:off x="1272804" y="1742536"/>
            <a:ext cx="10522032" cy="4168686"/>
          </a:xfrm>
        </p:spPr>
        <p:txBody>
          <a:bodyPr>
            <a:normAutofit lnSpcReduction="10000"/>
          </a:bodyPr>
          <a:lstStyle/>
          <a:p>
            <a:r>
              <a:rPr lang="en-US" sz="2600" b="1" dirty="0">
                <a:solidFill>
                  <a:schemeClr val="accent4">
                    <a:lumMod val="50000"/>
                  </a:schemeClr>
                </a:solidFill>
                <a:latin typeface="Comic Sans MS" panose="030F0702030302020204" pitchFamily="66" charset="0"/>
              </a:rPr>
              <a:t>A nucleus may bound yet still in relatively high energy state, and if it can attain  a lower energy, it will eventually do so.</a:t>
            </a:r>
          </a:p>
          <a:p>
            <a:r>
              <a:rPr lang="en-US" sz="2600" dirty="0">
                <a:solidFill>
                  <a:schemeClr val="accent4">
                    <a:lumMod val="50000"/>
                  </a:schemeClr>
                </a:solidFill>
                <a:latin typeface="Comic Sans MS" panose="030F0702030302020204" pitchFamily="66" charset="0"/>
              </a:rPr>
              <a:t>Nuclei fitting the above description </a:t>
            </a:r>
            <a:r>
              <a:rPr lang="en-US" sz="2600" b="1" dirty="0">
                <a:solidFill>
                  <a:schemeClr val="accent4">
                    <a:lumMod val="50000"/>
                  </a:schemeClr>
                </a:solidFill>
                <a:latin typeface="Comic Sans MS" panose="030F0702030302020204" pitchFamily="66" charset="0"/>
              </a:rPr>
              <a:t>are termed unstable</a:t>
            </a:r>
            <a:r>
              <a:rPr lang="en-US" sz="2600" dirty="0">
                <a:solidFill>
                  <a:schemeClr val="accent4">
                    <a:lumMod val="50000"/>
                  </a:schemeClr>
                </a:solidFill>
                <a:latin typeface="Comic Sans MS" panose="030F0702030302020204" pitchFamily="66" charset="0"/>
              </a:rPr>
              <a:t>, or radioactive, and the process is known as radioactive decay.</a:t>
            </a:r>
          </a:p>
          <a:p>
            <a:r>
              <a:rPr lang="en-US" sz="2600" dirty="0">
                <a:solidFill>
                  <a:schemeClr val="accent4">
                    <a:lumMod val="50000"/>
                  </a:schemeClr>
                </a:solidFill>
                <a:latin typeface="Comic Sans MS" panose="030F0702030302020204" pitchFamily="66" charset="0"/>
              </a:rPr>
              <a:t>Kinetic energy increases as mass internal energy decreases. The energy released is Q </a:t>
            </a:r>
          </a:p>
          <a:p>
            <a:pPr marL="0" indent="0">
              <a:buNone/>
            </a:pPr>
            <a:r>
              <a:rPr lang="en-US" sz="2600" dirty="0">
                <a:solidFill>
                  <a:schemeClr val="accent4">
                    <a:lumMod val="50000"/>
                  </a:schemeClr>
                </a:solidFill>
                <a:latin typeface="Comic Sans MS" panose="030F0702030302020204" pitchFamily="66" charset="0"/>
                <a:sym typeface="Symbol" panose="05050102010706020507" pitchFamily="18" charset="2"/>
              </a:rPr>
              <a:t>			KE=- mc</a:t>
            </a:r>
            <a:r>
              <a:rPr lang="en-US" sz="2600" baseline="30000" dirty="0">
                <a:solidFill>
                  <a:schemeClr val="accent4">
                    <a:lumMod val="50000"/>
                  </a:schemeClr>
                </a:solidFill>
                <a:latin typeface="Comic Sans MS" panose="030F0702030302020204" pitchFamily="66" charset="0"/>
                <a:sym typeface="Symbol" panose="05050102010706020507" pitchFamily="18" charset="2"/>
              </a:rPr>
              <a:t>2</a:t>
            </a:r>
            <a:r>
              <a:rPr lang="en-US" sz="2600" dirty="0">
                <a:solidFill>
                  <a:schemeClr val="accent4">
                    <a:lumMod val="50000"/>
                  </a:schemeClr>
                </a:solidFill>
                <a:latin typeface="Comic Sans MS" panose="030F0702030302020204" pitchFamily="66" charset="0"/>
                <a:sym typeface="Symbol" panose="05050102010706020507" pitchFamily="18" charset="2"/>
              </a:rPr>
              <a:t>=-(m</a:t>
            </a:r>
            <a:r>
              <a:rPr lang="en-US" sz="2600" baseline="-25000" dirty="0">
                <a:solidFill>
                  <a:schemeClr val="accent4">
                    <a:lumMod val="50000"/>
                  </a:schemeClr>
                </a:solidFill>
                <a:latin typeface="Comic Sans MS" panose="030F0702030302020204" pitchFamily="66" charset="0"/>
                <a:sym typeface="Symbol" panose="05050102010706020507" pitchFamily="18" charset="2"/>
              </a:rPr>
              <a:t>f</a:t>
            </a:r>
            <a:r>
              <a:rPr lang="en-US" sz="2600" dirty="0">
                <a:solidFill>
                  <a:schemeClr val="accent4">
                    <a:lumMod val="50000"/>
                  </a:schemeClr>
                </a:solidFill>
                <a:latin typeface="Comic Sans MS" panose="030F0702030302020204" pitchFamily="66" charset="0"/>
                <a:sym typeface="Symbol" panose="05050102010706020507" pitchFamily="18" charset="2"/>
              </a:rPr>
              <a:t>-m</a:t>
            </a:r>
            <a:r>
              <a:rPr lang="en-US" sz="2600" baseline="-25000" dirty="0">
                <a:solidFill>
                  <a:schemeClr val="accent4">
                    <a:lumMod val="50000"/>
                  </a:schemeClr>
                </a:solidFill>
                <a:latin typeface="Comic Sans MS" panose="030F0702030302020204" pitchFamily="66" charset="0"/>
                <a:sym typeface="Symbol" panose="05050102010706020507" pitchFamily="18" charset="2"/>
              </a:rPr>
              <a:t>i</a:t>
            </a:r>
            <a:r>
              <a:rPr lang="en-US" sz="2600" dirty="0">
                <a:solidFill>
                  <a:schemeClr val="accent4">
                    <a:lumMod val="50000"/>
                  </a:schemeClr>
                </a:solidFill>
                <a:latin typeface="Comic Sans MS" panose="030F0702030302020204" pitchFamily="66" charset="0"/>
                <a:sym typeface="Symbol" panose="05050102010706020507" pitchFamily="18" charset="2"/>
              </a:rPr>
              <a:t>) c</a:t>
            </a:r>
            <a:r>
              <a:rPr lang="en-US" sz="2600" baseline="30000" dirty="0">
                <a:solidFill>
                  <a:schemeClr val="accent4">
                    <a:lumMod val="50000"/>
                  </a:schemeClr>
                </a:solidFill>
                <a:latin typeface="Comic Sans MS" panose="030F0702030302020204" pitchFamily="66" charset="0"/>
                <a:sym typeface="Symbol" panose="05050102010706020507" pitchFamily="18" charset="2"/>
              </a:rPr>
              <a:t>2</a:t>
            </a:r>
          </a:p>
          <a:p>
            <a:pPr marL="0" indent="0">
              <a:buClr>
                <a:srgbClr val="353535"/>
              </a:buClr>
              <a:buNone/>
            </a:pPr>
            <a:r>
              <a:rPr lang="en-US" sz="2600" dirty="0">
                <a:solidFill>
                  <a:schemeClr val="accent4">
                    <a:lumMod val="50000"/>
                  </a:schemeClr>
                </a:solidFill>
                <a:latin typeface="Comic Sans MS" panose="030F0702030302020204" pitchFamily="66" charset="0"/>
                <a:sym typeface="Symbol" panose="05050102010706020507" pitchFamily="18" charset="2"/>
              </a:rPr>
              <a:t>				Q=(m</a:t>
            </a:r>
            <a:r>
              <a:rPr lang="en-US" sz="2600" baseline="-25000" dirty="0">
                <a:solidFill>
                  <a:schemeClr val="accent4">
                    <a:lumMod val="50000"/>
                  </a:schemeClr>
                </a:solidFill>
                <a:latin typeface="Comic Sans MS" panose="030F0702030302020204" pitchFamily="66" charset="0"/>
                <a:sym typeface="Symbol" panose="05050102010706020507" pitchFamily="18" charset="2"/>
              </a:rPr>
              <a:t>f</a:t>
            </a:r>
            <a:r>
              <a:rPr lang="en-US" sz="2600" dirty="0">
                <a:solidFill>
                  <a:schemeClr val="accent4">
                    <a:lumMod val="50000"/>
                  </a:schemeClr>
                </a:solidFill>
                <a:latin typeface="Comic Sans MS" panose="030F0702030302020204" pitchFamily="66" charset="0"/>
                <a:sym typeface="Symbol" panose="05050102010706020507" pitchFamily="18" charset="2"/>
              </a:rPr>
              <a:t>-m</a:t>
            </a:r>
            <a:r>
              <a:rPr lang="en-US" sz="2600" baseline="-25000" dirty="0">
                <a:solidFill>
                  <a:schemeClr val="accent4">
                    <a:lumMod val="50000"/>
                  </a:schemeClr>
                </a:solidFill>
                <a:latin typeface="Comic Sans MS" panose="030F0702030302020204" pitchFamily="66" charset="0"/>
                <a:sym typeface="Symbol" panose="05050102010706020507" pitchFamily="18" charset="2"/>
              </a:rPr>
              <a:t>i</a:t>
            </a:r>
            <a:r>
              <a:rPr lang="en-US" sz="2600" dirty="0">
                <a:solidFill>
                  <a:schemeClr val="accent4">
                    <a:lumMod val="50000"/>
                  </a:schemeClr>
                </a:solidFill>
                <a:latin typeface="Comic Sans MS" panose="030F0702030302020204" pitchFamily="66" charset="0"/>
                <a:sym typeface="Symbol" panose="05050102010706020507" pitchFamily="18" charset="2"/>
              </a:rPr>
              <a:t>) c</a:t>
            </a:r>
            <a:r>
              <a:rPr lang="en-US" sz="2600" baseline="30000" dirty="0">
                <a:solidFill>
                  <a:schemeClr val="accent4">
                    <a:lumMod val="50000"/>
                  </a:schemeClr>
                </a:solidFill>
                <a:latin typeface="Comic Sans MS" panose="030F0702030302020204" pitchFamily="66" charset="0"/>
                <a:sym typeface="Symbol" panose="05050102010706020507" pitchFamily="18" charset="2"/>
              </a:rPr>
              <a:t>2</a:t>
            </a:r>
          </a:p>
          <a:p>
            <a:pPr marL="0" indent="0">
              <a:buNone/>
            </a:pPr>
            <a:endParaRPr lang="en-US" baseline="30000" dirty="0">
              <a:solidFill>
                <a:prstClr val="black">
                  <a:lumMod val="75000"/>
                  <a:lumOff val="25000"/>
                </a:prstClr>
              </a:solidFill>
              <a:latin typeface="Comic Sans MS" panose="030F0702030302020204" pitchFamily="66" charset="0"/>
              <a:sym typeface="Symbol" panose="05050102010706020507" pitchFamily="18" charset="2"/>
            </a:endParaRPr>
          </a:p>
          <a:p>
            <a:pPr marL="0" indent="0">
              <a:buNone/>
            </a:pPr>
            <a:r>
              <a:rPr lang="en-US" baseline="30000" dirty="0">
                <a:solidFill>
                  <a:prstClr val="black">
                    <a:lumMod val="75000"/>
                    <a:lumOff val="25000"/>
                  </a:prstClr>
                </a:solidFill>
                <a:latin typeface="Comic Sans MS" panose="030F0702030302020204" pitchFamily="66" charset="0"/>
                <a:sym typeface="Symbol" panose="05050102010706020507" pitchFamily="18" charset="2"/>
              </a:rPr>
              <a:t>				</a:t>
            </a:r>
            <a:endParaRPr lang="en-US" baseline="30000" dirty="0">
              <a:latin typeface="Comic Sans MS" panose="030F0702030302020204" pitchFamily="66" charset="0"/>
            </a:endParaRPr>
          </a:p>
        </p:txBody>
      </p:sp>
    </p:spTree>
    <p:extLst>
      <p:ext uri="{BB962C8B-B14F-4D97-AF65-F5344CB8AC3E}">
        <p14:creationId xmlns:p14="http://schemas.microsoft.com/office/powerpoint/2010/main" val="20615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2620206" y="192401"/>
            <a:ext cx="8151310" cy="703141"/>
          </a:xfrm>
        </p:spPr>
        <p:txBody>
          <a:bodyPr/>
          <a:lstStyle/>
          <a:p>
            <a:pPr eaLnBrk="1" hangingPunct="1"/>
            <a:r>
              <a:rPr lang="en-US" altLang="en-US" dirty="0">
                <a:latin typeface="Comic Sans MS" panose="030F0702030302020204" pitchFamily="66" charset="0"/>
              </a:rPr>
              <a:t>Different types of radioactivity</a:t>
            </a:r>
          </a:p>
        </p:txBody>
      </p:sp>
      <p:sp>
        <p:nvSpPr>
          <p:cNvPr id="32773" name="Rectangle 3"/>
          <p:cNvSpPr>
            <a:spLocks noGrp="1" noChangeArrowheads="1"/>
          </p:cNvSpPr>
          <p:nvPr>
            <p:ph type="body" idx="1"/>
          </p:nvPr>
        </p:nvSpPr>
        <p:spPr>
          <a:xfrm>
            <a:off x="1993900" y="1371600"/>
            <a:ext cx="7772400" cy="4127500"/>
          </a:xfrm>
        </p:spPr>
        <p:txBody>
          <a:bodyPr>
            <a:normAutofit/>
          </a:bodyPr>
          <a:lstStyle/>
          <a:p>
            <a:pPr eaLnBrk="1" hangingPunct="1">
              <a:buFontTx/>
              <a:buNone/>
            </a:pPr>
            <a:r>
              <a:rPr lang="en-US" altLang="en-US" sz="2400" dirty="0">
                <a:solidFill>
                  <a:schemeClr val="accent3">
                    <a:lumMod val="50000"/>
                  </a:schemeClr>
                </a:solidFill>
                <a:latin typeface="Comic Sans MS" panose="030F0702030302020204" pitchFamily="66" charset="0"/>
              </a:rPr>
              <a:t>Unstable nuclei </a:t>
            </a:r>
            <a:r>
              <a:rPr lang="en-US" altLang="en-US" sz="2400" b="1" dirty="0">
                <a:solidFill>
                  <a:schemeClr val="accent3">
                    <a:lumMod val="50000"/>
                  </a:schemeClr>
                </a:solidFill>
                <a:latin typeface="Comic Sans MS" panose="030F0702030302020204" pitchFamily="66" charset="0"/>
              </a:rPr>
              <a:t>decay</a:t>
            </a:r>
            <a:r>
              <a:rPr lang="en-US" altLang="en-US" sz="2400" dirty="0">
                <a:solidFill>
                  <a:schemeClr val="accent3">
                    <a:lumMod val="50000"/>
                  </a:schemeClr>
                </a:solidFill>
                <a:latin typeface="Comic Sans MS" panose="030F0702030302020204" pitchFamily="66" charset="0"/>
              </a:rPr>
              <a:t> </a:t>
            </a:r>
            <a:r>
              <a:rPr lang="en-US" altLang="en-US" sz="2400" u="sng" dirty="0">
                <a:solidFill>
                  <a:schemeClr val="accent3">
                    <a:lumMod val="50000"/>
                  </a:schemeClr>
                </a:solidFill>
                <a:latin typeface="Comic Sans MS" panose="030F0702030302020204" pitchFamily="66" charset="0"/>
              </a:rPr>
              <a:t>by emitting some form of energy, </a:t>
            </a:r>
          </a:p>
          <a:p>
            <a:pPr eaLnBrk="1" hangingPunct="1"/>
            <a:r>
              <a:rPr lang="en-US" altLang="en-US" sz="2400" dirty="0">
                <a:solidFill>
                  <a:schemeClr val="accent3">
                    <a:lumMod val="50000"/>
                  </a:schemeClr>
                </a:solidFill>
                <a:latin typeface="Comic Sans MS" panose="030F0702030302020204" pitchFamily="66" charset="0"/>
              </a:rPr>
              <a:t>Three </a:t>
            </a:r>
            <a:r>
              <a:rPr lang="en-US" altLang="en-US" sz="2400" b="1" u="sng" dirty="0">
                <a:solidFill>
                  <a:schemeClr val="accent3">
                    <a:lumMod val="50000"/>
                  </a:schemeClr>
                </a:solidFill>
                <a:latin typeface="Comic Sans MS" panose="030F0702030302020204" pitchFamily="66" charset="0"/>
              </a:rPr>
              <a:t>different types of decay observed:</a:t>
            </a:r>
          </a:p>
          <a:p>
            <a:pPr lvl="1"/>
            <a:r>
              <a:rPr lang="en-US" altLang="en-US" sz="2400" b="1" dirty="0">
                <a:solidFill>
                  <a:schemeClr val="accent3">
                    <a:lumMod val="50000"/>
                  </a:schemeClr>
                </a:solidFill>
                <a:latin typeface="Comic Sans MS" panose="030F0702030302020204" pitchFamily="66" charset="0"/>
              </a:rPr>
              <a:t>Alpha decay</a:t>
            </a:r>
          </a:p>
          <a:p>
            <a:pPr lvl="1"/>
            <a:r>
              <a:rPr lang="en-US" altLang="en-US" sz="2400" b="1" dirty="0">
                <a:solidFill>
                  <a:schemeClr val="accent3">
                    <a:lumMod val="50000"/>
                  </a:schemeClr>
                </a:solidFill>
                <a:latin typeface="Comic Sans MS" panose="030F0702030302020204" pitchFamily="66" charset="0"/>
              </a:rPr>
              <a:t>Beta decay</a:t>
            </a:r>
          </a:p>
          <a:p>
            <a:pPr lvl="1"/>
            <a:r>
              <a:rPr lang="en-US" altLang="en-US" sz="2400" b="1" dirty="0">
                <a:solidFill>
                  <a:schemeClr val="accent3">
                    <a:lumMod val="50000"/>
                  </a:schemeClr>
                </a:solidFill>
                <a:latin typeface="Comic Sans MS" panose="030F0702030302020204" pitchFamily="66" charset="0"/>
              </a:rPr>
              <a:t>Gamma decay</a:t>
            </a:r>
          </a:p>
          <a:p>
            <a:pPr eaLnBrk="1" hangingPunct="1">
              <a:buFontTx/>
              <a:buNone/>
            </a:pPr>
            <a:r>
              <a:rPr lang="en-US" altLang="en-US" sz="2400" dirty="0">
                <a:solidFill>
                  <a:schemeClr val="accent3">
                    <a:lumMod val="50000"/>
                  </a:schemeClr>
                </a:solidFill>
                <a:latin typeface="Comic Sans MS" panose="030F0702030302020204" pitchFamily="66" charset="0"/>
              </a:rPr>
              <a:t>(First three letters of Greek alphabet).</a:t>
            </a:r>
          </a:p>
        </p:txBody>
      </p:sp>
      <p:sp>
        <p:nvSpPr>
          <p:cNvPr id="32774" name="Rectangle 4"/>
          <p:cNvSpPr>
            <a:spLocks noChangeArrowheads="1"/>
          </p:cNvSpPr>
          <p:nvPr/>
        </p:nvSpPr>
        <p:spPr bwMode="auto">
          <a:xfrm>
            <a:off x="9623425" y="2797176"/>
            <a:ext cx="184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endParaRPr lang="en-US" altLang="en-US"/>
          </a:p>
        </p:txBody>
      </p:sp>
      <p:sp>
        <p:nvSpPr>
          <p:cNvPr id="32775" name="Text Box 5"/>
          <p:cNvSpPr txBox="1">
            <a:spLocks noChangeArrowheads="1"/>
          </p:cNvSpPr>
          <p:nvPr/>
        </p:nvSpPr>
        <p:spPr bwMode="auto">
          <a:xfrm>
            <a:off x="1892300" y="4895252"/>
            <a:ext cx="8534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a:spcBef>
                <a:spcPct val="50000"/>
              </a:spcBef>
            </a:pPr>
            <a:r>
              <a:rPr lang="en-US" altLang="en-US" sz="2000" i="1" dirty="0">
                <a:solidFill>
                  <a:schemeClr val="accent4">
                    <a:lumMod val="50000"/>
                  </a:schemeClr>
                </a:solidFill>
                <a:latin typeface="Comic Sans MS" panose="030F0702030302020204" pitchFamily="66" charset="0"/>
              </a:rPr>
              <a:t>Ernest Rutherford (1899): "These experiments show that the uranium radiation is complex and that there are present at least two distinct types of radiation - one that is very readily absorbed, which will be termed for convenience the alpha-radiation, and the other of more penetrative character which will be termed the beta-radiation."</a:t>
            </a:r>
          </a:p>
        </p:txBody>
      </p:sp>
    </p:spTree>
    <p:extLst>
      <p:ext uri="{BB962C8B-B14F-4D97-AF65-F5344CB8AC3E}">
        <p14:creationId xmlns:p14="http://schemas.microsoft.com/office/powerpoint/2010/main" val="2751001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073174" y="1320338"/>
            <a:ext cx="10551242"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36550" algn="l"/>
              </a:tabLst>
              <a:defRPr>
                <a:solidFill>
                  <a:schemeClr val="tx1"/>
                </a:solidFill>
                <a:latin typeface="Arial" panose="020B0604020202020204" pitchFamily="34" charset="0"/>
              </a:defRPr>
            </a:lvl1pPr>
            <a:lvl2pPr marL="858838" indent="-342900">
              <a:tabLst>
                <a:tab pos="336550" algn="l"/>
              </a:tabLst>
              <a:defRPr>
                <a:solidFill>
                  <a:schemeClr val="tx1"/>
                </a:solidFill>
                <a:latin typeface="Arial" panose="020B0604020202020204" pitchFamily="34" charset="0"/>
              </a:defRPr>
            </a:lvl2pPr>
            <a:lvl3pPr marL="1316038" indent="-342900">
              <a:tabLst>
                <a:tab pos="336550" algn="l"/>
              </a:tabLst>
              <a:defRPr>
                <a:solidFill>
                  <a:schemeClr val="tx1"/>
                </a:solidFill>
                <a:latin typeface="Arial" panose="020B0604020202020204" pitchFamily="34" charset="0"/>
              </a:defRPr>
            </a:lvl3pPr>
            <a:lvl4pPr marL="1773238" indent="-342900">
              <a:tabLst>
                <a:tab pos="336550" algn="l"/>
              </a:tabLst>
              <a:defRPr>
                <a:solidFill>
                  <a:schemeClr val="tx1"/>
                </a:solidFill>
                <a:latin typeface="Arial" panose="020B0604020202020204" pitchFamily="34" charset="0"/>
              </a:defRPr>
            </a:lvl4pPr>
            <a:lvl5pPr marL="2230438" indent="-342900">
              <a:tabLst>
                <a:tab pos="336550" algn="l"/>
              </a:tabLst>
              <a:defRPr>
                <a:solidFill>
                  <a:schemeClr val="tx1"/>
                </a:solidFill>
                <a:latin typeface="Arial" panose="020B0604020202020204" pitchFamily="34" charset="0"/>
              </a:defRPr>
            </a:lvl5pPr>
            <a:lvl6pPr marL="2687638" indent="-342900" fontAlgn="base">
              <a:spcBef>
                <a:spcPct val="0"/>
              </a:spcBef>
              <a:spcAft>
                <a:spcPct val="0"/>
              </a:spcAft>
              <a:tabLst>
                <a:tab pos="336550" algn="l"/>
              </a:tabLst>
              <a:defRPr>
                <a:solidFill>
                  <a:schemeClr val="tx1"/>
                </a:solidFill>
                <a:latin typeface="Arial" panose="020B0604020202020204" pitchFamily="34" charset="0"/>
              </a:defRPr>
            </a:lvl6pPr>
            <a:lvl7pPr marL="3144838" indent="-342900" fontAlgn="base">
              <a:spcBef>
                <a:spcPct val="0"/>
              </a:spcBef>
              <a:spcAft>
                <a:spcPct val="0"/>
              </a:spcAft>
              <a:tabLst>
                <a:tab pos="336550" algn="l"/>
              </a:tabLst>
              <a:defRPr>
                <a:solidFill>
                  <a:schemeClr val="tx1"/>
                </a:solidFill>
                <a:latin typeface="Arial" panose="020B0604020202020204" pitchFamily="34" charset="0"/>
              </a:defRPr>
            </a:lvl7pPr>
            <a:lvl8pPr marL="3602038" indent="-342900" fontAlgn="base">
              <a:spcBef>
                <a:spcPct val="0"/>
              </a:spcBef>
              <a:spcAft>
                <a:spcPct val="0"/>
              </a:spcAft>
              <a:tabLst>
                <a:tab pos="336550" algn="l"/>
              </a:tabLst>
              <a:defRPr>
                <a:solidFill>
                  <a:schemeClr val="tx1"/>
                </a:solidFill>
                <a:latin typeface="Arial" panose="020B0604020202020204" pitchFamily="34" charset="0"/>
              </a:defRPr>
            </a:lvl8pPr>
            <a:lvl9pPr marL="4059238" indent="-342900" fontAlgn="base">
              <a:spcBef>
                <a:spcPct val="0"/>
              </a:spcBef>
              <a:spcAft>
                <a:spcPct val="0"/>
              </a:spcAft>
              <a:tabLst>
                <a:tab pos="336550" algn="l"/>
              </a:tabLs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tab pos="336550" algn="l"/>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Radioactive rays were observed to be of three types:</a:t>
            </a:r>
          </a:p>
          <a:p>
            <a:pPr marL="0" marR="0" lvl="0" indent="0" algn="l" defTabSz="914400" rtl="0" eaLnBrk="1" fontAlgn="auto" latinLnBrk="0" hangingPunct="1">
              <a:lnSpc>
                <a:spcPct val="100000"/>
              </a:lnSpc>
              <a:spcBef>
                <a:spcPct val="50000"/>
              </a:spcBef>
              <a:spcAft>
                <a:spcPts val="0"/>
              </a:spcAft>
              <a:buClrTx/>
              <a:buSzTx/>
              <a:buFontTx/>
              <a:buAutoNum type="arabicPeriod"/>
              <a:tabLst>
                <a:tab pos="336550" algn="l"/>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Alpha rays, which could barely penetrate a  piece of paper</a:t>
            </a:r>
          </a:p>
          <a:p>
            <a:pPr marL="0" marR="0" lvl="0" indent="0" algn="l" defTabSz="914400" rtl="0" eaLnBrk="1" fontAlgn="auto" latinLnBrk="0" hangingPunct="1">
              <a:lnSpc>
                <a:spcPct val="100000"/>
              </a:lnSpc>
              <a:spcBef>
                <a:spcPct val="50000"/>
              </a:spcBef>
              <a:spcAft>
                <a:spcPts val="0"/>
              </a:spcAft>
              <a:buClrTx/>
              <a:buSzTx/>
              <a:buFontTx/>
              <a:buAutoNum type="arabicPeriod"/>
              <a:tabLst>
                <a:tab pos="336550" algn="l"/>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Beta rays, which could penetrate 3 mm of Aluminum</a:t>
            </a:r>
          </a:p>
          <a:p>
            <a:pPr marL="0" marR="0" lvl="0" indent="0" algn="l" defTabSz="914400" rtl="0" eaLnBrk="1" fontAlgn="auto" latinLnBrk="0" hangingPunct="1">
              <a:lnSpc>
                <a:spcPct val="100000"/>
              </a:lnSpc>
              <a:spcBef>
                <a:spcPct val="50000"/>
              </a:spcBef>
              <a:spcAft>
                <a:spcPts val="0"/>
              </a:spcAft>
              <a:buClrTx/>
              <a:buSzTx/>
              <a:buFontTx/>
              <a:buAutoNum type="arabicPeriod"/>
              <a:tabLst>
                <a:tab pos="336550" algn="l"/>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Gamma rays, which could penetrate several centimeters of lead</a:t>
            </a:r>
          </a:p>
          <a:p>
            <a:pPr marL="0" marR="0" lvl="0" indent="0" algn="l" defTabSz="914400" rtl="0" eaLnBrk="1" fontAlgn="auto" latinLnBrk="0" hangingPunct="1">
              <a:lnSpc>
                <a:spcPct val="100000"/>
              </a:lnSpc>
              <a:spcBef>
                <a:spcPct val="50000"/>
              </a:spcBef>
              <a:spcAft>
                <a:spcPts val="0"/>
              </a:spcAft>
              <a:buClrTx/>
              <a:buSzTx/>
              <a:buFontTx/>
              <a:buNone/>
              <a:tabLst>
                <a:tab pos="336550" algn="l"/>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We now know that </a:t>
            </a:r>
            <a:r>
              <a:rPr kumimoji="0" lang="en-US" altLang="en-US" sz="28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alpha rays are helium nuclei, beta rays are electrons, and gamma rays are electromagnetic radiation</a:t>
            </a: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a:t>
            </a:r>
          </a:p>
        </p:txBody>
      </p:sp>
      <p:sp>
        <p:nvSpPr>
          <p:cNvPr id="25604" name="Rectangle 4"/>
          <p:cNvSpPr>
            <a:spLocks noGrp="1" noChangeArrowheads="1"/>
          </p:cNvSpPr>
          <p:nvPr>
            <p:ph type="title"/>
          </p:nvPr>
        </p:nvSpPr>
        <p:spPr>
          <a:xfrm>
            <a:off x="1981200" y="0"/>
            <a:ext cx="8229600" cy="914400"/>
          </a:xfrm>
        </p:spPr>
        <p:txBody>
          <a:bodyPr/>
          <a:lstStyle/>
          <a:p>
            <a:r>
              <a:rPr lang="en-US" altLang="en-US" dirty="0">
                <a:latin typeface="Comic Sans MS" panose="030F0702030302020204" pitchFamily="66" charset="0"/>
              </a:rPr>
              <a:t>Radioactivity</a:t>
            </a:r>
          </a:p>
        </p:txBody>
      </p:sp>
    </p:spTree>
    <p:extLst>
      <p:ext uri="{BB962C8B-B14F-4D97-AF65-F5344CB8AC3E}">
        <p14:creationId xmlns:p14="http://schemas.microsoft.com/office/powerpoint/2010/main" val="611575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3240602" y="258080"/>
            <a:ext cx="6589199" cy="1280890"/>
          </a:xfrm>
        </p:spPr>
        <p:txBody>
          <a:bodyPr/>
          <a:lstStyle/>
          <a:p>
            <a:pPr eaLnBrk="1" hangingPunct="1"/>
            <a:r>
              <a:rPr lang="en-US" altLang="en-US" dirty="0">
                <a:latin typeface="Comic Sans MS" panose="030F0702030302020204" pitchFamily="66" charset="0"/>
              </a:rPr>
              <a:t>Is the radiation charged?</a:t>
            </a:r>
          </a:p>
        </p:txBody>
      </p:sp>
      <p:sp>
        <p:nvSpPr>
          <p:cNvPr id="36869" name="Rectangle 3"/>
          <p:cNvSpPr>
            <a:spLocks noGrp="1" noChangeArrowheads="1"/>
          </p:cNvSpPr>
          <p:nvPr>
            <p:ph type="body" idx="1"/>
          </p:nvPr>
        </p:nvSpPr>
        <p:spPr>
          <a:xfrm>
            <a:off x="2057400" y="4572000"/>
            <a:ext cx="7772400" cy="1752600"/>
          </a:xfrm>
        </p:spPr>
        <p:txBody>
          <a:bodyPr>
            <a:normAutofit/>
          </a:bodyPr>
          <a:lstStyle/>
          <a:p>
            <a:pPr eaLnBrk="1" hangingPunct="1"/>
            <a:r>
              <a:rPr lang="en-US" altLang="en-US" sz="2800" b="1" dirty="0">
                <a:solidFill>
                  <a:schemeClr val="accent1">
                    <a:lumMod val="75000"/>
                  </a:schemeClr>
                </a:solidFill>
                <a:latin typeface="Comic Sans MS" panose="030F0702030302020204" pitchFamily="66" charset="0"/>
              </a:rPr>
              <a:t>Alpha radiation positively charged</a:t>
            </a:r>
          </a:p>
          <a:p>
            <a:pPr eaLnBrk="1" hangingPunct="1"/>
            <a:r>
              <a:rPr lang="en-US" altLang="en-US" sz="2800" b="1" dirty="0">
                <a:solidFill>
                  <a:schemeClr val="accent1">
                    <a:lumMod val="75000"/>
                  </a:schemeClr>
                </a:solidFill>
                <a:latin typeface="Comic Sans MS" panose="030F0702030302020204" pitchFamily="66" charset="0"/>
              </a:rPr>
              <a:t>Beta radiation negatively charged</a:t>
            </a:r>
          </a:p>
          <a:p>
            <a:pPr eaLnBrk="1" hangingPunct="1"/>
            <a:r>
              <a:rPr lang="en-US" altLang="en-US" sz="2800" b="1" dirty="0">
                <a:solidFill>
                  <a:schemeClr val="accent1">
                    <a:lumMod val="75000"/>
                  </a:schemeClr>
                </a:solidFill>
                <a:latin typeface="Comic Sans MS" panose="030F0702030302020204" pitchFamily="66" charset="0"/>
              </a:rPr>
              <a:t>Gamma radiation uncharged</a:t>
            </a:r>
          </a:p>
        </p:txBody>
      </p:sp>
      <p:pic>
        <p:nvPicPr>
          <p:cNvPr id="368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5754" y="1125749"/>
            <a:ext cx="701040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52640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3"/>
          <p:cNvSpPr txBox="1">
            <a:spLocks noChangeArrowheads="1"/>
          </p:cNvSpPr>
          <p:nvPr/>
        </p:nvSpPr>
        <p:spPr bwMode="auto">
          <a:xfrm>
            <a:off x="1024128" y="1082041"/>
            <a:ext cx="1085392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Alpha and beta rays are bent in opposite directions in a magnetic field, while gamma rays are not bent at all. Rutherford and others studied the rays experimentally in 1898, </a:t>
            </a:r>
            <a:r>
              <a:rPr kumimoji="0" lang="en-US" altLang="en-US" sz="2400" b="1"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it was found that alpha rays ( nuclei of Helium atom) are charged positively, beta rays are charged negatively (electrons) and gamma rays are neutral ( high energy photons).</a:t>
            </a:r>
          </a:p>
        </p:txBody>
      </p:sp>
      <p:sp>
        <p:nvSpPr>
          <p:cNvPr id="24581" name="Rectangle 5"/>
          <p:cNvSpPr>
            <a:spLocks noGrp="1" noChangeArrowheads="1"/>
          </p:cNvSpPr>
          <p:nvPr>
            <p:ph type="title"/>
          </p:nvPr>
        </p:nvSpPr>
        <p:spPr>
          <a:xfrm>
            <a:off x="2537616" y="208183"/>
            <a:ext cx="8785600" cy="1280890"/>
          </a:xfrm>
        </p:spPr>
        <p:txBody>
          <a:bodyPr/>
          <a:lstStyle/>
          <a:p>
            <a:r>
              <a:rPr lang="en-US" altLang="en-US" dirty="0">
                <a:latin typeface="Comic Sans MS" panose="030F0702030302020204" pitchFamily="66" charset="0"/>
              </a:rPr>
              <a:t>Radioactivity</a:t>
            </a:r>
          </a:p>
        </p:txBody>
      </p:sp>
      <p:pic>
        <p:nvPicPr>
          <p:cNvPr id="24583" name="Picture 7" descr="Figure_41_04"/>
          <p:cNvPicPr>
            <a:picLocks noChangeAspect="1" noChangeArrowheads="1"/>
          </p:cNvPicPr>
          <p:nvPr/>
        </p:nvPicPr>
        <p:blipFill>
          <a:blip r:embed="rId3" cstate="print">
            <a:extLst>
              <a:ext uri="{28A0092B-C50C-407E-A947-70E740481C1C}">
                <a14:useLocalDpi xmlns:a14="http://schemas.microsoft.com/office/drawing/2010/main" val="0"/>
              </a:ext>
            </a:extLst>
          </a:blip>
          <a:srcRect b="2603"/>
          <a:stretch>
            <a:fillRect/>
          </a:stretch>
        </p:blipFill>
        <p:spPr bwMode="auto">
          <a:xfrm>
            <a:off x="8617088" y="3136392"/>
            <a:ext cx="2926729" cy="307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55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2209800" y="88900"/>
            <a:ext cx="7772400" cy="723900"/>
          </a:xfrm>
        </p:spPr>
        <p:txBody>
          <a:bodyPr/>
          <a:lstStyle/>
          <a:p>
            <a:pPr eaLnBrk="1" hangingPunct="1"/>
            <a:r>
              <a:rPr lang="en-US" altLang="en-US" dirty="0">
                <a:latin typeface="Comic Sans MS" panose="030F0702030302020204" pitchFamily="66" charset="0"/>
              </a:rPr>
              <a:t>Alpha radiation</a:t>
            </a:r>
          </a:p>
        </p:txBody>
      </p:sp>
      <p:sp>
        <p:nvSpPr>
          <p:cNvPr id="38917" name="Rectangle 3"/>
          <p:cNvSpPr>
            <a:spLocks noGrp="1" noChangeArrowheads="1"/>
          </p:cNvSpPr>
          <p:nvPr>
            <p:ph type="body" idx="1"/>
          </p:nvPr>
        </p:nvSpPr>
        <p:spPr>
          <a:xfrm>
            <a:off x="1579417" y="1143000"/>
            <a:ext cx="6907877" cy="1371600"/>
          </a:xfrm>
        </p:spPr>
        <p:txBody>
          <a:bodyPr>
            <a:normAutofit/>
          </a:bodyPr>
          <a:lstStyle/>
          <a:p>
            <a:pPr eaLnBrk="1" hangingPunct="1">
              <a:lnSpc>
                <a:spcPct val="90000"/>
              </a:lnSpc>
            </a:pPr>
            <a:r>
              <a:rPr lang="en-US" altLang="en-US" sz="2400" dirty="0">
                <a:latin typeface="Comic Sans MS" panose="030F0702030302020204" pitchFamily="66" charset="0"/>
              </a:rPr>
              <a:t>Alpha radiation now known to be a helium nucleus</a:t>
            </a:r>
            <a:br>
              <a:rPr lang="en-US" altLang="en-US" sz="2400" dirty="0">
                <a:latin typeface="Comic Sans MS" panose="030F0702030302020204" pitchFamily="66" charset="0"/>
              </a:rPr>
            </a:br>
            <a:r>
              <a:rPr lang="en-US" altLang="en-US" sz="2400" dirty="0">
                <a:latin typeface="Comic Sans MS" panose="030F0702030302020204" pitchFamily="66" charset="0"/>
              </a:rPr>
              <a:t>(2 protons, 2 neutrons)</a:t>
            </a:r>
          </a:p>
        </p:txBody>
      </p:sp>
      <p:pic>
        <p:nvPicPr>
          <p:cNvPr id="389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9100" y="596900"/>
            <a:ext cx="18637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8" descr="alphadec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295" y="3625850"/>
            <a:ext cx="7643813" cy="294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6569" name="Text Box 9"/>
          <p:cNvSpPr txBox="1">
            <a:spLocks noChangeArrowheads="1"/>
          </p:cNvSpPr>
          <p:nvPr/>
        </p:nvSpPr>
        <p:spPr bwMode="auto">
          <a:xfrm>
            <a:off x="2082800" y="2679700"/>
            <a:ext cx="72263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Piece of atom (alpha particle) is broken from heavy nucleus and ejected </a:t>
            </a:r>
          </a:p>
        </p:txBody>
      </p:sp>
    </p:spTree>
    <p:extLst>
      <p:ext uri="{BB962C8B-B14F-4D97-AF65-F5344CB8AC3E}">
        <p14:creationId xmlns:p14="http://schemas.microsoft.com/office/powerpoint/2010/main" val="24382132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569"/>
                                        </p:tgtEl>
                                        <p:attrNameLst>
                                          <p:attrName>style.visibility</p:attrName>
                                        </p:attrNameLst>
                                      </p:cBhvr>
                                      <p:to>
                                        <p:strVal val="visible"/>
                                      </p:to>
                                    </p:set>
                                    <p:animEffect transition="in" filter="fade">
                                      <p:cBhvr>
                                        <p:cTn id="7" dur="1000"/>
                                        <p:tgtEl>
                                          <p:spTgt spid="66569"/>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66568"/>
                                        </p:tgtEl>
                                        <p:attrNameLst>
                                          <p:attrName>style.visibility</p:attrName>
                                        </p:attrNameLst>
                                      </p:cBhvr>
                                      <p:to>
                                        <p:strVal val="visible"/>
                                      </p:to>
                                    </p:set>
                                    <p:animEffect transition="in" filter="fade">
                                      <p:cBhvr>
                                        <p:cTn id="11" dur="1000"/>
                                        <p:tgtEl>
                                          <p:spTgt spid="665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2222500" y="0"/>
            <a:ext cx="7772400" cy="838200"/>
          </a:xfrm>
        </p:spPr>
        <p:txBody>
          <a:bodyPr/>
          <a:lstStyle/>
          <a:p>
            <a:pPr eaLnBrk="1" hangingPunct="1"/>
            <a:r>
              <a:rPr lang="en-US" altLang="en-US" dirty="0">
                <a:latin typeface="Comic Sans MS" panose="030F0702030302020204" pitchFamily="66" charset="0"/>
              </a:rPr>
              <a:t>Neutrons and Protons</a:t>
            </a:r>
          </a:p>
        </p:txBody>
      </p:sp>
      <p:sp>
        <p:nvSpPr>
          <p:cNvPr id="25603" name="Rectangle 3"/>
          <p:cNvSpPr>
            <a:spLocks noGrp="1" noChangeArrowheads="1"/>
          </p:cNvSpPr>
          <p:nvPr>
            <p:ph idx="1"/>
          </p:nvPr>
        </p:nvSpPr>
        <p:spPr>
          <a:xfrm>
            <a:off x="1790699" y="2235200"/>
            <a:ext cx="9648631" cy="5346700"/>
          </a:xfrm>
        </p:spPr>
        <p:txBody>
          <a:bodyPr/>
          <a:lstStyle/>
          <a:p>
            <a:pPr>
              <a:tabLst>
                <a:tab pos="1485900" algn="l"/>
              </a:tabLst>
            </a:pPr>
            <a:r>
              <a:rPr lang="en-US" altLang="en-US" sz="2400" dirty="0">
                <a:latin typeface="Comic Sans MS" panose="030F0702030302020204" pitchFamily="66" charset="0"/>
              </a:rPr>
              <a:t>The </a:t>
            </a:r>
            <a:r>
              <a:rPr lang="en-US" altLang="en-US" sz="2400" u="sng" dirty="0">
                <a:latin typeface="Comic Sans MS" panose="030F0702030302020204" pitchFamily="66" charset="0"/>
              </a:rPr>
              <a:t>number of protons in a nucleus is the same as the number of electrons since the atom has a net zero charge</a:t>
            </a:r>
            <a:r>
              <a:rPr lang="en-US" altLang="en-US" sz="2400" dirty="0">
                <a:latin typeface="Comic Sans MS" panose="030F0702030302020204" pitchFamily="66" charset="0"/>
              </a:rPr>
              <a:t>.</a:t>
            </a:r>
          </a:p>
          <a:p>
            <a:pPr>
              <a:tabLst>
                <a:tab pos="1485900" algn="l"/>
              </a:tabLst>
            </a:pPr>
            <a:r>
              <a:rPr lang="en-US" altLang="en-US" sz="2400" u="sng" dirty="0">
                <a:latin typeface="Comic Sans MS" panose="030F0702030302020204" pitchFamily="66" charset="0"/>
              </a:rPr>
              <a:t>The number of electrons determines which element it is.</a:t>
            </a:r>
          </a:p>
          <a:p>
            <a:pPr lvl="1">
              <a:tabLst>
                <a:tab pos="1485900" algn="l"/>
              </a:tabLst>
            </a:pPr>
            <a:r>
              <a:rPr lang="en-US" altLang="en-US" sz="1800" dirty="0">
                <a:latin typeface="Comic Sans MS" panose="030F0702030302020204" pitchFamily="66" charset="0"/>
              </a:rPr>
              <a:t>1 electron </a:t>
            </a:r>
            <a:r>
              <a:rPr lang="en-US" altLang="en-US" sz="1800" dirty="0">
                <a:latin typeface="Comic Sans MS" panose="030F0702030302020204" pitchFamily="66" charset="0"/>
                <a:sym typeface="Symbol" panose="05050102010706020507" pitchFamily="18" charset="2"/>
              </a:rPr>
              <a:t></a:t>
            </a:r>
            <a:r>
              <a:rPr lang="en-US" altLang="en-US" sz="1800" dirty="0">
                <a:latin typeface="Comic Sans MS" panose="030F0702030302020204" pitchFamily="66" charset="0"/>
              </a:rPr>
              <a:t> Hydrogen</a:t>
            </a:r>
          </a:p>
          <a:p>
            <a:pPr lvl="1">
              <a:tabLst>
                <a:tab pos="1485900" algn="l"/>
              </a:tabLst>
            </a:pPr>
            <a:r>
              <a:rPr lang="en-US" altLang="en-US" sz="1800" dirty="0">
                <a:latin typeface="Comic Sans MS" panose="030F0702030302020204" pitchFamily="66" charset="0"/>
              </a:rPr>
              <a:t>2 electrons </a:t>
            </a:r>
            <a:r>
              <a:rPr lang="en-US" altLang="en-US" sz="1800" dirty="0">
                <a:latin typeface="Comic Sans MS" panose="030F0702030302020204" pitchFamily="66" charset="0"/>
                <a:sym typeface="Symbol" panose="05050102010706020507" pitchFamily="18" charset="2"/>
              </a:rPr>
              <a:t></a:t>
            </a:r>
            <a:r>
              <a:rPr lang="en-US" altLang="en-US" sz="1800" dirty="0">
                <a:latin typeface="Comic Sans MS" panose="030F0702030302020204" pitchFamily="66" charset="0"/>
              </a:rPr>
              <a:t> Helium</a:t>
            </a:r>
          </a:p>
          <a:p>
            <a:pPr lvl="1">
              <a:tabLst>
                <a:tab pos="1485900" algn="l"/>
              </a:tabLst>
            </a:pPr>
            <a:r>
              <a:rPr lang="en-US" altLang="en-US" sz="1800" dirty="0">
                <a:latin typeface="Comic Sans MS" panose="030F0702030302020204" pitchFamily="66" charset="0"/>
              </a:rPr>
              <a:t>6 electrons </a:t>
            </a:r>
            <a:r>
              <a:rPr lang="en-US" altLang="en-US" sz="1800" dirty="0">
                <a:latin typeface="Comic Sans MS" panose="030F0702030302020204" pitchFamily="66" charset="0"/>
                <a:sym typeface="Symbol" panose="05050102010706020507" pitchFamily="18" charset="2"/>
              </a:rPr>
              <a:t> Carbon</a:t>
            </a:r>
            <a:endParaRPr lang="en-US" altLang="en-US" sz="1800" dirty="0">
              <a:latin typeface="Comic Sans MS" panose="030F0702030302020204" pitchFamily="66" charset="0"/>
            </a:endParaRPr>
          </a:p>
          <a:p>
            <a:pPr>
              <a:tabLst>
                <a:tab pos="1485900" algn="l"/>
              </a:tabLst>
            </a:pPr>
            <a:r>
              <a:rPr lang="en-US" altLang="en-US" sz="2400" dirty="0">
                <a:latin typeface="Comic Sans MS" panose="030F0702030302020204" pitchFamily="66" charset="0"/>
              </a:rPr>
              <a:t>How many neutrons?</a:t>
            </a:r>
          </a:p>
        </p:txBody>
      </p:sp>
      <p:sp>
        <p:nvSpPr>
          <p:cNvPr id="10246" name="Text Box 8"/>
          <p:cNvSpPr txBox="1">
            <a:spLocks noChangeArrowheads="1"/>
          </p:cNvSpPr>
          <p:nvPr/>
        </p:nvSpPr>
        <p:spPr bwMode="auto">
          <a:xfrm>
            <a:off x="1727200" y="812801"/>
            <a:ext cx="8775700" cy="1330325"/>
          </a:xfrm>
          <a:prstGeom prst="rect">
            <a:avLst/>
          </a:prstGeom>
          <a:solidFill>
            <a:schemeClr val="accent1">
              <a:lumMod val="60000"/>
              <a:lumOff val="40000"/>
            </a:schemeClr>
          </a:solidFill>
          <a:ln>
            <a:noFill/>
          </a:ln>
          <a:effectLst/>
        </p:spPr>
        <p:txBody>
          <a:bodyPr>
            <a:spAutoFit/>
          </a:bodyPr>
          <a:lstStyle>
            <a:lvl1pPr>
              <a:tabLst>
                <a:tab pos="1600200" algn="l"/>
              </a:tabLst>
              <a:defRPr sz="2800">
                <a:solidFill>
                  <a:schemeClr val="tx1"/>
                </a:solidFill>
                <a:latin typeface="Trebuchet MS" panose="020B0603020202020204" pitchFamily="34" charset="0"/>
              </a:defRPr>
            </a:lvl1pPr>
            <a:lvl2pPr marL="742950" indent="-285750">
              <a:tabLst>
                <a:tab pos="1600200" algn="l"/>
              </a:tabLst>
              <a:defRPr sz="2800">
                <a:solidFill>
                  <a:schemeClr val="tx1"/>
                </a:solidFill>
                <a:latin typeface="Trebuchet MS" panose="020B0603020202020204" pitchFamily="34" charset="0"/>
              </a:defRPr>
            </a:lvl2pPr>
            <a:lvl3pPr marL="1143000" indent="-228600">
              <a:tabLst>
                <a:tab pos="1600200" algn="l"/>
              </a:tabLst>
              <a:defRPr sz="2800">
                <a:solidFill>
                  <a:schemeClr val="tx1"/>
                </a:solidFill>
                <a:latin typeface="Trebuchet MS" panose="020B0603020202020204" pitchFamily="34" charset="0"/>
              </a:defRPr>
            </a:lvl3pPr>
            <a:lvl4pPr marL="1600200" indent="-228600">
              <a:tabLst>
                <a:tab pos="1600200" algn="l"/>
              </a:tabLst>
              <a:defRPr sz="2800">
                <a:solidFill>
                  <a:schemeClr val="tx1"/>
                </a:solidFill>
                <a:latin typeface="Trebuchet MS" panose="020B0603020202020204" pitchFamily="34" charset="0"/>
              </a:defRPr>
            </a:lvl4pPr>
            <a:lvl5pPr marL="2057400" indent="-228600">
              <a:tabLst>
                <a:tab pos="1600200" algn="l"/>
              </a:tabLst>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tabLst>
                <a:tab pos="1600200" algn="l"/>
              </a:tabLs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tabLst>
                <a:tab pos="1600200" algn="l"/>
              </a:tabLs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tabLst>
                <a:tab pos="1600200" algn="l"/>
              </a:tabLs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tabLst>
                <a:tab pos="1600200" algn="l"/>
              </a:tabLst>
              <a:defRPr sz="2800">
                <a:solidFill>
                  <a:schemeClr val="tx1"/>
                </a:solidFill>
                <a:latin typeface="Trebuchet MS" panose="020B0603020202020204" pitchFamily="34" charset="0"/>
              </a:defRPr>
            </a:lvl9pPr>
          </a:lstStyle>
          <a:p>
            <a:pPr fontAlgn="base">
              <a:lnSpc>
                <a:spcPct val="90000"/>
              </a:lnSpc>
              <a:spcBef>
                <a:spcPct val="20000"/>
              </a:spcBef>
              <a:spcAft>
                <a:spcPct val="0"/>
              </a:spcAft>
              <a:defRPr/>
            </a:pPr>
            <a:r>
              <a:rPr lang="en-US" altLang="en-US" dirty="0">
                <a:solidFill>
                  <a:srgbClr val="000000"/>
                </a:solidFill>
                <a:latin typeface="Comic Sans MS" panose="030F0702030302020204" pitchFamily="66" charset="0"/>
              </a:rPr>
              <a:t>Neutron:	zero charge (neutral)</a:t>
            </a:r>
          </a:p>
          <a:p>
            <a:pPr fontAlgn="base">
              <a:lnSpc>
                <a:spcPct val="90000"/>
              </a:lnSpc>
              <a:spcBef>
                <a:spcPct val="20000"/>
              </a:spcBef>
              <a:spcAft>
                <a:spcPct val="0"/>
              </a:spcAft>
              <a:defRPr/>
            </a:pPr>
            <a:r>
              <a:rPr lang="en-US" altLang="en-US" dirty="0">
                <a:solidFill>
                  <a:srgbClr val="000000"/>
                </a:solidFill>
                <a:latin typeface="Comic Sans MS" panose="030F0702030302020204" pitchFamily="66" charset="0"/>
              </a:rPr>
              <a:t>Proton: 	positive charge </a:t>
            </a:r>
            <a:br>
              <a:rPr lang="en-US" altLang="en-US" dirty="0">
                <a:solidFill>
                  <a:srgbClr val="000000"/>
                </a:solidFill>
                <a:latin typeface="Comic Sans MS" panose="030F0702030302020204" pitchFamily="66" charset="0"/>
              </a:rPr>
            </a:br>
            <a:r>
              <a:rPr lang="en-US" altLang="en-US" dirty="0">
                <a:solidFill>
                  <a:srgbClr val="000000"/>
                </a:solidFill>
                <a:latin typeface="Comic Sans MS" panose="030F0702030302020204" pitchFamily="66" charset="0"/>
              </a:rPr>
              <a:t>	(equal and opposite to electron)</a:t>
            </a:r>
          </a:p>
        </p:txBody>
      </p:sp>
    </p:spTree>
    <p:extLst>
      <p:ext uri="{BB962C8B-B14F-4D97-AF65-F5344CB8AC3E}">
        <p14:creationId xmlns:p14="http://schemas.microsoft.com/office/powerpoint/2010/main" val="6168632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fade">
                                      <p:cBhvr>
                                        <p:cTn id="7" dur="5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fade">
                                      <p:cBhvr>
                                        <p:cTn id="12" dur="500"/>
                                        <p:tgtEl>
                                          <p:spTgt spid="2560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Effect transition="in" filter="fade">
                                      <p:cBhvr>
                                        <p:cTn id="15" dur="500"/>
                                        <p:tgtEl>
                                          <p:spTgt spid="2560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603">
                                            <p:txEl>
                                              <p:pRg st="3" end="3"/>
                                            </p:txEl>
                                          </p:spTgt>
                                        </p:tgtEl>
                                        <p:attrNameLst>
                                          <p:attrName>style.visibility</p:attrName>
                                        </p:attrNameLst>
                                      </p:cBhvr>
                                      <p:to>
                                        <p:strVal val="visible"/>
                                      </p:to>
                                    </p:set>
                                    <p:animEffect transition="in" filter="fade">
                                      <p:cBhvr>
                                        <p:cTn id="18" dur="500"/>
                                        <p:tgtEl>
                                          <p:spTgt spid="2560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603">
                                            <p:txEl>
                                              <p:pRg st="4" end="4"/>
                                            </p:txEl>
                                          </p:spTgt>
                                        </p:tgtEl>
                                        <p:attrNameLst>
                                          <p:attrName>style.visibility</p:attrName>
                                        </p:attrNameLst>
                                      </p:cBhvr>
                                      <p:to>
                                        <p:strVal val="visible"/>
                                      </p:to>
                                    </p:set>
                                    <p:animEffect transition="in" filter="fade">
                                      <p:cBhvr>
                                        <p:cTn id="21" dur="500"/>
                                        <p:tgtEl>
                                          <p:spTgt spid="25603">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5603">
                                            <p:txEl>
                                              <p:pRg st="5" end="5"/>
                                            </p:txEl>
                                          </p:spTgt>
                                        </p:tgtEl>
                                        <p:attrNameLst>
                                          <p:attrName>style.visibility</p:attrName>
                                        </p:attrNameLst>
                                      </p:cBhvr>
                                      <p:to>
                                        <p:strVal val="visible"/>
                                      </p:to>
                                    </p:set>
                                    <p:animEffect transition="in" filter="fade">
                                      <p:cBhvr>
                                        <p:cTn id="26" dur="500"/>
                                        <p:tgtEl>
                                          <p:spTgt spid="256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62" name="Picture 10" descr="Figure_41_05"/>
          <p:cNvPicPr>
            <a:picLocks noChangeAspect="1" noChangeArrowheads="1"/>
          </p:cNvPicPr>
          <p:nvPr/>
        </p:nvPicPr>
        <p:blipFill>
          <a:blip r:embed="rId3">
            <a:extLst>
              <a:ext uri="{28A0092B-C50C-407E-A947-70E740481C1C}">
                <a14:useLocalDpi xmlns:a14="http://schemas.microsoft.com/office/drawing/2010/main" val="0"/>
              </a:ext>
            </a:extLst>
          </a:blip>
          <a:srcRect b="4057"/>
          <a:stretch>
            <a:fillRect/>
          </a:stretch>
        </p:blipFill>
        <p:spPr bwMode="auto">
          <a:xfrm>
            <a:off x="816864" y="3819858"/>
            <a:ext cx="7019544" cy="2959028"/>
          </a:xfrm>
          <a:prstGeom prst="rect">
            <a:avLst/>
          </a:prstGeom>
          <a:noFill/>
          <a:extLst>
            <a:ext uri="{909E8E84-426E-40DD-AFC4-6F175D3DCCD1}">
              <a14:hiddenFill xmlns:a14="http://schemas.microsoft.com/office/drawing/2010/main">
                <a:solidFill>
                  <a:srgbClr val="FFFFFF"/>
                </a:solidFill>
              </a14:hiddenFill>
            </a:ext>
          </a:extLst>
        </p:spPr>
      </p:pic>
      <p:sp>
        <p:nvSpPr>
          <p:cNvPr id="23560" name="Rectangle 8"/>
          <p:cNvSpPr>
            <a:spLocks noChangeArrowheads="1"/>
          </p:cNvSpPr>
          <p:nvPr/>
        </p:nvSpPr>
        <p:spPr bwMode="auto">
          <a:xfrm>
            <a:off x="4114800" y="2057400"/>
            <a:ext cx="396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mc:AlternateContent xmlns:mc="http://schemas.openxmlformats.org/markup-compatibility/2006" xmlns:a14="http://schemas.microsoft.com/office/drawing/2010/main">
        <mc:Choice Requires="a14">
          <p:sp>
            <p:nvSpPr>
              <p:cNvPr id="23555" name="Text Box 3"/>
              <p:cNvSpPr txBox="1">
                <a:spLocks noChangeArrowheads="1"/>
              </p:cNvSpPr>
              <p:nvPr/>
            </p:nvSpPr>
            <p:spPr bwMode="auto">
              <a:xfrm>
                <a:off x="1131610" y="711771"/>
                <a:ext cx="10863072" cy="23083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Experiments have shown that when nuclei decay, the number of nucleons (=mass number A) is conserved as well as the electric charge.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Example of alpha decay:  ( when nucleus emits an alpha particle  (</a:t>
                </a:r>
                <a14:m>
                  <m:oMath xmlns:m="http://schemas.openxmlformats.org/officeDocument/2006/math">
                    <m:sPre>
                      <m:sPrePr>
                        <m:ctrlPr>
                          <a:rPr kumimoji="0" lang="en-US" altLang="en-US" sz="2000" b="1" i="1" u="none" strike="noStrike" kern="1200" cap="none" spc="0" normalizeH="0" baseline="0" noProof="0" smtClean="0">
                            <a:ln>
                              <a:noFill/>
                            </a:ln>
                            <a:solidFill>
                              <a:srgbClr val="A53010">
                                <a:lumMod val="50000"/>
                              </a:srgbClr>
                            </a:solidFill>
                            <a:effectLst/>
                            <a:uLnTx/>
                            <a:uFillTx/>
                            <a:latin typeface="Cambria Math" panose="02040503050406030204" pitchFamily="18" charset="0"/>
                            <a:ea typeface="+mn-ea"/>
                            <a:cs typeface="+mn-cs"/>
                          </a:rPr>
                        </m:ctrlPr>
                      </m:sPrePr>
                      <m:sub>
                        <m:r>
                          <a:rPr kumimoji="0" lang="en-US" altLang="en-US" sz="2000" b="1" i="1" u="none" strike="noStrike" kern="1200" cap="none" spc="0" normalizeH="0" baseline="0" noProof="0" smtClean="0">
                            <a:ln>
                              <a:noFill/>
                            </a:ln>
                            <a:solidFill>
                              <a:srgbClr val="A53010">
                                <a:lumMod val="50000"/>
                              </a:srgbClr>
                            </a:solidFill>
                            <a:effectLst/>
                            <a:uLnTx/>
                            <a:uFillTx/>
                            <a:latin typeface="Cambria Math" panose="02040503050406030204" pitchFamily="18" charset="0"/>
                            <a:ea typeface="+mn-ea"/>
                            <a:cs typeface="+mn-cs"/>
                          </a:rPr>
                          <m:t>𝟐</m:t>
                        </m:r>
                      </m:sub>
                      <m:sup>
                        <m:r>
                          <a:rPr kumimoji="0" lang="en-US" sz="2000" b="1" i="1" u="none" strike="noStrike" kern="1200" cap="none" spc="0" normalizeH="0" baseline="0" noProof="0" smtClean="0">
                            <a:ln>
                              <a:noFill/>
                            </a:ln>
                            <a:solidFill>
                              <a:srgbClr val="A53010">
                                <a:lumMod val="50000"/>
                              </a:srgbClr>
                            </a:solidFill>
                            <a:effectLst/>
                            <a:uLnTx/>
                            <a:uFillTx/>
                            <a:latin typeface="Cambria Math" panose="02040503050406030204" pitchFamily="18" charset="0"/>
                            <a:ea typeface="+mn-ea"/>
                            <a:cs typeface="+mn-cs"/>
                          </a:rPr>
                          <m:t>𝟒</m:t>
                        </m:r>
                      </m:sup>
                      <m:e>
                        <m:r>
                          <a:rPr kumimoji="0" lang="en-US" sz="2000" b="1" i="1" u="none" strike="noStrike" kern="1200" cap="none" spc="0" normalizeH="0" baseline="0" noProof="0" smtClean="0">
                            <a:ln>
                              <a:noFill/>
                            </a:ln>
                            <a:solidFill>
                              <a:srgbClr val="A53010">
                                <a:lumMod val="50000"/>
                              </a:srgbClr>
                            </a:solidFill>
                            <a:effectLst/>
                            <a:uLnTx/>
                            <a:uFillTx/>
                            <a:latin typeface="Cambria Math" panose="02040503050406030204" pitchFamily="18" charset="0"/>
                            <a:ea typeface="+mn-ea"/>
                            <a:cs typeface="+mn-cs"/>
                          </a:rPr>
                          <m:t>𝑯𝒆</m:t>
                        </m:r>
                        <m:r>
                          <a:rPr kumimoji="0" lang="en-US" sz="2000" b="1" i="1" u="none" strike="noStrike" kern="1200" cap="none" spc="0" normalizeH="0" baseline="0" noProof="0" smtClean="0">
                            <a:ln>
                              <a:noFill/>
                            </a:ln>
                            <a:solidFill>
                              <a:srgbClr val="A53010">
                                <a:lumMod val="50000"/>
                              </a:srgbClr>
                            </a:solidFill>
                            <a:effectLst/>
                            <a:uLnTx/>
                            <a:uFillTx/>
                            <a:latin typeface="Cambria Math" panose="02040503050406030204" pitchFamily="18" charset="0"/>
                            <a:ea typeface="+mn-ea"/>
                            <a:cs typeface="+mn-cs"/>
                          </a:rPr>
                          <m:t> </m:t>
                        </m:r>
                      </m:e>
                    </m:sPre>
                  </m:oMath>
                </a14:m>
                <a:r>
                  <a:rPr kumimoji="0" lang="en-US" altLang="en-US" sz="24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 it  looses two protons and two neutrons. </a:t>
                </a:r>
                <a:endPar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Radium-226 will alpha decay to radon-222:</a:t>
                </a:r>
              </a:p>
            </p:txBody>
          </p:sp>
        </mc:Choice>
        <mc:Fallback xmlns="">
          <p:sp>
            <p:nvSpPr>
              <p:cNvPr id="23555" name="Text Box 3"/>
              <p:cNvSpPr txBox="1">
                <a:spLocks noRot="1" noChangeAspect="1" noMove="1" noResize="1" noEditPoints="1" noAdjustHandles="1" noChangeArrowheads="1" noChangeShapeType="1" noTextEdit="1"/>
              </p:cNvSpPr>
              <p:nvPr/>
            </p:nvSpPr>
            <p:spPr bwMode="auto">
              <a:xfrm>
                <a:off x="1131610" y="711771"/>
                <a:ext cx="10863072" cy="2308324"/>
              </a:xfrm>
              <a:prstGeom prst="rect">
                <a:avLst/>
              </a:prstGeom>
              <a:blipFill>
                <a:blip r:embed="rId4"/>
                <a:stretch>
                  <a:fillRect l="-898" t="-2116" b="-529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7488" y="3066713"/>
            <a:ext cx="3762375"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8" name="Rectangle 6"/>
          <p:cNvSpPr>
            <a:spLocks noGrp="1" noChangeArrowheads="1"/>
          </p:cNvSpPr>
          <p:nvPr>
            <p:ph type="title"/>
          </p:nvPr>
        </p:nvSpPr>
        <p:spPr>
          <a:xfrm>
            <a:off x="2425649" y="109371"/>
            <a:ext cx="8785600" cy="728829"/>
          </a:xfrm>
        </p:spPr>
        <p:txBody>
          <a:bodyPr/>
          <a:lstStyle/>
          <a:p>
            <a:r>
              <a:rPr lang="en-US" altLang="en-US" dirty="0">
                <a:latin typeface="Comic Sans MS" panose="030F0702030302020204" pitchFamily="66" charset="0"/>
              </a:rPr>
              <a:t>Alpha Decay</a:t>
            </a:r>
          </a:p>
        </p:txBody>
      </p:sp>
      <p:sp>
        <p:nvSpPr>
          <p:cNvPr id="2" name="TextBox 1"/>
          <p:cNvSpPr txBox="1"/>
          <p:nvPr/>
        </p:nvSpPr>
        <p:spPr>
          <a:xfrm>
            <a:off x="8077201" y="4781649"/>
            <a:ext cx="39174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0" i="0" u="sng"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Radioactive decay of radium to radon with emission of an alpha particle.</a:t>
            </a:r>
          </a:p>
        </p:txBody>
      </p:sp>
      <p:sp>
        <p:nvSpPr>
          <p:cNvPr id="3" name="TextBox 2"/>
          <p:cNvSpPr txBox="1"/>
          <p:nvPr/>
        </p:nvSpPr>
        <p:spPr>
          <a:xfrm>
            <a:off x="4326636" y="5824728"/>
            <a:ext cx="22365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1800" b="1" i="0" u="none" strike="noStrike" kern="1200" cap="none" spc="0" normalizeH="0" baseline="0" noProof="0" dirty="0">
                <a:ln>
                  <a:noFill/>
                </a:ln>
                <a:solidFill>
                  <a:srgbClr val="A53010">
                    <a:lumMod val="50000"/>
                  </a:srgbClr>
                </a:solidFill>
                <a:effectLst/>
                <a:uLnTx/>
                <a:uFillTx/>
                <a:latin typeface="Century Gothic" panose="020B0502020202020204"/>
                <a:ea typeface="+mn-ea"/>
                <a:cs typeface="+mn-cs"/>
              </a:rPr>
              <a:t>Daughter nucleus</a:t>
            </a:r>
          </a:p>
        </p:txBody>
      </p:sp>
      <p:sp>
        <p:nvSpPr>
          <p:cNvPr id="4" name="TextBox 3"/>
          <p:cNvSpPr txBox="1"/>
          <p:nvPr/>
        </p:nvSpPr>
        <p:spPr>
          <a:xfrm>
            <a:off x="722376" y="5758703"/>
            <a:ext cx="18405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A53010">
                    <a:lumMod val="50000"/>
                  </a:srgbClr>
                </a:solidFill>
                <a:effectLst/>
                <a:uLnTx/>
                <a:uFillTx/>
                <a:latin typeface="Century Gothic" panose="020B0502020202020204"/>
                <a:ea typeface="+mn-ea"/>
                <a:cs typeface="+mn-cs"/>
              </a:rPr>
              <a:t>Parent nucleus</a:t>
            </a:r>
          </a:p>
        </p:txBody>
      </p:sp>
      <p:sp>
        <p:nvSpPr>
          <p:cNvPr id="5" name="Rectangle 4"/>
          <p:cNvSpPr/>
          <p:nvPr/>
        </p:nvSpPr>
        <p:spPr>
          <a:xfrm>
            <a:off x="7923865" y="5824728"/>
            <a:ext cx="335059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This is called Transmutation</a:t>
            </a: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234737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2899756" y="266840"/>
            <a:ext cx="7772400" cy="660400"/>
          </a:xfrm>
        </p:spPr>
        <p:txBody>
          <a:bodyPr/>
          <a:lstStyle/>
          <a:p>
            <a:pPr eaLnBrk="1" hangingPunct="1"/>
            <a:r>
              <a:rPr lang="en-US" altLang="en-US" dirty="0">
                <a:latin typeface="Comic Sans MS" panose="030F0702030302020204" pitchFamily="66" charset="0"/>
              </a:rPr>
              <a:t>A new element-example</a:t>
            </a:r>
          </a:p>
        </p:txBody>
      </p:sp>
      <p:sp>
        <p:nvSpPr>
          <p:cNvPr id="40965" name="Rectangle 3"/>
          <p:cNvSpPr>
            <a:spLocks noGrp="1" noChangeArrowheads="1"/>
          </p:cNvSpPr>
          <p:nvPr>
            <p:ph type="body" idx="1"/>
          </p:nvPr>
        </p:nvSpPr>
        <p:spPr>
          <a:xfrm>
            <a:off x="1691515" y="1174890"/>
            <a:ext cx="9306223" cy="3568700"/>
          </a:xfrm>
        </p:spPr>
        <p:txBody>
          <a:bodyPr/>
          <a:lstStyle/>
          <a:p>
            <a:pPr eaLnBrk="1" hangingPunct="1">
              <a:spcBef>
                <a:spcPct val="50000"/>
              </a:spcBef>
            </a:pPr>
            <a:r>
              <a:rPr lang="en-US" altLang="en-US" sz="2400" dirty="0">
                <a:latin typeface="Comic Sans MS" panose="030F0702030302020204" pitchFamily="66" charset="0"/>
              </a:rPr>
              <a:t>When a nucleus emits an alpha-particle, it loses two neutrons and two protons.</a:t>
            </a:r>
          </a:p>
          <a:p>
            <a:pPr eaLnBrk="1" hangingPunct="1">
              <a:spcBef>
                <a:spcPct val="50000"/>
              </a:spcBef>
            </a:pPr>
            <a:r>
              <a:rPr lang="en-US" altLang="en-US" sz="2400" dirty="0">
                <a:latin typeface="Comic Sans MS" panose="030F0702030302020204" pitchFamily="66" charset="0"/>
              </a:rPr>
              <a:t>It becomes a different element (the number of protons in the nucleus has changed).</a:t>
            </a:r>
          </a:p>
          <a:p>
            <a:pPr eaLnBrk="1" hangingPunct="1">
              <a:spcBef>
                <a:spcPct val="50000"/>
              </a:spcBef>
            </a:pPr>
            <a:r>
              <a:rPr lang="en-US" altLang="en-US" sz="2400" dirty="0">
                <a:latin typeface="Comic Sans MS" panose="030F0702030302020204" pitchFamily="66" charset="0"/>
              </a:rPr>
              <a:t>Example: </a:t>
            </a:r>
          </a:p>
          <a:p>
            <a:pPr eaLnBrk="1" hangingPunct="1"/>
            <a:endParaRPr lang="en-US" altLang="en-US" dirty="0"/>
          </a:p>
        </p:txBody>
      </p:sp>
      <p:graphicFrame>
        <p:nvGraphicFramePr>
          <p:cNvPr id="40967" name="Object 5"/>
          <p:cNvGraphicFramePr>
            <a:graphicFrameLocks noChangeAspect="1"/>
          </p:cNvGraphicFramePr>
          <p:nvPr/>
        </p:nvGraphicFramePr>
        <p:xfrm>
          <a:off x="3843339" y="3771901"/>
          <a:ext cx="4124325" cy="715963"/>
        </p:xfrm>
        <a:graphic>
          <a:graphicData uri="http://schemas.openxmlformats.org/presentationml/2006/ole">
            <mc:AlternateContent xmlns:mc="http://schemas.openxmlformats.org/markup-compatibility/2006">
              <mc:Choice xmlns:v="urn:schemas-microsoft-com:vml" Requires="v">
                <p:oleObj spid="_x0000_s5132" name="Equation" r:id="rId4" imgW="1168400" imgH="203200" progId="Equation.3">
                  <p:embed/>
                </p:oleObj>
              </mc:Choice>
              <mc:Fallback>
                <p:oleObj name="Equation" r:id="rId4" imgW="1168400" imgH="203200" progId="Equation.3">
                  <p:embed/>
                  <p:pic>
                    <p:nvPicPr>
                      <p:cNvPr id="40967"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339" y="3771901"/>
                        <a:ext cx="4124325"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4390" name="Text Box 6"/>
          <p:cNvSpPr txBox="1">
            <a:spLocks noChangeArrowheads="1"/>
          </p:cNvSpPr>
          <p:nvPr/>
        </p:nvSpPr>
        <p:spPr bwMode="auto">
          <a:xfrm>
            <a:off x="2671314" y="4546600"/>
            <a:ext cx="191338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92 protons</a:t>
            </a:r>
            <a:br>
              <a:rPr kumimoji="0" lang="en-US" alt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US" alt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146 neutrons</a:t>
            </a:r>
            <a:endPar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44391" name="Text Box 7"/>
          <p:cNvSpPr txBox="1">
            <a:spLocks noChangeArrowheads="1"/>
          </p:cNvSpPr>
          <p:nvPr/>
        </p:nvSpPr>
        <p:spPr bwMode="auto">
          <a:xfrm>
            <a:off x="7213600" y="4546600"/>
            <a:ext cx="24019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90 protons</a:t>
            </a:r>
            <a:br>
              <a:rPr kumimoji="0" lang="en-US" alt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US" alt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144 neutrons</a:t>
            </a:r>
            <a:endPar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grpSp>
        <p:nvGrpSpPr>
          <p:cNvPr id="144392" name="Group 8"/>
          <p:cNvGrpSpPr>
            <a:grpSpLocks/>
          </p:cNvGrpSpPr>
          <p:nvPr/>
        </p:nvGrpSpPr>
        <p:grpSpPr bwMode="auto">
          <a:xfrm>
            <a:off x="5245100" y="2933700"/>
            <a:ext cx="4622800" cy="2330450"/>
            <a:chOff x="2376" y="2384"/>
            <a:chExt cx="2912" cy="1468"/>
          </a:xfrm>
        </p:grpSpPr>
        <p:sp>
          <p:nvSpPr>
            <p:cNvPr id="40972" name="Text Box 9"/>
            <p:cNvSpPr txBox="1">
              <a:spLocks noChangeArrowheads="1"/>
            </p:cNvSpPr>
            <p:nvPr/>
          </p:nvSpPr>
          <p:spPr bwMode="auto">
            <a:xfrm>
              <a:off x="2376" y="3410"/>
              <a:ext cx="1072"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 protons</a:t>
              </a:r>
              <a:br>
                <a:rPr kumimoji="0" lang="en-US" alt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US" altLang="en-US" sz="20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2 neutrons</a:t>
              </a:r>
              <a:endPar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40973" name="Freeform 10"/>
            <p:cNvSpPr>
              <a:spLocks/>
            </p:cNvSpPr>
            <p:nvPr/>
          </p:nvSpPr>
          <p:spPr bwMode="auto">
            <a:xfrm>
              <a:off x="2976" y="2536"/>
              <a:ext cx="664" cy="272"/>
            </a:xfrm>
            <a:custGeom>
              <a:avLst/>
              <a:gdLst>
                <a:gd name="T0" fmla="*/ 0 w 664"/>
                <a:gd name="T1" fmla="*/ 272 h 272"/>
                <a:gd name="T2" fmla="*/ 200 w 664"/>
                <a:gd name="T3" fmla="*/ 72 h 272"/>
                <a:gd name="T4" fmla="*/ 664 w 664"/>
                <a:gd name="T5" fmla="*/ 0 h 272"/>
                <a:gd name="T6" fmla="*/ 0 60000 65536"/>
                <a:gd name="T7" fmla="*/ 0 60000 65536"/>
                <a:gd name="T8" fmla="*/ 0 60000 65536"/>
              </a:gdLst>
              <a:ahLst/>
              <a:cxnLst>
                <a:cxn ang="T6">
                  <a:pos x="T0" y="T1"/>
                </a:cxn>
                <a:cxn ang="T7">
                  <a:pos x="T2" y="T3"/>
                </a:cxn>
                <a:cxn ang="T8">
                  <a:pos x="T4" y="T5"/>
                </a:cxn>
              </a:cxnLst>
              <a:rect l="0" t="0" r="r" b="b"/>
              <a:pathLst>
                <a:path w="664" h="272">
                  <a:moveTo>
                    <a:pt x="0" y="272"/>
                  </a:moveTo>
                  <a:cubicBezTo>
                    <a:pt x="45" y="194"/>
                    <a:pt x="90" y="117"/>
                    <a:pt x="200" y="72"/>
                  </a:cubicBezTo>
                  <a:cubicBezTo>
                    <a:pt x="310" y="27"/>
                    <a:pt x="487" y="13"/>
                    <a:pt x="664" y="0"/>
                  </a:cubicBezTo>
                </a:path>
              </a:pathLst>
            </a:custGeom>
            <a:noFill/>
            <a:ln w="19050" cmpd="sng">
              <a:solidFill>
                <a:schemeClr val="tx1"/>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40974" name="Text Box 11"/>
            <p:cNvSpPr txBox="1">
              <a:spLocks noChangeArrowheads="1"/>
            </p:cNvSpPr>
            <p:nvPr/>
          </p:nvSpPr>
          <p:spPr bwMode="auto">
            <a:xfrm>
              <a:off x="3640" y="2384"/>
              <a:ext cx="164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Alpha particle</a:t>
              </a:r>
              <a:endPar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40975" name="AutoShape 12"/>
            <p:cNvSpPr>
              <a:spLocks noChangeArrowheads="1"/>
            </p:cNvSpPr>
            <p:nvPr/>
          </p:nvSpPr>
          <p:spPr bwMode="auto">
            <a:xfrm>
              <a:off x="2488" y="2808"/>
              <a:ext cx="640" cy="608"/>
            </a:xfrm>
            <a:prstGeom prst="roundRect">
              <a:avLst>
                <a:gd name="adj" fmla="val 16667"/>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grpSp>
      <p:sp>
        <p:nvSpPr>
          <p:cNvPr id="144397" name="Text Box 13"/>
          <p:cNvSpPr txBox="1">
            <a:spLocks noChangeArrowheads="1"/>
          </p:cNvSpPr>
          <p:nvPr/>
        </p:nvSpPr>
        <p:spPr bwMode="auto">
          <a:xfrm>
            <a:off x="1914465" y="5680076"/>
            <a:ext cx="8242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Thorium</a:t>
            </a:r>
            <a:r>
              <a:rPr kumimoji="0" lang="en-US" altLang="en-US" sz="24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is the element with 90 electrons </a:t>
            </a:r>
            <a:br>
              <a:rPr kumimoji="0" lang="en-US" altLang="en-US" sz="24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br>
            <a:r>
              <a:rPr kumimoji="0" lang="en-US" altLang="en-US" sz="2400" b="0" i="1"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(and hence 90 protons in the nucleus)</a:t>
            </a:r>
            <a:endPar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718639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4390"/>
                                        </p:tgtEl>
                                        <p:attrNameLst>
                                          <p:attrName>style.visibility</p:attrName>
                                        </p:attrNameLst>
                                      </p:cBhvr>
                                      <p:to>
                                        <p:strVal val="visible"/>
                                      </p:to>
                                    </p:set>
                                    <p:animEffect transition="in" filter="fade">
                                      <p:cBhvr>
                                        <p:cTn id="7" dur="500"/>
                                        <p:tgtEl>
                                          <p:spTgt spid="1443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4392"/>
                                        </p:tgtEl>
                                        <p:attrNameLst>
                                          <p:attrName>style.visibility</p:attrName>
                                        </p:attrNameLst>
                                      </p:cBhvr>
                                      <p:to>
                                        <p:strVal val="visible"/>
                                      </p:to>
                                    </p:set>
                                    <p:animEffect transition="in" filter="fade">
                                      <p:cBhvr>
                                        <p:cTn id="12" dur="500"/>
                                        <p:tgtEl>
                                          <p:spTgt spid="1443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4391"/>
                                        </p:tgtEl>
                                        <p:attrNameLst>
                                          <p:attrName>style.visibility</p:attrName>
                                        </p:attrNameLst>
                                      </p:cBhvr>
                                      <p:to>
                                        <p:strVal val="visible"/>
                                      </p:to>
                                    </p:set>
                                    <p:animEffect transition="in" filter="fade">
                                      <p:cBhvr>
                                        <p:cTn id="17" dur="500"/>
                                        <p:tgtEl>
                                          <p:spTgt spid="144391"/>
                                        </p:tgtEl>
                                      </p:cBhvr>
                                    </p:animEffec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44397"/>
                                        </p:tgtEl>
                                        <p:attrNameLst>
                                          <p:attrName>style.visibility</p:attrName>
                                        </p:attrNameLst>
                                      </p:cBhvr>
                                      <p:to>
                                        <p:strVal val="visible"/>
                                      </p:to>
                                    </p:set>
                                    <p:animEffect transition="in" filter="fade">
                                      <p:cBhvr>
                                        <p:cTn id="21" dur="2000"/>
                                        <p:tgtEl>
                                          <p:spTgt spid="144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autoUpdateAnimBg="0"/>
      <p:bldP spid="144391" grpId="0" autoUpdateAnimBg="0"/>
      <p:bldP spid="14439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lstStyle/>
          <a:p>
            <a:pPr eaLnBrk="1" hangingPunct="1"/>
            <a:r>
              <a:rPr lang="en-US" altLang="en-US" dirty="0">
                <a:latin typeface="Comic Sans MS" panose="030F0702030302020204" pitchFamily="66" charset="0"/>
              </a:rPr>
              <a:t>Why?</a:t>
            </a:r>
          </a:p>
        </p:txBody>
      </p:sp>
      <p:sp>
        <p:nvSpPr>
          <p:cNvPr id="43013" name="Rectangle 3"/>
          <p:cNvSpPr>
            <a:spLocks noGrp="1" noChangeArrowheads="1"/>
          </p:cNvSpPr>
          <p:nvPr>
            <p:ph type="body" idx="1"/>
          </p:nvPr>
        </p:nvSpPr>
        <p:spPr>
          <a:xfrm>
            <a:off x="1739659" y="1737983"/>
            <a:ext cx="9972049" cy="4495800"/>
          </a:xfrm>
        </p:spPr>
        <p:txBody>
          <a:bodyPr/>
          <a:lstStyle/>
          <a:p>
            <a:pPr eaLnBrk="1" hangingPunct="1"/>
            <a:r>
              <a:rPr lang="en-US" altLang="en-US" sz="2400" dirty="0">
                <a:latin typeface="Comic Sans MS" panose="030F0702030302020204" pitchFamily="66" charset="0"/>
              </a:rPr>
              <a:t>Why does a piece come out of the atom?</a:t>
            </a:r>
          </a:p>
          <a:p>
            <a:pPr lvl="1" eaLnBrk="1" hangingPunct="1"/>
            <a:r>
              <a:rPr lang="en-US" altLang="en-US" sz="2000" dirty="0">
                <a:latin typeface="Comic Sans MS" panose="030F0702030302020204" pitchFamily="66" charset="0"/>
              </a:rPr>
              <a:t>All nucleons (neutrons &amp; protons) </a:t>
            </a:r>
            <a:br>
              <a:rPr lang="en-US" altLang="en-US" sz="2000" dirty="0">
                <a:latin typeface="Comic Sans MS" panose="030F0702030302020204" pitchFamily="66" charset="0"/>
              </a:rPr>
            </a:br>
            <a:r>
              <a:rPr lang="en-US" altLang="en-US" sz="2000" dirty="0">
                <a:latin typeface="Comic Sans MS" panose="030F0702030302020204" pitchFamily="66" charset="0"/>
              </a:rPr>
              <a:t>attracted by short-range strong force</a:t>
            </a:r>
          </a:p>
          <a:p>
            <a:pPr lvl="1" eaLnBrk="1" hangingPunct="1"/>
            <a:r>
              <a:rPr lang="en-US" altLang="en-US" sz="2000" dirty="0">
                <a:latin typeface="Comic Sans MS" panose="030F0702030302020204" pitchFamily="66" charset="0"/>
              </a:rPr>
              <a:t>Protons forced apart by long-range Coulomb force.</a:t>
            </a:r>
          </a:p>
          <a:p>
            <a:pPr lvl="1" eaLnBrk="1" hangingPunct="1"/>
            <a:r>
              <a:rPr lang="en-US" altLang="en-US" sz="2000" dirty="0">
                <a:latin typeface="Comic Sans MS" panose="030F0702030302020204" pitchFamily="66" charset="0"/>
              </a:rPr>
              <a:t>Smaller nuclei will be more stable</a:t>
            </a:r>
          </a:p>
          <a:p>
            <a:pPr eaLnBrk="1" hangingPunct="1"/>
            <a:r>
              <a:rPr lang="en-US" altLang="en-US" sz="2400" dirty="0">
                <a:latin typeface="Comic Sans MS" panose="030F0702030302020204" pitchFamily="66" charset="0"/>
              </a:rPr>
              <a:t>Why is the ejected piece an alpha-particle, </a:t>
            </a:r>
            <a:br>
              <a:rPr lang="en-US" altLang="en-US" sz="2400" dirty="0">
                <a:latin typeface="Comic Sans MS" panose="030F0702030302020204" pitchFamily="66" charset="0"/>
              </a:rPr>
            </a:br>
            <a:r>
              <a:rPr lang="en-US" altLang="en-US" sz="2400" dirty="0">
                <a:latin typeface="Comic Sans MS" panose="030F0702030302020204" pitchFamily="66" charset="0"/>
              </a:rPr>
              <a:t>and not something else?</a:t>
            </a:r>
          </a:p>
          <a:p>
            <a:pPr lvl="1" eaLnBrk="1" hangingPunct="1"/>
            <a:r>
              <a:rPr lang="en-US" altLang="en-US" sz="2000" dirty="0">
                <a:latin typeface="Comic Sans MS" panose="030F0702030302020204" pitchFamily="66" charset="0"/>
              </a:rPr>
              <a:t>Helium nucleus is much more stable than other light nuclei</a:t>
            </a:r>
          </a:p>
          <a:p>
            <a:pPr lvl="1" eaLnBrk="1" hangingPunct="1"/>
            <a:r>
              <a:rPr lang="en-US" altLang="en-US" sz="2000" dirty="0">
                <a:latin typeface="Comic Sans MS" panose="030F0702030302020204" pitchFamily="66" charset="0"/>
              </a:rPr>
              <a:t>Smaller Thorium nucleus more stable as well</a:t>
            </a:r>
          </a:p>
          <a:p>
            <a:pPr lvl="1" eaLnBrk="1" hangingPunct="1"/>
            <a:r>
              <a:rPr lang="en-US" altLang="en-US" sz="2000" dirty="0">
                <a:latin typeface="Comic Sans MS" panose="030F0702030302020204" pitchFamily="66" charset="0"/>
              </a:rPr>
              <a:t>Overall energy state is less</a:t>
            </a:r>
          </a:p>
        </p:txBody>
      </p:sp>
    </p:spTree>
    <p:extLst>
      <p:ext uri="{BB962C8B-B14F-4D97-AF65-F5344CB8AC3E}">
        <p14:creationId xmlns:p14="http://schemas.microsoft.com/office/powerpoint/2010/main" val="3433762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Slide Number Placeholder 5"/>
          <p:cNvSpPr>
            <a:spLocks noGrp="1"/>
          </p:cNvSpPr>
          <p:nvPr>
            <p:ph type="sldNum" sz="quarter" idx="12"/>
          </p:nvPr>
        </p:nvSpPr>
        <p:spPr>
          <a:noFill/>
        </p:spPr>
        <p:txBody>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E438C89-9F7B-4B7C-82C5-935A903AEABA}"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7108" name="Rectangle 2"/>
          <p:cNvSpPr>
            <a:spLocks noGrp="1" noChangeArrowheads="1"/>
          </p:cNvSpPr>
          <p:nvPr>
            <p:ph type="title"/>
          </p:nvPr>
        </p:nvSpPr>
        <p:spPr>
          <a:xfrm>
            <a:off x="2209800" y="88900"/>
            <a:ext cx="7772400" cy="609600"/>
          </a:xfrm>
        </p:spPr>
        <p:txBody>
          <a:bodyPr>
            <a:normAutofit fontScale="90000"/>
          </a:bodyPr>
          <a:lstStyle/>
          <a:p>
            <a:pPr eaLnBrk="1" hangingPunct="1"/>
            <a:r>
              <a:rPr lang="en-US" altLang="en-US" dirty="0">
                <a:latin typeface="Comic Sans MS" panose="030F0702030302020204" pitchFamily="66" charset="0"/>
              </a:rPr>
              <a:t>Decay chain originates at </a:t>
            </a:r>
            <a:r>
              <a:rPr lang="en-US" altLang="en-US" baseline="30000" dirty="0">
                <a:latin typeface="Comic Sans MS" panose="030F0702030302020204" pitchFamily="66" charset="0"/>
              </a:rPr>
              <a:t>238</a:t>
            </a:r>
            <a:r>
              <a:rPr lang="en-US" altLang="en-US" dirty="0">
                <a:latin typeface="Comic Sans MS" panose="030F0702030302020204" pitchFamily="66" charset="0"/>
              </a:rPr>
              <a:t>U</a:t>
            </a:r>
          </a:p>
        </p:txBody>
      </p:sp>
      <p:pic>
        <p:nvPicPr>
          <p:cNvPr id="4710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499" y="762000"/>
            <a:ext cx="8218877" cy="537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4"/>
          <p:cNvSpPr txBox="1">
            <a:spLocks noChangeArrowheads="1"/>
          </p:cNvSpPr>
          <p:nvPr/>
        </p:nvSpPr>
        <p:spPr bwMode="auto">
          <a:xfrm>
            <a:off x="4673600" y="6057901"/>
            <a:ext cx="39497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Number of neutrons</a:t>
            </a:r>
          </a:p>
        </p:txBody>
      </p:sp>
      <p:sp>
        <p:nvSpPr>
          <p:cNvPr id="47111" name="Text Box 5"/>
          <p:cNvSpPr txBox="1">
            <a:spLocks noChangeArrowheads="1"/>
          </p:cNvSpPr>
          <p:nvPr/>
        </p:nvSpPr>
        <p:spPr bwMode="auto">
          <a:xfrm rot="16200000">
            <a:off x="3228" y="2868202"/>
            <a:ext cx="39497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Number of protons</a:t>
            </a:r>
          </a:p>
        </p:txBody>
      </p:sp>
      <p:sp>
        <p:nvSpPr>
          <p:cNvPr id="137222" name="AutoShape 6"/>
          <p:cNvSpPr>
            <a:spLocks noChangeArrowheads="1"/>
          </p:cNvSpPr>
          <p:nvPr/>
        </p:nvSpPr>
        <p:spPr bwMode="auto">
          <a:xfrm>
            <a:off x="6451600" y="3454400"/>
            <a:ext cx="660400" cy="660400"/>
          </a:xfrm>
          <a:prstGeom prst="roundRect">
            <a:avLst>
              <a:gd name="adj" fmla="val 16667"/>
            </a:avLst>
          </a:prstGeom>
          <a:noFill/>
          <a:ln w="762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a:ln>
                <a:noFill/>
              </a:ln>
              <a:solidFill>
                <a:prstClr val="black"/>
              </a:solidFill>
              <a:effectLst/>
              <a:uLnTx/>
              <a:uFillTx/>
              <a:latin typeface="Trebuchet MS" panose="020B0603020202020204" pitchFamily="34" charset="0"/>
              <a:ea typeface="+mn-ea"/>
              <a:cs typeface="+mn-cs"/>
            </a:endParaRPr>
          </a:p>
        </p:txBody>
      </p:sp>
      <p:sp>
        <p:nvSpPr>
          <p:cNvPr id="137224" name="Text Box 8"/>
          <p:cNvSpPr txBox="1">
            <a:spLocks noChangeArrowheads="1"/>
          </p:cNvSpPr>
          <p:nvPr/>
        </p:nvSpPr>
        <p:spPr bwMode="auto">
          <a:xfrm>
            <a:off x="8902700" y="3733800"/>
            <a:ext cx="1447800" cy="4572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none" strike="noStrike" kern="1200" cap="none" spc="0" normalizeH="0" baseline="0" noProof="0">
                <a:ln>
                  <a:noFill/>
                </a:ln>
                <a:solidFill>
                  <a:prstClr val="white"/>
                </a:solidFill>
                <a:effectLst/>
                <a:uLnTx/>
                <a:uFillTx/>
                <a:latin typeface="Trebuchet MS" panose="020B0603020202020204" pitchFamily="34" charset="0"/>
                <a:ea typeface="+mn-ea"/>
                <a:cs typeface="+mn-cs"/>
                <a:sym typeface="Symbol" panose="05050102010706020507" pitchFamily="18" charset="2"/>
              </a:rPr>
              <a:t> decay</a:t>
            </a:r>
            <a:endParaRPr kumimoji="0" lang="en-US" altLang="en-US" sz="2400" b="1" i="0" u="none" strike="noStrike" kern="1200" cap="none" spc="0" normalizeH="0" baseline="0" noProof="0">
              <a:ln>
                <a:noFill/>
              </a:ln>
              <a:solidFill>
                <a:prstClr val="white"/>
              </a:solidFill>
              <a:effectLst/>
              <a:uLnTx/>
              <a:uFillTx/>
              <a:latin typeface="Trebuchet MS" panose="020B0603020202020204" pitchFamily="34" charset="0"/>
              <a:ea typeface="+mn-ea"/>
              <a:cs typeface="+mn-cs"/>
            </a:endParaRPr>
          </a:p>
        </p:txBody>
      </p:sp>
      <p:sp>
        <p:nvSpPr>
          <p:cNvPr id="137226" name="Freeform 10"/>
          <p:cNvSpPr>
            <a:spLocks/>
          </p:cNvSpPr>
          <p:nvPr/>
        </p:nvSpPr>
        <p:spPr bwMode="auto">
          <a:xfrm>
            <a:off x="7302500" y="3429000"/>
            <a:ext cx="1485900" cy="495300"/>
          </a:xfrm>
          <a:custGeom>
            <a:avLst/>
            <a:gdLst>
              <a:gd name="T0" fmla="*/ 1485900 w 936"/>
              <a:gd name="T1" fmla="*/ 495300 h 312"/>
              <a:gd name="T2" fmla="*/ 393700 w 936"/>
              <a:gd name="T3" fmla="*/ 254000 h 312"/>
              <a:gd name="T4" fmla="*/ 0 w 936"/>
              <a:gd name="T5" fmla="*/ 0 h 312"/>
              <a:gd name="T6" fmla="*/ 0 60000 65536"/>
              <a:gd name="T7" fmla="*/ 0 60000 65536"/>
              <a:gd name="T8" fmla="*/ 0 60000 65536"/>
            </a:gdLst>
            <a:ahLst/>
            <a:cxnLst>
              <a:cxn ang="T6">
                <a:pos x="T0" y="T1"/>
              </a:cxn>
              <a:cxn ang="T7">
                <a:pos x="T2" y="T3"/>
              </a:cxn>
              <a:cxn ang="T8">
                <a:pos x="T4" y="T5"/>
              </a:cxn>
            </a:cxnLst>
            <a:rect l="0" t="0" r="r" b="b"/>
            <a:pathLst>
              <a:path w="936" h="312">
                <a:moveTo>
                  <a:pt x="936" y="312"/>
                </a:moveTo>
                <a:cubicBezTo>
                  <a:pt x="670" y="262"/>
                  <a:pt x="404" y="212"/>
                  <a:pt x="248" y="160"/>
                </a:cubicBezTo>
                <a:cubicBezTo>
                  <a:pt x="92" y="108"/>
                  <a:pt x="46" y="54"/>
                  <a:pt x="0" y="0"/>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137228" name="Freeform 12"/>
          <p:cNvSpPr>
            <a:spLocks/>
          </p:cNvSpPr>
          <p:nvPr/>
        </p:nvSpPr>
        <p:spPr bwMode="auto">
          <a:xfrm>
            <a:off x="6515100" y="4140200"/>
            <a:ext cx="2311400" cy="230188"/>
          </a:xfrm>
          <a:custGeom>
            <a:avLst/>
            <a:gdLst>
              <a:gd name="T0" fmla="*/ 2311400 w 1456"/>
              <a:gd name="T1" fmla="*/ 0 h 145"/>
              <a:gd name="T2" fmla="*/ 596900 w 1456"/>
              <a:gd name="T3" fmla="*/ 215900 h 145"/>
              <a:gd name="T4" fmla="*/ 0 w 1456"/>
              <a:gd name="T5" fmla="*/ 88900 h 145"/>
              <a:gd name="T6" fmla="*/ 0 60000 65536"/>
              <a:gd name="T7" fmla="*/ 0 60000 65536"/>
              <a:gd name="T8" fmla="*/ 0 60000 65536"/>
            </a:gdLst>
            <a:ahLst/>
            <a:cxnLst>
              <a:cxn ang="T6">
                <a:pos x="T0" y="T1"/>
              </a:cxn>
              <a:cxn ang="T7">
                <a:pos x="T2" y="T3"/>
              </a:cxn>
              <a:cxn ang="T8">
                <a:pos x="T4" y="T5"/>
              </a:cxn>
            </a:cxnLst>
            <a:rect l="0" t="0" r="r" b="b"/>
            <a:pathLst>
              <a:path w="1456" h="145">
                <a:moveTo>
                  <a:pt x="1456" y="0"/>
                </a:moveTo>
                <a:cubicBezTo>
                  <a:pt x="1037" y="63"/>
                  <a:pt x="619" y="127"/>
                  <a:pt x="376" y="136"/>
                </a:cubicBezTo>
                <a:cubicBezTo>
                  <a:pt x="133" y="145"/>
                  <a:pt x="66" y="100"/>
                  <a:pt x="0" y="56"/>
                </a:cubicBezTo>
              </a:path>
            </a:pathLst>
          </a:custGeom>
          <a:noFill/>
          <a:ln w="38100" cmpd="sng">
            <a:solidFill>
              <a:srgbClr val="FF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63036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7224"/>
                                        </p:tgtEl>
                                        <p:attrNameLst>
                                          <p:attrName>style.visibility</p:attrName>
                                        </p:attrNameLst>
                                      </p:cBhvr>
                                      <p:to>
                                        <p:strVal val="visible"/>
                                      </p:to>
                                    </p:set>
                                    <p:animEffect transition="in" filter="fade">
                                      <p:cBhvr>
                                        <p:cTn id="7" dur="2000"/>
                                        <p:tgtEl>
                                          <p:spTgt spid="137224"/>
                                        </p:tgtEl>
                                      </p:cBhvr>
                                    </p:animEffect>
                                  </p:childTnLst>
                                </p:cTn>
                              </p:par>
                            </p:childTnLst>
                          </p:cTn>
                        </p:par>
                        <p:par>
                          <p:cTn id="8" fill="hold" nodeType="afterGroup">
                            <p:stCondLst>
                              <p:cond delay="2000"/>
                            </p:stCondLst>
                            <p:childTnLst>
                              <p:par>
                                <p:cTn id="9" presetID="23" presetClass="entr" presetSubtype="32" fill="hold" nodeType="afterEffect">
                                  <p:stCondLst>
                                    <p:cond delay="0"/>
                                  </p:stCondLst>
                                  <p:childTnLst>
                                    <p:set>
                                      <p:cBhvr>
                                        <p:cTn id="10" dur="1" fill="hold">
                                          <p:stCondLst>
                                            <p:cond delay="0"/>
                                          </p:stCondLst>
                                        </p:cTn>
                                        <p:tgtEl>
                                          <p:spTgt spid="137226"/>
                                        </p:tgtEl>
                                        <p:attrNameLst>
                                          <p:attrName>style.visibility</p:attrName>
                                        </p:attrNameLst>
                                      </p:cBhvr>
                                      <p:to>
                                        <p:strVal val="visible"/>
                                      </p:to>
                                    </p:set>
                                    <p:anim calcmode="lin" valueType="num">
                                      <p:cBhvr>
                                        <p:cTn id="11" dur="1000" fill="hold"/>
                                        <p:tgtEl>
                                          <p:spTgt spid="137226"/>
                                        </p:tgtEl>
                                        <p:attrNameLst>
                                          <p:attrName>ppt_w</p:attrName>
                                        </p:attrNameLst>
                                      </p:cBhvr>
                                      <p:tavLst>
                                        <p:tav tm="0">
                                          <p:val>
                                            <p:strVal val="4*#ppt_w"/>
                                          </p:val>
                                        </p:tav>
                                        <p:tav tm="100000">
                                          <p:val>
                                            <p:strVal val="#ppt_w"/>
                                          </p:val>
                                        </p:tav>
                                      </p:tavLst>
                                    </p:anim>
                                    <p:anim calcmode="lin" valueType="num">
                                      <p:cBhvr>
                                        <p:cTn id="12" dur="1000" fill="hold"/>
                                        <p:tgtEl>
                                          <p:spTgt spid="137226"/>
                                        </p:tgtEl>
                                        <p:attrNameLst>
                                          <p:attrName>ppt_h</p:attrName>
                                        </p:attrNameLst>
                                      </p:cBhvr>
                                      <p:tavLst>
                                        <p:tav tm="0">
                                          <p:val>
                                            <p:strVal val="4*#ppt_h"/>
                                          </p:val>
                                        </p:tav>
                                        <p:tav tm="100000">
                                          <p:val>
                                            <p:strVal val="#ppt_h"/>
                                          </p:val>
                                        </p:tav>
                                      </p:tavLst>
                                    </p:anim>
                                  </p:childTnLst>
                                </p:cTn>
                              </p:par>
                            </p:childTnLst>
                          </p:cTn>
                        </p:par>
                        <p:par>
                          <p:cTn id="13" fill="hold" nodeType="afterGroup">
                            <p:stCondLst>
                              <p:cond delay="3000"/>
                            </p:stCondLst>
                            <p:childTnLst>
                              <p:par>
                                <p:cTn id="14" presetID="23" presetClass="entr" presetSubtype="32" fill="hold" nodeType="afterEffect">
                                  <p:stCondLst>
                                    <p:cond delay="0"/>
                                  </p:stCondLst>
                                  <p:childTnLst>
                                    <p:set>
                                      <p:cBhvr>
                                        <p:cTn id="15" dur="1" fill="hold">
                                          <p:stCondLst>
                                            <p:cond delay="0"/>
                                          </p:stCondLst>
                                        </p:cTn>
                                        <p:tgtEl>
                                          <p:spTgt spid="137222"/>
                                        </p:tgtEl>
                                        <p:attrNameLst>
                                          <p:attrName>style.visibility</p:attrName>
                                        </p:attrNameLst>
                                      </p:cBhvr>
                                      <p:to>
                                        <p:strVal val="visible"/>
                                      </p:to>
                                    </p:set>
                                    <p:anim calcmode="lin" valueType="num">
                                      <p:cBhvr>
                                        <p:cTn id="16" dur="1000" fill="hold"/>
                                        <p:tgtEl>
                                          <p:spTgt spid="137222"/>
                                        </p:tgtEl>
                                        <p:attrNameLst>
                                          <p:attrName>ppt_w</p:attrName>
                                        </p:attrNameLst>
                                      </p:cBhvr>
                                      <p:tavLst>
                                        <p:tav tm="0">
                                          <p:val>
                                            <p:strVal val="4*#ppt_w"/>
                                          </p:val>
                                        </p:tav>
                                        <p:tav tm="100000">
                                          <p:val>
                                            <p:strVal val="#ppt_w"/>
                                          </p:val>
                                        </p:tav>
                                      </p:tavLst>
                                    </p:anim>
                                    <p:anim calcmode="lin" valueType="num">
                                      <p:cBhvr>
                                        <p:cTn id="17" dur="1000" fill="hold"/>
                                        <p:tgtEl>
                                          <p:spTgt spid="137222"/>
                                        </p:tgtEl>
                                        <p:attrNameLst>
                                          <p:attrName>ppt_h</p:attrName>
                                        </p:attrNameLst>
                                      </p:cBhvr>
                                      <p:tavLst>
                                        <p:tav tm="0">
                                          <p:val>
                                            <p:strVal val="4*#ppt_h"/>
                                          </p:val>
                                        </p:tav>
                                        <p:tav tm="100000">
                                          <p:val>
                                            <p:strVal val="#ppt_h"/>
                                          </p:val>
                                        </p:tav>
                                      </p:tavLst>
                                    </p:anim>
                                  </p:childTnLst>
                                </p:cTn>
                              </p:par>
                            </p:childTnLst>
                          </p:cTn>
                        </p:par>
                        <p:par>
                          <p:cTn id="18" fill="hold" nodeType="afterGroup">
                            <p:stCondLst>
                              <p:cond delay="4000"/>
                            </p:stCondLst>
                            <p:childTnLst>
                              <p:par>
                                <p:cTn id="19" presetID="23" presetClass="entr" presetSubtype="32" fill="hold" nodeType="afterEffect">
                                  <p:stCondLst>
                                    <p:cond delay="0"/>
                                  </p:stCondLst>
                                  <p:childTnLst>
                                    <p:set>
                                      <p:cBhvr>
                                        <p:cTn id="20" dur="1" fill="hold">
                                          <p:stCondLst>
                                            <p:cond delay="0"/>
                                          </p:stCondLst>
                                        </p:cTn>
                                        <p:tgtEl>
                                          <p:spTgt spid="137228"/>
                                        </p:tgtEl>
                                        <p:attrNameLst>
                                          <p:attrName>style.visibility</p:attrName>
                                        </p:attrNameLst>
                                      </p:cBhvr>
                                      <p:to>
                                        <p:strVal val="visible"/>
                                      </p:to>
                                    </p:set>
                                    <p:anim calcmode="lin" valueType="num">
                                      <p:cBhvr>
                                        <p:cTn id="21" dur="500" fill="hold"/>
                                        <p:tgtEl>
                                          <p:spTgt spid="137228"/>
                                        </p:tgtEl>
                                        <p:attrNameLst>
                                          <p:attrName>ppt_w</p:attrName>
                                        </p:attrNameLst>
                                      </p:cBhvr>
                                      <p:tavLst>
                                        <p:tav tm="0">
                                          <p:val>
                                            <p:strVal val="4*#ppt_w"/>
                                          </p:val>
                                        </p:tav>
                                        <p:tav tm="100000">
                                          <p:val>
                                            <p:strVal val="#ppt_w"/>
                                          </p:val>
                                        </p:tav>
                                      </p:tavLst>
                                    </p:anim>
                                    <p:anim calcmode="lin" valueType="num">
                                      <p:cBhvr>
                                        <p:cTn id="22" dur="500" fill="hold"/>
                                        <p:tgtEl>
                                          <p:spTgt spid="137228"/>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Rectangle 7"/>
          <p:cNvSpPr>
            <a:spLocks noChangeArrowheads="1"/>
          </p:cNvSpPr>
          <p:nvPr/>
        </p:nvSpPr>
        <p:spPr bwMode="auto">
          <a:xfrm>
            <a:off x="4191000" y="1752600"/>
            <a:ext cx="38100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2531" name="Text Box 3"/>
          <p:cNvSpPr txBox="1">
            <a:spLocks noChangeArrowheads="1"/>
          </p:cNvSpPr>
          <p:nvPr/>
        </p:nvSpPr>
        <p:spPr bwMode="auto">
          <a:xfrm>
            <a:off x="1752600" y="1434776"/>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In general, alpha decay can be written:</a:t>
            </a:r>
          </a:p>
        </p:txBody>
      </p:sp>
      <p:sp>
        <p:nvSpPr>
          <p:cNvPr id="22533" name="Text Box 5"/>
          <p:cNvSpPr txBox="1">
            <a:spLocks noChangeArrowheads="1"/>
          </p:cNvSpPr>
          <p:nvPr/>
        </p:nvSpPr>
        <p:spPr bwMode="auto">
          <a:xfrm>
            <a:off x="1427584" y="4016829"/>
            <a:ext cx="919774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400" b="1" i="0" u="sng"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Alpha decay occurs when the strong nuclear force cannot hold a large nucleus together</a:t>
            </a:r>
            <a:r>
              <a:rPr kumimoji="0" lang="en-US" altLang="en-US" sz="2400" b="1" i="0"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 </a:t>
            </a:r>
            <a:r>
              <a:rPr kumimoji="0" lang="en-US" altLang="en-US" sz="2400" b="1" i="0" u="none" strike="noStrike" kern="1200" cap="none" spc="0" normalizeH="0" baseline="0" noProof="0" dirty="0">
                <a:ln>
                  <a:noFill/>
                </a:ln>
                <a:solidFill>
                  <a:srgbClr val="A53010">
                    <a:lumMod val="50000"/>
                  </a:srgbClr>
                </a:solidFill>
                <a:effectLst/>
                <a:uLnTx/>
                <a:uFillTx/>
                <a:latin typeface="Comic Sans MS" panose="030F0702030302020204" pitchFamily="66" charset="0"/>
                <a:ea typeface="+mn-ea"/>
                <a:cs typeface="+mn-cs"/>
              </a:rPr>
              <a:t>The mass of the parent nucleus is greater than the sum of the masses of the daughter nucleus and the alpha particle; this difference is called the </a:t>
            </a:r>
            <a:r>
              <a:rPr kumimoji="0" lang="en-US" altLang="en-US" sz="2400" b="1" i="0" u="sng"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disintegration energy</a:t>
            </a:r>
            <a:r>
              <a:rPr kumimoji="0" lang="en-US" altLang="en-US" sz="2400" b="1" i="0" u="none" strike="noStrike" kern="1200" cap="none" spc="0" normalizeH="0" baseline="0" noProof="0" dirty="0">
                <a:ln>
                  <a:noFill/>
                </a:ln>
                <a:solidFill>
                  <a:srgbClr val="92AA4C">
                    <a:lumMod val="50000"/>
                  </a:srgbClr>
                </a:solidFill>
                <a:effectLst/>
                <a:uLnTx/>
                <a:uFillTx/>
                <a:latin typeface="Comic Sans MS" panose="030F0702030302020204" pitchFamily="66" charset="0"/>
                <a:ea typeface="+mn-ea"/>
                <a:cs typeface="+mn-cs"/>
              </a:rPr>
              <a:t>.</a:t>
            </a:r>
          </a:p>
        </p:txBody>
      </p:sp>
      <p:sp>
        <p:nvSpPr>
          <p:cNvPr id="22534" name="Rectangle 6"/>
          <p:cNvSpPr>
            <a:spLocks noGrp="1" noChangeArrowheads="1"/>
          </p:cNvSpPr>
          <p:nvPr>
            <p:ph type="title"/>
          </p:nvPr>
        </p:nvSpPr>
        <p:spPr>
          <a:xfrm>
            <a:off x="2542762" y="294618"/>
            <a:ext cx="8785600" cy="1280890"/>
          </a:xfrm>
        </p:spPr>
        <p:txBody>
          <a:bodyPr/>
          <a:lstStyle/>
          <a:p>
            <a:r>
              <a:rPr lang="en-US" altLang="en-US" dirty="0">
                <a:latin typeface="Comic Sans MS" panose="030F0702030302020204" pitchFamily="66" charset="0"/>
              </a:rPr>
              <a:t>Alpha Decay</a:t>
            </a:r>
          </a:p>
        </p:txBody>
      </p:sp>
      <p:grpSp>
        <p:nvGrpSpPr>
          <p:cNvPr id="22538" name="Group 10"/>
          <p:cNvGrpSpPr>
            <a:grpSpLocks/>
          </p:cNvGrpSpPr>
          <p:nvPr/>
        </p:nvGrpSpPr>
        <p:grpSpPr bwMode="auto">
          <a:xfrm>
            <a:off x="2733869" y="2381831"/>
            <a:ext cx="5514392" cy="1135810"/>
            <a:chOff x="1755" y="1152"/>
            <a:chExt cx="2402" cy="444"/>
          </a:xfrm>
        </p:grpSpPr>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 y="1152"/>
              <a:ext cx="2250" cy="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7" name="Picture 9"/>
            <p:cNvPicPr>
              <a:picLocks noChangeAspect="1" noChangeArrowheads="1"/>
            </p:cNvPicPr>
            <p:nvPr/>
          </p:nvPicPr>
          <p:blipFill>
            <a:blip r:embed="rId3">
              <a:extLst>
                <a:ext uri="{28A0092B-C50C-407E-A947-70E740481C1C}">
                  <a14:useLocalDpi xmlns:a14="http://schemas.microsoft.com/office/drawing/2010/main" val="0"/>
                </a:ext>
              </a:extLst>
            </a:blip>
            <a:srcRect l="93039" t="26373" b="30769"/>
            <a:stretch>
              <a:fillRect/>
            </a:stretch>
          </p:blipFill>
          <p:spPr bwMode="auto">
            <a:xfrm>
              <a:off x="3984" y="1296"/>
              <a:ext cx="173"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555905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1981200" y="1600200"/>
            <a:ext cx="8305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defRPr/>
            </a:pPr>
            <a:r>
              <a:rPr lang="en-US" altLang="en-US" sz="2400" dirty="0">
                <a:solidFill>
                  <a:srgbClr val="9F8351">
                    <a:lumMod val="50000"/>
                  </a:srgbClr>
                </a:solidFill>
                <a:latin typeface="Comic Sans MS" panose="030F0702030302020204" pitchFamily="66" charset="0"/>
              </a:rPr>
              <a:t>Neutrons and protons are </a:t>
            </a:r>
            <a:r>
              <a:rPr lang="en-US" altLang="en-US" sz="2400" u="sng" dirty="0">
                <a:solidFill>
                  <a:srgbClr val="FF0000"/>
                </a:solidFill>
                <a:latin typeface="Comic Sans MS" panose="030F0702030302020204" pitchFamily="66" charset="0"/>
              </a:rPr>
              <a:t>collectively called nucleons</a:t>
            </a:r>
            <a:r>
              <a:rPr lang="en-US" altLang="en-US" sz="2400" dirty="0">
                <a:solidFill>
                  <a:srgbClr val="FF0000"/>
                </a:solidFill>
                <a:latin typeface="Comic Sans MS" panose="030F0702030302020204" pitchFamily="66" charset="0"/>
              </a:rPr>
              <a:t>.</a:t>
            </a:r>
          </a:p>
          <a:p>
            <a:pPr fontAlgn="base">
              <a:spcBef>
                <a:spcPct val="50000"/>
              </a:spcBef>
              <a:spcAft>
                <a:spcPct val="0"/>
              </a:spcAft>
              <a:defRPr/>
            </a:pPr>
            <a:r>
              <a:rPr lang="en-US" altLang="en-US" sz="2400" dirty="0">
                <a:solidFill>
                  <a:srgbClr val="9F8351">
                    <a:lumMod val="50000"/>
                  </a:srgbClr>
                </a:solidFill>
                <a:latin typeface="Comic Sans MS" panose="030F0702030302020204" pitchFamily="66" charset="0"/>
              </a:rPr>
              <a:t>The different nuclei are referred to as </a:t>
            </a:r>
            <a:r>
              <a:rPr lang="en-US" altLang="en-US" sz="2400" u="sng" dirty="0">
                <a:solidFill>
                  <a:srgbClr val="9F8351">
                    <a:lumMod val="50000"/>
                  </a:srgbClr>
                </a:solidFill>
                <a:latin typeface="Comic Sans MS" panose="030F0702030302020204" pitchFamily="66" charset="0"/>
              </a:rPr>
              <a:t>nuclides.</a:t>
            </a:r>
          </a:p>
          <a:p>
            <a:pPr fontAlgn="base">
              <a:spcBef>
                <a:spcPct val="50000"/>
              </a:spcBef>
              <a:spcAft>
                <a:spcPct val="0"/>
              </a:spcAft>
              <a:defRPr/>
            </a:pPr>
            <a:r>
              <a:rPr lang="en-US" altLang="en-US" sz="2400" dirty="0">
                <a:solidFill>
                  <a:srgbClr val="9F8351">
                    <a:lumMod val="50000"/>
                  </a:srgbClr>
                </a:solidFill>
                <a:latin typeface="Comic Sans MS" panose="030F0702030302020204" pitchFamily="66" charset="0"/>
              </a:rPr>
              <a:t>Number of protons: </a:t>
            </a:r>
            <a:r>
              <a:rPr lang="en-US" altLang="en-US" sz="2400" u="sng" dirty="0">
                <a:solidFill>
                  <a:srgbClr val="9F8351">
                    <a:lumMod val="50000"/>
                  </a:srgbClr>
                </a:solidFill>
                <a:latin typeface="Comic Sans MS" panose="030F0702030302020204" pitchFamily="66" charset="0"/>
              </a:rPr>
              <a:t>atomic number, </a:t>
            </a:r>
            <a:r>
              <a:rPr lang="en-US" altLang="en-US" sz="2400" i="1" u="sng" dirty="0">
                <a:solidFill>
                  <a:srgbClr val="9F8351">
                    <a:lumMod val="50000"/>
                  </a:srgbClr>
                </a:solidFill>
                <a:latin typeface="Comic Sans MS" panose="030F0702030302020204" pitchFamily="66" charset="0"/>
              </a:rPr>
              <a:t>Z</a:t>
            </a:r>
          </a:p>
          <a:p>
            <a:pPr fontAlgn="base">
              <a:spcBef>
                <a:spcPct val="50000"/>
              </a:spcBef>
              <a:spcAft>
                <a:spcPct val="0"/>
              </a:spcAft>
              <a:defRPr/>
            </a:pPr>
            <a:r>
              <a:rPr lang="en-US" altLang="en-US" sz="2400" dirty="0">
                <a:solidFill>
                  <a:srgbClr val="9F8351">
                    <a:lumMod val="50000"/>
                  </a:srgbClr>
                </a:solidFill>
                <a:latin typeface="Comic Sans MS" panose="030F0702030302020204" pitchFamily="66" charset="0"/>
              </a:rPr>
              <a:t>Number of nucleons: </a:t>
            </a:r>
            <a:r>
              <a:rPr lang="en-US" altLang="en-US" sz="2400" u="sng" dirty="0">
                <a:solidFill>
                  <a:srgbClr val="9F8351">
                    <a:lumMod val="50000"/>
                  </a:srgbClr>
                </a:solidFill>
                <a:latin typeface="Comic Sans MS" panose="030F0702030302020204" pitchFamily="66" charset="0"/>
              </a:rPr>
              <a:t>atomic mass number, </a:t>
            </a:r>
            <a:r>
              <a:rPr lang="en-US" altLang="en-US" sz="2400" i="1" u="sng" dirty="0">
                <a:solidFill>
                  <a:srgbClr val="9F8351">
                    <a:lumMod val="50000"/>
                  </a:srgbClr>
                </a:solidFill>
                <a:latin typeface="Comic Sans MS" panose="030F0702030302020204" pitchFamily="66" charset="0"/>
              </a:rPr>
              <a:t>A</a:t>
            </a:r>
          </a:p>
          <a:p>
            <a:pPr fontAlgn="base">
              <a:spcBef>
                <a:spcPct val="50000"/>
              </a:spcBef>
              <a:spcAft>
                <a:spcPct val="0"/>
              </a:spcAft>
              <a:defRPr/>
            </a:pPr>
            <a:r>
              <a:rPr lang="en-US" altLang="en-US" sz="2400" dirty="0">
                <a:solidFill>
                  <a:srgbClr val="9F8351">
                    <a:lumMod val="50000"/>
                  </a:srgbClr>
                </a:solidFill>
                <a:latin typeface="Comic Sans MS" panose="030F0702030302020204" pitchFamily="66" charset="0"/>
              </a:rPr>
              <a:t>Neutrons number: </a:t>
            </a:r>
            <a:r>
              <a:rPr lang="en-US" altLang="en-US" sz="2400" i="1" u="sng" dirty="0">
                <a:solidFill>
                  <a:srgbClr val="9F8351">
                    <a:lumMod val="50000"/>
                  </a:srgbClr>
                </a:solidFill>
                <a:latin typeface="Comic Sans MS" panose="030F0702030302020204" pitchFamily="66" charset="0"/>
              </a:rPr>
              <a:t>N</a:t>
            </a:r>
            <a:r>
              <a:rPr lang="en-US" altLang="en-US" sz="2400" u="sng" dirty="0">
                <a:solidFill>
                  <a:srgbClr val="9F8351">
                    <a:lumMod val="50000"/>
                  </a:srgbClr>
                </a:solidFill>
                <a:latin typeface="Comic Sans MS" panose="030F0702030302020204" pitchFamily="66" charset="0"/>
              </a:rPr>
              <a:t> = </a:t>
            </a:r>
            <a:r>
              <a:rPr lang="en-US" altLang="en-US" sz="2400" i="1" u="sng" dirty="0">
                <a:solidFill>
                  <a:srgbClr val="9F8351">
                    <a:lumMod val="50000"/>
                  </a:srgbClr>
                </a:solidFill>
                <a:latin typeface="Comic Sans MS" panose="030F0702030302020204" pitchFamily="66" charset="0"/>
              </a:rPr>
              <a:t>A</a:t>
            </a:r>
            <a:r>
              <a:rPr lang="en-US" altLang="en-US" sz="2400" u="sng" dirty="0">
                <a:solidFill>
                  <a:srgbClr val="9F8351">
                    <a:lumMod val="50000"/>
                  </a:srgbClr>
                </a:solidFill>
                <a:latin typeface="Comic Sans MS" panose="030F0702030302020204" pitchFamily="66" charset="0"/>
              </a:rPr>
              <a:t> - </a:t>
            </a:r>
            <a:r>
              <a:rPr lang="en-US" altLang="en-US" sz="2400" i="1" u="sng" dirty="0">
                <a:solidFill>
                  <a:srgbClr val="9F8351">
                    <a:lumMod val="50000"/>
                  </a:srgbClr>
                </a:solidFill>
                <a:latin typeface="Comic Sans MS" panose="030F0702030302020204" pitchFamily="66" charset="0"/>
              </a:rPr>
              <a:t>Z</a:t>
            </a:r>
          </a:p>
        </p:txBody>
      </p:sp>
      <p:sp>
        <p:nvSpPr>
          <p:cNvPr id="10243" name="Rectangle 4"/>
          <p:cNvSpPr>
            <a:spLocks noGrp="1" noChangeArrowheads="1"/>
          </p:cNvSpPr>
          <p:nvPr>
            <p:ph type="title"/>
          </p:nvPr>
        </p:nvSpPr>
        <p:spPr>
          <a:xfrm>
            <a:off x="1981200" y="438538"/>
            <a:ext cx="9187543" cy="793102"/>
          </a:xfrm>
        </p:spPr>
        <p:txBody>
          <a:bodyPr/>
          <a:lstStyle/>
          <a:p>
            <a:pPr eaLnBrk="1" hangingPunct="1"/>
            <a:r>
              <a:rPr lang="en-US" altLang="en-US" dirty="0">
                <a:latin typeface="Comic Sans MS" panose="030F0702030302020204" pitchFamily="66" charset="0"/>
              </a:rPr>
              <a:t>Structure and Properties of the Nucleus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547" y="3806952"/>
            <a:ext cx="3627120" cy="2901696"/>
          </a:xfrm>
          <a:prstGeom prst="rect">
            <a:avLst/>
          </a:prstGeom>
        </p:spPr>
      </p:pic>
      <p:sp>
        <p:nvSpPr>
          <p:cNvPr id="3" name="TextBox 2"/>
          <p:cNvSpPr txBox="1"/>
          <p:nvPr/>
        </p:nvSpPr>
        <p:spPr>
          <a:xfrm>
            <a:off x="3769120" y="4973759"/>
            <a:ext cx="2722220" cy="369332"/>
          </a:xfrm>
          <a:prstGeom prst="rect">
            <a:avLst/>
          </a:prstGeom>
          <a:noFill/>
        </p:spPr>
        <p:txBody>
          <a:bodyPr wrap="none" rtlCol="0">
            <a:spAutoFit/>
          </a:bodyPr>
          <a:lstStyle/>
          <a:p>
            <a:r>
              <a:rPr lang="en-US" dirty="0">
                <a:solidFill>
                  <a:prstClr val="black"/>
                </a:solidFill>
                <a:latin typeface="Comic Sans MS" panose="030F0702030302020204" pitchFamily="66" charset="0"/>
              </a:rPr>
              <a:t>Crude picture of helium</a:t>
            </a:r>
          </a:p>
        </p:txBody>
      </p:sp>
    </p:spTree>
    <p:extLst>
      <p:ext uri="{BB962C8B-B14F-4D97-AF65-F5344CB8AC3E}">
        <p14:creationId xmlns:p14="http://schemas.microsoft.com/office/powerpoint/2010/main" val="572498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5638800" y="25908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0"/>
              </a:spcBef>
              <a:spcAft>
                <a:spcPct val="0"/>
              </a:spcAft>
              <a:defRPr/>
            </a:pPr>
            <a:endParaRPr lang="en-US" altLang="en-US">
              <a:solidFill>
                <a:srgbClr val="000000"/>
              </a:solidFill>
            </a:endParaRPr>
          </a:p>
        </p:txBody>
      </p:sp>
      <p:sp>
        <p:nvSpPr>
          <p:cNvPr id="11267" name="Text Box 3"/>
          <p:cNvSpPr txBox="1">
            <a:spLocks noChangeArrowheads="1"/>
          </p:cNvSpPr>
          <p:nvPr/>
        </p:nvSpPr>
        <p:spPr bwMode="auto">
          <a:xfrm>
            <a:off x="1905000" y="1600200"/>
            <a:ext cx="8458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defRPr/>
            </a:pPr>
            <a:r>
              <a:rPr lang="en-US" altLang="en-US" i="1" dirty="0">
                <a:solidFill>
                  <a:srgbClr val="766F54">
                    <a:lumMod val="50000"/>
                  </a:srgbClr>
                </a:solidFill>
                <a:latin typeface="Comic Sans MS" panose="030F0702030302020204" pitchFamily="66" charset="0"/>
              </a:rPr>
              <a:t>A</a:t>
            </a:r>
            <a:r>
              <a:rPr lang="en-US" altLang="en-US" dirty="0">
                <a:solidFill>
                  <a:srgbClr val="766F54">
                    <a:lumMod val="50000"/>
                  </a:srgbClr>
                </a:solidFill>
                <a:latin typeface="Comic Sans MS" panose="030F0702030302020204" pitchFamily="66" charset="0"/>
              </a:rPr>
              <a:t> and </a:t>
            </a:r>
            <a:r>
              <a:rPr lang="en-US" altLang="en-US" i="1" dirty="0">
                <a:solidFill>
                  <a:srgbClr val="766F54">
                    <a:lumMod val="50000"/>
                  </a:srgbClr>
                </a:solidFill>
                <a:latin typeface="Comic Sans MS" panose="030F0702030302020204" pitchFamily="66" charset="0"/>
              </a:rPr>
              <a:t>Z</a:t>
            </a:r>
            <a:r>
              <a:rPr lang="en-US" altLang="en-US" dirty="0">
                <a:solidFill>
                  <a:srgbClr val="766F54">
                    <a:lumMod val="50000"/>
                  </a:srgbClr>
                </a:solidFill>
                <a:latin typeface="Comic Sans MS" panose="030F0702030302020204" pitchFamily="66" charset="0"/>
              </a:rPr>
              <a:t> are sufficient to specify a nuclide. Nuclides are symbolized as follows:</a:t>
            </a:r>
          </a:p>
        </p:txBody>
      </p:sp>
      <p:sp>
        <p:nvSpPr>
          <p:cNvPr id="11268" name="Text Box 5"/>
          <p:cNvSpPr txBox="1">
            <a:spLocks noChangeArrowheads="1"/>
          </p:cNvSpPr>
          <p:nvPr/>
        </p:nvSpPr>
        <p:spPr bwMode="auto">
          <a:xfrm>
            <a:off x="2057400" y="3962400"/>
            <a:ext cx="7696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defRPr/>
            </a:pPr>
            <a:r>
              <a:rPr lang="en-US" altLang="en-US" u="sng" dirty="0">
                <a:solidFill>
                  <a:srgbClr val="766F54">
                    <a:lumMod val="50000"/>
                  </a:srgbClr>
                </a:solidFill>
                <a:latin typeface="Comic Sans MS" panose="030F0702030302020204" pitchFamily="66" charset="0"/>
              </a:rPr>
              <a:t>X is the chemical symbol for the element; </a:t>
            </a:r>
            <a:r>
              <a:rPr lang="en-US" altLang="en-US" dirty="0">
                <a:solidFill>
                  <a:srgbClr val="766F54">
                    <a:lumMod val="50000"/>
                  </a:srgbClr>
                </a:solidFill>
                <a:latin typeface="Comic Sans MS" panose="030F0702030302020204" pitchFamily="66" charset="0"/>
              </a:rPr>
              <a:t>it contains the same information as </a:t>
            </a:r>
            <a:r>
              <a:rPr lang="en-US" altLang="en-US" i="1" dirty="0">
                <a:solidFill>
                  <a:srgbClr val="766F54">
                    <a:lumMod val="50000"/>
                  </a:srgbClr>
                </a:solidFill>
                <a:latin typeface="Comic Sans MS" panose="030F0702030302020204" pitchFamily="66" charset="0"/>
              </a:rPr>
              <a:t>Z</a:t>
            </a:r>
            <a:r>
              <a:rPr lang="en-US" altLang="en-US" dirty="0">
                <a:solidFill>
                  <a:srgbClr val="766F54">
                    <a:lumMod val="50000"/>
                  </a:srgbClr>
                </a:solidFill>
                <a:latin typeface="Comic Sans MS" panose="030F0702030302020204" pitchFamily="66" charset="0"/>
              </a:rPr>
              <a:t> but in a more easily recognizable form.</a:t>
            </a:r>
          </a:p>
        </p:txBody>
      </p:sp>
      <p:sp>
        <p:nvSpPr>
          <p:cNvPr id="11269" name="Rectangle 6"/>
          <p:cNvSpPr>
            <a:spLocks noGrp="1" noChangeArrowheads="1"/>
          </p:cNvSpPr>
          <p:nvPr>
            <p:ph type="title"/>
          </p:nvPr>
        </p:nvSpPr>
        <p:spPr>
          <a:xfrm>
            <a:off x="1981200" y="0"/>
            <a:ext cx="8229600" cy="1447800"/>
          </a:xfrm>
        </p:spPr>
        <p:txBody>
          <a:bodyPr/>
          <a:lstStyle/>
          <a:p>
            <a:pPr eaLnBrk="1" hangingPunct="1"/>
            <a:r>
              <a:rPr lang="en-US" altLang="en-US" dirty="0">
                <a:latin typeface="Comic Sans MS" panose="030F0702030302020204" pitchFamily="66" charset="0"/>
              </a:rPr>
              <a:t>Structure and Properties of the Nucleus</a:t>
            </a:r>
          </a:p>
        </p:txBody>
      </p:sp>
      <p:pic>
        <p:nvPicPr>
          <p:cNvPr id="1127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9426" y="2576817"/>
            <a:ext cx="1323512" cy="1233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187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4871594" y="115795"/>
            <a:ext cx="6589199" cy="949104"/>
          </a:xfrm>
        </p:spPr>
        <p:txBody>
          <a:bodyPr/>
          <a:lstStyle/>
          <a:p>
            <a:pPr eaLnBrk="1" hangingPunct="1"/>
            <a:r>
              <a:rPr lang="en-US" altLang="en-US" dirty="0">
                <a:latin typeface="Comic Sans MS" panose="030F0702030302020204" pitchFamily="66" charset="0"/>
              </a:rPr>
              <a:t>Carbon</a:t>
            </a:r>
          </a:p>
        </p:txBody>
      </p:sp>
      <p:sp>
        <p:nvSpPr>
          <p:cNvPr id="27651" name="Rectangle 3"/>
          <p:cNvSpPr>
            <a:spLocks noGrp="1" noChangeArrowheads="1"/>
          </p:cNvSpPr>
          <p:nvPr>
            <p:ph type="body" idx="1"/>
          </p:nvPr>
        </p:nvSpPr>
        <p:spPr>
          <a:xfrm>
            <a:off x="1892300" y="5054600"/>
            <a:ext cx="8521700" cy="1104900"/>
          </a:xfrm>
          <a:solidFill>
            <a:schemeClr val="accent1">
              <a:lumMod val="60000"/>
              <a:lumOff val="40000"/>
            </a:schemeClr>
          </a:solidFill>
        </p:spPr>
        <p:txBody>
          <a:bodyPr/>
          <a:lstStyle/>
          <a:p>
            <a:pPr eaLnBrk="1" hangingPunct="1">
              <a:buFontTx/>
              <a:buNone/>
            </a:pPr>
            <a:r>
              <a:rPr lang="en-US" altLang="en-US" b="1" dirty="0">
                <a:solidFill>
                  <a:schemeClr val="tx1"/>
                </a:solidFill>
                <a:latin typeface="Comic Sans MS" panose="030F0702030302020204" pitchFamily="66" charset="0"/>
              </a:rPr>
              <a:t>Another form of Carbon has </a:t>
            </a:r>
            <a:br>
              <a:rPr lang="en-US" altLang="en-US" b="1" dirty="0">
                <a:solidFill>
                  <a:schemeClr val="tx1"/>
                </a:solidFill>
                <a:latin typeface="Comic Sans MS" panose="030F0702030302020204" pitchFamily="66" charset="0"/>
              </a:rPr>
            </a:br>
            <a:r>
              <a:rPr lang="en-US" altLang="en-US" b="1" dirty="0">
                <a:solidFill>
                  <a:schemeClr val="tx1"/>
                </a:solidFill>
                <a:latin typeface="Comic Sans MS" panose="030F0702030302020204" pitchFamily="66" charset="0"/>
              </a:rPr>
              <a:t>6 protons, 8 neutrons in the nucleus. This is </a:t>
            </a:r>
            <a:r>
              <a:rPr lang="en-US" altLang="en-US" b="1" baseline="30000" dirty="0">
                <a:solidFill>
                  <a:schemeClr val="tx1"/>
                </a:solidFill>
                <a:latin typeface="Comic Sans MS" panose="030F0702030302020204" pitchFamily="66" charset="0"/>
              </a:rPr>
              <a:t>14</a:t>
            </a:r>
            <a:r>
              <a:rPr lang="en-US" altLang="en-US" b="1" dirty="0">
                <a:solidFill>
                  <a:schemeClr val="tx1"/>
                </a:solidFill>
                <a:latin typeface="Comic Sans MS" panose="030F0702030302020204" pitchFamily="66" charset="0"/>
              </a:rPr>
              <a:t>C.</a:t>
            </a:r>
          </a:p>
        </p:txBody>
      </p:sp>
      <p:sp>
        <p:nvSpPr>
          <p:cNvPr id="27653" name="Text Box 5"/>
          <p:cNvSpPr txBox="1">
            <a:spLocks noChangeArrowheads="1"/>
          </p:cNvSpPr>
          <p:nvPr/>
        </p:nvSpPr>
        <p:spPr bwMode="auto">
          <a:xfrm>
            <a:off x="1752600" y="988892"/>
            <a:ext cx="931164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92100" indent="-292100">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marL="0" indent="0">
              <a:spcBef>
                <a:spcPct val="50000"/>
              </a:spcBef>
            </a:pPr>
            <a:r>
              <a:rPr lang="en-US" altLang="en-US" b="1" u="sng" dirty="0">
                <a:solidFill>
                  <a:schemeClr val="accent1">
                    <a:lumMod val="50000"/>
                  </a:schemeClr>
                </a:solidFill>
                <a:latin typeface="Comic Sans MS" panose="030F0702030302020204" pitchFamily="66" charset="0"/>
              </a:rPr>
              <a:t>Example: carbon </a:t>
            </a:r>
          </a:p>
          <a:p>
            <a:pPr>
              <a:spcBef>
                <a:spcPct val="50000"/>
              </a:spcBef>
              <a:buFontTx/>
              <a:buChar char="•"/>
            </a:pPr>
            <a:r>
              <a:rPr lang="en-US" altLang="en-US" dirty="0">
                <a:solidFill>
                  <a:prstClr val="black"/>
                </a:solidFill>
                <a:latin typeface="Comic Sans MS" panose="030F0702030302020204" pitchFamily="66" charset="0"/>
              </a:rPr>
              <a:t>Carbon has 6 electrons (</a:t>
            </a:r>
            <a:r>
              <a:rPr lang="en-US" altLang="en-US" i="1" dirty="0">
                <a:solidFill>
                  <a:prstClr val="black"/>
                </a:solidFill>
                <a:latin typeface="Comic Sans MS" panose="030F0702030302020204" pitchFamily="66" charset="0"/>
              </a:rPr>
              <a:t>Z</a:t>
            </a:r>
            <a:r>
              <a:rPr lang="en-US" altLang="en-US" dirty="0">
                <a:solidFill>
                  <a:prstClr val="black"/>
                </a:solidFill>
                <a:latin typeface="Comic Sans MS" panose="030F0702030302020204" pitchFamily="66" charset="0"/>
              </a:rPr>
              <a:t>=6)</a:t>
            </a:r>
            <a:r>
              <a:rPr lang="en-US" altLang="en-US" i="1" dirty="0">
                <a:solidFill>
                  <a:prstClr val="black"/>
                </a:solidFill>
                <a:latin typeface="Comic Sans MS" panose="030F0702030302020204" pitchFamily="66" charset="0"/>
              </a:rPr>
              <a:t>,</a:t>
            </a:r>
            <a:r>
              <a:rPr lang="en-US" altLang="en-US" dirty="0">
                <a:solidFill>
                  <a:prstClr val="black"/>
                </a:solidFill>
                <a:latin typeface="Comic Sans MS" panose="030F0702030302020204" pitchFamily="66" charset="0"/>
              </a:rPr>
              <a:t> </a:t>
            </a:r>
            <a:br>
              <a:rPr lang="en-US" altLang="en-US" dirty="0">
                <a:solidFill>
                  <a:prstClr val="black"/>
                </a:solidFill>
                <a:latin typeface="Comic Sans MS" panose="030F0702030302020204" pitchFamily="66" charset="0"/>
              </a:rPr>
            </a:br>
            <a:r>
              <a:rPr lang="en-US" altLang="en-US" dirty="0">
                <a:solidFill>
                  <a:prstClr val="black"/>
                </a:solidFill>
                <a:latin typeface="Comic Sans MS" panose="030F0702030302020204" pitchFamily="66" charset="0"/>
              </a:rPr>
              <a:t>this is what makes it carbon.</a:t>
            </a:r>
          </a:p>
          <a:p>
            <a:pPr>
              <a:spcBef>
                <a:spcPct val="50000"/>
              </a:spcBef>
              <a:buFontTx/>
              <a:buChar char="•"/>
            </a:pPr>
            <a:r>
              <a:rPr lang="en-US" altLang="en-US" dirty="0">
                <a:solidFill>
                  <a:prstClr val="black"/>
                </a:solidFill>
                <a:latin typeface="Comic Sans MS" panose="030F0702030302020204" pitchFamily="66" charset="0"/>
              </a:rPr>
              <a:t>Zero net charge so there are </a:t>
            </a:r>
            <a:br>
              <a:rPr lang="en-US" altLang="en-US" dirty="0">
                <a:solidFill>
                  <a:prstClr val="black"/>
                </a:solidFill>
                <a:latin typeface="Comic Sans MS" panose="030F0702030302020204" pitchFamily="66" charset="0"/>
              </a:rPr>
            </a:br>
            <a:r>
              <a:rPr lang="en-US" altLang="en-US" dirty="0">
                <a:solidFill>
                  <a:prstClr val="black"/>
                </a:solidFill>
                <a:latin typeface="Comic Sans MS" panose="030F0702030302020204" pitchFamily="66" charset="0"/>
              </a:rPr>
              <a:t>6 protons in the nucleus.</a:t>
            </a:r>
          </a:p>
          <a:p>
            <a:pPr>
              <a:spcBef>
                <a:spcPct val="50000"/>
              </a:spcBef>
              <a:buFontTx/>
              <a:buChar char="•"/>
            </a:pPr>
            <a:r>
              <a:rPr lang="en-US" altLang="en-US" dirty="0">
                <a:solidFill>
                  <a:prstClr val="black"/>
                </a:solidFill>
                <a:latin typeface="Comic Sans MS" panose="030F0702030302020204" pitchFamily="66" charset="0"/>
              </a:rPr>
              <a:t>Most common form of carbon has 6 neutrons in the nucleus. Called </a:t>
            </a:r>
            <a:r>
              <a:rPr lang="en-US" altLang="en-US" baseline="30000" dirty="0">
                <a:solidFill>
                  <a:prstClr val="black"/>
                </a:solidFill>
                <a:latin typeface="Comic Sans MS" panose="030F0702030302020204" pitchFamily="66" charset="0"/>
              </a:rPr>
              <a:t>12</a:t>
            </a:r>
            <a:r>
              <a:rPr lang="en-US" altLang="en-US" dirty="0">
                <a:solidFill>
                  <a:prstClr val="black"/>
                </a:solidFill>
                <a:latin typeface="Comic Sans MS" panose="030F0702030302020204" pitchFamily="66" charset="0"/>
              </a:rPr>
              <a:t>C</a:t>
            </a:r>
          </a:p>
        </p:txBody>
      </p:sp>
      <p:grpSp>
        <p:nvGrpSpPr>
          <p:cNvPr id="12295" name="Group 10"/>
          <p:cNvGrpSpPr>
            <a:grpSpLocks/>
          </p:cNvGrpSpPr>
          <p:nvPr/>
        </p:nvGrpSpPr>
        <p:grpSpPr bwMode="auto">
          <a:xfrm>
            <a:off x="8166193" y="988892"/>
            <a:ext cx="2730500" cy="2108515"/>
            <a:chOff x="3984" y="912"/>
            <a:chExt cx="1584" cy="1263"/>
          </a:xfrm>
        </p:grpSpPr>
        <p:pic>
          <p:nvPicPr>
            <p:cNvPr id="122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4" y="912"/>
              <a:ext cx="1584" cy="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Rectangle 7"/>
            <p:cNvSpPr>
              <a:spLocks noChangeArrowheads="1"/>
            </p:cNvSpPr>
            <p:nvPr/>
          </p:nvSpPr>
          <p:spPr bwMode="auto">
            <a:xfrm>
              <a:off x="4768" y="1056"/>
              <a:ext cx="528" cy="624"/>
            </a:xfrm>
            <a:prstGeom prst="rect">
              <a:avLst/>
            </a:prstGeom>
            <a:solidFill>
              <a:srgbClr val="FFCC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endParaRPr lang="en-US" altLang="en-US">
                <a:solidFill>
                  <a:prstClr val="black"/>
                </a:solidFill>
              </a:endParaRPr>
            </a:p>
          </p:txBody>
        </p:sp>
        <p:sp>
          <p:nvSpPr>
            <p:cNvPr id="12298" name="Text Box 8"/>
            <p:cNvSpPr txBox="1">
              <a:spLocks noChangeArrowheads="1"/>
            </p:cNvSpPr>
            <p:nvPr/>
          </p:nvSpPr>
          <p:spPr bwMode="auto">
            <a:xfrm>
              <a:off x="4960" y="1104"/>
              <a:ext cx="288" cy="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a:spcBef>
                  <a:spcPct val="50000"/>
                </a:spcBef>
              </a:pPr>
              <a:r>
                <a:rPr lang="en-US" altLang="en-US" sz="4400">
                  <a:solidFill>
                    <a:prstClr val="black"/>
                  </a:solidFill>
                </a:rPr>
                <a:t>C</a:t>
              </a:r>
              <a:endParaRPr lang="en-US" altLang="en-US">
                <a:solidFill>
                  <a:prstClr val="black"/>
                </a:solidFill>
              </a:endParaRPr>
            </a:p>
          </p:txBody>
        </p:sp>
        <p:sp>
          <p:nvSpPr>
            <p:cNvPr id="12299" name="Text Box 6"/>
            <p:cNvSpPr txBox="1">
              <a:spLocks noChangeArrowheads="1"/>
            </p:cNvSpPr>
            <p:nvPr/>
          </p:nvSpPr>
          <p:spPr bwMode="auto">
            <a:xfrm>
              <a:off x="4712" y="1016"/>
              <a:ext cx="432"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pPr>
                <a:spcBef>
                  <a:spcPct val="50000"/>
                </a:spcBef>
              </a:pPr>
              <a:r>
                <a:rPr lang="en-US" altLang="en-US">
                  <a:solidFill>
                    <a:prstClr val="black"/>
                  </a:solidFill>
                </a:rPr>
                <a:t>12</a:t>
              </a:r>
            </a:p>
          </p:txBody>
        </p:sp>
        <p:sp>
          <p:nvSpPr>
            <p:cNvPr id="12300" name="Rectangle 9"/>
            <p:cNvSpPr>
              <a:spLocks noChangeArrowheads="1"/>
            </p:cNvSpPr>
            <p:nvPr/>
          </p:nvSpPr>
          <p:spPr bwMode="auto">
            <a:xfrm>
              <a:off x="4808" y="1356"/>
              <a:ext cx="233"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rebuchet MS" panose="020B0603020202020204" pitchFamily="34" charset="0"/>
                </a:defRPr>
              </a:lvl1pPr>
              <a:lvl2pPr marL="742950" indent="-285750">
                <a:defRPr sz="2800">
                  <a:solidFill>
                    <a:schemeClr val="tx1"/>
                  </a:solidFill>
                  <a:latin typeface="Trebuchet MS" panose="020B0603020202020204" pitchFamily="34" charset="0"/>
                </a:defRPr>
              </a:lvl2pPr>
              <a:lvl3pPr marL="1143000" indent="-228600">
                <a:defRPr sz="2800">
                  <a:solidFill>
                    <a:schemeClr val="tx1"/>
                  </a:solidFill>
                  <a:latin typeface="Trebuchet MS" panose="020B0603020202020204" pitchFamily="34" charset="0"/>
                </a:defRPr>
              </a:lvl3pPr>
              <a:lvl4pPr marL="1600200" indent="-228600">
                <a:defRPr sz="2800">
                  <a:solidFill>
                    <a:schemeClr val="tx1"/>
                  </a:solidFill>
                  <a:latin typeface="Trebuchet MS" panose="020B0603020202020204" pitchFamily="34" charset="0"/>
                </a:defRPr>
              </a:lvl4pPr>
              <a:lvl5pPr marL="2057400" indent="-228600">
                <a:defRPr sz="2800">
                  <a:solidFill>
                    <a:schemeClr val="tx1"/>
                  </a:solidFill>
                  <a:latin typeface="Trebuchet MS" panose="020B0603020202020204" pitchFamily="34" charset="0"/>
                </a:defRPr>
              </a:lvl5pPr>
              <a:lvl6pPr marL="2514600" indent="-228600" eaLnBrk="0" fontAlgn="base" hangingPunct="0">
                <a:spcBef>
                  <a:spcPct val="0"/>
                </a:spcBef>
                <a:spcAft>
                  <a:spcPct val="0"/>
                </a:spcAft>
                <a:defRPr sz="2800">
                  <a:solidFill>
                    <a:schemeClr val="tx1"/>
                  </a:solidFill>
                  <a:latin typeface="Trebuchet MS" panose="020B0603020202020204" pitchFamily="34" charset="0"/>
                </a:defRPr>
              </a:lvl6pPr>
              <a:lvl7pPr marL="2971800" indent="-228600" eaLnBrk="0" fontAlgn="base" hangingPunct="0">
                <a:spcBef>
                  <a:spcPct val="0"/>
                </a:spcBef>
                <a:spcAft>
                  <a:spcPct val="0"/>
                </a:spcAft>
                <a:defRPr sz="2800">
                  <a:solidFill>
                    <a:schemeClr val="tx1"/>
                  </a:solidFill>
                  <a:latin typeface="Trebuchet MS" panose="020B0603020202020204" pitchFamily="34" charset="0"/>
                </a:defRPr>
              </a:lvl7pPr>
              <a:lvl8pPr marL="3429000" indent="-228600" eaLnBrk="0" fontAlgn="base" hangingPunct="0">
                <a:spcBef>
                  <a:spcPct val="0"/>
                </a:spcBef>
                <a:spcAft>
                  <a:spcPct val="0"/>
                </a:spcAft>
                <a:defRPr sz="2800">
                  <a:solidFill>
                    <a:schemeClr val="tx1"/>
                  </a:solidFill>
                  <a:latin typeface="Trebuchet MS" panose="020B0603020202020204" pitchFamily="34" charset="0"/>
                </a:defRPr>
              </a:lvl8pPr>
              <a:lvl9pPr marL="3886200" indent="-228600" eaLnBrk="0" fontAlgn="base" hangingPunct="0">
                <a:spcBef>
                  <a:spcPct val="0"/>
                </a:spcBef>
                <a:spcAft>
                  <a:spcPct val="0"/>
                </a:spcAft>
                <a:defRPr sz="2800">
                  <a:solidFill>
                    <a:schemeClr val="tx1"/>
                  </a:solidFill>
                  <a:latin typeface="Trebuchet MS" panose="020B0603020202020204" pitchFamily="34" charset="0"/>
                </a:defRPr>
              </a:lvl9pPr>
            </a:lstStyle>
            <a:p>
              <a:r>
                <a:rPr lang="en-US" altLang="en-US">
                  <a:solidFill>
                    <a:prstClr val="black"/>
                  </a:solidFill>
                </a:rPr>
                <a:t>6</a:t>
              </a:r>
            </a:p>
          </p:txBody>
        </p:sp>
      </p:grpSp>
    </p:spTree>
    <p:extLst>
      <p:ext uri="{BB962C8B-B14F-4D97-AF65-F5344CB8AC3E}">
        <p14:creationId xmlns:p14="http://schemas.microsoft.com/office/powerpoint/2010/main" val="2644485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xEl>
                                              <p:pRg st="0" end="0"/>
                                            </p:txEl>
                                          </p:spTgt>
                                        </p:tgtEl>
                                        <p:attrNameLst>
                                          <p:attrName>style.visibility</p:attrName>
                                        </p:attrNameLst>
                                      </p:cBhvr>
                                      <p:to>
                                        <p:strVal val="visible"/>
                                      </p:to>
                                    </p:set>
                                    <p:animEffect transition="in" filter="fade">
                                      <p:cBhvr>
                                        <p:cTn id="7" dur="500"/>
                                        <p:tgtEl>
                                          <p:spTgt spid="2765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3">
                                            <p:txEl>
                                              <p:pRg st="1" end="1"/>
                                            </p:txEl>
                                          </p:spTgt>
                                        </p:tgtEl>
                                        <p:attrNameLst>
                                          <p:attrName>style.visibility</p:attrName>
                                        </p:attrNameLst>
                                      </p:cBhvr>
                                      <p:to>
                                        <p:strVal val="visible"/>
                                      </p:to>
                                    </p:set>
                                    <p:animEffect transition="in" filter="fade">
                                      <p:cBhvr>
                                        <p:cTn id="12" dur="500"/>
                                        <p:tgtEl>
                                          <p:spTgt spid="2765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3">
                                            <p:txEl>
                                              <p:pRg st="2" end="2"/>
                                            </p:txEl>
                                          </p:spTgt>
                                        </p:tgtEl>
                                        <p:attrNameLst>
                                          <p:attrName>style.visibility</p:attrName>
                                        </p:attrNameLst>
                                      </p:cBhvr>
                                      <p:to>
                                        <p:strVal val="visible"/>
                                      </p:to>
                                    </p:set>
                                    <p:animEffect transition="in" filter="fade">
                                      <p:cBhvr>
                                        <p:cTn id="17" dur="500"/>
                                        <p:tgtEl>
                                          <p:spTgt spid="2765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3">
                                            <p:txEl>
                                              <p:pRg st="3" end="3"/>
                                            </p:txEl>
                                          </p:spTgt>
                                        </p:tgtEl>
                                        <p:attrNameLst>
                                          <p:attrName>style.visibility</p:attrName>
                                        </p:attrNameLst>
                                      </p:cBhvr>
                                      <p:to>
                                        <p:strVal val="visible"/>
                                      </p:to>
                                    </p:set>
                                    <p:animEffect transition="in" filter="fade">
                                      <p:cBhvr>
                                        <p:cTn id="22" dur="500"/>
                                        <p:tgtEl>
                                          <p:spTgt spid="2765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0" end="0"/>
                                            </p:txEl>
                                          </p:spTgt>
                                        </p:tgtEl>
                                        <p:attrNameLst>
                                          <p:attrName>style.visibility</p:attrName>
                                        </p:attrNameLst>
                                      </p:cBhvr>
                                      <p:to>
                                        <p:strVal val="visible"/>
                                      </p:to>
                                    </p:set>
                                    <p:animEffect transition="in" filter="fade">
                                      <p:cBhvr>
                                        <p:cTn id="27" dur="500"/>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P spid="2765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1130531" y="1676401"/>
            <a:ext cx="1010352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defRPr/>
            </a:pPr>
            <a:r>
              <a:rPr lang="en-US" altLang="en-US" u="sng" dirty="0">
                <a:solidFill>
                  <a:srgbClr val="FF0000"/>
                </a:solidFill>
                <a:latin typeface="Comic Sans MS" panose="030F0702030302020204" pitchFamily="66" charset="0"/>
              </a:rPr>
              <a:t>Nuclei with the same </a:t>
            </a:r>
            <a:r>
              <a:rPr lang="en-US" altLang="en-US" i="1" u="sng" dirty="0">
                <a:solidFill>
                  <a:srgbClr val="FF0000"/>
                </a:solidFill>
                <a:latin typeface="Comic Sans MS" panose="030F0702030302020204" pitchFamily="66" charset="0"/>
              </a:rPr>
              <a:t>Z</a:t>
            </a:r>
            <a:r>
              <a:rPr lang="en-US" altLang="en-US" u="sng" dirty="0">
                <a:solidFill>
                  <a:srgbClr val="FF0000"/>
                </a:solidFill>
                <a:latin typeface="Comic Sans MS" panose="030F0702030302020204" pitchFamily="66" charset="0"/>
              </a:rPr>
              <a:t> – so they are the same element – but different </a:t>
            </a:r>
            <a:r>
              <a:rPr lang="en-US" altLang="en-US" i="1" u="sng" dirty="0">
                <a:solidFill>
                  <a:srgbClr val="FF0000"/>
                </a:solidFill>
                <a:latin typeface="Comic Sans MS" panose="030F0702030302020204" pitchFamily="66" charset="0"/>
              </a:rPr>
              <a:t>N</a:t>
            </a:r>
            <a:r>
              <a:rPr lang="en-US" altLang="en-US" u="sng" dirty="0">
                <a:solidFill>
                  <a:srgbClr val="FF0000"/>
                </a:solidFill>
                <a:latin typeface="Comic Sans MS" panose="030F0702030302020204" pitchFamily="66" charset="0"/>
              </a:rPr>
              <a:t> are called isotopes. </a:t>
            </a:r>
          </a:p>
          <a:p>
            <a:pPr fontAlgn="base">
              <a:spcBef>
                <a:spcPct val="50000"/>
              </a:spcBef>
              <a:spcAft>
                <a:spcPct val="0"/>
              </a:spcAft>
              <a:defRPr/>
            </a:pPr>
            <a:r>
              <a:rPr lang="en-US" altLang="en-US" dirty="0">
                <a:solidFill>
                  <a:srgbClr val="766F54">
                    <a:lumMod val="50000"/>
                  </a:srgbClr>
                </a:solidFill>
                <a:latin typeface="Comic Sans MS" panose="030F0702030302020204" pitchFamily="66" charset="0"/>
              </a:rPr>
              <a:t>For many elements, several different isotopes exist in nature. </a:t>
            </a:r>
          </a:p>
          <a:p>
            <a:pPr fontAlgn="base">
              <a:spcBef>
                <a:spcPct val="50000"/>
              </a:spcBef>
              <a:spcAft>
                <a:spcPct val="0"/>
              </a:spcAft>
              <a:defRPr/>
            </a:pPr>
            <a:r>
              <a:rPr lang="en-US" altLang="en-US" dirty="0">
                <a:solidFill>
                  <a:srgbClr val="766F54">
                    <a:lumMod val="50000"/>
                  </a:srgbClr>
                </a:solidFill>
                <a:latin typeface="Comic Sans MS" panose="030F0702030302020204" pitchFamily="66" charset="0"/>
              </a:rPr>
              <a:t>Natural abundance is the percentage of a particular element that consists of a particular isotope in nature. </a:t>
            </a:r>
          </a:p>
        </p:txBody>
      </p:sp>
      <p:sp>
        <p:nvSpPr>
          <p:cNvPr id="12291" name="Rectangle 4"/>
          <p:cNvSpPr>
            <a:spLocks noGrp="1" noChangeArrowheads="1"/>
          </p:cNvSpPr>
          <p:nvPr>
            <p:ph type="title"/>
          </p:nvPr>
        </p:nvSpPr>
        <p:spPr>
          <a:xfrm>
            <a:off x="1981200" y="0"/>
            <a:ext cx="8229600" cy="1447800"/>
          </a:xfrm>
        </p:spPr>
        <p:txBody>
          <a:bodyPr/>
          <a:lstStyle/>
          <a:p>
            <a:pPr eaLnBrk="1" hangingPunct="1"/>
            <a:r>
              <a:rPr lang="en-US" altLang="en-US" dirty="0">
                <a:latin typeface="Comic Sans MS" panose="030F0702030302020204" pitchFamily="66" charset="0"/>
              </a:rPr>
              <a:t>Structure and Properties of the Nucleus</a:t>
            </a:r>
          </a:p>
        </p:txBody>
      </p:sp>
    </p:spTree>
    <p:extLst>
      <p:ext uri="{BB962C8B-B14F-4D97-AF65-F5344CB8AC3E}">
        <p14:creationId xmlns:p14="http://schemas.microsoft.com/office/powerpoint/2010/main" val="1426589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262168" y="147338"/>
            <a:ext cx="6589199" cy="1280890"/>
          </a:xfrm>
        </p:spPr>
        <p:txBody>
          <a:bodyPr/>
          <a:lstStyle/>
          <a:p>
            <a:pPr eaLnBrk="1" hangingPunct="1"/>
            <a:r>
              <a:rPr lang="en-US" altLang="en-US" dirty="0">
                <a:latin typeface="Comic Sans MS" panose="030F0702030302020204" pitchFamily="66" charset="0"/>
              </a:rPr>
              <a:t>Isotopes</a:t>
            </a:r>
          </a:p>
        </p:txBody>
      </p:sp>
      <p:sp>
        <p:nvSpPr>
          <p:cNvPr id="31747" name="Rectangle 3"/>
          <p:cNvSpPr>
            <a:spLocks noGrp="1" noChangeArrowheads="1"/>
          </p:cNvSpPr>
          <p:nvPr>
            <p:ph type="body" idx="1"/>
          </p:nvPr>
        </p:nvSpPr>
        <p:spPr>
          <a:xfrm>
            <a:off x="1432328" y="1348074"/>
            <a:ext cx="10268260" cy="4071669"/>
          </a:xfrm>
        </p:spPr>
        <p:txBody>
          <a:bodyPr>
            <a:noAutofit/>
          </a:bodyPr>
          <a:lstStyle/>
          <a:p>
            <a:pPr eaLnBrk="1" hangingPunct="1">
              <a:lnSpc>
                <a:spcPct val="90000"/>
              </a:lnSpc>
              <a:spcBef>
                <a:spcPct val="50000"/>
              </a:spcBef>
            </a:pPr>
            <a:r>
              <a:rPr lang="en-US" altLang="en-US" sz="2800" u="sng" dirty="0">
                <a:solidFill>
                  <a:schemeClr val="accent1">
                    <a:lumMod val="50000"/>
                  </a:schemeClr>
                </a:solidFill>
                <a:latin typeface="Comic Sans MS" panose="030F0702030302020204" pitchFamily="66" charset="0"/>
              </a:rPr>
              <a:t>Both </a:t>
            </a:r>
            <a:r>
              <a:rPr lang="en-US" altLang="en-US" sz="2800" b="1" u="sng" baseline="30000" dirty="0">
                <a:solidFill>
                  <a:schemeClr val="accent1">
                    <a:lumMod val="50000"/>
                  </a:schemeClr>
                </a:solidFill>
                <a:latin typeface="Comic Sans MS" panose="030F0702030302020204" pitchFamily="66" charset="0"/>
              </a:rPr>
              <a:t>12</a:t>
            </a:r>
            <a:r>
              <a:rPr lang="en-US" altLang="en-US" sz="2800" b="1" u="sng" dirty="0">
                <a:solidFill>
                  <a:schemeClr val="accent1">
                    <a:lumMod val="50000"/>
                  </a:schemeClr>
                </a:solidFill>
                <a:latin typeface="Comic Sans MS" panose="030F0702030302020204" pitchFamily="66" charset="0"/>
              </a:rPr>
              <a:t>C and </a:t>
            </a:r>
            <a:r>
              <a:rPr lang="en-US" altLang="en-US" sz="2800" b="1" u="sng" baseline="30000" dirty="0">
                <a:solidFill>
                  <a:schemeClr val="accent1">
                    <a:lumMod val="50000"/>
                  </a:schemeClr>
                </a:solidFill>
                <a:latin typeface="Comic Sans MS" panose="030F0702030302020204" pitchFamily="66" charset="0"/>
              </a:rPr>
              <a:t>14</a:t>
            </a:r>
            <a:r>
              <a:rPr lang="en-US" altLang="en-US" sz="2800" b="1" u="sng" dirty="0">
                <a:solidFill>
                  <a:schemeClr val="accent1">
                    <a:lumMod val="50000"/>
                  </a:schemeClr>
                </a:solidFill>
                <a:latin typeface="Comic Sans MS" panose="030F0702030302020204" pitchFamily="66" charset="0"/>
              </a:rPr>
              <a:t>C </a:t>
            </a:r>
            <a:r>
              <a:rPr lang="en-US" altLang="en-US" sz="2800" u="sng" dirty="0">
                <a:solidFill>
                  <a:schemeClr val="accent1">
                    <a:lumMod val="50000"/>
                  </a:schemeClr>
                </a:solidFill>
                <a:latin typeface="Comic Sans MS" panose="030F0702030302020204" pitchFamily="66" charset="0"/>
              </a:rPr>
              <a:t>have same chemical properties.</a:t>
            </a:r>
          </a:p>
          <a:p>
            <a:pPr eaLnBrk="1" hangingPunct="1">
              <a:lnSpc>
                <a:spcPct val="90000"/>
              </a:lnSpc>
              <a:spcBef>
                <a:spcPct val="50000"/>
              </a:spcBef>
            </a:pPr>
            <a:r>
              <a:rPr lang="en-US" altLang="en-US" sz="2800" dirty="0">
                <a:solidFill>
                  <a:schemeClr val="accent1">
                    <a:lumMod val="50000"/>
                  </a:schemeClr>
                </a:solidFill>
                <a:latin typeface="Comic Sans MS" panose="030F0702030302020204" pitchFamily="66" charset="0"/>
              </a:rPr>
              <a:t>This is why they are both called carbon. Same</a:t>
            </a:r>
            <a:br>
              <a:rPr lang="en-US" altLang="en-US" sz="2800" dirty="0">
                <a:solidFill>
                  <a:schemeClr val="accent1">
                    <a:lumMod val="50000"/>
                  </a:schemeClr>
                </a:solidFill>
                <a:latin typeface="Comic Sans MS" panose="030F0702030302020204" pitchFamily="66" charset="0"/>
              </a:rPr>
            </a:br>
            <a:r>
              <a:rPr lang="en-US" altLang="en-US" sz="2800" dirty="0">
                <a:solidFill>
                  <a:schemeClr val="accent1">
                    <a:lumMod val="50000"/>
                  </a:schemeClr>
                </a:solidFill>
                <a:latin typeface="Comic Sans MS" panose="030F0702030302020204" pitchFamily="66" charset="0"/>
              </a:rPr>
              <a:t> number of electrons and same number of protons in nucleus.</a:t>
            </a:r>
          </a:p>
          <a:p>
            <a:pPr eaLnBrk="1" hangingPunct="1">
              <a:lnSpc>
                <a:spcPct val="90000"/>
              </a:lnSpc>
              <a:spcBef>
                <a:spcPct val="50000"/>
              </a:spcBef>
            </a:pPr>
            <a:r>
              <a:rPr lang="en-US" altLang="en-US" sz="2800" dirty="0">
                <a:solidFill>
                  <a:schemeClr val="accent1">
                    <a:lumMod val="50000"/>
                  </a:schemeClr>
                </a:solidFill>
                <a:latin typeface="Comic Sans MS" panose="030F0702030302020204" pitchFamily="66" charset="0"/>
              </a:rPr>
              <a:t>But the nuclei are different. </a:t>
            </a:r>
            <a:r>
              <a:rPr lang="en-US" altLang="en-US" sz="2800" b="1" u="sng" dirty="0">
                <a:solidFill>
                  <a:schemeClr val="accent1">
                    <a:lumMod val="50000"/>
                  </a:schemeClr>
                </a:solidFill>
                <a:latin typeface="Comic Sans MS" panose="030F0702030302020204" pitchFamily="66" charset="0"/>
              </a:rPr>
              <a:t>They have different number of neutrons. These are called isotopes.</a:t>
            </a:r>
          </a:p>
          <a:p>
            <a:pPr eaLnBrk="1" hangingPunct="1">
              <a:lnSpc>
                <a:spcPct val="90000"/>
              </a:lnSpc>
              <a:spcBef>
                <a:spcPct val="50000"/>
              </a:spcBef>
            </a:pPr>
            <a:r>
              <a:rPr lang="en-US" altLang="en-US" sz="2800" dirty="0">
                <a:solidFill>
                  <a:schemeClr val="accent1">
                    <a:lumMod val="50000"/>
                  </a:schemeClr>
                </a:solidFill>
                <a:latin typeface="Comic Sans MS" panose="030F0702030302020204" pitchFamily="66" charset="0"/>
              </a:rPr>
              <a:t>Difference </a:t>
            </a:r>
            <a:r>
              <a:rPr lang="en-US" altLang="en-US" sz="2800" b="1" dirty="0">
                <a:solidFill>
                  <a:schemeClr val="accent1">
                    <a:lumMod val="50000"/>
                  </a:schemeClr>
                </a:solidFill>
                <a:latin typeface="Comic Sans MS" panose="030F0702030302020204" pitchFamily="66" charset="0"/>
              </a:rPr>
              <a:t>is most easily seen in the binding energy.</a:t>
            </a:r>
          </a:p>
          <a:p>
            <a:pPr eaLnBrk="1" hangingPunct="1">
              <a:lnSpc>
                <a:spcPct val="90000"/>
              </a:lnSpc>
              <a:spcBef>
                <a:spcPct val="50000"/>
              </a:spcBef>
            </a:pPr>
            <a:r>
              <a:rPr lang="en-US" altLang="en-US" sz="2800" dirty="0">
                <a:solidFill>
                  <a:schemeClr val="accent1">
                    <a:lumMod val="50000"/>
                  </a:schemeClr>
                </a:solidFill>
                <a:latin typeface="Comic Sans MS" panose="030F0702030302020204" pitchFamily="66" charset="0"/>
              </a:rPr>
              <a:t>Nuclei that are bound more tightly are less likely to ‘fall apart’.</a:t>
            </a:r>
          </a:p>
          <a:p>
            <a:pPr eaLnBrk="1" hangingPunct="1">
              <a:lnSpc>
                <a:spcPct val="90000"/>
              </a:lnSpc>
              <a:spcBef>
                <a:spcPct val="50000"/>
              </a:spcBef>
            </a:pPr>
            <a:r>
              <a:rPr lang="en-US" altLang="en-US" sz="2800" b="1" u="sng" dirty="0">
                <a:solidFill>
                  <a:schemeClr val="accent1">
                    <a:lumMod val="50000"/>
                  </a:schemeClr>
                </a:solidFill>
                <a:latin typeface="Comic Sans MS" panose="030F0702030302020204" pitchFamily="66" charset="0"/>
              </a:rPr>
              <a:t>In fact </a:t>
            </a:r>
            <a:r>
              <a:rPr lang="en-US" altLang="en-US" sz="2800" b="1" u="sng" baseline="30000" dirty="0">
                <a:solidFill>
                  <a:schemeClr val="accent1">
                    <a:lumMod val="50000"/>
                  </a:schemeClr>
                </a:solidFill>
                <a:latin typeface="Comic Sans MS" panose="030F0702030302020204" pitchFamily="66" charset="0"/>
              </a:rPr>
              <a:t>14</a:t>
            </a:r>
            <a:r>
              <a:rPr lang="en-US" altLang="en-US" sz="2800" b="1" u="sng" dirty="0">
                <a:solidFill>
                  <a:schemeClr val="accent1">
                    <a:lumMod val="50000"/>
                  </a:schemeClr>
                </a:solidFill>
                <a:latin typeface="Comic Sans MS" panose="030F0702030302020204" pitchFamily="66" charset="0"/>
              </a:rPr>
              <a:t>C is radioactive or unstable.</a:t>
            </a:r>
          </a:p>
        </p:txBody>
      </p:sp>
    </p:spTree>
    <p:extLst>
      <p:ext uri="{BB962C8B-B14F-4D97-AF65-F5344CB8AC3E}">
        <p14:creationId xmlns:p14="http://schemas.microsoft.com/office/powerpoint/2010/main" val="1043530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7">
                                            <p:txEl>
                                              <p:pRg st="3" end="3"/>
                                            </p:txEl>
                                          </p:spTgt>
                                        </p:tgtEl>
                                        <p:attrNameLst>
                                          <p:attrName>style.visibility</p:attrName>
                                        </p:attrNameLst>
                                      </p:cBhvr>
                                      <p:to>
                                        <p:strVal val="visible"/>
                                      </p:to>
                                    </p:set>
                                    <p:animEffect transition="in" filter="fade">
                                      <p:cBhvr>
                                        <p:cTn id="22" dur="500"/>
                                        <p:tgtEl>
                                          <p:spTgt spid="317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7">
                                            <p:txEl>
                                              <p:pRg st="4" end="4"/>
                                            </p:txEl>
                                          </p:spTgt>
                                        </p:tgtEl>
                                        <p:attrNameLst>
                                          <p:attrName>style.visibility</p:attrName>
                                        </p:attrNameLst>
                                      </p:cBhvr>
                                      <p:to>
                                        <p:strVal val="visible"/>
                                      </p:to>
                                    </p:set>
                                    <p:animEffect transition="in" filter="fade">
                                      <p:cBhvr>
                                        <p:cTn id="27" dur="500"/>
                                        <p:tgtEl>
                                          <p:spTgt spid="317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1747">
                                            <p:txEl>
                                              <p:pRg st="5" end="5"/>
                                            </p:txEl>
                                          </p:spTgt>
                                        </p:tgtEl>
                                        <p:attrNameLst>
                                          <p:attrName>style.visibility</p:attrName>
                                        </p:attrNameLst>
                                      </p:cBhvr>
                                      <p:to>
                                        <p:strVal val="visible"/>
                                      </p:to>
                                    </p:set>
                                    <p:animEffect transition="in" filter="fade">
                                      <p:cBhvr>
                                        <p:cTn id="32" dur="500"/>
                                        <p:tgtEl>
                                          <p:spTgt spid="317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704109" y="1562793"/>
            <a:ext cx="9231369"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fontAlgn="base">
              <a:spcBef>
                <a:spcPct val="50000"/>
              </a:spcBef>
              <a:spcAft>
                <a:spcPct val="0"/>
              </a:spcAft>
              <a:defRPr/>
            </a:pPr>
            <a:r>
              <a:rPr lang="en-US" altLang="en-US" dirty="0">
                <a:solidFill>
                  <a:schemeClr val="accent1">
                    <a:lumMod val="50000"/>
                  </a:schemeClr>
                </a:solidFill>
                <a:latin typeface="Comic Sans MS" panose="030F0702030302020204" pitchFamily="66" charset="0"/>
              </a:rPr>
              <a:t>Because of wave–particle duality, the size of the nucleus is somewhat fuzzy. Nuclei have a roughly spherical shape.</a:t>
            </a:r>
          </a:p>
          <a:p>
            <a:pPr fontAlgn="base">
              <a:spcBef>
                <a:spcPct val="50000"/>
              </a:spcBef>
              <a:spcAft>
                <a:spcPct val="0"/>
              </a:spcAft>
              <a:defRPr/>
            </a:pPr>
            <a:r>
              <a:rPr lang="en-US" altLang="en-US" dirty="0">
                <a:solidFill>
                  <a:schemeClr val="accent1">
                    <a:lumMod val="50000"/>
                  </a:schemeClr>
                </a:solidFill>
                <a:latin typeface="Comic Sans MS" panose="030F0702030302020204" pitchFamily="66" charset="0"/>
              </a:rPr>
              <a:t> Measurements of high-energy electron scattering yield </a:t>
            </a:r>
            <a:r>
              <a:rPr lang="en-US" altLang="en-US" dirty="0">
                <a:solidFill>
                  <a:schemeClr val="accent1">
                    <a:lumMod val="50000"/>
                  </a:schemeClr>
                </a:solidFill>
                <a:latin typeface="Comic Sans MS" panose="030F0702030302020204" pitchFamily="66" charset="0"/>
                <a:sym typeface="Wingdings" panose="05000000000000000000" pitchFamily="2" charset="2"/>
              </a:rPr>
              <a:t>(r: radius) </a:t>
            </a:r>
            <a:endParaRPr lang="en-US" altLang="en-US" dirty="0">
              <a:solidFill>
                <a:schemeClr val="accent1">
                  <a:lumMod val="50000"/>
                </a:schemeClr>
              </a:solidFill>
              <a:latin typeface="Comic Sans MS" panose="030F0702030302020204" pitchFamily="66" charset="0"/>
            </a:endParaRPr>
          </a:p>
        </p:txBody>
      </p:sp>
      <p:sp>
        <p:nvSpPr>
          <p:cNvPr id="13315" name="Rectangle 7"/>
          <p:cNvSpPr>
            <a:spLocks noGrp="1" noChangeArrowheads="1"/>
          </p:cNvSpPr>
          <p:nvPr>
            <p:ph type="title"/>
          </p:nvPr>
        </p:nvSpPr>
        <p:spPr>
          <a:xfrm>
            <a:off x="1981200" y="0"/>
            <a:ext cx="8229600" cy="1447800"/>
          </a:xfrm>
        </p:spPr>
        <p:txBody>
          <a:bodyPr/>
          <a:lstStyle/>
          <a:p>
            <a:pPr eaLnBrk="1" hangingPunct="1"/>
            <a:r>
              <a:rPr lang="en-US" altLang="en-US" dirty="0">
                <a:latin typeface="Comic Sans MS" panose="030F0702030302020204" pitchFamily="66" charset="0"/>
              </a:rPr>
              <a:t>Structure and Properties of the Nucleus-Size</a:t>
            </a:r>
          </a:p>
        </p:txBody>
      </p:sp>
      <p:pic>
        <p:nvPicPr>
          <p:cNvPr id="13316" name="Picture 9" descr="2008-09-08_1540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3640" y="4185069"/>
            <a:ext cx="6454923" cy="1281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33461" y="5626359"/>
            <a:ext cx="3018775" cy="523220"/>
          </a:xfrm>
          <a:prstGeom prst="rect">
            <a:avLst/>
          </a:prstGeom>
          <a:noFill/>
        </p:spPr>
        <p:txBody>
          <a:bodyPr wrap="none" rtlCol="0">
            <a:spAutoFit/>
          </a:bodyPr>
          <a:lstStyle/>
          <a:p>
            <a:r>
              <a:rPr lang="en-US" sz="2800" b="1" dirty="0">
                <a:solidFill>
                  <a:schemeClr val="accent1">
                    <a:lumMod val="50000"/>
                  </a:schemeClr>
                </a:solidFill>
                <a:latin typeface="Comic Sans MS" panose="030F0702030302020204" pitchFamily="66" charset="0"/>
              </a:rPr>
              <a:t>A : atomic mass</a:t>
            </a:r>
          </a:p>
        </p:txBody>
      </p:sp>
    </p:spTree>
    <p:extLst>
      <p:ext uri="{BB962C8B-B14F-4D97-AF65-F5344CB8AC3E}">
        <p14:creationId xmlns:p14="http://schemas.microsoft.com/office/powerpoint/2010/main" val="337588985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TotalTime>
  <Words>2168</Words>
  <Application>Microsoft Office PowerPoint</Application>
  <PresentationFormat>Widescreen</PresentationFormat>
  <Paragraphs>213</Paragraphs>
  <Slides>34</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3" baseType="lpstr">
      <vt:lpstr>Arial</vt:lpstr>
      <vt:lpstr>Calibri</vt:lpstr>
      <vt:lpstr>Cambria Math</vt:lpstr>
      <vt:lpstr>Century Gothic</vt:lpstr>
      <vt:lpstr>Comic Sans MS</vt:lpstr>
      <vt:lpstr>Trebuchet MS</vt:lpstr>
      <vt:lpstr>Wingdings 3</vt:lpstr>
      <vt:lpstr>Wisp</vt:lpstr>
      <vt:lpstr>Equation</vt:lpstr>
      <vt:lpstr>Nuclear Physics</vt:lpstr>
      <vt:lpstr>Structure and Properties of the Nucleus</vt:lpstr>
      <vt:lpstr>Neutrons and Protons</vt:lpstr>
      <vt:lpstr>Structure and Properties of the Nucleus</vt:lpstr>
      <vt:lpstr>Structure and Properties of the Nucleus</vt:lpstr>
      <vt:lpstr>Carbon</vt:lpstr>
      <vt:lpstr>Structure and Properties of the Nucleus</vt:lpstr>
      <vt:lpstr>Isotopes</vt:lpstr>
      <vt:lpstr>Structure and Properties of the Nucleus-Size</vt:lpstr>
      <vt:lpstr>Structure and Properties of the Nucleus</vt:lpstr>
      <vt:lpstr>Structure and Properties of the Nucleus</vt:lpstr>
      <vt:lpstr>Structure and Properties of the Nucleus</vt:lpstr>
      <vt:lpstr>Nuclear Binding Energy</vt:lpstr>
      <vt:lpstr>Binding Energy and Nuclear Forces</vt:lpstr>
      <vt:lpstr>Binding Energy and Nuclear Forces</vt:lpstr>
      <vt:lpstr>Binding Energy and Nuclear Forces</vt:lpstr>
      <vt:lpstr>Binding Energy and Nuclear Forces</vt:lpstr>
      <vt:lpstr>Binding: Nuclear Force</vt:lpstr>
      <vt:lpstr>The Strong Nuclear Force</vt:lpstr>
      <vt:lpstr>A strong nuclear force</vt:lpstr>
      <vt:lpstr>Binding Energy and Nuclear Forces</vt:lpstr>
      <vt:lpstr>Discovery of radioactivity</vt:lpstr>
      <vt:lpstr>Radioactivity</vt:lpstr>
      <vt:lpstr>Radioactivity</vt:lpstr>
      <vt:lpstr>Different types of radioactivity</vt:lpstr>
      <vt:lpstr>Radioactivity</vt:lpstr>
      <vt:lpstr>Is the radiation charged?</vt:lpstr>
      <vt:lpstr>Radioactivity</vt:lpstr>
      <vt:lpstr>Alpha radiation</vt:lpstr>
      <vt:lpstr>Alpha Decay</vt:lpstr>
      <vt:lpstr>A new element-example</vt:lpstr>
      <vt:lpstr>Why?</vt:lpstr>
      <vt:lpstr>Decay chain originates at 238U</vt:lpstr>
      <vt:lpstr>Alpha Decay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Conductors, Insulators and Semiconductors</dc:title>
  <dc:creator>Amir, Fatima Zohra</dc:creator>
  <cp:lastModifiedBy>Fatima</cp:lastModifiedBy>
  <cp:revision>58</cp:revision>
  <cp:lastPrinted>2023-11-25T18:15:37Z</cp:lastPrinted>
  <dcterms:created xsi:type="dcterms:W3CDTF">2019-04-09T13:36:41Z</dcterms:created>
  <dcterms:modified xsi:type="dcterms:W3CDTF">2023-11-28T13:24:05Z</dcterms:modified>
</cp:coreProperties>
</file>