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35" r:id="rId2"/>
    <p:sldId id="281" r:id="rId3"/>
    <p:sldId id="303" r:id="rId4"/>
    <p:sldId id="304" r:id="rId5"/>
    <p:sldId id="305" r:id="rId6"/>
    <p:sldId id="288" r:id="rId7"/>
    <p:sldId id="285" r:id="rId8"/>
    <p:sldId id="334" r:id="rId9"/>
    <p:sldId id="290" r:id="rId10"/>
    <p:sldId id="291" r:id="rId11"/>
    <p:sldId id="294" r:id="rId12"/>
    <p:sldId id="295" r:id="rId13"/>
    <p:sldId id="296" r:id="rId14"/>
    <p:sldId id="297" r:id="rId15"/>
    <p:sldId id="298" r:id="rId16"/>
    <p:sldId id="299" r:id="rId17"/>
    <p:sldId id="300" r:id="rId18"/>
    <p:sldId id="301" r:id="rId19"/>
    <p:sldId id="302" r:id="rId20"/>
    <p:sldId id="307" r:id="rId21"/>
    <p:sldId id="265" r:id="rId22"/>
    <p:sldId id="257" r:id="rId23"/>
    <p:sldId id="258" r:id="rId24"/>
    <p:sldId id="266" r:id="rId25"/>
    <p:sldId id="267" r:id="rId26"/>
    <p:sldId id="259" r:id="rId27"/>
    <p:sldId id="260" r:id="rId28"/>
    <p:sldId id="261" r:id="rId29"/>
    <p:sldId id="262" r:id="rId30"/>
    <p:sldId id="268" r:id="rId31"/>
    <p:sldId id="271" r:id="rId32"/>
    <p:sldId id="270" r:id="rId33"/>
    <p:sldId id="263" r:id="rId34"/>
    <p:sldId id="273" r:id="rId35"/>
    <p:sldId id="274" r:id="rId36"/>
    <p:sldId id="272" r:id="rId3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03" d="100"/>
          <a:sy n="103" d="100"/>
        </p:scale>
        <p:origin x="138"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CE5DBD6-D16E-4145-87A1-B664FCF530AE}" type="datetimeFigureOut">
              <a:rPr lang="en-US" smtClean="0"/>
              <a:t>11/12/2023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7CBC6D8-26B3-4581-BAF8-25F2E0DE168E}" type="slidenum">
              <a:rPr lang="en-US" smtClean="0"/>
              <a:t>‹#›</a:t>
            </a:fld>
            <a:endParaRPr lang="en-US"/>
          </a:p>
        </p:txBody>
      </p:sp>
    </p:spTree>
    <p:extLst>
      <p:ext uri="{BB962C8B-B14F-4D97-AF65-F5344CB8AC3E}">
        <p14:creationId xmlns:p14="http://schemas.microsoft.com/office/powerpoint/2010/main" val="202325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0136" indent="-292360">
              <a:defRPr sz="2400">
                <a:solidFill>
                  <a:schemeClr val="tx1"/>
                </a:solidFill>
                <a:latin typeface="Arial" panose="020B0604020202020204" pitchFamily="34" charset="0"/>
                <a:ea typeface="ＭＳ Ｐゴシック" panose="020B0600070205080204" pitchFamily="34" charset="-128"/>
              </a:defRPr>
            </a:lvl2pPr>
            <a:lvl3pPr marL="1169441" indent="-233888">
              <a:defRPr sz="2400">
                <a:solidFill>
                  <a:schemeClr val="tx1"/>
                </a:solidFill>
                <a:latin typeface="Arial" panose="020B0604020202020204" pitchFamily="34" charset="0"/>
                <a:ea typeface="ＭＳ Ｐゴシック" panose="020B0600070205080204" pitchFamily="34" charset="-128"/>
              </a:defRPr>
            </a:lvl3pPr>
            <a:lvl4pPr marL="1637216" indent="-233888">
              <a:defRPr sz="2400">
                <a:solidFill>
                  <a:schemeClr val="tx1"/>
                </a:solidFill>
                <a:latin typeface="Arial" panose="020B0604020202020204" pitchFamily="34" charset="0"/>
                <a:ea typeface="ＭＳ Ｐゴシック" panose="020B0600070205080204" pitchFamily="34" charset="-128"/>
              </a:defRPr>
            </a:lvl4pPr>
            <a:lvl5pPr marL="2104992" indent="-233888">
              <a:defRPr sz="2400">
                <a:solidFill>
                  <a:schemeClr val="tx1"/>
                </a:solidFill>
                <a:latin typeface="Arial" panose="020B0604020202020204" pitchFamily="34" charset="0"/>
                <a:ea typeface="ＭＳ Ｐゴシック" panose="020B0600070205080204" pitchFamily="34" charset="-128"/>
              </a:defRPr>
            </a:lvl5pPr>
            <a:lvl6pPr marL="2572768" indent="-2338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40545" indent="-2338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08321" indent="-2338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76096" indent="-2338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35553" fontAlgn="base">
              <a:spcBef>
                <a:spcPct val="0"/>
              </a:spcBef>
              <a:spcAft>
                <a:spcPct val="0"/>
              </a:spcAft>
              <a:defRPr/>
            </a:pPr>
            <a:fld id="{C3A44C5A-2842-4C55-85BF-52B87CFC3F70}" type="slidenum">
              <a:rPr lang="en-US" altLang="en-US" sz="1200">
                <a:solidFill>
                  <a:srgbClr val="000000"/>
                </a:solidFill>
                <a:latin typeface="Times New Roman" panose="02020603050405020304" pitchFamily="18" charset="0"/>
              </a:rPr>
              <a:pPr defTabSz="935553" fontAlgn="base">
                <a:spcBef>
                  <a:spcPct val="0"/>
                </a:spcBef>
                <a:spcAft>
                  <a:spcPct val="0"/>
                </a:spcAft>
                <a:defRPr/>
              </a:pPr>
              <a:t>2</a:t>
            </a:fld>
            <a:endParaRPr lang="en-US" altLang="en-US" sz="1200">
              <a:solidFill>
                <a:srgbClr val="000000"/>
              </a:solidFill>
              <a:latin typeface="Times New Roman" panose="02020603050405020304" pitchFamily="18" charset="0"/>
            </a:endParaRPr>
          </a:p>
        </p:txBody>
      </p:sp>
      <p:sp>
        <p:nvSpPr>
          <p:cNvPr id="17411" name="Rectangle 1026"/>
          <p:cNvSpPr>
            <a:spLocks noGrp="1" noRot="1" noChangeAspect="1" noChangeArrowheads="1" noTextEdit="1"/>
          </p:cNvSpPr>
          <p:nvPr>
            <p:ph type="sldImg"/>
          </p:nvPr>
        </p:nvSpPr>
        <p:spPr>
          <a:ln/>
        </p:spPr>
      </p:sp>
      <p:sp>
        <p:nvSpPr>
          <p:cNvPr id="174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026055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24916" fontAlgn="base">
              <a:spcBef>
                <a:spcPct val="0"/>
              </a:spcBef>
              <a:spcAft>
                <a:spcPct val="0"/>
              </a:spcAft>
              <a:defRPr/>
            </a:pPr>
            <a:fld id="{9688B4A7-9DEC-4398-BE16-09DC30E4B743}" type="slidenum">
              <a:rPr lang="en-US" altLang="en-US">
                <a:solidFill>
                  <a:srgbClr val="000000"/>
                </a:solidFill>
                <a:latin typeface="Arial" panose="020B0604020202020204" pitchFamily="34" charset="0"/>
              </a:rPr>
              <a:pPr defTabSz="924916" fontAlgn="base">
                <a:spcBef>
                  <a:spcPct val="0"/>
                </a:spcBef>
                <a:spcAft>
                  <a:spcPct val="0"/>
                </a:spcAft>
                <a:defRPr/>
              </a:pPr>
              <a:t>30</a:t>
            </a:fld>
            <a:endParaRPr lang="en-US" altLang="en-US">
              <a:solidFill>
                <a:srgbClr val="000000"/>
              </a:solidFill>
              <a:latin typeface="Arial" panose="020B0604020202020204" pitchFamily="34" charset="0"/>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altLang="en-US"/>
              <a:t>Figure 40-37. Schematic diagram showing how a semiconductor diode operates. Current flows when the voltage is connected in forward bias, as in (a), but not when connected in reverse bias, as in (b).</a:t>
            </a:r>
          </a:p>
        </p:txBody>
      </p:sp>
    </p:spTree>
    <p:extLst>
      <p:ext uri="{BB962C8B-B14F-4D97-AF65-F5344CB8AC3E}">
        <p14:creationId xmlns:p14="http://schemas.microsoft.com/office/powerpoint/2010/main" val="634722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24916" fontAlgn="base">
              <a:spcBef>
                <a:spcPct val="0"/>
              </a:spcBef>
              <a:spcAft>
                <a:spcPct val="0"/>
              </a:spcAft>
              <a:defRPr/>
            </a:pPr>
            <a:fld id="{D628E401-2739-48C4-A2E3-20A383B37185}" type="slidenum">
              <a:rPr lang="en-US" altLang="en-US">
                <a:solidFill>
                  <a:srgbClr val="000000"/>
                </a:solidFill>
                <a:latin typeface="Arial" panose="020B0604020202020204" pitchFamily="34" charset="0"/>
              </a:rPr>
              <a:pPr defTabSz="924916" fontAlgn="base">
                <a:spcBef>
                  <a:spcPct val="0"/>
                </a:spcBef>
                <a:spcAft>
                  <a:spcPct val="0"/>
                </a:spcAft>
                <a:defRPr/>
              </a:pPr>
              <a:t>32</a:t>
            </a:fld>
            <a:endParaRPr lang="en-US" altLang="en-US">
              <a:solidFill>
                <a:srgbClr val="000000"/>
              </a:solidFill>
              <a:latin typeface="Arial" panose="020B0604020202020204" pitchFamily="34" charset="0"/>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altLang="en-US"/>
              <a:t>Figure 40-38. Current through a diode as a function of applied voltage.</a:t>
            </a:r>
          </a:p>
        </p:txBody>
      </p:sp>
    </p:spTree>
    <p:extLst>
      <p:ext uri="{BB962C8B-B14F-4D97-AF65-F5344CB8AC3E}">
        <p14:creationId xmlns:p14="http://schemas.microsoft.com/office/powerpoint/2010/main" val="1015625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24916" fontAlgn="base">
              <a:spcBef>
                <a:spcPct val="0"/>
              </a:spcBef>
              <a:spcAft>
                <a:spcPct val="0"/>
              </a:spcAft>
              <a:defRPr/>
            </a:pPr>
            <a:fld id="{F7AEC275-75FE-455F-81DF-9E61594E69F2}" type="slidenum">
              <a:rPr lang="en-US" altLang="en-US">
                <a:solidFill>
                  <a:srgbClr val="000000"/>
                </a:solidFill>
                <a:latin typeface="Arial" panose="020B0604020202020204" pitchFamily="34" charset="0"/>
              </a:rPr>
              <a:pPr defTabSz="924916" fontAlgn="base">
                <a:spcBef>
                  <a:spcPct val="0"/>
                </a:spcBef>
                <a:spcAft>
                  <a:spcPct val="0"/>
                </a:spcAft>
                <a:defRPr/>
              </a:pPr>
              <a:t>34</a:t>
            </a:fld>
            <a:endParaRPr lang="en-US" altLang="en-US">
              <a:solidFill>
                <a:srgbClr val="000000"/>
              </a:solidFill>
              <a:latin typeface="Arial" panose="020B0604020202020204" pitchFamily="34" charset="0"/>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altLang="en-US"/>
              <a:t>Figure 40-42. (a) Schematic diagram of </a:t>
            </a:r>
            <a:r>
              <a:rPr lang="en-US" altLang="en-US" i="1"/>
              <a:t>npn </a:t>
            </a:r>
            <a:r>
              <a:rPr lang="en-US" altLang="en-US"/>
              <a:t>and </a:t>
            </a:r>
            <a:r>
              <a:rPr lang="en-US" altLang="en-US" i="1"/>
              <a:t>pnp </a:t>
            </a:r>
            <a:r>
              <a:rPr lang="en-US" altLang="en-US"/>
              <a:t>transistors. (b) Symbols for </a:t>
            </a:r>
            <a:r>
              <a:rPr lang="en-US" altLang="en-US" i="1"/>
              <a:t>npn </a:t>
            </a:r>
            <a:r>
              <a:rPr lang="en-US" altLang="en-US"/>
              <a:t>and </a:t>
            </a:r>
            <a:r>
              <a:rPr lang="en-US" altLang="en-US" i="1"/>
              <a:t>pnp </a:t>
            </a:r>
            <a:r>
              <a:rPr lang="en-US" altLang="en-US"/>
              <a:t>transistors.</a:t>
            </a:r>
          </a:p>
        </p:txBody>
      </p:sp>
    </p:spTree>
    <p:extLst>
      <p:ext uri="{BB962C8B-B14F-4D97-AF65-F5344CB8AC3E}">
        <p14:creationId xmlns:p14="http://schemas.microsoft.com/office/powerpoint/2010/main" val="2436326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24916" fontAlgn="base">
              <a:spcBef>
                <a:spcPct val="0"/>
              </a:spcBef>
              <a:spcAft>
                <a:spcPct val="0"/>
              </a:spcAft>
              <a:defRPr/>
            </a:pPr>
            <a:fld id="{10F9469A-3D7F-4DA4-801D-E67EA090197E}" type="slidenum">
              <a:rPr lang="en-US" altLang="en-US">
                <a:solidFill>
                  <a:srgbClr val="000000"/>
                </a:solidFill>
                <a:latin typeface="Arial" panose="020B0604020202020204" pitchFamily="34" charset="0"/>
              </a:rPr>
              <a:pPr defTabSz="924916" fontAlgn="base">
                <a:spcBef>
                  <a:spcPct val="0"/>
                </a:spcBef>
                <a:spcAft>
                  <a:spcPct val="0"/>
                </a:spcAft>
                <a:defRPr/>
              </a:pPr>
              <a:t>35</a:t>
            </a:fld>
            <a:endParaRPr lang="en-US" altLang="en-US">
              <a:solidFill>
                <a:srgbClr val="000000"/>
              </a:solidFill>
              <a:latin typeface="Arial" panose="020B0604020202020204" pitchFamily="34" charset="0"/>
            </a:endParaRP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altLang="en-US"/>
              <a:t>Figure 40-43. An </a:t>
            </a:r>
            <a:r>
              <a:rPr lang="en-US" altLang="en-US" i="1"/>
              <a:t>npn </a:t>
            </a:r>
            <a:r>
              <a:rPr lang="en-US" altLang="en-US"/>
              <a:t>transistor used as an amplifier.</a:t>
            </a:r>
          </a:p>
        </p:txBody>
      </p:sp>
    </p:spTree>
    <p:extLst>
      <p:ext uri="{BB962C8B-B14F-4D97-AF65-F5344CB8AC3E}">
        <p14:creationId xmlns:p14="http://schemas.microsoft.com/office/powerpoint/2010/main" val="1040489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0136" indent="-292360">
              <a:defRPr sz="2400">
                <a:solidFill>
                  <a:schemeClr val="tx1"/>
                </a:solidFill>
                <a:latin typeface="Arial" panose="020B0604020202020204" pitchFamily="34" charset="0"/>
                <a:ea typeface="ＭＳ Ｐゴシック" panose="020B0600070205080204" pitchFamily="34" charset="-128"/>
              </a:defRPr>
            </a:lvl2pPr>
            <a:lvl3pPr marL="1169441" indent="-233888">
              <a:defRPr sz="2400">
                <a:solidFill>
                  <a:schemeClr val="tx1"/>
                </a:solidFill>
                <a:latin typeface="Arial" panose="020B0604020202020204" pitchFamily="34" charset="0"/>
                <a:ea typeface="ＭＳ Ｐゴシック" panose="020B0600070205080204" pitchFamily="34" charset="-128"/>
              </a:defRPr>
            </a:lvl3pPr>
            <a:lvl4pPr marL="1637216" indent="-233888">
              <a:defRPr sz="2400">
                <a:solidFill>
                  <a:schemeClr val="tx1"/>
                </a:solidFill>
                <a:latin typeface="Arial" panose="020B0604020202020204" pitchFamily="34" charset="0"/>
                <a:ea typeface="ＭＳ Ｐゴシック" panose="020B0600070205080204" pitchFamily="34" charset="-128"/>
              </a:defRPr>
            </a:lvl4pPr>
            <a:lvl5pPr marL="2104992" indent="-233888">
              <a:defRPr sz="2400">
                <a:solidFill>
                  <a:schemeClr val="tx1"/>
                </a:solidFill>
                <a:latin typeface="Arial" panose="020B0604020202020204" pitchFamily="34" charset="0"/>
                <a:ea typeface="ＭＳ Ｐゴシック" panose="020B0600070205080204" pitchFamily="34" charset="-128"/>
              </a:defRPr>
            </a:lvl5pPr>
            <a:lvl6pPr marL="2572768" indent="-2338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40545" indent="-2338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08321" indent="-2338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76096" indent="-2338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24916">
              <a:defRPr/>
            </a:pPr>
            <a:fld id="{F9CFFA83-4BA8-490D-97F5-4755995122B9}" type="slidenum">
              <a:rPr lang="en-US" altLang="en-US" sz="1200">
                <a:solidFill>
                  <a:prstClr val="black"/>
                </a:solidFill>
                <a:latin typeface="Times New Roman" panose="02020603050405020304" pitchFamily="18" charset="0"/>
              </a:rPr>
              <a:pPr defTabSz="924916">
                <a:defRPr/>
              </a:pPr>
              <a:t>4</a:t>
            </a:fld>
            <a:endParaRPr lang="en-US" altLang="en-US" sz="1200">
              <a:solidFill>
                <a:prstClr val="black"/>
              </a:solidFill>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8855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0136" indent="-292360">
              <a:defRPr sz="2400">
                <a:solidFill>
                  <a:schemeClr val="tx1"/>
                </a:solidFill>
                <a:latin typeface="Arial" panose="020B0604020202020204" pitchFamily="34" charset="0"/>
                <a:ea typeface="ＭＳ Ｐゴシック" panose="020B0600070205080204" pitchFamily="34" charset="-128"/>
              </a:defRPr>
            </a:lvl2pPr>
            <a:lvl3pPr marL="1169441" indent="-233888">
              <a:defRPr sz="2400">
                <a:solidFill>
                  <a:schemeClr val="tx1"/>
                </a:solidFill>
                <a:latin typeface="Arial" panose="020B0604020202020204" pitchFamily="34" charset="0"/>
                <a:ea typeface="ＭＳ Ｐゴシック" panose="020B0600070205080204" pitchFamily="34" charset="-128"/>
              </a:defRPr>
            </a:lvl3pPr>
            <a:lvl4pPr marL="1637216" indent="-233888">
              <a:defRPr sz="2400">
                <a:solidFill>
                  <a:schemeClr val="tx1"/>
                </a:solidFill>
                <a:latin typeface="Arial" panose="020B0604020202020204" pitchFamily="34" charset="0"/>
                <a:ea typeface="ＭＳ Ｐゴシック" panose="020B0600070205080204" pitchFamily="34" charset="-128"/>
              </a:defRPr>
            </a:lvl4pPr>
            <a:lvl5pPr marL="2104992" indent="-233888">
              <a:defRPr sz="2400">
                <a:solidFill>
                  <a:schemeClr val="tx1"/>
                </a:solidFill>
                <a:latin typeface="Arial" panose="020B0604020202020204" pitchFamily="34" charset="0"/>
                <a:ea typeface="ＭＳ Ｐゴシック" panose="020B0600070205080204" pitchFamily="34" charset="-128"/>
              </a:defRPr>
            </a:lvl5pPr>
            <a:lvl6pPr marL="2572768" indent="-2338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40545" indent="-2338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08321" indent="-2338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76096" indent="-2338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24916">
              <a:defRPr/>
            </a:pPr>
            <a:fld id="{80851E33-C9AA-4E13-A049-B1B720A62ED1}" type="slidenum">
              <a:rPr lang="en-US" altLang="en-US" sz="1200">
                <a:solidFill>
                  <a:prstClr val="black"/>
                </a:solidFill>
                <a:latin typeface="Times New Roman" panose="02020603050405020304" pitchFamily="18" charset="0"/>
              </a:rPr>
              <a:pPr defTabSz="924916">
                <a:defRPr/>
              </a:pPr>
              <a:t>5</a:t>
            </a:fld>
            <a:endParaRPr lang="en-US" altLang="en-US" sz="1200">
              <a:solidFill>
                <a:prstClr val="black"/>
              </a:solidFill>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5784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51494" indent="-289036">
              <a:defRPr sz="2800" b="1">
                <a:solidFill>
                  <a:schemeClr val="tx1"/>
                </a:solidFill>
                <a:latin typeface="Arial" panose="020B0604020202020204" pitchFamily="34" charset="0"/>
              </a:defRPr>
            </a:lvl2pPr>
            <a:lvl3pPr marL="1156145" indent="-231229">
              <a:defRPr sz="2800" b="1">
                <a:solidFill>
                  <a:schemeClr val="tx1"/>
                </a:solidFill>
                <a:latin typeface="Arial" panose="020B0604020202020204" pitchFamily="34" charset="0"/>
              </a:defRPr>
            </a:lvl3pPr>
            <a:lvl4pPr marL="1618602" indent="-231229">
              <a:defRPr sz="2800" b="1">
                <a:solidFill>
                  <a:schemeClr val="tx1"/>
                </a:solidFill>
                <a:latin typeface="Arial" panose="020B0604020202020204" pitchFamily="34" charset="0"/>
              </a:defRPr>
            </a:lvl4pPr>
            <a:lvl5pPr marL="2081060" indent="-231229">
              <a:defRPr sz="2800" b="1">
                <a:solidFill>
                  <a:schemeClr val="tx1"/>
                </a:solidFill>
                <a:latin typeface="Arial" panose="020B0604020202020204" pitchFamily="34" charset="0"/>
              </a:defRPr>
            </a:lvl5pPr>
            <a:lvl6pPr marL="2543518" indent="-231229" eaLnBrk="0" fontAlgn="base" hangingPunct="0">
              <a:spcBef>
                <a:spcPct val="0"/>
              </a:spcBef>
              <a:spcAft>
                <a:spcPct val="0"/>
              </a:spcAft>
              <a:defRPr sz="2800" b="1">
                <a:solidFill>
                  <a:schemeClr val="tx1"/>
                </a:solidFill>
                <a:latin typeface="Arial" panose="020B0604020202020204" pitchFamily="34" charset="0"/>
              </a:defRPr>
            </a:lvl6pPr>
            <a:lvl7pPr marL="3005976" indent="-231229" eaLnBrk="0" fontAlgn="base" hangingPunct="0">
              <a:spcBef>
                <a:spcPct val="0"/>
              </a:spcBef>
              <a:spcAft>
                <a:spcPct val="0"/>
              </a:spcAft>
              <a:defRPr sz="2800" b="1">
                <a:solidFill>
                  <a:schemeClr val="tx1"/>
                </a:solidFill>
                <a:latin typeface="Arial" panose="020B0604020202020204" pitchFamily="34" charset="0"/>
              </a:defRPr>
            </a:lvl7pPr>
            <a:lvl8pPr marL="3468434" indent="-231229" eaLnBrk="0" fontAlgn="base" hangingPunct="0">
              <a:spcBef>
                <a:spcPct val="0"/>
              </a:spcBef>
              <a:spcAft>
                <a:spcPct val="0"/>
              </a:spcAft>
              <a:defRPr sz="2800" b="1">
                <a:solidFill>
                  <a:schemeClr val="tx1"/>
                </a:solidFill>
                <a:latin typeface="Arial" panose="020B0604020202020204" pitchFamily="34" charset="0"/>
              </a:defRPr>
            </a:lvl8pPr>
            <a:lvl9pPr marL="3930891" indent="-231229" eaLnBrk="0" fontAlgn="base" hangingPunct="0">
              <a:spcBef>
                <a:spcPct val="0"/>
              </a:spcBef>
              <a:spcAft>
                <a:spcPct val="0"/>
              </a:spcAft>
              <a:defRPr sz="2800" b="1">
                <a:solidFill>
                  <a:schemeClr val="tx1"/>
                </a:solidFill>
                <a:latin typeface="Arial" panose="020B0604020202020204" pitchFamily="34" charset="0"/>
              </a:defRPr>
            </a:lvl9pPr>
          </a:lstStyle>
          <a:p>
            <a:pPr defTabSz="924916">
              <a:defRPr/>
            </a:pPr>
            <a:fld id="{1D8D6543-5685-4F30-982A-FEB62A076E8F}" type="slidenum">
              <a:rPr lang="en-US" altLang="en-US" sz="1200" b="0">
                <a:solidFill>
                  <a:prstClr val="black"/>
                </a:solidFill>
              </a:rPr>
              <a:pPr defTabSz="924916">
                <a:defRPr/>
              </a:pPr>
              <a:t>8</a:t>
            </a:fld>
            <a:endParaRPr lang="en-US" altLang="en-US" sz="1200" b="0">
              <a:solidFill>
                <a:prstClr val="black"/>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dirty="0"/>
              <a:t>Figure 40-32. Energy bands for (a) a conductor, (b) an insulator, which has a large energy gap </a:t>
            </a:r>
            <a:r>
              <a:rPr lang="en-US" altLang="en-US" dirty="0" err="1"/>
              <a:t>E</a:t>
            </a:r>
            <a:r>
              <a:rPr lang="en-US" altLang="en-US" baseline="-25000" dirty="0" err="1"/>
              <a:t>g</a:t>
            </a:r>
            <a:r>
              <a:rPr lang="en-US" altLang="en-US" dirty="0"/>
              <a:t>, and (c) a semiconductor, which has a small energy gap </a:t>
            </a:r>
            <a:r>
              <a:rPr lang="en-US" altLang="en-US" dirty="0" err="1"/>
              <a:t>E</a:t>
            </a:r>
            <a:r>
              <a:rPr lang="en-US" altLang="en-US" baseline="-25000" dirty="0" err="1"/>
              <a:t>g</a:t>
            </a:r>
            <a:r>
              <a:rPr lang="en-US" altLang="en-US" dirty="0"/>
              <a:t>. Shading represents occupied states. Pale shading in (c) represents electrons that can pass from the top of the valence band to the bottom of the conduction band due to thermal agitation at room temperature (exaggerated).</a:t>
            </a:r>
          </a:p>
        </p:txBody>
      </p:sp>
    </p:spTree>
    <p:extLst>
      <p:ext uri="{BB962C8B-B14F-4D97-AF65-F5344CB8AC3E}">
        <p14:creationId xmlns:p14="http://schemas.microsoft.com/office/powerpoint/2010/main" val="3095266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5553" eaLnBrk="0" fontAlgn="base" hangingPunct="0">
              <a:spcBef>
                <a:spcPct val="0"/>
              </a:spcBef>
              <a:spcAft>
                <a:spcPct val="0"/>
              </a:spcAft>
              <a:defRPr/>
            </a:pPr>
            <a:fld id="{92AF0DC0-D893-45E5-89A8-505147229B7F}" type="slidenum">
              <a:rPr lang="en-US" altLang="en-US">
                <a:solidFill>
                  <a:srgbClr val="000000"/>
                </a:solidFill>
                <a:latin typeface="Trebuchet MS" panose="020B0603020202020204" pitchFamily="34" charset="0"/>
              </a:rPr>
              <a:pPr defTabSz="935553" eaLnBrk="0" fontAlgn="base" hangingPunct="0">
                <a:spcBef>
                  <a:spcPct val="0"/>
                </a:spcBef>
                <a:spcAft>
                  <a:spcPct val="0"/>
                </a:spcAft>
                <a:defRPr/>
              </a:pPr>
              <a:t>11</a:t>
            </a:fld>
            <a:endParaRPr lang="en-US" altLang="en-US">
              <a:solidFill>
                <a:srgbClr val="000000"/>
              </a:solidFill>
              <a:latin typeface="Trebuchet MS" panose="020B0603020202020204" pitchFamily="34" charset="0"/>
            </a:endParaRPr>
          </a:p>
        </p:txBody>
      </p:sp>
      <p:sp>
        <p:nvSpPr>
          <p:cNvPr id="139266" name="Rectangle 2"/>
          <p:cNvSpPr>
            <a:spLocks noGrp="1" noRot="1" noChangeAspect="1" noChangeArrowheads="1"/>
          </p:cNvSpPr>
          <p:nvPr>
            <p:ph type="sldImg"/>
          </p:nvPr>
        </p:nvSpPr>
        <p:spPr bwMode="auto">
          <a:xfrm>
            <a:off x="411163" y="698500"/>
            <a:ext cx="6219825" cy="3498850"/>
          </a:xfrm>
          <a:prstGeom prst="rect">
            <a:avLst/>
          </a:prstGeom>
          <a:solidFill>
            <a:srgbClr val="FFFFFF"/>
          </a:solidFill>
          <a:ln>
            <a:solidFill>
              <a:srgbClr val="000000"/>
            </a:solidFill>
            <a:miter lim="800000"/>
            <a:headEnd/>
            <a:tailEnd/>
          </a:ln>
        </p:spPr>
      </p:sp>
      <p:sp>
        <p:nvSpPr>
          <p:cNvPr id="139267" name="Rectangle 3"/>
          <p:cNvSpPr>
            <a:spLocks noGrp="1" noChangeArrowheads="1"/>
          </p:cNvSpPr>
          <p:nvPr>
            <p:ph type="body" idx="1"/>
          </p:nvPr>
        </p:nvSpPr>
        <p:spPr bwMode="auto">
          <a:xfrm>
            <a:off x="939119" y="4431312"/>
            <a:ext cx="5165150" cy="4198085"/>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136743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5553" eaLnBrk="0" fontAlgn="base" hangingPunct="0">
              <a:spcBef>
                <a:spcPct val="0"/>
              </a:spcBef>
              <a:spcAft>
                <a:spcPct val="0"/>
              </a:spcAft>
              <a:defRPr/>
            </a:pPr>
            <a:fld id="{4A8B543A-FFC2-4868-AB47-772420B89260}" type="slidenum">
              <a:rPr lang="en-US" altLang="en-US">
                <a:solidFill>
                  <a:srgbClr val="000000"/>
                </a:solidFill>
                <a:latin typeface="Trebuchet MS" panose="020B0603020202020204" pitchFamily="34" charset="0"/>
              </a:rPr>
              <a:pPr defTabSz="935553" eaLnBrk="0" fontAlgn="base" hangingPunct="0">
                <a:spcBef>
                  <a:spcPct val="0"/>
                </a:spcBef>
                <a:spcAft>
                  <a:spcPct val="0"/>
                </a:spcAft>
                <a:defRPr/>
              </a:pPr>
              <a:t>12</a:t>
            </a:fld>
            <a:endParaRPr lang="en-US" altLang="en-US">
              <a:solidFill>
                <a:srgbClr val="000000"/>
              </a:solidFill>
              <a:latin typeface="Trebuchet MS" panose="020B0603020202020204" pitchFamily="34" charset="0"/>
            </a:endParaRPr>
          </a:p>
        </p:txBody>
      </p:sp>
      <p:sp>
        <p:nvSpPr>
          <p:cNvPr id="143362" name="Rectangle 2"/>
          <p:cNvSpPr>
            <a:spLocks noGrp="1" noRot="1" noChangeAspect="1" noChangeArrowheads="1"/>
          </p:cNvSpPr>
          <p:nvPr>
            <p:ph type="sldImg"/>
          </p:nvPr>
        </p:nvSpPr>
        <p:spPr bwMode="auto">
          <a:xfrm>
            <a:off x="411163" y="698500"/>
            <a:ext cx="6219825" cy="3498850"/>
          </a:xfrm>
          <a:prstGeom prst="rect">
            <a:avLst/>
          </a:prstGeom>
          <a:solidFill>
            <a:srgbClr val="FFFFFF"/>
          </a:solidFill>
          <a:ln>
            <a:solidFill>
              <a:srgbClr val="000000"/>
            </a:solidFill>
            <a:miter lim="800000"/>
            <a:headEnd/>
            <a:tailEnd/>
          </a:ln>
        </p:spPr>
      </p:sp>
      <p:sp>
        <p:nvSpPr>
          <p:cNvPr id="143363" name="Rectangle 3"/>
          <p:cNvSpPr>
            <a:spLocks noGrp="1" noChangeArrowheads="1"/>
          </p:cNvSpPr>
          <p:nvPr>
            <p:ph type="body" idx="1"/>
          </p:nvPr>
        </p:nvSpPr>
        <p:spPr bwMode="auto">
          <a:xfrm>
            <a:off x="939119" y="4431312"/>
            <a:ext cx="5165150" cy="4198085"/>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33944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5553" eaLnBrk="0" fontAlgn="base" hangingPunct="0">
              <a:spcBef>
                <a:spcPct val="0"/>
              </a:spcBef>
              <a:spcAft>
                <a:spcPct val="0"/>
              </a:spcAft>
              <a:defRPr/>
            </a:pPr>
            <a:fld id="{FC825E16-5698-4AD8-853E-2C4007A4BE38}" type="slidenum">
              <a:rPr lang="en-US" altLang="en-US">
                <a:solidFill>
                  <a:srgbClr val="000000"/>
                </a:solidFill>
                <a:latin typeface="Trebuchet MS" panose="020B0603020202020204" pitchFamily="34" charset="0"/>
              </a:rPr>
              <a:pPr defTabSz="935553" eaLnBrk="0" fontAlgn="base" hangingPunct="0">
                <a:spcBef>
                  <a:spcPct val="0"/>
                </a:spcBef>
                <a:spcAft>
                  <a:spcPct val="0"/>
                </a:spcAft>
                <a:defRPr/>
              </a:pPr>
              <a:t>13</a:t>
            </a:fld>
            <a:endParaRPr lang="en-US" altLang="en-US">
              <a:solidFill>
                <a:srgbClr val="000000"/>
              </a:solidFill>
              <a:latin typeface="Trebuchet MS" panose="020B0603020202020204" pitchFamily="34" charset="0"/>
            </a:endParaRPr>
          </a:p>
        </p:txBody>
      </p:sp>
      <p:sp>
        <p:nvSpPr>
          <p:cNvPr id="145410" name="Rectangle 2"/>
          <p:cNvSpPr>
            <a:spLocks noGrp="1" noRot="1" noChangeAspect="1" noChangeArrowheads="1"/>
          </p:cNvSpPr>
          <p:nvPr>
            <p:ph type="sldImg"/>
          </p:nvPr>
        </p:nvSpPr>
        <p:spPr bwMode="auto">
          <a:xfrm>
            <a:off x="411163" y="698500"/>
            <a:ext cx="6219825" cy="3498850"/>
          </a:xfrm>
          <a:prstGeom prst="rect">
            <a:avLst/>
          </a:prstGeom>
          <a:solidFill>
            <a:srgbClr val="FFFFFF"/>
          </a:solidFill>
          <a:ln>
            <a:solidFill>
              <a:srgbClr val="000000"/>
            </a:solidFill>
            <a:miter lim="800000"/>
            <a:headEnd/>
            <a:tailEnd/>
          </a:ln>
        </p:spPr>
      </p:sp>
      <p:sp>
        <p:nvSpPr>
          <p:cNvPr id="145411" name="Rectangle 3"/>
          <p:cNvSpPr>
            <a:spLocks noGrp="1" noChangeArrowheads="1"/>
          </p:cNvSpPr>
          <p:nvPr>
            <p:ph type="body" idx="1"/>
          </p:nvPr>
        </p:nvSpPr>
        <p:spPr bwMode="auto">
          <a:xfrm>
            <a:off x="939119" y="4431312"/>
            <a:ext cx="5165150" cy="4198085"/>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757729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24916" fontAlgn="base">
              <a:spcBef>
                <a:spcPct val="0"/>
              </a:spcBef>
              <a:spcAft>
                <a:spcPct val="0"/>
              </a:spcAft>
              <a:defRPr/>
            </a:pPr>
            <a:fld id="{2F25AB36-1791-4E74-832F-51457A098801}" type="slidenum">
              <a:rPr lang="en-US" altLang="en-US">
                <a:solidFill>
                  <a:srgbClr val="000000"/>
                </a:solidFill>
                <a:latin typeface="Arial" panose="020B0604020202020204" pitchFamily="34" charset="0"/>
              </a:rPr>
              <a:pPr defTabSz="924916" fontAlgn="base">
                <a:spcBef>
                  <a:spcPct val="0"/>
                </a:spcBef>
                <a:spcAft>
                  <a:spcPct val="0"/>
                </a:spcAft>
                <a:defRPr/>
              </a:pPr>
              <a:t>24</a:t>
            </a:fld>
            <a:endParaRPr lang="en-US" altLang="en-US">
              <a:solidFill>
                <a:srgbClr val="000000"/>
              </a:solidFill>
              <a:latin typeface="Arial" panose="020B0604020202020204" pitchFamily="34" charset="0"/>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altLang="en-US"/>
              <a:t>Figure 40-34. Two-dimensional representation of a silicon crystal. (a) Four (outer) electrons surround each silicon atom. (b) Silicon crystal doped with a small percentage of arsenic atoms: the extra electron doesn’t fit into the crystal lattice and so is free to move about. This is an </a:t>
            </a:r>
            <a:r>
              <a:rPr lang="en-US" altLang="en-US" i="1"/>
              <a:t>n</a:t>
            </a:r>
            <a:r>
              <a:rPr lang="en-US" altLang="en-US"/>
              <a:t>-type semiconductor.</a:t>
            </a:r>
          </a:p>
        </p:txBody>
      </p:sp>
    </p:spTree>
    <p:extLst>
      <p:ext uri="{BB962C8B-B14F-4D97-AF65-F5344CB8AC3E}">
        <p14:creationId xmlns:p14="http://schemas.microsoft.com/office/powerpoint/2010/main" val="803854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24916" fontAlgn="base">
              <a:spcBef>
                <a:spcPct val="0"/>
              </a:spcBef>
              <a:spcAft>
                <a:spcPct val="0"/>
              </a:spcAft>
              <a:defRPr/>
            </a:pPr>
            <a:fld id="{D1136C4A-2F09-4E4C-A311-D1F999320AF6}" type="slidenum">
              <a:rPr lang="en-US" altLang="en-US">
                <a:solidFill>
                  <a:srgbClr val="000000"/>
                </a:solidFill>
                <a:latin typeface="Arial" panose="020B0604020202020204" pitchFamily="34" charset="0"/>
              </a:rPr>
              <a:pPr defTabSz="924916" fontAlgn="base">
                <a:spcBef>
                  <a:spcPct val="0"/>
                </a:spcBef>
                <a:spcAft>
                  <a:spcPct val="0"/>
                </a:spcAft>
                <a:defRPr/>
              </a:pPr>
              <a:t>25</a:t>
            </a:fld>
            <a:endParaRPr lang="en-US" altLang="en-US">
              <a:solidFill>
                <a:srgbClr val="000000"/>
              </a:solidFill>
              <a:latin typeface="Arial" panose="020B0604020202020204" pitchFamily="34" charset="0"/>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altLang="en-US"/>
              <a:t>Figure 40-35. A </a:t>
            </a:r>
            <a:r>
              <a:rPr lang="en-US" altLang="en-US" i="1"/>
              <a:t>p</a:t>
            </a:r>
            <a:r>
              <a:rPr lang="en-US" altLang="en-US"/>
              <a:t>-type semiconductor, gallium-doped silicon. (a) Gallium has only three outer electrons, so there is an empty spot, or </a:t>
            </a:r>
            <a:r>
              <a:rPr lang="en-US" altLang="en-US" i="1"/>
              <a:t>hole </a:t>
            </a:r>
            <a:r>
              <a:rPr lang="en-US" altLang="en-US"/>
              <a:t>in the structure. (b) Electrons from silicon atoms can jump into the hole and fill it. As a result, the hole moves to a new location (to the right in this Figure), to where the electron used to be.</a:t>
            </a:r>
          </a:p>
        </p:txBody>
      </p:sp>
    </p:spTree>
    <p:extLst>
      <p:ext uri="{BB962C8B-B14F-4D97-AF65-F5344CB8AC3E}">
        <p14:creationId xmlns:p14="http://schemas.microsoft.com/office/powerpoint/2010/main" val="330440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2D4FA7-0CC8-440C-B787-7AAF0CDCC094}"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1453570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2D4FA7-0CC8-440C-B787-7AAF0CDCC094}"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3634087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2D4FA7-0CC8-440C-B787-7AAF0CDCC094}"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DD4CD0E7-589E-45AE-867C-CC281B0C0214}" type="slidenum">
              <a:rPr lang="en-US" smtClean="0"/>
              <a:pPr/>
              <a:t>‹#›</a:t>
            </a:fld>
            <a:endParaRPr lang="en-US"/>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53535"/>
                </a:solidFill>
                <a:effectLst/>
                <a:uLnTx/>
                <a:uFillTx/>
                <a:latin typeface="Arial"/>
                <a:ea typeface="+mn-ea"/>
                <a:cs typeface="+mn-cs"/>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53535"/>
                </a:solidFill>
                <a:effectLst/>
                <a:uLnTx/>
                <a:uFillTx/>
                <a:latin typeface="Arial"/>
                <a:ea typeface="+mn-ea"/>
                <a:cs typeface="+mn-cs"/>
              </a:rPr>
              <a:t>”</a:t>
            </a:r>
          </a:p>
        </p:txBody>
      </p:sp>
    </p:spTree>
    <p:extLst>
      <p:ext uri="{BB962C8B-B14F-4D97-AF65-F5344CB8AC3E}">
        <p14:creationId xmlns:p14="http://schemas.microsoft.com/office/powerpoint/2010/main" val="3451036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02D4FA7-0CC8-440C-B787-7AAF0CDCC094}"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2956996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02D4FA7-0CC8-440C-B787-7AAF0CDCC094}"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DD4CD0E7-589E-45AE-867C-CC281B0C0214}" type="slidenum">
              <a:rPr lang="en-US" smtClean="0"/>
              <a:pPr/>
              <a:t>‹#›</a:t>
            </a:fld>
            <a:endParaRPr lang="en-US"/>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53535"/>
                </a:solidFill>
                <a:effectLst/>
                <a:uLnTx/>
                <a:uFillTx/>
                <a:latin typeface="Arial"/>
                <a:ea typeface="+mn-ea"/>
                <a:cs typeface="+mn-cs"/>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53535"/>
                </a:solidFill>
                <a:effectLst/>
                <a:uLnTx/>
                <a:uFillTx/>
                <a:latin typeface="Arial"/>
                <a:ea typeface="+mn-ea"/>
                <a:cs typeface="+mn-cs"/>
              </a:rPr>
              <a:t>”</a:t>
            </a:r>
          </a:p>
        </p:txBody>
      </p:sp>
    </p:spTree>
    <p:extLst>
      <p:ext uri="{BB962C8B-B14F-4D97-AF65-F5344CB8AC3E}">
        <p14:creationId xmlns:p14="http://schemas.microsoft.com/office/powerpoint/2010/main" val="1176532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02D4FA7-0CC8-440C-B787-7AAF0CDCC094}"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21777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2D4FA7-0CC8-440C-B787-7AAF0CDCC094}"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1023662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2D4FA7-0CC8-440C-B787-7AAF0CDCC094}"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739499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2D4FA7-0CC8-440C-B787-7AAF0CDCC094}"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1305579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01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6764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76400"/>
            <a:ext cx="508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10000"/>
            <a:ext cx="508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451600"/>
            <a:ext cx="2540000" cy="304800"/>
          </a:xfrm>
        </p:spPr>
        <p:txBody>
          <a:bodyPr/>
          <a:lstStyle>
            <a:lvl1pPr>
              <a:defRPr/>
            </a:lvl1pPr>
          </a:lstStyle>
          <a:p>
            <a:pPr algn="l" eaLnBrk="0" fontAlgn="base" hangingPunct="0">
              <a:spcBef>
                <a:spcPct val="0"/>
              </a:spcBef>
              <a:spcAft>
                <a:spcPct val="0"/>
              </a:spcAft>
              <a:defRPr/>
            </a:pPr>
            <a:r>
              <a:rPr lang="en-US" altLang="en-US" sz="1200">
                <a:solidFill>
                  <a:srgbClr val="000000"/>
                </a:solidFill>
                <a:latin typeface="Arial" panose="020B0604020202020204" pitchFamily="34" charset="0"/>
              </a:rPr>
              <a:t>Mon. Apr. 3, 2006</a:t>
            </a:r>
            <a:endParaRPr lang="en-US" altLang="en-US" sz="1400">
              <a:solidFill>
                <a:srgbClr val="000000"/>
              </a:solidFill>
              <a:latin typeface="Times" panose="02020603050405020304" pitchFamily="18" charset="0"/>
            </a:endParaRPr>
          </a:p>
        </p:txBody>
      </p:sp>
      <p:sp>
        <p:nvSpPr>
          <p:cNvPr id="7" name="Footer Placeholder 6"/>
          <p:cNvSpPr>
            <a:spLocks noGrp="1"/>
          </p:cNvSpPr>
          <p:nvPr>
            <p:ph type="ftr" sz="quarter" idx="11"/>
          </p:nvPr>
        </p:nvSpPr>
        <p:spPr>
          <a:xfrm>
            <a:off x="4165600" y="6451600"/>
            <a:ext cx="3860800" cy="304800"/>
          </a:xfrm>
        </p:spPr>
        <p:txBody>
          <a:bodyPr/>
          <a:lstStyle>
            <a:lvl1pPr>
              <a:defRPr/>
            </a:lvl1pPr>
          </a:lstStyle>
          <a:p>
            <a:pPr algn="ctr" eaLnBrk="0" fontAlgn="base" hangingPunct="0">
              <a:spcBef>
                <a:spcPct val="0"/>
              </a:spcBef>
              <a:spcAft>
                <a:spcPct val="0"/>
              </a:spcAft>
              <a:defRPr/>
            </a:pPr>
            <a:r>
              <a:rPr lang="en-US" altLang="en-US" sz="1200">
                <a:solidFill>
                  <a:srgbClr val="000000"/>
                </a:solidFill>
                <a:latin typeface="Arial" panose="020B0604020202020204" pitchFamily="34" charset="0"/>
              </a:rPr>
              <a:t>Phy107 Fall 2006</a:t>
            </a:r>
          </a:p>
        </p:txBody>
      </p:sp>
      <p:sp>
        <p:nvSpPr>
          <p:cNvPr id="8" name="Slide Number Placeholder 7"/>
          <p:cNvSpPr>
            <a:spLocks noGrp="1"/>
          </p:cNvSpPr>
          <p:nvPr>
            <p:ph type="sldNum" sz="quarter" idx="12"/>
          </p:nvPr>
        </p:nvSpPr>
        <p:spPr>
          <a:xfrm>
            <a:off x="8737600" y="6451600"/>
            <a:ext cx="2540000" cy="304800"/>
          </a:xfrm>
        </p:spPr>
        <p:txBody>
          <a:bodyPr/>
          <a:lstStyle>
            <a:lvl1pPr>
              <a:defRPr/>
            </a:lvl1pPr>
          </a:lstStyle>
          <a:p>
            <a:pPr eaLnBrk="0" fontAlgn="base" hangingPunct="0">
              <a:spcBef>
                <a:spcPct val="0"/>
              </a:spcBef>
              <a:spcAft>
                <a:spcPct val="0"/>
              </a:spcAft>
              <a:defRPr/>
            </a:pPr>
            <a:fld id="{9287EAEB-6472-4D95-A8D5-BE385BAB7384}" type="slidenum">
              <a:rPr lang="en-US" altLang="en-US" sz="1400" smtClean="0">
                <a:solidFill>
                  <a:srgbClr val="000000"/>
                </a:solidFill>
                <a:latin typeface="Times" panose="02020603050405020304" pitchFamily="18" charset="0"/>
              </a:rPr>
              <a:pPr eaLnBrk="0" fontAlgn="base" hangingPunct="0">
                <a:spcBef>
                  <a:spcPct val="0"/>
                </a:spcBef>
                <a:spcAft>
                  <a:spcPct val="0"/>
                </a:spcAft>
                <a:defRPr/>
              </a:pPr>
              <a:t>‹#›</a:t>
            </a:fld>
            <a:endParaRPr lang="en-US" altLang="en-US" sz="1400">
              <a:solidFill>
                <a:srgbClr val="000000"/>
              </a:solidFill>
              <a:latin typeface="Times" panose="02020603050405020304" pitchFamily="18" charset="0"/>
            </a:endParaRPr>
          </a:p>
        </p:txBody>
      </p:sp>
    </p:spTree>
    <p:extLst>
      <p:ext uri="{BB962C8B-B14F-4D97-AF65-F5344CB8AC3E}">
        <p14:creationId xmlns:p14="http://schemas.microsoft.com/office/powerpoint/2010/main" val="1472323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2D4FA7-0CC8-440C-B787-7AAF0CDCC094}"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345895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2D4FA7-0CC8-440C-B787-7AAF0CDCC094}"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1904602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2D4FA7-0CC8-440C-B787-7AAF0CDCC094}"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322095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2D4FA7-0CC8-440C-B787-7AAF0CDCC094}" type="datetimeFigureOut">
              <a:rPr lang="en-US" smtClean="0">
                <a:solidFill>
                  <a:prstClr val="black">
                    <a:tint val="75000"/>
                  </a:prstClr>
                </a:solidFill>
              </a:rPr>
              <a:pPr/>
              <a:t>11/12/2023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272498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2D4FA7-0CC8-440C-B787-7AAF0CDCC094}" type="datetimeFigureOut">
              <a:rPr lang="en-US" smtClean="0">
                <a:solidFill>
                  <a:prstClr val="black">
                    <a:tint val="75000"/>
                  </a:prstClr>
                </a:solidFill>
              </a:rPr>
              <a:pPr/>
              <a:t>11/12/2023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4104472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D4FA7-0CC8-440C-B787-7AAF0CDCC094}" type="datetimeFigureOut">
              <a:rPr lang="en-US" smtClean="0">
                <a:solidFill>
                  <a:prstClr val="black">
                    <a:tint val="75000"/>
                  </a:prstClr>
                </a:solidFill>
              </a:rPr>
              <a:pPr/>
              <a:t>11/12/2023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26291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2D4FA7-0CC8-440C-B787-7AAF0CDCC094}"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2136867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2D4FA7-0CC8-440C-B787-7AAF0CDCC094}"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151703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749"/>
            <a:ext cx="2603029"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002D4FA7-0CC8-440C-B787-7AAF0CDCC094}"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fld id="{DD4CD0E7-589E-45AE-867C-CC281B0C0214}" type="slidenum">
              <a:rPr lang="en-US" smtClean="0"/>
              <a:pPr/>
              <a:t>‹#›</a:t>
            </a:fld>
            <a:endParaRPr lang="en-US"/>
          </a:p>
        </p:txBody>
      </p:sp>
    </p:spTree>
    <p:extLst>
      <p:ext uri="{BB962C8B-B14F-4D97-AF65-F5344CB8AC3E}">
        <p14:creationId xmlns:p14="http://schemas.microsoft.com/office/powerpoint/2010/main" val="759521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IcrBqCFLHI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file:///\\drive01\drethwis\Documents\Callister%20Text\8th%20Edition\8e%20Powerpoints%2011_10_09\Slide_3_6.AVI" TargetMode="Externa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Slide_3_8.AVI"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latin typeface="Comic Sans MS" panose="030F0702030302020204" pitchFamily="66" charset="0"/>
              </a:rPr>
              <a:t>Chapter 6:Conductors, Insulators and Semiconductors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227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110047" y="149609"/>
            <a:ext cx="7772400" cy="1003300"/>
          </a:xfrm>
        </p:spPr>
        <p:txBody>
          <a:bodyPr/>
          <a:lstStyle/>
          <a:p>
            <a:r>
              <a:rPr lang="en-US" altLang="en-US" dirty="0">
                <a:latin typeface="Comic Sans MS" panose="030F0702030302020204" pitchFamily="66" charset="0"/>
              </a:rPr>
              <a:t>Electrical conduction</a:t>
            </a:r>
          </a:p>
        </p:txBody>
      </p:sp>
      <p:sp>
        <p:nvSpPr>
          <p:cNvPr id="105475" name="Rectangle 3"/>
          <p:cNvSpPr>
            <a:spLocks noGrp="1" noChangeArrowheads="1"/>
          </p:cNvSpPr>
          <p:nvPr>
            <p:ph type="body" idx="4294967295"/>
          </p:nvPr>
        </p:nvSpPr>
        <p:spPr>
          <a:xfrm>
            <a:off x="801278" y="1130300"/>
            <a:ext cx="6602822" cy="3124200"/>
          </a:xfrm>
        </p:spPr>
        <p:txBody>
          <a:bodyPr>
            <a:normAutofit/>
          </a:bodyPr>
          <a:lstStyle/>
          <a:p>
            <a:r>
              <a:rPr lang="en-US" altLang="en-US" sz="2400" dirty="0">
                <a:latin typeface="Comic Sans MS" panose="030F0702030302020204" pitchFamily="66" charset="0"/>
              </a:rPr>
              <a:t>This little detail turns out to dramatically effect the electrical properties of materials.</a:t>
            </a:r>
          </a:p>
          <a:p>
            <a:r>
              <a:rPr lang="en-US" altLang="en-US" sz="2400" dirty="0">
                <a:latin typeface="Comic Sans MS" panose="030F0702030302020204" pitchFamily="66" charset="0"/>
              </a:rPr>
              <a:t>In particular whether they will carry an electrical current</a:t>
            </a:r>
          </a:p>
        </p:txBody>
      </p:sp>
      <p:sp>
        <p:nvSpPr>
          <p:cNvPr id="105476" name="Text Box 4"/>
          <p:cNvSpPr txBox="1">
            <a:spLocks noChangeArrowheads="1"/>
          </p:cNvSpPr>
          <p:nvPr/>
        </p:nvSpPr>
        <p:spPr bwMode="auto">
          <a:xfrm>
            <a:off x="1233747" y="3931334"/>
            <a:ext cx="4965700" cy="1569660"/>
          </a:xfrm>
          <a:prstGeom prst="rect">
            <a:avLst/>
          </a:prstGeom>
          <a:solidFill>
            <a:schemeClr val="accent2">
              <a:lumMod val="75000"/>
            </a:schemeClr>
          </a:solidFill>
          <a:ln>
            <a:noFill/>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Only a partially full band</a:t>
            </a:r>
            <a:br>
              <a:rPr kumimoji="0" lang="en-US" alt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en-US" alt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will carry electrical current!</a:t>
            </a:r>
          </a:p>
        </p:txBody>
      </p:sp>
      <p:pic>
        <p:nvPicPr>
          <p:cNvPr id="105477" name="Picture 5" descr="0028-0403-1411-3607_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400" y="1104900"/>
            <a:ext cx="2794000" cy="398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4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3">
            <a:extLst>
              <a:ext uri="{28A0092B-C50C-407E-A947-70E740481C1C}">
                <a14:useLocalDpi xmlns:a14="http://schemas.microsoft.com/office/drawing/2010/main" val="0"/>
              </a:ext>
            </a:extLst>
          </a:blip>
          <a:srcRect r="5219" b="21895"/>
          <a:stretch>
            <a:fillRect/>
          </a:stretch>
        </p:blipFill>
        <p:spPr bwMode="auto">
          <a:xfrm>
            <a:off x="6323045" y="743744"/>
            <a:ext cx="4786312" cy="4762500"/>
          </a:xfrm>
          <a:prstGeom prst="rect">
            <a:avLst/>
          </a:prstGeom>
          <a:noFill/>
          <a:extLst>
            <a:ext uri="{909E8E84-426E-40DD-AFC4-6F175D3DCCD1}">
              <a14:hiddenFill xmlns:a14="http://schemas.microsoft.com/office/drawing/2010/main">
                <a:solidFill>
                  <a:srgbClr val="FFFFFF"/>
                </a:solidFill>
              </a14:hiddenFill>
            </a:ext>
          </a:extLst>
        </p:spPr>
      </p:pic>
      <p:sp>
        <p:nvSpPr>
          <p:cNvPr id="138243" name="Rectangle 3"/>
          <p:cNvSpPr>
            <a:spLocks noGrp="1" noChangeArrowheads="1"/>
          </p:cNvSpPr>
          <p:nvPr>
            <p:ph type="title"/>
          </p:nvPr>
        </p:nvSpPr>
        <p:spPr>
          <a:xfrm>
            <a:off x="2209800" y="101600"/>
            <a:ext cx="7772400" cy="749300"/>
          </a:xfrm>
        </p:spPr>
        <p:txBody>
          <a:bodyPr/>
          <a:lstStyle/>
          <a:p>
            <a:r>
              <a:rPr lang="en-US" altLang="en-US" dirty="0">
                <a:latin typeface="Comic Sans MS" panose="030F0702030302020204" pitchFamily="66" charset="0"/>
              </a:rPr>
              <a:t>Life is tough</a:t>
            </a:r>
          </a:p>
        </p:txBody>
      </p:sp>
      <p:sp>
        <p:nvSpPr>
          <p:cNvPr id="138244" name="Rectangle 4"/>
          <p:cNvSpPr>
            <a:spLocks noGrp="1" noChangeArrowheads="1"/>
          </p:cNvSpPr>
          <p:nvPr>
            <p:ph type="body" idx="1"/>
          </p:nvPr>
        </p:nvSpPr>
        <p:spPr>
          <a:xfrm>
            <a:off x="786460" y="1264444"/>
            <a:ext cx="5948575" cy="4635500"/>
          </a:xfrm>
        </p:spPr>
        <p:txBody>
          <a:bodyPr>
            <a:normAutofit/>
          </a:bodyPr>
          <a:lstStyle/>
          <a:p>
            <a:r>
              <a:rPr lang="en-US" altLang="en-US" sz="2800" dirty="0">
                <a:latin typeface="Comic Sans MS" panose="030F0702030302020204" pitchFamily="66" charset="0"/>
              </a:rPr>
              <a:t>In the real world, electrons don’t have it so easy</a:t>
            </a:r>
          </a:p>
        </p:txBody>
      </p:sp>
      <p:grpSp>
        <p:nvGrpSpPr>
          <p:cNvPr id="138245" name="Group 5"/>
          <p:cNvGrpSpPr>
            <a:grpSpLocks/>
          </p:cNvGrpSpPr>
          <p:nvPr/>
        </p:nvGrpSpPr>
        <p:grpSpPr bwMode="auto">
          <a:xfrm>
            <a:off x="7207250" y="3024188"/>
            <a:ext cx="622300" cy="633412"/>
            <a:chOff x="3580" y="1905"/>
            <a:chExt cx="392" cy="399"/>
          </a:xfrm>
        </p:grpSpPr>
        <p:sp>
          <p:nvSpPr>
            <p:cNvPr id="138246" name="Oval 6"/>
            <p:cNvSpPr>
              <a:spLocks noChangeArrowheads="1"/>
            </p:cNvSpPr>
            <p:nvPr/>
          </p:nvSpPr>
          <p:spPr bwMode="auto">
            <a:xfrm>
              <a:off x="3580" y="1905"/>
              <a:ext cx="392" cy="392"/>
            </a:xfrm>
            <a:prstGeom prst="ellipse">
              <a:avLst/>
            </a:prstGeom>
            <a:solidFill>
              <a:srgbClr val="EBECEE">
                <a:alpha val="75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138247" name="Freeform 7"/>
            <p:cNvSpPr>
              <a:spLocks/>
            </p:cNvSpPr>
            <p:nvPr/>
          </p:nvSpPr>
          <p:spPr bwMode="auto">
            <a:xfrm>
              <a:off x="3609" y="2164"/>
              <a:ext cx="314" cy="140"/>
            </a:xfrm>
            <a:custGeom>
              <a:avLst/>
              <a:gdLst>
                <a:gd name="T0" fmla="*/ 7 w 298"/>
                <a:gd name="T1" fmla="*/ 43 h 119"/>
                <a:gd name="T2" fmla="*/ 82 w 298"/>
                <a:gd name="T3" fmla="*/ 6 h 119"/>
                <a:gd name="T4" fmla="*/ 151 w 298"/>
                <a:gd name="T5" fmla="*/ 6 h 119"/>
                <a:gd name="T6" fmla="*/ 210 w 298"/>
                <a:gd name="T7" fmla="*/ 17 h 119"/>
                <a:gd name="T8" fmla="*/ 247 w 298"/>
                <a:gd name="T9" fmla="*/ 33 h 119"/>
                <a:gd name="T10" fmla="*/ 295 w 298"/>
                <a:gd name="T11" fmla="*/ 65 h 119"/>
                <a:gd name="T12" fmla="*/ 263 w 298"/>
                <a:gd name="T13" fmla="*/ 97 h 119"/>
                <a:gd name="T14" fmla="*/ 210 w 298"/>
                <a:gd name="T15" fmla="*/ 113 h 119"/>
                <a:gd name="T16" fmla="*/ 151 w 298"/>
                <a:gd name="T17" fmla="*/ 118 h 119"/>
                <a:gd name="T18" fmla="*/ 82 w 298"/>
                <a:gd name="T19" fmla="*/ 107 h 119"/>
                <a:gd name="T20" fmla="*/ 39 w 298"/>
                <a:gd name="T21" fmla="*/ 81 h 119"/>
                <a:gd name="T22" fmla="*/ 7 w 298"/>
                <a:gd name="T23" fmla="*/ 4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8" h="119">
                  <a:moveTo>
                    <a:pt x="7" y="43"/>
                  </a:moveTo>
                  <a:cubicBezTo>
                    <a:pt x="14" y="30"/>
                    <a:pt x="58" y="12"/>
                    <a:pt x="82" y="6"/>
                  </a:cubicBezTo>
                  <a:cubicBezTo>
                    <a:pt x="106" y="0"/>
                    <a:pt x="130" y="4"/>
                    <a:pt x="151" y="6"/>
                  </a:cubicBezTo>
                  <a:cubicBezTo>
                    <a:pt x="172" y="8"/>
                    <a:pt x="194" y="12"/>
                    <a:pt x="210" y="17"/>
                  </a:cubicBezTo>
                  <a:cubicBezTo>
                    <a:pt x="226" y="22"/>
                    <a:pt x="233" y="25"/>
                    <a:pt x="247" y="33"/>
                  </a:cubicBezTo>
                  <a:cubicBezTo>
                    <a:pt x="261" y="41"/>
                    <a:pt x="292" y="54"/>
                    <a:pt x="295" y="65"/>
                  </a:cubicBezTo>
                  <a:cubicBezTo>
                    <a:pt x="298" y="76"/>
                    <a:pt x="277" y="89"/>
                    <a:pt x="263" y="97"/>
                  </a:cubicBezTo>
                  <a:cubicBezTo>
                    <a:pt x="249" y="105"/>
                    <a:pt x="229" y="110"/>
                    <a:pt x="210" y="113"/>
                  </a:cubicBezTo>
                  <a:cubicBezTo>
                    <a:pt x="191" y="116"/>
                    <a:pt x="172" y="119"/>
                    <a:pt x="151" y="118"/>
                  </a:cubicBezTo>
                  <a:cubicBezTo>
                    <a:pt x="130" y="117"/>
                    <a:pt x="101" y="113"/>
                    <a:pt x="82" y="107"/>
                  </a:cubicBezTo>
                  <a:cubicBezTo>
                    <a:pt x="63" y="101"/>
                    <a:pt x="52" y="91"/>
                    <a:pt x="39" y="81"/>
                  </a:cubicBezTo>
                  <a:cubicBezTo>
                    <a:pt x="26" y="71"/>
                    <a:pt x="0" y="56"/>
                    <a:pt x="7" y="43"/>
                  </a:cubicBezTo>
                  <a:close/>
                </a:path>
              </a:pathLst>
            </a:custGeom>
            <a:gradFill rotWithShape="0">
              <a:gsLst>
                <a:gs pos="0">
                  <a:srgbClr val="817141">
                    <a:gamma/>
                    <a:shade val="56863"/>
                    <a:invGamma/>
                  </a:srgbClr>
                </a:gs>
                <a:gs pos="100000">
                  <a:srgbClr val="817141">
                    <a:alpha val="75999"/>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grpSp>
      <p:pic>
        <p:nvPicPr>
          <p:cNvPr id="138248" name="Picture 8" descr="vibratingAto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576" y="3698876"/>
            <a:ext cx="2519363" cy="2519363"/>
          </a:xfrm>
          <a:prstGeom prst="rect">
            <a:avLst/>
          </a:prstGeom>
          <a:noFill/>
          <a:extLst>
            <a:ext uri="{909E8E84-426E-40DD-AFC4-6F175D3DCCD1}">
              <a14:hiddenFill xmlns:a14="http://schemas.microsoft.com/office/drawing/2010/main">
                <a:solidFill>
                  <a:srgbClr val="FFFFFF"/>
                </a:solidFill>
              </a14:hiddenFill>
            </a:ext>
          </a:extLst>
        </p:spPr>
      </p:pic>
      <p:sp>
        <p:nvSpPr>
          <p:cNvPr id="138249" name="Text Box 9"/>
          <p:cNvSpPr txBox="1">
            <a:spLocks noChangeArrowheads="1"/>
          </p:cNvSpPr>
          <p:nvPr/>
        </p:nvSpPr>
        <p:spPr bwMode="auto">
          <a:xfrm>
            <a:off x="2146300" y="2298701"/>
            <a:ext cx="436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Some missing atoms (defects)</a:t>
            </a:r>
            <a:endPar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p:txBody>
      </p:sp>
      <p:sp>
        <p:nvSpPr>
          <p:cNvPr id="138250" name="Text Box 10"/>
          <p:cNvSpPr txBox="1">
            <a:spLocks noChangeArrowheads="1"/>
          </p:cNvSpPr>
          <p:nvPr/>
        </p:nvSpPr>
        <p:spPr bwMode="auto">
          <a:xfrm>
            <a:off x="2146300" y="3124994"/>
            <a:ext cx="43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Vibrating atoms!</a:t>
            </a:r>
            <a:endPar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p:txBody>
      </p:sp>
      <p:sp>
        <p:nvSpPr>
          <p:cNvPr id="138251" name="Text Box 11"/>
          <p:cNvSpPr txBox="1">
            <a:spLocks noChangeArrowheads="1"/>
          </p:cNvSpPr>
          <p:nvPr/>
        </p:nvSpPr>
        <p:spPr bwMode="auto">
          <a:xfrm>
            <a:off x="5651369" y="5614987"/>
            <a:ext cx="5372100" cy="946150"/>
          </a:xfrm>
          <a:prstGeom prst="rect">
            <a:avLst/>
          </a:prstGeom>
          <a:solidFill>
            <a:schemeClr val="accent2"/>
          </a:solidFill>
          <a:ln>
            <a:noFill/>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Electron scatters from these irregularities, -&gt; resistance</a:t>
            </a:r>
          </a:p>
        </p:txBody>
      </p:sp>
    </p:spTree>
    <p:extLst>
      <p:ext uri="{BB962C8B-B14F-4D97-AF65-F5344CB8AC3E}">
        <p14:creationId xmlns:p14="http://schemas.microsoft.com/office/powerpoint/2010/main" val="2797490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8249"/>
                                        </p:tgtEl>
                                        <p:attrNameLst>
                                          <p:attrName>style.visibility</p:attrName>
                                        </p:attrNameLst>
                                      </p:cBhvr>
                                      <p:to>
                                        <p:strVal val="visible"/>
                                      </p:to>
                                    </p:set>
                                    <p:anim calcmode="lin" valueType="num">
                                      <p:cBhvr additive="base">
                                        <p:cTn id="7" dur="500" fill="hold"/>
                                        <p:tgtEl>
                                          <p:spTgt spid="138249"/>
                                        </p:tgtEl>
                                        <p:attrNameLst>
                                          <p:attrName>ppt_x</p:attrName>
                                        </p:attrNameLst>
                                      </p:cBhvr>
                                      <p:tavLst>
                                        <p:tav tm="0">
                                          <p:val>
                                            <p:strVal val="0-#ppt_w/2"/>
                                          </p:val>
                                        </p:tav>
                                        <p:tav tm="100000">
                                          <p:val>
                                            <p:strVal val="#ppt_x"/>
                                          </p:val>
                                        </p:tav>
                                      </p:tavLst>
                                    </p:anim>
                                    <p:anim calcmode="lin" valueType="num">
                                      <p:cBhvr additive="base">
                                        <p:cTn id="8" dur="500" fill="hold"/>
                                        <p:tgtEl>
                                          <p:spTgt spid="13824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138245"/>
                                        </p:tgtEl>
                                        <p:attrNameLst>
                                          <p:attrName>style.visibility</p:attrName>
                                        </p:attrNameLst>
                                      </p:cBhvr>
                                      <p:to>
                                        <p:strVal val="visible"/>
                                      </p:to>
                                    </p:set>
                                    <p:animEffect transition="in" filter="fade">
                                      <p:cBhvr>
                                        <p:cTn id="12" dur="1000"/>
                                        <p:tgtEl>
                                          <p:spTgt spid="1382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8250"/>
                                        </p:tgtEl>
                                        <p:attrNameLst>
                                          <p:attrName>style.visibility</p:attrName>
                                        </p:attrNameLst>
                                      </p:cBhvr>
                                      <p:to>
                                        <p:strVal val="visible"/>
                                      </p:to>
                                    </p:set>
                                    <p:anim calcmode="lin" valueType="num">
                                      <p:cBhvr additive="base">
                                        <p:cTn id="17" dur="500" fill="hold"/>
                                        <p:tgtEl>
                                          <p:spTgt spid="138250"/>
                                        </p:tgtEl>
                                        <p:attrNameLst>
                                          <p:attrName>ppt_x</p:attrName>
                                        </p:attrNameLst>
                                      </p:cBhvr>
                                      <p:tavLst>
                                        <p:tav tm="0">
                                          <p:val>
                                            <p:strVal val="0-#ppt_w/2"/>
                                          </p:val>
                                        </p:tav>
                                        <p:tav tm="100000">
                                          <p:val>
                                            <p:strVal val="#ppt_x"/>
                                          </p:val>
                                        </p:tav>
                                      </p:tavLst>
                                    </p:anim>
                                    <p:anim calcmode="lin" valueType="num">
                                      <p:cBhvr additive="base">
                                        <p:cTn id="18" dur="500" fill="hold"/>
                                        <p:tgtEl>
                                          <p:spTgt spid="13825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3" presetClass="entr" presetSubtype="16" fill="hold" nodeType="afterEffect">
                                  <p:stCondLst>
                                    <p:cond delay="0"/>
                                  </p:stCondLst>
                                  <p:childTnLst>
                                    <p:set>
                                      <p:cBhvr>
                                        <p:cTn id="21" dur="1" fill="hold">
                                          <p:stCondLst>
                                            <p:cond delay="0"/>
                                          </p:stCondLst>
                                        </p:cTn>
                                        <p:tgtEl>
                                          <p:spTgt spid="138248"/>
                                        </p:tgtEl>
                                        <p:attrNameLst>
                                          <p:attrName>style.visibility</p:attrName>
                                        </p:attrNameLst>
                                      </p:cBhvr>
                                      <p:to>
                                        <p:strVal val="visible"/>
                                      </p:to>
                                    </p:set>
                                    <p:anim calcmode="lin" valueType="num">
                                      <p:cBhvr>
                                        <p:cTn id="22" dur="500" fill="hold"/>
                                        <p:tgtEl>
                                          <p:spTgt spid="138248"/>
                                        </p:tgtEl>
                                        <p:attrNameLst>
                                          <p:attrName>ppt_w</p:attrName>
                                        </p:attrNameLst>
                                      </p:cBhvr>
                                      <p:tavLst>
                                        <p:tav tm="0">
                                          <p:val>
                                            <p:fltVal val="0"/>
                                          </p:val>
                                        </p:tav>
                                        <p:tav tm="100000">
                                          <p:val>
                                            <p:strVal val="#ppt_w"/>
                                          </p:val>
                                        </p:tav>
                                      </p:tavLst>
                                    </p:anim>
                                    <p:anim calcmode="lin" valueType="num">
                                      <p:cBhvr>
                                        <p:cTn id="23" dur="500" fill="hold"/>
                                        <p:tgtEl>
                                          <p:spTgt spid="138248"/>
                                        </p:tgtEl>
                                        <p:attrNameLst>
                                          <p:attrName>ppt_h</p:attrName>
                                        </p:attrNameLst>
                                      </p:cBhvr>
                                      <p:tavLst>
                                        <p:tav tm="0">
                                          <p:val>
                                            <p:fltVal val="0"/>
                                          </p:val>
                                        </p:tav>
                                        <p:tav tm="100000">
                                          <p:val>
                                            <p:strVal val="#ppt_h"/>
                                          </p:val>
                                        </p:tav>
                                      </p:tavLst>
                                    </p:anim>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38251"/>
                                        </p:tgtEl>
                                        <p:attrNameLst>
                                          <p:attrName>style.visibility</p:attrName>
                                        </p:attrNameLst>
                                      </p:cBhvr>
                                      <p:to>
                                        <p:strVal val="visible"/>
                                      </p:to>
                                    </p:set>
                                    <p:animEffect transition="in" filter="fade">
                                      <p:cBhvr>
                                        <p:cTn id="27" dur="1000"/>
                                        <p:tgtEl>
                                          <p:spTgt spid="138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9" grpId="0"/>
      <p:bldP spid="138250" grpId="0"/>
      <p:bldP spid="1382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209800" y="101600"/>
            <a:ext cx="7772400" cy="825500"/>
          </a:xfrm>
        </p:spPr>
        <p:txBody>
          <a:bodyPr/>
          <a:lstStyle/>
          <a:p>
            <a:r>
              <a:rPr lang="en-US" altLang="en-US" dirty="0">
                <a:latin typeface="Comic Sans MS" panose="030F0702030302020204" pitchFamily="66" charset="0"/>
              </a:rPr>
              <a:t>Resistance</a:t>
            </a:r>
            <a:endParaRPr lang="en-US" altLang="en-US" dirty="0">
              <a:solidFill>
                <a:srgbClr val="F3F826"/>
              </a:solidFill>
              <a:latin typeface="Comic Sans MS" panose="030F0702030302020204" pitchFamily="66" charset="0"/>
            </a:endParaRPr>
          </a:p>
        </p:txBody>
      </p:sp>
      <p:sp>
        <p:nvSpPr>
          <p:cNvPr id="142339" name="Rectangle 3"/>
          <p:cNvSpPr>
            <a:spLocks noGrp="1" noChangeArrowheads="1"/>
          </p:cNvSpPr>
          <p:nvPr>
            <p:ph type="body" sz="half" idx="1"/>
          </p:nvPr>
        </p:nvSpPr>
        <p:spPr>
          <a:xfrm>
            <a:off x="756228" y="927100"/>
            <a:ext cx="5672852" cy="5410200"/>
          </a:xfrm>
        </p:spPr>
        <p:txBody>
          <a:bodyPr>
            <a:normAutofit/>
          </a:bodyPr>
          <a:lstStyle/>
          <a:p>
            <a:pPr>
              <a:lnSpc>
                <a:spcPct val="80000"/>
              </a:lnSpc>
              <a:spcBef>
                <a:spcPct val="35000"/>
              </a:spcBef>
            </a:pPr>
            <a:r>
              <a:rPr lang="en-US" altLang="en-US" sz="2400" dirty="0">
                <a:latin typeface="Comic Sans MS" panose="030F0702030302020204" pitchFamily="66" charset="0"/>
              </a:rPr>
              <a:t>As</a:t>
            </a:r>
            <a:r>
              <a:rPr lang="en-US" altLang="en-US" sz="2000" dirty="0">
                <a:latin typeface="Comic Sans MS" panose="030F0702030302020204" pitchFamily="66" charset="0"/>
              </a:rPr>
              <a:t> </a:t>
            </a:r>
            <a:r>
              <a:rPr lang="en-US" altLang="en-US" sz="2400" dirty="0">
                <a:latin typeface="Comic Sans MS" panose="030F0702030302020204" pitchFamily="66" charset="0"/>
              </a:rPr>
              <a:t>electron wave propagates through lattice, it faces resistance</a:t>
            </a:r>
            <a:endParaRPr lang="en-US" altLang="en-US" dirty="0">
              <a:latin typeface="Comic Sans MS" panose="030F0702030302020204" pitchFamily="66" charset="0"/>
            </a:endParaRPr>
          </a:p>
          <a:p>
            <a:pPr>
              <a:lnSpc>
                <a:spcPct val="80000"/>
              </a:lnSpc>
              <a:spcBef>
                <a:spcPct val="35000"/>
              </a:spcBef>
            </a:pPr>
            <a:r>
              <a:rPr lang="en-US" altLang="en-US" b="1" dirty="0">
                <a:solidFill>
                  <a:srgbClr val="FF0000"/>
                </a:solidFill>
                <a:latin typeface="Comic Sans MS" panose="030F0702030302020204" pitchFamily="66" charset="0"/>
              </a:rPr>
              <a:t>Resistance:</a:t>
            </a:r>
          </a:p>
          <a:p>
            <a:pPr lvl="1">
              <a:lnSpc>
                <a:spcPct val="80000"/>
              </a:lnSpc>
              <a:spcBef>
                <a:spcPct val="35000"/>
              </a:spcBef>
              <a:buFont typeface="Wingdings" panose="05000000000000000000" pitchFamily="2" charset="2"/>
              <a:buChar char="v"/>
            </a:pPr>
            <a:r>
              <a:rPr lang="en-US" altLang="en-US" sz="2000" dirty="0">
                <a:latin typeface="Comic Sans MS" panose="030F0702030302020204" pitchFamily="66" charset="0"/>
              </a:rPr>
              <a:t>Bumps from vibrating atoms</a:t>
            </a:r>
          </a:p>
          <a:p>
            <a:pPr lvl="1">
              <a:lnSpc>
                <a:spcPct val="80000"/>
              </a:lnSpc>
              <a:spcBef>
                <a:spcPct val="35000"/>
              </a:spcBef>
              <a:buFont typeface="Wingdings" panose="05000000000000000000" pitchFamily="2" charset="2"/>
              <a:buChar char="v"/>
            </a:pPr>
            <a:r>
              <a:rPr lang="en-US" altLang="en-US" sz="2000" dirty="0">
                <a:latin typeface="Comic Sans MS" panose="030F0702030302020204" pitchFamily="66" charset="0"/>
              </a:rPr>
              <a:t>Collisions with impurities</a:t>
            </a:r>
          </a:p>
          <a:p>
            <a:pPr lvl="1">
              <a:lnSpc>
                <a:spcPct val="80000"/>
              </a:lnSpc>
              <a:spcBef>
                <a:spcPct val="35000"/>
              </a:spcBef>
              <a:buFont typeface="Wingdings" panose="05000000000000000000" pitchFamily="2" charset="2"/>
              <a:buChar char="v"/>
            </a:pPr>
            <a:r>
              <a:rPr lang="en-US" altLang="en-US" sz="2000" dirty="0">
                <a:latin typeface="Comic Sans MS" panose="030F0702030302020204" pitchFamily="66" charset="0"/>
              </a:rPr>
              <a:t>Repulsion from other electrons</a:t>
            </a:r>
          </a:p>
          <a:p>
            <a:r>
              <a:rPr lang="en-US" altLang="en-US" sz="2000" dirty="0">
                <a:latin typeface="Comic Sans MS" panose="030F0702030302020204" pitchFamily="66" charset="0"/>
              </a:rPr>
              <a:t>Electrons ‘scatter’ from these atomic vibrations and defects.</a:t>
            </a:r>
          </a:p>
          <a:p>
            <a:r>
              <a:rPr lang="en-US" altLang="en-US" sz="2000" dirty="0">
                <a:latin typeface="Comic Sans MS" panose="030F0702030302020204" pitchFamily="66" charset="0"/>
              </a:rPr>
              <a:t>Vibrations are less at low temperature, so resistance decreases. </a:t>
            </a:r>
          </a:p>
          <a:p>
            <a:pPr>
              <a:lnSpc>
                <a:spcPct val="80000"/>
              </a:lnSpc>
              <a:spcBef>
                <a:spcPct val="35000"/>
              </a:spcBef>
            </a:pPr>
            <a:r>
              <a:rPr lang="en-US" altLang="en-US" sz="2400" dirty="0">
                <a:latin typeface="Comic Sans MS" panose="030F0702030302020204" pitchFamily="66" charset="0"/>
              </a:rPr>
              <a:t>Life is tough for electrons, </a:t>
            </a:r>
            <a:br>
              <a:rPr lang="en-US" altLang="en-US" sz="2400" dirty="0">
                <a:latin typeface="Comic Sans MS" panose="030F0702030302020204" pitchFamily="66" charset="0"/>
              </a:rPr>
            </a:br>
            <a:r>
              <a:rPr lang="en-US" altLang="en-US" sz="2400" u="sng" dirty="0">
                <a:latin typeface="Comic Sans MS" panose="030F0702030302020204" pitchFamily="66" charset="0"/>
              </a:rPr>
              <a:t>especially on hot days</a:t>
            </a:r>
          </a:p>
        </p:txBody>
      </p:sp>
      <p:pic>
        <p:nvPicPr>
          <p:cNvPr id="14234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296" y="1446212"/>
            <a:ext cx="4038600"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270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23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33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233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233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233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2339">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42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2209800" y="101600"/>
            <a:ext cx="7772400" cy="685800"/>
          </a:xfrm>
        </p:spPr>
        <p:txBody>
          <a:bodyPr/>
          <a:lstStyle/>
          <a:p>
            <a:r>
              <a:rPr lang="en-US" altLang="en-US" dirty="0">
                <a:latin typeface="Comic Sans MS" panose="030F0702030302020204" pitchFamily="66" charset="0"/>
              </a:rPr>
              <a:t>Why does temperature matter?</a:t>
            </a:r>
          </a:p>
        </p:txBody>
      </p:sp>
      <p:sp>
        <p:nvSpPr>
          <p:cNvPr id="144387" name="Rectangle 3"/>
          <p:cNvSpPr>
            <a:spLocks noGrp="1" noChangeArrowheads="1"/>
          </p:cNvSpPr>
          <p:nvPr>
            <p:ph type="body" idx="1"/>
          </p:nvPr>
        </p:nvSpPr>
        <p:spPr>
          <a:xfrm>
            <a:off x="763571" y="1224175"/>
            <a:ext cx="7672109" cy="5321300"/>
          </a:xfrm>
        </p:spPr>
        <p:txBody>
          <a:bodyPr/>
          <a:lstStyle/>
          <a:p>
            <a:pPr>
              <a:lnSpc>
                <a:spcPct val="90000"/>
              </a:lnSpc>
              <a:spcBef>
                <a:spcPct val="50000"/>
              </a:spcBef>
              <a:buFontTx/>
              <a:buNone/>
            </a:pPr>
            <a:r>
              <a:rPr lang="en-US" altLang="en-US" sz="2400" dirty="0">
                <a:latin typeface="Comic Sans MS" panose="030F0702030302020204" pitchFamily="66" charset="0"/>
              </a:rPr>
              <a:t>Temperature is </a:t>
            </a:r>
            <a:r>
              <a:rPr lang="en-US" altLang="en-US" sz="2400" u="sng" dirty="0">
                <a:latin typeface="Comic Sans MS" panose="030F0702030302020204" pitchFamily="66" charset="0"/>
              </a:rPr>
              <a:t>related to the  kinetic energy of a macroscopic object.</a:t>
            </a:r>
          </a:p>
          <a:p>
            <a:pPr>
              <a:lnSpc>
                <a:spcPct val="90000"/>
              </a:lnSpc>
              <a:spcBef>
                <a:spcPct val="50000"/>
              </a:spcBef>
            </a:pPr>
            <a:r>
              <a:rPr lang="en-US" altLang="en-US" sz="2400" dirty="0">
                <a:latin typeface="Comic Sans MS" panose="030F0702030302020204" pitchFamily="66" charset="0"/>
              </a:rPr>
              <a:t>The energy usually shows up as energy of random motion.</a:t>
            </a:r>
          </a:p>
          <a:p>
            <a:pPr>
              <a:lnSpc>
                <a:spcPct val="90000"/>
              </a:lnSpc>
              <a:spcBef>
                <a:spcPct val="50000"/>
              </a:spcBef>
            </a:pPr>
            <a:r>
              <a:rPr lang="en-US" altLang="en-US" sz="2400" dirty="0">
                <a:latin typeface="Comic Sans MS" panose="030F0702030302020204" pitchFamily="66" charset="0"/>
              </a:rPr>
              <a:t>There really is a coldest temperature, </a:t>
            </a:r>
            <a:r>
              <a:rPr lang="en-US" altLang="en-US" sz="2400" b="1" dirty="0">
                <a:latin typeface="Comic Sans MS" panose="030F0702030302020204" pitchFamily="66" charset="0"/>
              </a:rPr>
              <a:t>corresponding to zero motional energy</a:t>
            </a:r>
            <a:r>
              <a:rPr lang="en-US" altLang="en-US" sz="2400" dirty="0">
                <a:latin typeface="Comic Sans MS" panose="030F0702030302020204" pitchFamily="66" charset="0"/>
              </a:rPr>
              <a:t>!</a:t>
            </a:r>
          </a:p>
          <a:p>
            <a:pPr>
              <a:lnSpc>
                <a:spcPct val="90000"/>
              </a:lnSpc>
              <a:spcBef>
                <a:spcPct val="50000"/>
              </a:spcBef>
            </a:pPr>
            <a:r>
              <a:rPr lang="en-US" altLang="en-US" sz="2400" dirty="0">
                <a:latin typeface="Comic Sans MS" panose="030F0702030302020204" pitchFamily="66" charset="0"/>
              </a:rPr>
              <a:t>The Kelvin scale has the same size degree as the Celsius (˚C) scale. </a:t>
            </a:r>
            <a:r>
              <a:rPr lang="en-US" altLang="en-US" sz="2400" b="1" u="sng" dirty="0">
                <a:latin typeface="Comic Sans MS" panose="030F0702030302020204" pitchFamily="66" charset="0"/>
              </a:rPr>
              <a:t>But 0 K means no internal kinetic energy. </a:t>
            </a:r>
          </a:p>
          <a:p>
            <a:pPr>
              <a:lnSpc>
                <a:spcPct val="90000"/>
              </a:lnSpc>
              <a:spcBef>
                <a:spcPct val="50000"/>
              </a:spcBef>
            </a:pPr>
            <a:r>
              <a:rPr lang="en-US" altLang="en-US" sz="2400" dirty="0">
                <a:latin typeface="Comic Sans MS" panose="030F0702030302020204" pitchFamily="66" charset="0"/>
              </a:rPr>
              <a:t>0 degrees Kelvin (Absolute Zero) is the coldest temperature possible</a:t>
            </a:r>
          </a:p>
          <a:p>
            <a:pPr lvl="1">
              <a:lnSpc>
                <a:spcPct val="90000"/>
              </a:lnSpc>
              <a:spcBef>
                <a:spcPct val="50000"/>
              </a:spcBef>
            </a:pPr>
            <a:r>
              <a:rPr lang="en-US" altLang="en-US" dirty="0">
                <a:latin typeface="Comic Sans MS" panose="030F0702030302020204" pitchFamily="66" charset="0"/>
              </a:rPr>
              <a:t>This is -459.67 ˚F</a:t>
            </a:r>
          </a:p>
          <a:p>
            <a:pPr>
              <a:lnSpc>
                <a:spcPct val="90000"/>
              </a:lnSpc>
            </a:pPr>
            <a:endParaRPr lang="en-US" altLang="en-US" sz="2400" dirty="0"/>
          </a:p>
        </p:txBody>
      </p:sp>
      <p:pic>
        <p:nvPicPr>
          <p:cNvPr id="144388" name="Picture 4" descr="vibratingAto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5475" y="1941923"/>
            <a:ext cx="2233450" cy="22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367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fade">
                                      <p:cBhvr>
                                        <p:cTn id="7" dur="500"/>
                                        <p:tgtEl>
                                          <p:spTgt spid="144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387">
                                            <p:txEl>
                                              <p:pRg st="1" end="1"/>
                                            </p:txEl>
                                          </p:spTgt>
                                        </p:tgtEl>
                                        <p:attrNameLst>
                                          <p:attrName>style.visibility</p:attrName>
                                        </p:attrNameLst>
                                      </p:cBhvr>
                                      <p:to>
                                        <p:strVal val="visible"/>
                                      </p:to>
                                    </p:set>
                                    <p:animEffect transition="in" filter="fade">
                                      <p:cBhvr>
                                        <p:cTn id="12" dur="500"/>
                                        <p:tgtEl>
                                          <p:spTgt spid="144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4387">
                                            <p:txEl>
                                              <p:pRg st="2" end="2"/>
                                            </p:txEl>
                                          </p:spTgt>
                                        </p:tgtEl>
                                        <p:attrNameLst>
                                          <p:attrName>style.visibility</p:attrName>
                                        </p:attrNameLst>
                                      </p:cBhvr>
                                      <p:to>
                                        <p:strVal val="visible"/>
                                      </p:to>
                                    </p:set>
                                    <p:animEffect transition="in" filter="fade">
                                      <p:cBhvr>
                                        <p:cTn id="17" dur="500"/>
                                        <p:tgtEl>
                                          <p:spTgt spid="144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4387">
                                            <p:txEl>
                                              <p:pRg st="3" end="3"/>
                                            </p:txEl>
                                          </p:spTgt>
                                        </p:tgtEl>
                                        <p:attrNameLst>
                                          <p:attrName>style.visibility</p:attrName>
                                        </p:attrNameLst>
                                      </p:cBhvr>
                                      <p:to>
                                        <p:strVal val="visible"/>
                                      </p:to>
                                    </p:set>
                                    <p:animEffect transition="in" filter="fade">
                                      <p:cBhvr>
                                        <p:cTn id="22" dur="500"/>
                                        <p:tgtEl>
                                          <p:spTgt spid="144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4387">
                                            <p:txEl>
                                              <p:pRg st="4" end="4"/>
                                            </p:txEl>
                                          </p:spTgt>
                                        </p:tgtEl>
                                        <p:attrNameLst>
                                          <p:attrName>style.visibility</p:attrName>
                                        </p:attrNameLst>
                                      </p:cBhvr>
                                      <p:to>
                                        <p:strVal val="visible"/>
                                      </p:to>
                                    </p:set>
                                    <p:animEffect transition="in" filter="fade">
                                      <p:cBhvr>
                                        <p:cTn id="27" dur="500"/>
                                        <p:tgtEl>
                                          <p:spTgt spid="144387">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4387">
                                            <p:txEl>
                                              <p:pRg st="5" end="5"/>
                                            </p:txEl>
                                          </p:spTgt>
                                        </p:tgtEl>
                                        <p:attrNameLst>
                                          <p:attrName>style.visibility</p:attrName>
                                        </p:attrNameLst>
                                      </p:cBhvr>
                                      <p:to>
                                        <p:strVal val="visible"/>
                                      </p:to>
                                    </p:set>
                                    <p:animEffect transition="in" filter="fade">
                                      <p:cBhvr>
                                        <p:cTn id="30" dur="500"/>
                                        <p:tgtEl>
                                          <p:spTgt spid="144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331" y="618519"/>
            <a:ext cx="9212355" cy="692697"/>
          </a:xfrm>
        </p:spPr>
        <p:txBody>
          <a:bodyPr>
            <a:normAutofit fontScale="90000"/>
          </a:bodyPr>
          <a:lstStyle/>
          <a:p>
            <a:r>
              <a:rPr lang="en-US" altLang="en-US" dirty="0">
                <a:solidFill>
                  <a:srgbClr val="002060"/>
                </a:solidFill>
                <a:latin typeface="Comic Sans MS" panose="030F0702030302020204" pitchFamily="66" charset="0"/>
              </a:rPr>
              <a:t>Conductors, Insulators and Semiconductors</a:t>
            </a:r>
            <a:br>
              <a:rPr lang="en-US" b="1" dirty="0">
                <a:solidFill>
                  <a:srgbClr val="002060"/>
                </a:solidFill>
                <a:latin typeface="Comic Sans MS" panose="030F0702030302020204" pitchFamily="66" charset="0"/>
                <a:cs typeface="Times New Roman" panose="02020603050405020304" pitchFamily="18" charset="0"/>
              </a:rPr>
            </a:br>
            <a:endParaRPr lang="en-US" dirty="0">
              <a:solidFill>
                <a:srgbClr val="002060"/>
              </a:solidFill>
              <a:latin typeface="Comic Sans MS" panose="030F0702030302020204" pitchFamily="66" charset="0"/>
              <a:cs typeface="Times New Roman" panose="02020603050405020304" pitchFamily="18" charset="0"/>
            </a:endParaRPr>
          </a:p>
        </p:txBody>
      </p:sp>
      <p:sp>
        <p:nvSpPr>
          <p:cNvPr id="4" name="Content Placeholder 3"/>
          <p:cNvSpPr>
            <a:spLocks noGrp="1"/>
          </p:cNvSpPr>
          <p:nvPr>
            <p:ph sz="quarter" idx="4294967295"/>
          </p:nvPr>
        </p:nvSpPr>
        <p:spPr>
          <a:xfrm>
            <a:off x="1036949" y="1942508"/>
            <a:ext cx="10821972" cy="4186687"/>
          </a:xfrm>
        </p:spPr>
        <p:txBody>
          <a:bodyPr>
            <a:noAutofit/>
          </a:bodyPr>
          <a:lstStyle/>
          <a:p>
            <a:r>
              <a:rPr lang="en-US" sz="2800" dirty="0">
                <a:solidFill>
                  <a:srgbClr val="000000"/>
                </a:solidFill>
                <a:latin typeface="Comic Sans MS" panose="030F0702030302020204" pitchFamily="66" charset="0"/>
              </a:rPr>
              <a:t>Metals, insulators and semiconductors are usually differentiated by their ability to carry electrical current</a:t>
            </a:r>
          </a:p>
          <a:p>
            <a:r>
              <a:rPr lang="en-US" sz="2800" dirty="0">
                <a:solidFill>
                  <a:srgbClr val="000000"/>
                </a:solidFill>
                <a:latin typeface="Comic Sans MS" panose="030F0702030302020204" pitchFamily="66" charset="0"/>
              </a:rPr>
              <a:t>Copper is an example of a good metal.</a:t>
            </a:r>
          </a:p>
          <a:p>
            <a:r>
              <a:rPr lang="en-US" sz="2800" dirty="0">
                <a:solidFill>
                  <a:srgbClr val="000000"/>
                </a:solidFill>
                <a:latin typeface="Comic Sans MS" panose="030F0702030302020204" pitchFamily="66" charset="0"/>
              </a:rPr>
              <a:t>Diamond is an example of a good insulator</a:t>
            </a:r>
          </a:p>
          <a:p>
            <a:r>
              <a:rPr lang="en-US" sz="2800" dirty="0">
                <a:solidFill>
                  <a:srgbClr val="000000"/>
                </a:solidFill>
                <a:latin typeface="Comic Sans MS" panose="030F0702030302020204" pitchFamily="66" charset="0"/>
              </a:rPr>
              <a:t>Silicon is an example of a semiconductor.</a:t>
            </a:r>
            <a:endParaRPr lang="en-US" sz="2800" dirty="0">
              <a:latin typeface="Comic Sans MS" panose="030F0702030302020204" pitchFamily="66" charset="0"/>
            </a:endParaRPr>
          </a:p>
        </p:txBody>
      </p:sp>
    </p:spTree>
    <p:extLst>
      <p:ext uri="{BB962C8B-B14F-4D97-AF65-F5344CB8AC3E}">
        <p14:creationId xmlns:p14="http://schemas.microsoft.com/office/powerpoint/2010/main" val="3276613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BAC978-E00D-4D00-8FFA-CFF863ED4563}" type="slidenum">
              <a:rPr kumimoji="0" lang="en-US" altLang="en-US" sz="1000" b="0" i="0" u="none" strike="noStrike" kern="1200" cap="none" spc="0" normalizeH="0" baseline="0" noProof="0">
                <a:ln>
                  <a:noFill/>
                </a:ln>
                <a:solidFill>
                  <a:prstClr val="black"/>
                </a:solidFill>
                <a:effectLst/>
                <a:uLnTx/>
                <a:uFillTx/>
                <a:latin typeface="Tw Cen MT" panose="020B06020201040206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0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67586" name="Rectangle 2"/>
          <p:cNvSpPr>
            <a:spLocks noGrp="1" noChangeArrowheads="1"/>
          </p:cNvSpPr>
          <p:nvPr>
            <p:ph type="title"/>
          </p:nvPr>
        </p:nvSpPr>
        <p:spPr>
          <a:xfrm>
            <a:off x="2209331" y="261330"/>
            <a:ext cx="7773338" cy="441933"/>
          </a:xfrm>
        </p:spPr>
        <p:txBody>
          <a:bodyPr>
            <a:normAutofit fontScale="90000"/>
          </a:bodyPr>
          <a:lstStyle/>
          <a:p>
            <a:r>
              <a:rPr lang="en-US" altLang="en-US" dirty="0">
                <a:latin typeface="Comic Sans MS" panose="030F0702030302020204" pitchFamily="66" charset="0"/>
              </a:rPr>
              <a:t>Properties of some elements</a:t>
            </a:r>
          </a:p>
        </p:txBody>
      </p:sp>
      <p:sp>
        <p:nvSpPr>
          <p:cNvPr id="67587" name="Rectangle 3"/>
          <p:cNvSpPr>
            <a:spLocks noGrp="1" noChangeArrowheads="1"/>
          </p:cNvSpPr>
          <p:nvPr>
            <p:ph type="body" idx="4294967295"/>
          </p:nvPr>
        </p:nvSpPr>
        <p:spPr>
          <a:xfrm>
            <a:off x="1736726" y="1357313"/>
            <a:ext cx="2682875" cy="3910012"/>
          </a:xfrm>
          <a:solidFill>
            <a:srgbClr val="FEF2C0"/>
          </a:solidFill>
        </p:spPr>
        <p:txBody>
          <a:bodyPr>
            <a:normAutofit/>
          </a:bodyPr>
          <a:lstStyle/>
          <a:p>
            <a:pPr>
              <a:lnSpc>
                <a:spcPct val="90000"/>
              </a:lnSpc>
              <a:buFontTx/>
              <a:buNone/>
            </a:pPr>
            <a:r>
              <a:rPr lang="en-US" altLang="en-US" b="1" dirty="0">
                <a:latin typeface="Comic Sans MS" panose="030F0702030302020204" pitchFamily="66" charset="0"/>
              </a:rPr>
              <a:t>Metals</a:t>
            </a:r>
          </a:p>
          <a:p>
            <a:pPr>
              <a:lnSpc>
                <a:spcPct val="90000"/>
              </a:lnSpc>
              <a:buFontTx/>
              <a:buNone/>
            </a:pPr>
            <a:endParaRPr lang="en-US" altLang="en-US" i="1" dirty="0">
              <a:latin typeface="Comic Sans MS" panose="030F0702030302020204" pitchFamily="66" charset="0"/>
            </a:endParaRPr>
          </a:p>
          <a:p>
            <a:pPr>
              <a:lnSpc>
                <a:spcPct val="90000"/>
              </a:lnSpc>
              <a:buFontTx/>
              <a:buNone/>
            </a:pPr>
            <a:r>
              <a:rPr lang="en-US" altLang="en-US" i="1" dirty="0">
                <a:latin typeface="Comic Sans MS" panose="030F0702030302020204" pitchFamily="66" charset="0"/>
              </a:rPr>
              <a:t>Copper</a:t>
            </a:r>
          </a:p>
          <a:p>
            <a:pPr>
              <a:lnSpc>
                <a:spcPct val="90000"/>
              </a:lnSpc>
              <a:buFontTx/>
              <a:buNone/>
            </a:pPr>
            <a:r>
              <a:rPr lang="en-US" altLang="en-US" i="1" dirty="0">
                <a:latin typeface="Comic Sans MS" panose="030F0702030302020204" pitchFamily="66" charset="0"/>
              </a:rPr>
              <a:t>Zinc</a:t>
            </a:r>
          </a:p>
          <a:p>
            <a:pPr>
              <a:lnSpc>
                <a:spcPct val="90000"/>
              </a:lnSpc>
              <a:buFontTx/>
              <a:buNone/>
            </a:pPr>
            <a:r>
              <a:rPr lang="en-US" altLang="en-US" i="1" dirty="0">
                <a:latin typeface="Comic Sans MS" panose="030F0702030302020204" pitchFamily="66" charset="0"/>
              </a:rPr>
              <a:t>Aluminum</a:t>
            </a:r>
          </a:p>
          <a:p>
            <a:pPr>
              <a:lnSpc>
                <a:spcPct val="90000"/>
              </a:lnSpc>
              <a:buFontTx/>
              <a:buNone/>
            </a:pPr>
            <a:r>
              <a:rPr lang="en-US" altLang="en-US" i="1" dirty="0">
                <a:latin typeface="Comic Sans MS" panose="030F0702030302020204" pitchFamily="66" charset="0"/>
              </a:rPr>
              <a:t>Gold</a:t>
            </a:r>
          </a:p>
          <a:p>
            <a:pPr>
              <a:lnSpc>
                <a:spcPct val="90000"/>
              </a:lnSpc>
              <a:buFontTx/>
              <a:buNone/>
            </a:pPr>
            <a:r>
              <a:rPr lang="en-US" altLang="en-US" i="1" dirty="0">
                <a:latin typeface="Comic Sans MS" panose="030F0702030302020204" pitchFamily="66" charset="0"/>
              </a:rPr>
              <a:t>Platinum</a:t>
            </a:r>
          </a:p>
          <a:p>
            <a:pPr>
              <a:lnSpc>
                <a:spcPct val="90000"/>
              </a:lnSpc>
              <a:buFontTx/>
              <a:buNone/>
            </a:pPr>
            <a:r>
              <a:rPr lang="en-US" altLang="en-US" i="1" dirty="0">
                <a:latin typeface="Comic Sans MS" panose="030F0702030302020204" pitchFamily="66" charset="0"/>
              </a:rPr>
              <a:t>Sodium</a:t>
            </a:r>
          </a:p>
          <a:p>
            <a:pPr>
              <a:lnSpc>
                <a:spcPct val="90000"/>
              </a:lnSpc>
              <a:buFontTx/>
              <a:buNone/>
            </a:pPr>
            <a:r>
              <a:rPr lang="en-US" altLang="en-US" i="1" dirty="0">
                <a:latin typeface="Comic Sans MS" panose="030F0702030302020204" pitchFamily="66" charset="0"/>
              </a:rPr>
              <a:t>Calcium</a:t>
            </a:r>
            <a:endParaRPr lang="en-US" altLang="en-US" dirty="0">
              <a:latin typeface="Comic Sans MS" panose="030F0702030302020204" pitchFamily="66" charset="0"/>
            </a:endParaRPr>
          </a:p>
        </p:txBody>
      </p:sp>
      <p:sp>
        <p:nvSpPr>
          <p:cNvPr id="67588" name="Rectangle 4"/>
          <p:cNvSpPr>
            <a:spLocks noChangeArrowheads="1"/>
          </p:cNvSpPr>
          <p:nvPr/>
        </p:nvSpPr>
        <p:spPr bwMode="auto">
          <a:xfrm>
            <a:off x="4419600" y="1354139"/>
            <a:ext cx="2946400" cy="3895725"/>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rebuchet MS" panose="020B0603020202020204" pitchFamily="34" charset="0"/>
              </a:defRPr>
            </a:lvl1pPr>
            <a:lvl2pPr marL="742950" indent="-285750">
              <a:spcBef>
                <a:spcPct val="20000"/>
              </a:spcBef>
              <a:buChar char="–"/>
              <a:defRPr sz="2400">
                <a:solidFill>
                  <a:schemeClr val="tx1"/>
                </a:solidFill>
                <a:latin typeface="Trebuchet MS" panose="020B0603020202020204" pitchFamily="34" charset="0"/>
              </a:defRPr>
            </a:lvl2pPr>
            <a:lvl3pPr marL="1143000" indent="-228600">
              <a:spcBef>
                <a:spcPct val="20000"/>
              </a:spcBef>
              <a:buChar char="•"/>
              <a:defRPr sz="2000">
                <a:solidFill>
                  <a:schemeClr val="tx1"/>
                </a:solidFill>
                <a:latin typeface="Trebuchet MS" panose="020B0603020202020204" pitchFamily="34" charset="0"/>
              </a:defRPr>
            </a:lvl3pPr>
            <a:lvl4pPr marL="1600200" indent="-228600">
              <a:spcBef>
                <a:spcPct val="20000"/>
              </a:spcBef>
              <a:buChar char="–"/>
              <a:defRPr>
                <a:solidFill>
                  <a:schemeClr val="tx1"/>
                </a:solidFill>
                <a:latin typeface="Trebuchet MS" panose="020B0603020202020204" pitchFamily="34" charset="0"/>
              </a:defRPr>
            </a:lvl4pPr>
            <a:lvl5pPr marL="2057400" indent="-228600">
              <a:spcBef>
                <a:spcPct val="20000"/>
              </a:spcBef>
              <a:buChar char="»"/>
              <a:defRPr>
                <a:solidFill>
                  <a:schemeClr val="tx1"/>
                </a:solidFill>
                <a:latin typeface="Trebuchet MS" panose="020B0603020202020204" pitchFamily="34" charset="0"/>
              </a:defRPr>
            </a:lvl5pPr>
            <a:lvl6pPr marL="2514600" indent="-228600" fontAlgn="base">
              <a:spcBef>
                <a:spcPct val="20000"/>
              </a:spcBef>
              <a:spcAft>
                <a:spcPct val="0"/>
              </a:spcAft>
              <a:buChar char="»"/>
              <a:defRPr>
                <a:solidFill>
                  <a:schemeClr val="tx1"/>
                </a:solidFill>
                <a:latin typeface="Trebuchet MS" panose="020B0603020202020204" pitchFamily="34" charset="0"/>
              </a:defRPr>
            </a:lvl6pPr>
            <a:lvl7pPr marL="2971800" indent="-228600" fontAlgn="base">
              <a:spcBef>
                <a:spcPct val="20000"/>
              </a:spcBef>
              <a:spcAft>
                <a:spcPct val="0"/>
              </a:spcAft>
              <a:buChar char="»"/>
              <a:defRPr>
                <a:solidFill>
                  <a:schemeClr val="tx1"/>
                </a:solidFill>
                <a:latin typeface="Trebuchet MS" panose="020B0603020202020204" pitchFamily="34" charset="0"/>
              </a:defRPr>
            </a:lvl7pPr>
            <a:lvl8pPr marL="3429000" indent="-228600" fontAlgn="base">
              <a:spcBef>
                <a:spcPct val="20000"/>
              </a:spcBef>
              <a:spcAft>
                <a:spcPct val="0"/>
              </a:spcAft>
              <a:buChar char="»"/>
              <a:defRPr>
                <a:solidFill>
                  <a:schemeClr val="tx1"/>
                </a:solidFill>
                <a:latin typeface="Trebuchet MS" panose="020B0603020202020204" pitchFamily="34" charset="0"/>
              </a:defRPr>
            </a:lvl8pPr>
            <a:lvl9pPr marL="3886200" indent="-228600" fontAlgn="base">
              <a:spcBef>
                <a:spcPct val="20000"/>
              </a:spcBef>
              <a:spcAft>
                <a:spcPct val="0"/>
              </a:spcAft>
              <a:buChar char="»"/>
              <a:defRPr>
                <a:solidFill>
                  <a:schemeClr val="tx1"/>
                </a:solidFill>
                <a:latin typeface="Trebuchet MS" panose="020B0603020202020204" pitchFamily="34" charset="0"/>
              </a:defRPr>
            </a:lvl9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Insulators</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altLang="en-US" sz="2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Diamond (Carbon)</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Sulfur</a:t>
            </a:r>
            <a:endParaRPr kumimoji="0" lang="en-US" altLang="en-U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67589" name="Rectangle 5"/>
          <p:cNvSpPr>
            <a:spLocks noChangeArrowheads="1"/>
          </p:cNvSpPr>
          <p:nvPr/>
        </p:nvSpPr>
        <p:spPr bwMode="auto">
          <a:xfrm>
            <a:off x="7358063" y="1354138"/>
            <a:ext cx="2938462" cy="3878262"/>
          </a:xfrm>
          <a:prstGeom prst="rect">
            <a:avLst/>
          </a:prstGeom>
          <a:solidFill>
            <a:schemeClr val="tx2">
              <a:lumMod val="60000"/>
              <a:lumOff val="40000"/>
            </a:schemeClr>
          </a:solidFill>
          <a:ln>
            <a:noFill/>
          </a:ln>
          <a:effectLst/>
        </p:spPr>
        <p:txBody>
          <a:bodyPr/>
          <a:lstStyle>
            <a:lvl1pPr marL="342900" indent="-342900">
              <a:spcBef>
                <a:spcPct val="20000"/>
              </a:spcBef>
              <a:buChar char="•"/>
              <a:defRPr sz="2800">
                <a:solidFill>
                  <a:schemeClr val="tx1"/>
                </a:solidFill>
                <a:latin typeface="Trebuchet MS" panose="020B0603020202020204" pitchFamily="34" charset="0"/>
              </a:defRPr>
            </a:lvl1pPr>
            <a:lvl2pPr marL="742950" indent="-285750">
              <a:spcBef>
                <a:spcPct val="20000"/>
              </a:spcBef>
              <a:buChar char="–"/>
              <a:defRPr sz="2400">
                <a:solidFill>
                  <a:schemeClr val="tx1"/>
                </a:solidFill>
                <a:latin typeface="Trebuchet MS" panose="020B0603020202020204" pitchFamily="34" charset="0"/>
              </a:defRPr>
            </a:lvl2pPr>
            <a:lvl3pPr marL="1143000" indent="-228600">
              <a:spcBef>
                <a:spcPct val="20000"/>
              </a:spcBef>
              <a:buChar char="•"/>
              <a:defRPr sz="2000">
                <a:solidFill>
                  <a:schemeClr val="tx1"/>
                </a:solidFill>
                <a:latin typeface="Trebuchet MS" panose="020B0603020202020204" pitchFamily="34" charset="0"/>
              </a:defRPr>
            </a:lvl3pPr>
            <a:lvl4pPr marL="1600200" indent="-228600">
              <a:spcBef>
                <a:spcPct val="20000"/>
              </a:spcBef>
              <a:buChar char="–"/>
              <a:defRPr>
                <a:solidFill>
                  <a:schemeClr val="tx1"/>
                </a:solidFill>
                <a:latin typeface="Trebuchet MS" panose="020B0603020202020204" pitchFamily="34" charset="0"/>
              </a:defRPr>
            </a:lvl4pPr>
            <a:lvl5pPr marL="2057400" indent="-228600">
              <a:spcBef>
                <a:spcPct val="20000"/>
              </a:spcBef>
              <a:buChar char="»"/>
              <a:defRPr>
                <a:solidFill>
                  <a:schemeClr val="tx1"/>
                </a:solidFill>
                <a:latin typeface="Trebuchet MS" panose="020B0603020202020204" pitchFamily="34" charset="0"/>
              </a:defRPr>
            </a:lvl5pPr>
            <a:lvl6pPr marL="2514600" indent="-228600" fontAlgn="base">
              <a:spcBef>
                <a:spcPct val="20000"/>
              </a:spcBef>
              <a:spcAft>
                <a:spcPct val="0"/>
              </a:spcAft>
              <a:buChar char="»"/>
              <a:defRPr>
                <a:solidFill>
                  <a:schemeClr val="tx1"/>
                </a:solidFill>
                <a:latin typeface="Trebuchet MS" panose="020B0603020202020204" pitchFamily="34" charset="0"/>
              </a:defRPr>
            </a:lvl6pPr>
            <a:lvl7pPr marL="2971800" indent="-228600" fontAlgn="base">
              <a:spcBef>
                <a:spcPct val="20000"/>
              </a:spcBef>
              <a:spcAft>
                <a:spcPct val="0"/>
              </a:spcAft>
              <a:buChar char="»"/>
              <a:defRPr>
                <a:solidFill>
                  <a:schemeClr val="tx1"/>
                </a:solidFill>
                <a:latin typeface="Trebuchet MS" panose="020B0603020202020204" pitchFamily="34" charset="0"/>
              </a:defRPr>
            </a:lvl7pPr>
            <a:lvl8pPr marL="3429000" indent="-228600" fontAlgn="base">
              <a:spcBef>
                <a:spcPct val="20000"/>
              </a:spcBef>
              <a:spcAft>
                <a:spcPct val="0"/>
              </a:spcAft>
              <a:buChar char="»"/>
              <a:defRPr>
                <a:solidFill>
                  <a:schemeClr val="tx1"/>
                </a:solidFill>
                <a:latin typeface="Trebuchet MS" panose="020B0603020202020204" pitchFamily="34" charset="0"/>
              </a:defRPr>
            </a:lvl8pPr>
            <a:lvl9pPr marL="3886200" indent="-228600" fontAlgn="base">
              <a:spcBef>
                <a:spcPct val="20000"/>
              </a:spcBef>
              <a:spcAft>
                <a:spcPct val="0"/>
              </a:spcAft>
              <a:buChar char="»"/>
              <a:defRPr>
                <a:solidFill>
                  <a:schemeClr val="tx1"/>
                </a:solidFill>
                <a:latin typeface="Trebuchet MS" panose="020B0603020202020204" pitchFamily="34" charset="0"/>
              </a:defRPr>
            </a:lvl9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Semiconductors</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Silicon</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Germanium</a:t>
            </a:r>
            <a:endParaRPr kumimoji="0" lang="en-US" altLang="en-US" sz="2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67590" name="Text Box 6"/>
          <p:cNvSpPr txBox="1">
            <a:spLocks noChangeArrowheads="1"/>
          </p:cNvSpPr>
          <p:nvPr/>
        </p:nvSpPr>
        <p:spPr bwMode="auto">
          <a:xfrm>
            <a:off x="1906588" y="5472114"/>
            <a:ext cx="79724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Wider variety of insulators, semiconductors can be listed if compounds are included</a:t>
            </a:r>
          </a:p>
        </p:txBody>
      </p:sp>
    </p:spTree>
    <p:extLst>
      <p:ext uri="{BB962C8B-B14F-4D97-AF65-F5344CB8AC3E}">
        <p14:creationId xmlns:p14="http://schemas.microsoft.com/office/powerpoint/2010/main" val="749487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Tw Cen MT" panose="020B0602020104020603"/>
                <a:ea typeface="+mn-ea"/>
                <a:cs typeface="+mn-cs"/>
              </a:rPr>
              <a:t>Phy107 Fall 2006</a:t>
            </a:r>
          </a:p>
        </p:txBody>
      </p:sp>
      <p:sp>
        <p:nvSpPr>
          <p:cNvPr id="21"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6D3784-F18A-476F-BAC7-3A6DE4AD98EC}" type="slidenum">
              <a:rPr kumimoji="0" lang="en-US" altLang="en-US" sz="1000" b="0" i="0" u="none" strike="noStrike" kern="1200" cap="none" spc="0" normalizeH="0" baseline="0" noProof="0">
                <a:ln>
                  <a:noFill/>
                </a:ln>
                <a:solidFill>
                  <a:prstClr val="black"/>
                </a:solidFill>
                <a:effectLst/>
                <a:uLnTx/>
                <a:uFillTx/>
                <a:latin typeface="Tw Cen MT" panose="020B06020201040206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0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66562" name="Rectangle 2"/>
          <p:cNvSpPr>
            <a:spLocks noGrp="1" noChangeArrowheads="1"/>
          </p:cNvSpPr>
          <p:nvPr>
            <p:ph type="title"/>
          </p:nvPr>
        </p:nvSpPr>
        <p:spPr>
          <a:xfrm>
            <a:off x="1657350" y="134938"/>
            <a:ext cx="8890000" cy="762000"/>
          </a:xfrm>
        </p:spPr>
        <p:txBody>
          <a:bodyPr>
            <a:normAutofit/>
          </a:bodyPr>
          <a:lstStyle/>
          <a:p>
            <a:r>
              <a:rPr lang="en-US" altLang="en-US" dirty="0">
                <a:latin typeface="Comic Sans MS" panose="030F0702030302020204" pitchFamily="66" charset="0"/>
              </a:rPr>
              <a:t>Band Occupation and conductivity</a:t>
            </a:r>
          </a:p>
        </p:txBody>
      </p:sp>
      <p:sp>
        <p:nvSpPr>
          <p:cNvPr id="66563" name="Rectangle 3"/>
          <p:cNvSpPr>
            <a:spLocks noGrp="1" noChangeArrowheads="1"/>
          </p:cNvSpPr>
          <p:nvPr>
            <p:ph type="body" idx="4294967295"/>
          </p:nvPr>
        </p:nvSpPr>
        <p:spPr>
          <a:xfrm>
            <a:off x="1574800" y="5613400"/>
            <a:ext cx="9004300" cy="1066800"/>
          </a:xfrm>
          <a:solidFill>
            <a:srgbClr val="FFDB9C"/>
          </a:solidFill>
          <a:ln/>
          <a:extLst>
            <a:ext uri="{91240B29-F687-4F45-9708-019B960494DF}">
              <a14:hiddenLine xmlns:a14="http://schemas.microsoft.com/office/drawing/2010/main" w="9525">
                <a:solidFill>
                  <a:srgbClr val="FFFF00"/>
                </a:solidFill>
                <a:miter lim="800000"/>
                <a:headEnd/>
                <a:tailEnd/>
              </a14:hiddenLine>
            </a:ext>
          </a:extLst>
        </p:spPr>
        <p:txBody>
          <a:bodyPr>
            <a:normAutofit/>
          </a:bodyPr>
          <a:lstStyle/>
          <a:p>
            <a:r>
              <a:rPr lang="en-US" altLang="en-US" sz="2000" b="1" dirty="0">
                <a:solidFill>
                  <a:schemeClr val="accent2">
                    <a:lumMod val="50000"/>
                  </a:schemeClr>
                </a:solidFill>
                <a:latin typeface="Comic Sans MS" panose="030F0702030302020204" pitchFamily="66" charset="0"/>
              </a:rPr>
              <a:t>Only partially full bands carry current</a:t>
            </a:r>
          </a:p>
          <a:p>
            <a:r>
              <a:rPr lang="en-US" altLang="en-US" sz="2000" b="1" dirty="0">
                <a:solidFill>
                  <a:schemeClr val="accent2">
                    <a:lumMod val="50000"/>
                  </a:schemeClr>
                </a:solidFill>
                <a:latin typeface="Comic Sans MS" panose="030F0702030302020204" pitchFamily="66" charset="0"/>
              </a:rPr>
              <a:t>Completely full, or completely empty bands, carry no current </a:t>
            </a:r>
          </a:p>
        </p:txBody>
      </p:sp>
      <p:grpSp>
        <p:nvGrpSpPr>
          <p:cNvPr id="66564" name="Group 4"/>
          <p:cNvGrpSpPr>
            <a:grpSpLocks/>
          </p:cNvGrpSpPr>
          <p:nvPr/>
        </p:nvGrpSpPr>
        <p:grpSpPr bwMode="auto">
          <a:xfrm>
            <a:off x="1770064" y="1762126"/>
            <a:ext cx="2586037" cy="3140075"/>
            <a:chOff x="155" y="1110"/>
            <a:chExt cx="1629" cy="1978"/>
          </a:xfrm>
        </p:grpSpPr>
        <p:pic>
          <p:nvPicPr>
            <p:cNvPr id="665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b="35118"/>
            <a:stretch>
              <a:fillRect/>
            </a:stretch>
          </p:blipFill>
          <p:spPr bwMode="auto">
            <a:xfrm>
              <a:off x="155" y="1110"/>
              <a:ext cx="1574" cy="976"/>
            </a:xfrm>
            <a:prstGeom prst="rect">
              <a:avLst/>
            </a:prstGeom>
            <a:noFill/>
            <a:extLst>
              <a:ext uri="{909E8E84-426E-40DD-AFC4-6F175D3DCCD1}">
                <a14:hiddenFill xmlns:a14="http://schemas.microsoft.com/office/drawing/2010/main">
                  <a:solidFill>
                    <a:srgbClr val="FFFFFF"/>
                  </a:solidFill>
                </a14:hiddenFill>
              </a:ext>
            </a:extLst>
          </p:spPr>
        </p:pic>
        <p:sp>
          <p:nvSpPr>
            <p:cNvPr id="66566" name="Rectangle 6"/>
            <p:cNvSpPr>
              <a:spLocks noChangeArrowheads="1"/>
            </p:cNvSpPr>
            <p:nvPr/>
          </p:nvSpPr>
          <p:spPr bwMode="auto">
            <a:xfrm>
              <a:off x="160" y="2712"/>
              <a:ext cx="1624" cy="37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Trebuchet MS" panose="020B0603020202020204" pitchFamily="34" charset="0"/>
                </a:defRPr>
              </a:lvl1pPr>
              <a:lvl2pPr marL="742950" indent="-285750">
                <a:spcBef>
                  <a:spcPct val="20000"/>
                </a:spcBef>
                <a:buChar char="–"/>
                <a:defRPr sz="2400">
                  <a:solidFill>
                    <a:schemeClr val="tx1"/>
                  </a:solidFill>
                  <a:latin typeface="Trebuchet MS" panose="020B0603020202020204" pitchFamily="34" charset="0"/>
                </a:defRPr>
              </a:lvl2pPr>
              <a:lvl3pPr marL="1143000" indent="-228600">
                <a:spcBef>
                  <a:spcPct val="20000"/>
                </a:spcBef>
                <a:buChar char="•"/>
                <a:defRPr sz="2000">
                  <a:solidFill>
                    <a:schemeClr val="tx1"/>
                  </a:solidFill>
                  <a:latin typeface="Trebuchet MS" panose="020B0603020202020204" pitchFamily="34" charset="0"/>
                </a:defRPr>
              </a:lvl3pPr>
              <a:lvl4pPr marL="1600200" indent="-228600">
                <a:spcBef>
                  <a:spcPct val="20000"/>
                </a:spcBef>
                <a:buChar char="–"/>
                <a:defRPr>
                  <a:solidFill>
                    <a:schemeClr val="tx1"/>
                  </a:solidFill>
                  <a:latin typeface="Trebuchet MS" panose="020B0603020202020204" pitchFamily="34" charset="0"/>
                </a:defRPr>
              </a:lvl4pPr>
              <a:lvl5pPr marL="2057400" indent="-228600">
                <a:spcBef>
                  <a:spcPct val="20000"/>
                </a:spcBef>
                <a:buChar char="»"/>
                <a:defRPr>
                  <a:solidFill>
                    <a:schemeClr val="tx1"/>
                  </a:solidFill>
                  <a:latin typeface="Trebuchet MS" panose="020B0603020202020204" pitchFamily="34" charset="0"/>
                </a:defRPr>
              </a:lvl5pPr>
              <a:lvl6pPr marL="2514600" indent="-228600" fontAlgn="base">
                <a:spcBef>
                  <a:spcPct val="20000"/>
                </a:spcBef>
                <a:spcAft>
                  <a:spcPct val="0"/>
                </a:spcAft>
                <a:buChar char="»"/>
                <a:defRPr>
                  <a:solidFill>
                    <a:schemeClr val="tx1"/>
                  </a:solidFill>
                  <a:latin typeface="Trebuchet MS" panose="020B0603020202020204" pitchFamily="34" charset="0"/>
                </a:defRPr>
              </a:lvl6pPr>
              <a:lvl7pPr marL="2971800" indent="-228600" fontAlgn="base">
                <a:spcBef>
                  <a:spcPct val="20000"/>
                </a:spcBef>
                <a:spcAft>
                  <a:spcPct val="0"/>
                </a:spcAft>
                <a:buChar char="»"/>
                <a:defRPr>
                  <a:solidFill>
                    <a:schemeClr val="tx1"/>
                  </a:solidFill>
                  <a:latin typeface="Trebuchet MS" panose="020B0603020202020204" pitchFamily="34" charset="0"/>
                </a:defRPr>
              </a:lvl7pPr>
              <a:lvl8pPr marL="3429000" indent="-228600" fontAlgn="base">
                <a:spcBef>
                  <a:spcPct val="20000"/>
                </a:spcBef>
                <a:spcAft>
                  <a:spcPct val="0"/>
                </a:spcAft>
                <a:buChar char="»"/>
                <a:defRPr>
                  <a:solidFill>
                    <a:schemeClr val="tx1"/>
                  </a:solidFill>
                  <a:latin typeface="Trebuchet MS" panose="020B0603020202020204" pitchFamily="34" charset="0"/>
                </a:defRPr>
              </a:lvl8pPr>
              <a:lvl9pPr marL="3886200" indent="-228600" fontAlgn="base">
                <a:spcBef>
                  <a:spcPct val="20000"/>
                </a:spcBef>
                <a:spcAft>
                  <a:spcPct val="0"/>
                </a:spcAft>
                <a:buChar char="»"/>
                <a:defRPr>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en-US" sz="2000" b="1"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Metal</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least one </a:t>
              </a:r>
              <a:r>
                <a:rPr kumimoji="0" lang="en-US" altLang="en-US" sz="20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partially full</a:t>
              </a:r>
              <a:r>
                <a:rPr kumimoji="0" lang="en-US" alt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band)</a:t>
              </a:r>
              <a:endParaRPr kumimoji="0" lang="en-US" altLang="en-US" sz="2000" b="1"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grpSp>
      <p:grpSp>
        <p:nvGrpSpPr>
          <p:cNvPr id="66567" name="Group 7"/>
          <p:cNvGrpSpPr>
            <a:grpSpLocks/>
          </p:cNvGrpSpPr>
          <p:nvPr/>
        </p:nvGrpSpPr>
        <p:grpSpPr bwMode="auto">
          <a:xfrm>
            <a:off x="4572000" y="1089026"/>
            <a:ext cx="2984500" cy="4206875"/>
            <a:chOff x="1920" y="686"/>
            <a:chExt cx="1880" cy="2650"/>
          </a:xfrm>
        </p:grpSpPr>
        <p:pic>
          <p:nvPicPr>
            <p:cNvPr id="66568" name="Picture 8"/>
            <p:cNvPicPr>
              <a:picLocks noChangeAspect="1" noChangeArrowheads="1"/>
            </p:cNvPicPr>
            <p:nvPr/>
          </p:nvPicPr>
          <p:blipFill>
            <a:blip r:embed="rId4">
              <a:extLst>
                <a:ext uri="{28A0092B-C50C-407E-A947-70E740481C1C}">
                  <a14:useLocalDpi xmlns:a14="http://schemas.microsoft.com/office/drawing/2010/main" val="0"/>
                </a:ext>
              </a:extLst>
            </a:blip>
            <a:srcRect b="23573"/>
            <a:stretch>
              <a:fillRect/>
            </a:stretch>
          </p:blipFill>
          <p:spPr bwMode="auto">
            <a:xfrm>
              <a:off x="2005" y="686"/>
              <a:ext cx="1545" cy="1995"/>
            </a:xfrm>
            <a:prstGeom prst="rect">
              <a:avLst/>
            </a:prstGeom>
            <a:noFill/>
            <a:extLst>
              <a:ext uri="{909E8E84-426E-40DD-AFC4-6F175D3DCCD1}">
                <a14:hiddenFill xmlns:a14="http://schemas.microsoft.com/office/drawing/2010/main">
                  <a:solidFill>
                    <a:srgbClr val="FFFFFF"/>
                  </a:solidFill>
                </a14:hiddenFill>
              </a:ext>
            </a:extLst>
          </p:spPr>
        </p:pic>
        <p:sp>
          <p:nvSpPr>
            <p:cNvPr id="66569" name="Rectangle 9"/>
            <p:cNvSpPr>
              <a:spLocks noChangeArrowheads="1"/>
            </p:cNvSpPr>
            <p:nvPr/>
          </p:nvSpPr>
          <p:spPr bwMode="auto">
            <a:xfrm>
              <a:off x="1920" y="2712"/>
              <a:ext cx="1880" cy="6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Trebuchet MS" panose="020B0603020202020204" pitchFamily="34" charset="0"/>
                </a:defRPr>
              </a:lvl1pPr>
              <a:lvl2pPr marL="742950" indent="-285750">
                <a:spcBef>
                  <a:spcPct val="20000"/>
                </a:spcBef>
                <a:buChar char="–"/>
                <a:defRPr sz="2400">
                  <a:solidFill>
                    <a:schemeClr val="tx1"/>
                  </a:solidFill>
                  <a:latin typeface="Trebuchet MS" panose="020B0603020202020204" pitchFamily="34" charset="0"/>
                </a:defRPr>
              </a:lvl2pPr>
              <a:lvl3pPr marL="1143000" indent="-228600">
                <a:spcBef>
                  <a:spcPct val="20000"/>
                </a:spcBef>
                <a:buChar char="•"/>
                <a:defRPr sz="2000">
                  <a:solidFill>
                    <a:schemeClr val="tx1"/>
                  </a:solidFill>
                  <a:latin typeface="Trebuchet MS" panose="020B0603020202020204" pitchFamily="34" charset="0"/>
                </a:defRPr>
              </a:lvl3pPr>
              <a:lvl4pPr marL="1600200" indent="-228600">
                <a:spcBef>
                  <a:spcPct val="20000"/>
                </a:spcBef>
                <a:buChar char="–"/>
                <a:defRPr>
                  <a:solidFill>
                    <a:schemeClr val="tx1"/>
                  </a:solidFill>
                  <a:latin typeface="Trebuchet MS" panose="020B0603020202020204" pitchFamily="34" charset="0"/>
                </a:defRPr>
              </a:lvl4pPr>
              <a:lvl5pPr marL="2057400" indent="-228600">
                <a:spcBef>
                  <a:spcPct val="20000"/>
                </a:spcBef>
                <a:buChar char="»"/>
                <a:defRPr>
                  <a:solidFill>
                    <a:schemeClr val="tx1"/>
                  </a:solidFill>
                  <a:latin typeface="Trebuchet MS" panose="020B0603020202020204" pitchFamily="34" charset="0"/>
                </a:defRPr>
              </a:lvl5pPr>
              <a:lvl6pPr marL="2514600" indent="-228600" fontAlgn="base">
                <a:spcBef>
                  <a:spcPct val="20000"/>
                </a:spcBef>
                <a:spcAft>
                  <a:spcPct val="0"/>
                </a:spcAft>
                <a:buChar char="»"/>
                <a:defRPr>
                  <a:solidFill>
                    <a:schemeClr val="tx1"/>
                  </a:solidFill>
                  <a:latin typeface="Trebuchet MS" panose="020B0603020202020204" pitchFamily="34" charset="0"/>
                </a:defRPr>
              </a:lvl6pPr>
              <a:lvl7pPr marL="2971800" indent="-228600" fontAlgn="base">
                <a:spcBef>
                  <a:spcPct val="20000"/>
                </a:spcBef>
                <a:spcAft>
                  <a:spcPct val="0"/>
                </a:spcAft>
                <a:buChar char="»"/>
                <a:defRPr>
                  <a:solidFill>
                    <a:schemeClr val="tx1"/>
                  </a:solidFill>
                  <a:latin typeface="Trebuchet MS" panose="020B0603020202020204" pitchFamily="34" charset="0"/>
                </a:defRPr>
              </a:lvl7pPr>
              <a:lvl8pPr marL="3429000" indent="-228600" fontAlgn="base">
                <a:spcBef>
                  <a:spcPct val="20000"/>
                </a:spcBef>
                <a:spcAft>
                  <a:spcPct val="0"/>
                </a:spcAft>
                <a:buChar char="»"/>
                <a:defRPr>
                  <a:solidFill>
                    <a:schemeClr val="tx1"/>
                  </a:solidFill>
                  <a:latin typeface="Trebuchet MS" panose="020B0603020202020204" pitchFamily="34" charset="0"/>
                </a:defRPr>
              </a:lvl8pPr>
              <a:lvl9pPr marL="3886200" indent="-228600" fontAlgn="base">
                <a:spcBef>
                  <a:spcPct val="20000"/>
                </a:spcBef>
                <a:spcAft>
                  <a:spcPct val="0"/>
                </a:spcAft>
                <a:buChar char="»"/>
                <a:defRPr>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en-US" sz="2000" b="1"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Insulator</a:t>
              </a:r>
              <a:br>
                <a:rPr kumimoji="0" lang="en-US" altLang="en-US" sz="2000" b="1"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en-US" alt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(all bands completely full or empty)</a:t>
              </a:r>
            </a:p>
          </p:txBody>
        </p:sp>
        <p:sp>
          <p:nvSpPr>
            <p:cNvPr id="66570" name="Text Box 10"/>
            <p:cNvSpPr txBox="1">
              <a:spLocks noChangeArrowheads="1"/>
            </p:cNvSpPr>
            <p:nvPr/>
          </p:nvSpPr>
          <p:spPr bwMode="auto">
            <a:xfrm>
              <a:off x="2954" y="966"/>
              <a:ext cx="55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Tw Cen MT" panose="020B0602020104020603"/>
                  <a:ea typeface="+mn-ea"/>
                  <a:cs typeface="+mn-cs"/>
                </a:rPr>
                <a:t>(</a:t>
              </a:r>
              <a:r>
                <a:rPr kumimoji="0" lang="en-US" altLang="en-US" sz="1800" b="1" i="1" u="none" strike="noStrike" kern="1200" cap="none" spc="0" normalizeH="0" baseline="0" noProof="0" dirty="0">
                  <a:ln>
                    <a:noFill/>
                  </a:ln>
                  <a:solidFill>
                    <a:srgbClr val="002060"/>
                  </a:solidFill>
                  <a:effectLst/>
                  <a:uLnTx/>
                  <a:uFillTx/>
                  <a:latin typeface="Tw Cen MT" panose="020B0602020104020603"/>
                  <a:ea typeface="+mn-ea"/>
                  <a:cs typeface="+mn-cs"/>
                </a:rPr>
                <a:t>empty</a:t>
              </a:r>
              <a:r>
                <a:rPr kumimoji="0" lang="en-US" altLang="en-US" sz="1800" b="1" i="0" u="none" strike="noStrike" kern="1200" cap="none" spc="0" normalizeH="0" baseline="0" noProof="0" dirty="0">
                  <a:ln>
                    <a:noFill/>
                  </a:ln>
                  <a:solidFill>
                    <a:srgbClr val="002060"/>
                  </a:solidFill>
                  <a:effectLst/>
                  <a:uLnTx/>
                  <a:uFillTx/>
                  <a:latin typeface="Tw Cen MT" panose="020B0602020104020603"/>
                  <a:ea typeface="+mn-ea"/>
                  <a:cs typeface="+mn-cs"/>
                </a:rPr>
                <a:t>)</a:t>
              </a:r>
              <a:endParaRPr kumimoji="0" lang="en-US" altLang="en-US" sz="1800" b="1" i="1"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66571" name="Text Box 11"/>
            <p:cNvSpPr txBox="1">
              <a:spLocks noChangeArrowheads="1"/>
            </p:cNvSpPr>
            <p:nvPr/>
          </p:nvSpPr>
          <p:spPr bwMode="auto">
            <a:xfrm>
              <a:off x="3132" y="2378"/>
              <a:ext cx="37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Tw Cen MT" panose="020B0602020104020603"/>
                  <a:ea typeface="+mn-ea"/>
                  <a:cs typeface="+mn-cs"/>
                </a:rPr>
                <a:t>(</a:t>
              </a:r>
              <a:r>
                <a:rPr kumimoji="0" lang="en-US" altLang="en-US" sz="1800" b="1" i="1" u="none" strike="noStrike" kern="1200" cap="none" spc="0" normalizeH="0" baseline="0" noProof="0" dirty="0">
                  <a:ln>
                    <a:noFill/>
                  </a:ln>
                  <a:solidFill>
                    <a:srgbClr val="002060"/>
                  </a:solidFill>
                  <a:effectLst/>
                  <a:uLnTx/>
                  <a:uFillTx/>
                  <a:latin typeface="Tw Cen MT" panose="020B0602020104020603"/>
                  <a:ea typeface="+mn-ea"/>
                  <a:cs typeface="+mn-cs"/>
                </a:rPr>
                <a:t>full</a:t>
              </a:r>
              <a:r>
                <a:rPr kumimoji="0" lang="en-US" altLang="en-US" sz="1800" b="1" i="0" u="none" strike="noStrike" kern="1200" cap="none" spc="0" normalizeH="0" baseline="0" noProof="0" dirty="0">
                  <a:ln>
                    <a:noFill/>
                  </a:ln>
                  <a:solidFill>
                    <a:srgbClr val="002060"/>
                  </a:solidFill>
                  <a:effectLst/>
                  <a:uLnTx/>
                  <a:uFillTx/>
                  <a:latin typeface="Tw Cen MT" panose="020B0602020104020603"/>
                  <a:ea typeface="+mn-ea"/>
                  <a:cs typeface="+mn-cs"/>
                </a:rPr>
                <a:t>)</a:t>
              </a:r>
              <a:endParaRPr kumimoji="0" lang="en-US" altLang="en-US" sz="2000" b="1" i="1"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grpSp>
      <p:grpSp>
        <p:nvGrpSpPr>
          <p:cNvPr id="66572" name="Group 12"/>
          <p:cNvGrpSpPr>
            <a:grpSpLocks/>
          </p:cNvGrpSpPr>
          <p:nvPr/>
        </p:nvGrpSpPr>
        <p:grpSpPr bwMode="auto">
          <a:xfrm>
            <a:off x="7289800" y="1676400"/>
            <a:ext cx="3302000" cy="3225800"/>
            <a:chOff x="3632" y="1056"/>
            <a:chExt cx="2080" cy="2032"/>
          </a:xfrm>
        </p:grpSpPr>
        <p:sp>
          <p:nvSpPr>
            <p:cNvPr id="66573" name="Rectangle 13"/>
            <p:cNvSpPr>
              <a:spLocks noChangeArrowheads="1"/>
            </p:cNvSpPr>
            <p:nvPr/>
          </p:nvSpPr>
          <p:spPr bwMode="auto">
            <a:xfrm>
              <a:off x="3976" y="2712"/>
              <a:ext cx="1736" cy="37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Trebuchet MS" panose="020B0603020202020204" pitchFamily="34" charset="0"/>
                </a:defRPr>
              </a:lvl1pPr>
              <a:lvl2pPr marL="742950" indent="-285750">
                <a:spcBef>
                  <a:spcPct val="20000"/>
                </a:spcBef>
                <a:buChar char="–"/>
                <a:defRPr sz="2400">
                  <a:solidFill>
                    <a:schemeClr val="tx1"/>
                  </a:solidFill>
                  <a:latin typeface="Trebuchet MS" panose="020B0603020202020204" pitchFamily="34" charset="0"/>
                </a:defRPr>
              </a:lvl2pPr>
              <a:lvl3pPr marL="1143000" indent="-228600">
                <a:spcBef>
                  <a:spcPct val="20000"/>
                </a:spcBef>
                <a:buChar char="•"/>
                <a:defRPr sz="2000">
                  <a:solidFill>
                    <a:schemeClr val="tx1"/>
                  </a:solidFill>
                  <a:latin typeface="Trebuchet MS" panose="020B0603020202020204" pitchFamily="34" charset="0"/>
                </a:defRPr>
              </a:lvl3pPr>
              <a:lvl4pPr marL="1600200" indent="-228600">
                <a:spcBef>
                  <a:spcPct val="20000"/>
                </a:spcBef>
                <a:buChar char="–"/>
                <a:defRPr>
                  <a:solidFill>
                    <a:schemeClr val="tx1"/>
                  </a:solidFill>
                  <a:latin typeface="Trebuchet MS" panose="020B0603020202020204" pitchFamily="34" charset="0"/>
                </a:defRPr>
              </a:lvl4pPr>
              <a:lvl5pPr marL="2057400" indent="-228600">
                <a:spcBef>
                  <a:spcPct val="20000"/>
                </a:spcBef>
                <a:buChar char="»"/>
                <a:defRPr>
                  <a:solidFill>
                    <a:schemeClr val="tx1"/>
                  </a:solidFill>
                  <a:latin typeface="Trebuchet MS" panose="020B0603020202020204" pitchFamily="34" charset="0"/>
                </a:defRPr>
              </a:lvl5pPr>
              <a:lvl6pPr marL="2514600" indent="-228600" fontAlgn="base">
                <a:spcBef>
                  <a:spcPct val="20000"/>
                </a:spcBef>
                <a:spcAft>
                  <a:spcPct val="0"/>
                </a:spcAft>
                <a:buChar char="»"/>
                <a:defRPr>
                  <a:solidFill>
                    <a:schemeClr val="tx1"/>
                  </a:solidFill>
                  <a:latin typeface="Trebuchet MS" panose="020B0603020202020204" pitchFamily="34" charset="0"/>
                </a:defRPr>
              </a:lvl6pPr>
              <a:lvl7pPr marL="2971800" indent="-228600" fontAlgn="base">
                <a:spcBef>
                  <a:spcPct val="20000"/>
                </a:spcBef>
                <a:spcAft>
                  <a:spcPct val="0"/>
                </a:spcAft>
                <a:buChar char="»"/>
                <a:defRPr>
                  <a:solidFill>
                    <a:schemeClr val="tx1"/>
                  </a:solidFill>
                  <a:latin typeface="Trebuchet MS" panose="020B0603020202020204" pitchFamily="34" charset="0"/>
                </a:defRPr>
              </a:lvl7pPr>
              <a:lvl8pPr marL="3429000" indent="-228600" fontAlgn="base">
                <a:spcBef>
                  <a:spcPct val="20000"/>
                </a:spcBef>
                <a:spcAft>
                  <a:spcPct val="0"/>
                </a:spcAft>
                <a:buChar char="»"/>
                <a:defRPr>
                  <a:solidFill>
                    <a:schemeClr val="tx1"/>
                  </a:solidFill>
                  <a:latin typeface="Trebuchet MS" panose="020B0603020202020204" pitchFamily="34" charset="0"/>
                </a:defRPr>
              </a:lvl8pPr>
              <a:lvl9pPr marL="3886200" indent="-228600" fontAlgn="base">
                <a:spcBef>
                  <a:spcPct val="20000"/>
                </a:spcBef>
                <a:spcAft>
                  <a:spcPct val="0"/>
                </a:spcAft>
                <a:buChar char="»"/>
                <a:defRPr>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en-US" sz="2000" b="1"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Semiconductor </a:t>
              </a:r>
              <a:r>
                <a:rPr kumimoji="0" lang="en-US" alt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(insulator with small energy gap)</a:t>
              </a:r>
            </a:p>
          </p:txBody>
        </p:sp>
        <p:grpSp>
          <p:nvGrpSpPr>
            <p:cNvPr id="66574" name="Group 14"/>
            <p:cNvGrpSpPr>
              <a:grpSpLocks/>
            </p:cNvGrpSpPr>
            <p:nvPr/>
          </p:nvGrpSpPr>
          <p:grpSpPr bwMode="auto">
            <a:xfrm>
              <a:off x="3632" y="1056"/>
              <a:ext cx="1869" cy="1304"/>
              <a:chOff x="3632" y="1056"/>
              <a:chExt cx="1869" cy="1304"/>
            </a:xfrm>
          </p:grpSpPr>
          <p:pic>
            <p:nvPicPr>
              <p:cNvPr id="66575" name="Picture 15" descr="Fig 28-25c"/>
              <p:cNvPicPr>
                <a:picLocks noChangeAspect="1" noChangeArrowheads="1"/>
              </p:cNvPicPr>
              <p:nvPr/>
            </p:nvPicPr>
            <p:blipFill>
              <a:blip r:embed="rId5" cstate="print">
                <a:extLst>
                  <a:ext uri="{28A0092B-C50C-407E-A947-70E740481C1C}">
                    <a14:useLocalDpi xmlns:a14="http://schemas.microsoft.com/office/drawing/2010/main" val="0"/>
                  </a:ext>
                </a:extLst>
              </a:blip>
              <a:srcRect b="31799"/>
              <a:stretch>
                <a:fillRect/>
              </a:stretch>
            </p:blipFill>
            <p:spPr bwMode="auto">
              <a:xfrm>
                <a:off x="3632" y="1056"/>
                <a:ext cx="1869" cy="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6" name="Rectangle 16"/>
              <p:cNvSpPr>
                <a:spLocks noChangeArrowheads="1"/>
              </p:cNvSpPr>
              <p:nvPr/>
            </p:nvSpPr>
            <p:spPr bwMode="auto">
              <a:xfrm>
                <a:off x="3931" y="1461"/>
                <a:ext cx="1562" cy="85"/>
              </a:xfrm>
              <a:prstGeom prst="rect">
                <a:avLst/>
              </a:prstGeom>
              <a:solidFill>
                <a:srgbClr val="FEF2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66577" name="Rectangle 17"/>
              <p:cNvSpPr>
                <a:spLocks noChangeArrowheads="1"/>
              </p:cNvSpPr>
              <p:nvPr/>
            </p:nvSpPr>
            <p:spPr bwMode="auto">
              <a:xfrm>
                <a:off x="3936" y="1872"/>
                <a:ext cx="1562" cy="85"/>
              </a:xfrm>
              <a:prstGeom prst="rect">
                <a:avLst/>
              </a:prstGeom>
              <a:solidFill>
                <a:srgbClr val="A5D8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grpSp>
        <p:sp>
          <p:nvSpPr>
            <p:cNvPr id="66578" name="Text Box 18"/>
            <p:cNvSpPr txBox="1">
              <a:spLocks noChangeArrowheads="1"/>
            </p:cNvSpPr>
            <p:nvPr/>
          </p:nvSpPr>
          <p:spPr bwMode="auto">
            <a:xfrm>
              <a:off x="5082" y="2032"/>
              <a:ext cx="37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Tw Cen MT" panose="020B0602020104020603"/>
                  <a:ea typeface="+mn-ea"/>
                  <a:cs typeface="+mn-cs"/>
                </a:rPr>
                <a:t>(</a:t>
              </a:r>
              <a:r>
                <a:rPr kumimoji="0" lang="en-US" altLang="en-US" sz="1800" b="1" i="1" u="none" strike="noStrike" kern="1200" cap="none" spc="0" normalizeH="0" baseline="0" noProof="0" dirty="0">
                  <a:ln>
                    <a:noFill/>
                  </a:ln>
                  <a:solidFill>
                    <a:srgbClr val="002060"/>
                  </a:solidFill>
                  <a:effectLst/>
                  <a:uLnTx/>
                  <a:uFillTx/>
                  <a:latin typeface="Tw Cen MT" panose="020B0602020104020603"/>
                  <a:ea typeface="+mn-ea"/>
                  <a:cs typeface="+mn-cs"/>
                </a:rPr>
                <a:t>full</a:t>
              </a:r>
              <a:r>
                <a:rPr kumimoji="0" lang="en-US" altLang="en-US" sz="1800" b="1" i="0" u="none" strike="noStrike" kern="1200" cap="none" spc="0" normalizeH="0" baseline="0" noProof="0" dirty="0">
                  <a:ln>
                    <a:noFill/>
                  </a:ln>
                  <a:solidFill>
                    <a:srgbClr val="002060"/>
                  </a:solidFill>
                  <a:effectLst/>
                  <a:uLnTx/>
                  <a:uFillTx/>
                  <a:latin typeface="Tw Cen MT" panose="020B0602020104020603"/>
                  <a:ea typeface="+mn-ea"/>
                  <a:cs typeface="+mn-cs"/>
                </a:rPr>
                <a:t>)</a:t>
              </a:r>
              <a:endParaRPr kumimoji="0" lang="en-US" altLang="en-US" sz="2000" b="1" i="1"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66579" name="Text Box 19"/>
            <p:cNvSpPr txBox="1">
              <a:spLocks noChangeArrowheads="1"/>
            </p:cNvSpPr>
            <p:nvPr/>
          </p:nvSpPr>
          <p:spPr bwMode="auto">
            <a:xfrm>
              <a:off x="4888" y="1318"/>
              <a:ext cx="55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Tw Cen MT" panose="020B0602020104020603"/>
                  <a:ea typeface="+mn-ea"/>
                  <a:cs typeface="+mn-cs"/>
                </a:rPr>
                <a:t>(</a:t>
              </a:r>
              <a:r>
                <a:rPr kumimoji="0" lang="en-US" altLang="en-US" sz="1800" b="1" i="1" u="none" strike="noStrike" kern="1200" cap="none" spc="0" normalizeH="0" baseline="0" noProof="0" dirty="0">
                  <a:ln>
                    <a:noFill/>
                  </a:ln>
                  <a:solidFill>
                    <a:srgbClr val="002060"/>
                  </a:solidFill>
                  <a:effectLst/>
                  <a:uLnTx/>
                  <a:uFillTx/>
                  <a:latin typeface="Tw Cen MT" panose="020B0602020104020603"/>
                  <a:ea typeface="+mn-ea"/>
                  <a:cs typeface="+mn-cs"/>
                </a:rPr>
                <a:t>empty</a:t>
              </a:r>
              <a:r>
                <a:rPr kumimoji="0" lang="en-US" altLang="en-US" sz="1800" b="1" i="0" u="none" strike="noStrike" kern="1200" cap="none" spc="0" normalizeH="0" baseline="0" noProof="0" dirty="0">
                  <a:ln>
                    <a:noFill/>
                  </a:ln>
                  <a:solidFill>
                    <a:srgbClr val="002060"/>
                  </a:solidFill>
                  <a:effectLst/>
                  <a:uLnTx/>
                  <a:uFillTx/>
                  <a:latin typeface="Tw Cen MT" panose="020B0602020104020603"/>
                  <a:ea typeface="+mn-ea"/>
                  <a:cs typeface="+mn-cs"/>
                </a:rPr>
                <a:t>)</a:t>
              </a:r>
              <a:endParaRPr kumimoji="0" lang="en-US" altLang="en-US" sz="1800" b="1" i="1"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grpSp>
    </p:spTree>
    <p:extLst>
      <p:ext uri="{BB962C8B-B14F-4D97-AF65-F5344CB8AC3E}">
        <p14:creationId xmlns:p14="http://schemas.microsoft.com/office/powerpoint/2010/main" val="656704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65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65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65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563">
                                            <p:txEl>
                                              <p:pRg st="0" end="0"/>
                                            </p:txEl>
                                          </p:spTgt>
                                        </p:tgtEl>
                                        <p:attrNameLst>
                                          <p:attrName>style.visibility</p:attrName>
                                        </p:attrNameLst>
                                      </p:cBhvr>
                                      <p:to>
                                        <p:strVal val="visible"/>
                                      </p:to>
                                    </p:set>
                                    <p:anim calcmode="lin" valueType="num">
                                      <p:cBhvr additive="base">
                                        <p:cTn id="19"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5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563">
                                            <p:txEl>
                                              <p:pRg st="1" end="1"/>
                                            </p:txEl>
                                          </p:spTgt>
                                        </p:tgtEl>
                                        <p:attrNameLst>
                                          <p:attrName>style.visibility</p:attrName>
                                        </p:attrNameLst>
                                      </p:cBhvr>
                                      <p:to>
                                        <p:strVal val="visible"/>
                                      </p:to>
                                    </p:set>
                                    <p:anim calcmode="lin" valueType="num">
                                      <p:cBhvr additive="base">
                                        <p:cTn id="25" dur="500" fill="hold"/>
                                        <p:tgtEl>
                                          <p:spTgt spid="6656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5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694" y="316595"/>
            <a:ext cx="7773338" cy="640939"/>
          </a:xfrm>
        </p:spPr>
        <p:txBody>
          <a:bodyPr>
            <a:normAutofit/>
          </a:bodyPr>
          <a:lstStyle/>
          <a:p>
            <a:r>
              <a:rPr lang="en-US" dirty="0">
                <a:solidFill>
                  <a:srgbClr val="002060"/>
                </a:solidFill>
                <a:latin typeface="Comic Sans MS" panose="030F0702030302020204" pitchFamily="66" charset="0"/>
              </a:rPr>
              <a:t>Band occupation and Conductivity </a:t>
            </a:r>
          </a:p>
        </p:txBody>
      </p:sp>
      <p:sp>
        <p:nvSpPr>
          <p:cNvPr id="3" name="Content Placeholder 2"/>
          <p:cNvSpPr>
            <a:spLocks noGrp="1"/>
          </p:cNvSpPr>
          <p:nvPr>
            <p:ph sz="quarter" idx="4294967295"/>
          </p:nvPr>
        </p:nvSpPr>
        <p:spPr>
          <a:xfrm>
            <a:off x="831274" y="1337095"/>
            <a:ext cx="10598726" cy="4454106"/>
          </a:xfrm>
        </p:spPr>
        <p:txBody>
          <a:bodyPr>
            <a:normAutofit/>
          </a:bodyPr>
          <a:lstStyle/>
          <a:p>
            <a:r>
              <a:rPr lang="en-US" sz="2400" dirty="0">
                <a:solidFill>
                  <a:srgbClr val="002060"/>
                </a:solidFill>
                <a:latin typeface="Comic Sans MS" panose="030F0702030302020204" pitchFamily="66" charset="0"/>
              </a:rPr>
              <a:t>The enormous variation in electrical conductivity of metals, insulators, and semiconductors may be explained </a:t>
            </a:r>
            <a:r>
              <a:rPr lang="en-US" sz="2400" b="1" dirty="0">
                <a:solidFill>
                  <a:srgbClr val="002060"/>
                </a:solidFill>
                <a:latin typeface="Comic Sans MS" panose="030F0702030302020204" pitchFamily="66" charset="0"/>
              </a:rPr>
              <a:t>qualitatively in terms of energy bands.</a:t>
            </a:r>
          </a:p>
          <a:p>
            <a:r>
              <a:rPr lang="en-US" sz="2400" b="1" u="sng" dirty="0">
                <a:solidFill>
                  <a:srgbClr val="002060"/>
                </a:solidFill>
                <a:latin typeface="Comic Sans MS" panose="030F0702030302020204" pitchFamily="66" charset="0"/>
              </a:rPr>
              <a:t>METALS</a:t>
            </a:r>
            <a:r>
              <a:rPr lang="en-US" sz="2400" u="sng" dirty="0">
                <a:solidFill>
                  <a:srgbClr val="002060"/>
                </a:solidFill>
                <a:latin typeface="Comic Sans MS" panose="030F0702030302020204" pitchFamily="66" charset="0"/>
              </a:rPr>
              <a:t>: </a:t>
            </a:r>
            <a:r>
              <a:rPr lang="en-US" sz="2400" dirty="0">
                <a:solidFill>
                  <a:srgbClr val="002060"/>
                </a:solidFill>
                <a:latin typeface="Comic Sans MS" panose="030F0702030302020204" pitchFamily="66" charset="0"/>
              </a:rPr>
              <a:t>If an electric field is applied to the metal, electrons can gain a small amount of additional energy from the field and reach nearby empty energy states. Thus electrons are free to move with only a small applied field in a metal because there are many unoccupied energy states very close to occupied energy states.</a:t>
            </a:r>
          </a:p>
        </p:txBody>
      </p:sp>
    </p:spTree>
    <p:extLst>
      <p:ext uri="{BB962C8B-B14F-4D97-AF65-F5344CB8AC3E}">
        <p14:creationId xmlns:p14="http://schemas.microsoft.com/office/powerpoint/2010/main" val="1033343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955964" y="1259457"/>
            <a:ext cx="10316094" cy="5598543"/>
          </a:xfrm>
        </p:spPr>
        <p:txBody>
          <a:bodyPr>
            <a:normAutofit/>
          </a:bodyPr>
          <a:lstStyle/>
          <a:p>
            <a:r>
              <a:rPr lang="en-US" sz="2400" dirty="0"/>
              <a:t> </a:t>
            </a:r>
            <a:r>
              <a:rPr lang="en-US" sz="2400" b="1" u="sng" dirty="0">
                <a:solidFill>
                  <a:srgbClr val="002060"/>
                </a:solidFill>
                <a:latin typeface="Comic Sans MS" panose="030F0702030302020204" pitchFamily="66" charset="0"/>
              </a:rPr>
              <a:t>Insulators: </a:t>
            </a:r>
            <a:r>
              <a:rPr lang="en-US" sz="2400" dirty="0">
                <a:solidFill>
                  <a:srgbClr val="002060"/>
                </a:solidFill>
                <a:latin typeface="Comic Sans MS" panose="030F0702030302020204" pitchFamily="66" charset="0"/>
              </a:rPr>
              <a:t>It is common to refer to the separation between the outermost filled and empty bands as the </a:t>
            </a:r>
            <a:r>
              <a:rPr lang="en-US" sz="2400" b="1" dirty="0">
                <a:solidFill>
                  <a:srgbClr val="002060"/>
                </a:solidFill>
                <a:latin typeface="Comic Sans MS" panose="030F0702030302020204" pitchFamily="66" charset="0"/>
              </a:rPr>
              <a:t>energy gap</a:t>
            </a:r>
            <a:r>
              <a:rPr lang="en-US" sz="2400" dirty="0">
                <a:solidFill>
                  <a:srgbClr val="002060"/>
                </a:solidFill>
                <a:latin typeface="Comic Sans MS" panose="030F0702030302020204" pitchFamily="66" charset="0"/>
              </a:rPr>
              <a:t>, </a:t>
            </a:r>
            <a:r>
              <a:rPr lang="en-US" sz="2400" dirty="0" err="1">
                <a:solidFill>
                  <a:srgbClr val="002060"/>
                </a:solidFill>
                <a:latin typeface="Comic Sans MS" panose="030F0702030302020204" pitchFamily="66" charset="0"/>
              </a:rPr>
              <a:t>E</a:t>
            </a:r>
            <a:r>
              <a:rPr lang="en-US" sz="2400" baseline="-25000" dirty="0" err="1">
                <a:solidFill>
                  <a:srgbClr val="002060"/>
                </a:solidFill>
                <a:latin typeface="Comic Sans MS" panose="030F0702030302020204" pitchFamily="66" charset="0"/>
              </a:rPr>
              <a:t>g</a:t>
            </a:r>
            <a:r>
              <a:rPr lang="en-US" sz="2400" dirty="0">
                <a:solidFill>
                  <a:srgbClr val="002060"/>
                </a:solidFill>
                <a:latin typeface="Comic Sans MS" panose="030F0702030302020204" pitchFamily="66" charset="0"/>
              </a:rPr>
              <a:t>, of the material. The lower band filled with electrons is called </a:t>
            </a:r>
            <a:r>
              <a:rPr lang="en-US" sz="2400" b="1" dirty="0">
                <a:solidFill>
                  <a:srgbClr val="002060"/>
                </a:solidFill>
                <a:latin typeface="Comic Sans MS" panose="030F0702030302020204" pitchFamily="66" charset="0"/>
              </a:rPr>
              <a:t>the valence band</a:t>
            </a:r>
            <a:r>
              <a:rPr lang="en-US" sz="2400" dirty="0">
                <a:solidFill>
                  <a:srgbClr val="002060"/>
                </a:solidFill>
                <a:latin typeface="Comic Sans MS" panose="030F0702030302020204" pitchFamily="66" charset="0"/>
              </a:rPr>
              <a:t>, and the upper, empty band is </a:t>
            </a:r>
            <a:r>
              <a:rPr lang="en-US" sz="2400" b="1" dirty="0">
                <a:solidFill>
                  <a:srgbClr val="002060"/>
                </a:solidFill>
                <a:latin typeface="Comic Sans MS" panose="030F0702030302020204" pitchFamily="66" charset="0"/>
              </a:rPr>
              <a:t>the conduction band</a:t>
            </a:r>
            <a:r>
              <a:rPr lang="en-US" sz="2400" dirty="0">
                <a:solidFill>
                  <a:srgbClr val="002060"/>
                </a:solidFill>
                <a:latin typeface="Comic Sans MS" panose="030F0702030302020204" pitchFamily="66" charset="0"/>
              </a:rPr>
              <a:t>.</a:t>
            </a:r>
          </a:p>
          <a:p>
            <a:r>
              <a:rPr lang="en-US" sz="2400" dirty="0">
                <a:solidFill>
                  <a:srgbClr val="002060"/>
                </a:solidFill>
                <a:latin typeface="Comic Sans MS" panose="030F0702030302020204" pitchFamily="66" charset="0"/>
              </a:rPr>
              <a:t>Although an insulator has many vacant states in the conduction band that can accept electrons, there are so few electrons actually occupying conduction-band states at room temperature that the overall contribution to electrical conductivity is very small, resulting in a high resistivity for insulators.</a:t>
            </a:r>
          </a:p>
        </p:txBody>
      </p:sp>
    </p:spTree>
    <p:extLst>
      <p:ext uri="{BB962C8B-B14F-4D97-AF65-F5344CB8AC3E}">
        <p14:creationId xmlns:p14="http://schemas.microsoft.com/office/powerpoint/2010/main" val="3511878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731520" y="1112809"/>
            <a:ext cx="10374284" cy="4678392"/>
          </a:xfrm>
        </p:spPr>
        <p:txBody>
          <a:bodyPr>
            <a:noAutofit/>
          </a:bodyPr>
          <a:lstStyle/>
          <a:p>
            <a:r>
              <a:rPr lang="en-US" sz="2400" b="1" u="sng" dirty="0">
                <a:solidFill>
                  <a:srgbClr val="002060"/>
                </a:solidFill>
                <a:effectLst>
                  <a:outerShdw blurRad="38100" dist="38100" dir="2700000" algn="tl">
                    <a:srgbClr val="000000">
                      <a:alpha val="43137"/>
                    </a:srgbClr>
                  </a:outerShdw>
                </a:effectLst>
                <a:latin typeface="Comic Sans MS" panose="030F0702030302020204" pitchFamily="66" charset="0"/>
              </a:rPr>
              <a:t>Semiconductor: </a:t>
            </a:r>
          </a:p>
          <a:p>
            <a:pPr marL="0" indent="0">
              <a:buNone/>
            </a:pPr>
            <a:r>
              <a:rPr lang="en-US" sz="2400" dirty="0">
                <a:solidFill>
                  <a:srgbClr val="002060"/>
                </a:solidFill>
                <a:latin typeface="Comic Sans MS" panose="030F0702030302020204" pitchFamily="66" charset="0"/>
              </a:rPr>
              <a:t>a material that has a much smaller energy gap, on the order of 1 eV. Such materials are called </a:t>
            </a:r>
            <a:r>
              <a:rPr lang="en-US" sz="2400" u="sng" dirty="0">
                <a:solidFill>
                  <a:srgbClr val="002060"/>
                </a:solidFill>
                <a:latin typeface="Comic Sans MS" panose="030F0702030302020204" pitchFamily="66" charset="0"/>
              </a:rPr>
              <a:t>semiconductors.</a:t>
            </a:r>
          </a:p>
          <a:p>
            <a:r>
              <a:rPr lang="en-US" sz="2400" dirty="0">
                <a:solidFill>
                  <a:srgbClr val="002060"/>
                </a:solidFill>
                <a:latin typeface="Comic Sans MS" panose="030F0702030302020204" pitchFamily="66" charset="0"/>
              </a:rPr>
              <a:t>Since there are many empty nearby states in the conduction band, a small applied potential can easily raise the energy of the electrons in the conduction band, resulting in a moderate current. </a:t>
            </a:r>
          </a:p>
          <a:p>
            <a:r>
              <a:rPr lang="en-US" sz="2400" dirty="0">
                <a:solidFill>
                  <a:srgbClr val="002060"/>
                </a:solidFill>
                <a:latin typeface="Comic Sans MS" panose="030F0702030302020204" pitchFamily="66" charset="0"/>
              </a:rPr>
              <a:t>Because thermal excitation across the narrow gap is more probable at higher temperatures, the conductivity of semiconductors depends strongly on temperature and </a:t>
            </a:r>
            <a:r>
              <a:rPr lang="en-US" sz="2400" i="1" dirty="0">
                <a:solidFill>
                  <a:srgbClr val="002060"/>
                </a:solidFill>
                <a:latin typeface="Comic Sans MS" panose="030F0702030302020204" pitchFamily="66" charset="0"/>
              </a:rPr>
              <a:t>increases </a:t>
            </a:r>
            <a:r>
              <a:rPr lang="en-US" sz="2400" dirty="0">
                <a:solidFill>
                  <a:srgbClr val="002060"/>
                </a:solidFill>
                <a:latin typeface="Comic Sans MS" panose="030F0702030302020204" pitchFamily="66" charset="0"/>
              </a:rPr>
              <a:t>rapidly with temperature. This contrasts sharply with the conductivity of a metal, which </a:t>
            </a:r>
            <a:r>
              <a:rPr lang="en-US" sz="2400" i="1" dirty="0">
                <a:solidFill>
                  <a:srgbClr val="002060"/>
                </a:solidFill>
                <a:latin typeface="Comic Sans MS" panose="030F0702030302020204" pitchFamily="66" charset="0"/>
              </a:rPr>
              <a:t>decreases slowly </a:t>
            </a:r>
            <a:r>
              <a:rPr lang="en-US" sz="2400" dirty="0">
                <a:solidFill>
                  <a:srgbClr val="002060"/>
                </a:solidFill>
                <a:latin typeface="Comic Sans MS" panose="030F0702030302020204" pitchFamily="66" charset="0"/>
              </a:rPr>
              <a:t>with temperature.</a:t>
            </a:r>
            <a:endParaRPr lang="en-US" sz="2400" u="sng"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441118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7DFD33A4-FF25-4E88-B175-437B0D9DD1E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52" name="Rectangle 3"/>
          <p:cNvSpPr>
            <a:spLocks noChangeArrowheads="1"/>
          </p:cNvSpPr>
          <p:nvPr/>
        </p:nvSpPr>
        <p:spPr bwMode="auto">
          <a:xfrm>
            <a:off x="2616500" y="1565666"/>
            <a:ext cx="79460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mn-cs"/>
              </a:rPr>
              <a:t>How do atoms assemble into solid structures?</a:t>
            </a:r>
          </a:p>
        </p:txBody>
      </p:sp>
      <p:sp>
        <p:nvSpPr>
          <p:cNvPr id="2053" name="Rectangle 4"/>
          <p:cNvSpPr>
            <a:spLocks noChangeArrowheads="1"/>
          </p:cNvSpPr>
          <p:nvPr/>
        </p:nvSpPr>
        <p:spPr bwMode="auto">
          <a:xfrm>
            <a:off x="505527" y="2398205"/>
            <a:ext cx="111809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mn-cs"/>
              </a:rPr>
              <a:t>This takes us to solid-state physics or Condensed matter physics</a:t>
            </a:r>
          </a:p>
        </p:txBody>
      </p:sp>
      <p:sp>
        <p:nvSpPr>
          <p:cNvPr id="2054" name="Rectangle 5"/>
          <p:cNvSpPr>
            <a:spLocks noChangeArrowheads="1"/>
          </p:cNvSpPr>
          <p:nvPr/>
        </p:nvSpPr>
        <p:spPr bwMode="auto">
          <a:xfrm>
            <a:off x="2634293" y="4028908"/>
            <a:ext cx="804066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mn-cs"/>
              </a:rPr>
              <a:t>Condensed Matter include studies of Solids,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mn-cs"/>
              </a:rPr>
              <a:t>liquids and other systems in which the behavior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mn-cs"/>
              </a:rPr>
              <a:t>of atoms must be understood.</a:t>
            </a:r>
          </a:p>
        </p:txBody>
      </p:sp>
    </p:spTree>
    <p:extLst>
      <p:ext uri="{BB962C8B-B14F-4D97-AF65-F5344CB8AC3E}">
        <p14:creationId xmlns:p14="http://schemas.microsoft.com/office/powerpoint/2010/main" val="2734667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879" y="114960"/>
            <a:ext cx="8978627" cy="1325563"/>
          </a:xfrm>
        </p:spPr>
        <p:txBody>
          <a:bodyPr>
            <a:normAutofit/>
          </a:bodyPr>
          <a:lstStyle/>
          <a:p>
            <a:r>
              <a:rPr lang="en-US" sz="4000" dirty="0">
                <a:latin typeface="Comic Sans MS" panose="030F0702030302020204" pitchFamily="66" charset="0"/>
              </a:rPr>
              <a:t>Semiconductor Theory </a:t>
            </a:r>
            <a:r>
              <a:rPr lang="en-US" sz="4400" dirty="0">
                <a:solidFill>
                  <a:srgbClr val="1CACE3">
                    <a:lumMod val="75000"/>
                  </a:srgbClr>
                </a:solidFill>
                <a:latin typeface="Comic Sans MS" panose="030F0702030302020204" pitchFamily="66" charset="0"/>
              </a:rPr>
              <a:t>and devices</a:t>
            </a:r>
            <a:endParaRPr lang="en-US" sz="4400" dirty="0"/>
          </a:p>
        </p:txBody>
      </p:sp>
      <p:sp>
        <p:nvSpPr>
          <p:cNvPr id="3" name="Content Placeholder 2"/>
          <p:cNvSpPr>
            <a:spLocks noGrp="1"/>
          </p:cNvSpPr>
          <p:nvPr>
            <p:ph idx="1"/>
          </p:nvPr>
        </p:nvSpPr>
        <p:spPr>
          <a:xfrm>
            <a:off x="1790339" y="1549579"/>
            <a:ext cx="8871375" cy="4351338"/>
          </a:xfrm>
        </p:spPr>
        <p:txBody>
          <a:bodyPr/>
          <a:lstStyle/>
          <a:p>
            <a:r>
              <a:rPr lang="en-US" sz="3200" dirty="0">
                <a:latin typeface="Comic Sans MS" panose="030F0702030302020204" pitchFamily="66" charset="0"/>
                <a:hlinkClick r:id="rId2"/>
              </a:rPr>
              <a:t>https://www.youtube.com/watch?v=IcrBqCFLHIY</a:t>
            </a:r>
            <a:endParaRPr lang="en-US" sz="3200" dirty="0">
              <a:latin typeface="Comic Sans MS" panose="030F0702030302020204" pitchFamily="66" charset="0"/>
            </a:endParaRPr>
          </a:p>
          <a:p>
            <a:endParaRPr lang="en-US" dirty="0"/>
          </a:p>
          <a:p>
            <a:endParaRPr lang="en-US" dirty="0"/>
          </a:p>
        </p:txBody>
      </p:sp>
    </p:spTree>
    <p:extLst>
      <p:ext uri="{BB962C8B-B14F-4D97-AF65-F5344CB8AC3E}">
        <p14:creationId xmlns:p14="http://schemas.microsoft.com/office/powerpoint/2010/main" val="2238217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1810138" y="1401792"/>
            <a:ext cx="953588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defRPr/>
            </a:pPr>
            <a:r>
              <a:rPr lang="en-US" altLang="en-US" sz="2800" b="1" dirty="0">
                <a:solidFill>
                  <a:srgbClr val="9F8351">
                    <a:lumMod val="50000"/>
                  </a:srgbClr>
                </a:solidFill>
                <a:latin typeface="Comic Sans MS" panose="030F0702030302020204" pitchFamily="66" charset="0"/>
              </a:rPr>
              <a:t>The most common semiconductors in use are silicon and germanium. </a:t>
            </a:r>
          </a:p>
          <a:p>
            <a:pPr fontAlgn="base">
              <a:spcBef>
                <a:spcPct val="50000"/>
              </a:spcBef>
              <a:spcAft>
                <a:spcPct val="0"/>
              </a:spcAft>
              <a:defRPr/>
            </a:pPr>
            <a:r>
              <a:rPr lang="en-US" altLang="en-US" sz="2800" b="1" dirty="0">
                <a:solidFill>
                  <a:srgbClr val="9F8351">
                    <a:lumMod val="50000"/>
                  </a:srgbClr>
                </a:solidFill>
                <a:latin typeface="Comic Sans MS" panose="030F0702030302020204" pitchFamily="66" charset="0"/>
              </a:rPr>
              <a:t>A tiny amount of impurity gives the semiconductor useful properties – this is called doping.</a:t>
            </a:r>
          </a:p>
          <a:p>
            <a:pPr fontAlgn="base">
              <a:spcBef>
                <a:spcPct val="50000"/>
              </a:spcBef>
              <a:spcAft>
                <a:spcPct val="0"/>
              </a:spcAft>
              <a:defRPr/>
            </a:pPr>
            <a:r>
              <a:rPr lang="en-US" altLang="en-US" sz="2800" b="1" dirty="0">
                <a:solidFill>
                  <a:srgbClr val="9F8351">
                    <a:lumMod val="50000"/>
                  </a:srgbClr>
                </a:solidFill>
                <a:latin typeface="Comic Sans MS" panose="030F0702030302020204" pitchFamily="66" charset="0"/>
              </a:rPr>
              <a:t>The doped semiconductor becomes slightly conducting; the conductivity can be controlled with great precision.</a:t>
            </a:r>
          </a:p>
        </p:txBody>
      </p:sp>
      <p:sp>
        <p:nvSpPr>
          <p:cNvPr id="26630" name="Rectangle 6"/>
          <p:cNvSpPr>
            <a:spLocks noGrp="1" noChangeArrowheads="1"/>
          </p:cNvSpPr>
          <p:nvPr>
            <p:ph type="title"/>
          </p:nvPr>
        </p:nvSpPr>
        <p:spPr>
          <a:xfrm>
            <a:off x="3202500" y="0"/>
            <a:ext cx="6589200" cy="1280890"/>
          </a:xfrm>
        </p:spPr>
        <p:txBody>
          <a:bodyPr/>
          <a:lstStyle/>
          <a:p>
            <a:r>
              <a:rPr lang="en-US" altLang="en-US" dirty="0">
                <a:latin typeface="Comic Sans MS" panose="030F0702030302020204" pitchFamily="66" charset="0"/>
              </a:rPr>
              <a:t>6.7 Semiconductors Theory</a:t>
            </a:r>
          </a:p>
        </p:txBody>
      </p:sp>
    </p:spTree>
    <p:extLst>
      <p:ext uri="{BB962C8B-B14F-4D97-AF65-F5344CB8AC3E}">
        <p14:creationId xmlns:p14="http://schemas.microsoft.com/office/powerpoint/2010/main" val="2193232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1746250" y="96838"/>
            <a:ext cx="8674100" cy="723900"/>
          </a:xfrm>
        </p:spPr>
        <p:txBody>
          <a:bodyPr/>
          <a:lstStyle/>
          <a:p>
            <a:pPr eaLnBrk="1" hangingPunct="1"/>
            <a:r>
              <a:rPr lang="en-US" altLang="en-US" dirty="0">
                <a:latin typeface="Comic Sans MS" panose="030F0702030302020204" pitchFamily="66" charset="0"/>
              </a:rPr>
              <a:t>Doped semiconductors</a:t>
            </a:r>
          </a:p>
        </p:txBody>
      </p:sp>
      <p:sp>
        <p:nvSpPr>
          <p:cNvPr id="31749" name="Rectangle 3"/>
          <p:cNvSpPr>
            <a:spLocks noGrp="1" noChangeArrowheads="1"/>
          </p:cNvSpPr>
          <p:nvPr>
            <p:ph idx="1"/>
          </p:nvPr>
        </p:nvSpPr>
        <p:spPr>
          <a:xfrm>
            <a:off x="2146300" y="1084996"/>
            <a:ext cx="8039100" cy="2209800"/>
          </a:xfrm>
        </p:spPr>
        <p:txBody>
          <a:bodyPr/>
          <a:lstStyle/>
          <a:p>
            <a:pPr eaLnBrk="1" hangingPunct="1"/>
            <a:r>
              <a:rPr lang="en-US" altLang="en-US" b="1" dirty="0">
                <a:solidFill>
                  <a:schemeClr val="accent3">
                    <a:lumMod val="50000"/>
                  </a:schemeClr>
                </a:solidFill>
                <a:latin typeface="Comic Sans MS" panose="030F0702030302020204" pitchFamily="66" charset="0"/>
              </a:rPr>
              <a:t>If semiconductors are insulators, why is my computer made out of them?</a:t>
            </a:r>
          </a:p>
          <a:p>
            <a:pPr eaLnBrk="1" hangingPunct="1"/>
            <a:r>
              <a:rPr lang="en-US" altLang="en-US" b="1" dirty="0">
                <a:solidFill>
                  <a:schemeClr val="accent3">
                    <a:lumMod val="50000"/>
                  </a:schemeClr>
                </a:solidFill>
                <a:latin typeface="Comic Sans MS" panose="030F0702030302020204" pitchFamily="66" charset="0"/>
              </a:rPr>
              <a:t>An impurity atom (such as Arsenic) and be substituted for one of the Si atoms </a:t>
            </a:r>
          </a:p>
        </p:txBody>
      </p:sp>
      <p:pic>
        <p:nvPicPr>
          <p:cNvPr id="31750"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5901" y="2608264"/>
            <a:ext cx="52117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16"/>
          <p:cNvSpPr txBox="1">
            <a:spLocks noChangeArrowheads="1"/>
          </p:cNvSpPr>
          <p:nvPr/>
        </p:nvSpPr>
        <p:spPr bwMode="auto">
          <a:xfrm>
            <a:off x="6924609" y="3830736"/>
            <a:ext cx="3945553" cy="1569660"/>
          </a:xfrm>
          <a:prstGeom prst="rect">
            <a:avLst/>
          </a:prstGeom>
          <a:solidFill>
            <a:schemeClr val="accent2"/>
          </a:solidFill>
          <a:ln>
            <a:noFill/>
          </a:ln>
          <a:effectLst/>
        </p:spPr>
        <p:txBody>
          <a:bodyPr wrap="square">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50000"/>
              </a:spcBef>
              <a:spcAft>
                <a:spcPct val="0"/>
              </a:spcAft>
              <a:defRPr/>
            </a:pPr>
            <a:r>
              <a:rPr lang="en-US" altLang="en-US" sz="2400" i="1" dirty="0">
                <a:solidFill>
                  <a:srgbClr val="000000"/>
                </a:solidFill>
                <a:latin typeface="Comic Sans MS" panose="030F0702030302020204" pitchFamily="66" charset="0"/>
              </a:rPr>
              <a:t>Ge and Si have extra outer e-.This dramatically changes the electrical properties</a:t>
            </a:r>
            <a:endParaRPr lang="en-US" altLang="en-US" sz="24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54767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2209800" y="101600"/>
            <a:ext cx="7772400" cy="673100"/>
          </a:xfrm>
        </p:spPr>
        <p:txBody>
          <a:bodyPr/>
          <a:lstStyle/>
          <a:p>
            <a:pPr eaLnBrk="1" hangingPunct="1"/>
            <a:r>
              <a:rPr lang="en-US" altLang="en-US" dirty="0">
                <a:latin typeface="Comic Sans MS" panose="030F0702030302020204" pitchFamily="66" charset="0"/>
              </a:rPr>
              <a:t>Doping a semiconductor</a:t>
            </a:r>
          </a:p>
        </p:txBody>
      </p:sp>
      <p:sp>
        <p:nvSpPr>
          <p:cNvPr id="32773" name="Rectangle 3"/>
          <p:cNvSpPr>
            <a:spLocks noGrp="1" noChangeArrowheads="1"/>
          </p:cNvSpPr>
          <p:nvPr>
            <p:ph idx="1"/>
          </p:nvPr>
        </p:nvSpPr>
        <p:spPr>
          <a:xfrm>
            <a:off x="1720850" y="1309688"/>
            <a:ext cx="3797300" cy="4673600"/>
          </a:xfrm>
        </p:spPr>
        <p:txBody>
          <a:bodyPr/>
          <a:lstStyle/>
          <a:p>
            <a:pPr eaLnBrk="1" hangingPunct="1"/>
            <a:r>
              <a:rPr lang="en-US" altLang="en-US" dirty="0">
                <a:solidFill>
                  <a:schemeClr val="accent3">
                    <a:lumMod val="50000"/>
                  </a:schemeClr>
                </a:solidFill>
                <a:latin typeface="Comic Sans MS" panose="030F0702030302020204" pitchFamily="66" charset="0"/>
              </a:rPr>
              <a:t>Elements in same column have same number of ‘outer’ electrons.</a:t>
            </a:r>
          </a:p>
          <a:p>
            <a:pPr eaLnBrk="1" hangingPunct="1"/>
            <a:r>
              <a:rPr lang="en-US" altLang="en-US" dirty="0">
                <a:solidFill>
                  <a:schemeClr val="accent3">
                    <a:lumMod val="50000"/>
                  </a:schemeClr>
                </a:solidFill>
                <a:latin typeface="Comic Sans MS" panose="030F0702030302020204" pitchFamily="66" charset="0"/>
              </a:rPr>
              <a:t>Substitution of element from another column changes band filling</a:t>
            </a:r>
          </a:p>
          <a:p>
            <a:pPr eaLnBrk="1" hangingPunct="1"/>
            <a:r>
              <a:rPr lang="en-US" altLang="en-US" dirty="0">
                <a:solidFill>
                  <a:schemeClr val="accent3">
                    <a:lumMod val="50000"/>
                  </a:schemeClr>
                </a:solidFill>
                <a:latin typeface="Comic Sans MS" panose="030F0702030302020204" pitchFamily="66" charset="0"/>
              </a:rPr>
              <a:t>In Si there is 4 outer e-</a:t>
            </a:r>
          </a:p>
        </p:txBody>
      </p:sp>
      <p:pic>
        <p:nvPicPr>
          <p:cNvPr id="32774" name="Picture 8" descr="diode-period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75" y="1309689"/>
            <a:ext cx="354965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0367" name="Group 15"/>
          <p:cNvGrpSpPr>
            <a:grpSpLocks/>
          </p:cNvGrpSpPr>
          <p:nvPr/>
        </p:nvGrpSpPr>
        <p:grpSpPr bwMode="auto">
          <a:xfrm>
            <a:off x="3848100" y="1193800"/>
            <a:ext cx="2946400" cy="5327650"/>
            <a:chOff x="1176" y="856"/>
            <a:chExt cx="1856" cy="3356"/>
          </a:xfrm>
        </p:grpSpPr>
        <p:sp>
          <p:nvSpPr>
            <p:cNvPr id="32780" name="AutoShape 9"/>
            <p:cNvSpPr>
              <a:spLocks noChangeArrowheads="1"/>
            </p:cNvSpPr>
            <p:nvPr/>
          </p:nvSpPr>
          <p:spPr bwMode="auto">
            <a:xfrm>
              <a:off x="2264" y="856"/>
              <a:ext cx="768" cy="2504"/>
            </a:xfrm>
            <a:prstGeom prst="roundRect">
              <a:avLst>
                <a:gd name="adj" fmla="val 16667"/>
              </a:avLst>
            </a:prstGeom>
            <a:solidFill>
              <a:schemeClr val="accent1">
                <a:alpha val="50195"/>
              </a:schemeClr>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2781" name="Freeform 11"/>
            <p:cNvSpPr>
              <a:spLocks/>
            </p:cNvSpPr>
            <p:nvPr/>
          </p:nvSpPr>
          <p:spPr bwMode="auto">
            <a:xfrm>
              <a:off x="2152" y="3392"/>
              <a:ext cx="440" cy="280"/>
            </a:xfrm>
            <a:custGeom>
              <a:avLst/>
              <a:gdLst>
                <a:gd name="T0" fmla="*/ 440 w 440"/>
                <a:gd name="T1" fmla="*/ 0 h 280"/>
                <a:gd name="T2" fmla="*/ 344 w 440"/>
                <a:gd name="T3" fmla="*/ 192 h 280"/>
                <a:gd name="T4" fmla="*/ 0 w 440"/>
                <a:gd name="T5" fmla="*/ 280 h 280"/>
                <a:gd name="T6" fmla="*/ 0 60000 65536"/>
                <a:gd name="T7" fmla="*/ 0 60000 65536"/>
                <a:gd name="T8" fmla="*/ 0 60000 65536"/>
              </a:gdLst>
              <a:ahLst/>
              <a:cxnLst>
                <a:cxn ang="T6">
                  <a:pos x="T0" y="T1"/>
                </a:cxn>
                <a:cxn ang="T7">
                  <a:pos x="T2" y="T3"/>
                </a:cxn>
                <a:cxn ang="T8">
                  <a:pos x="T4" y="T5"/>
                </a:cxn>
              </a:cxnLst>
              <a:rect l="0" t="0" r="r" b="b"/>
              <a:pathLst>
                <a:path w="440" h="280">
                  <a:moveTo>
                    <a:pt x="440" y="0"/>
                  </a:moveTo>
                  <a:cubicBezTo>
                    <a:pt x="428" y="72"/>
                    <a:pt x="417" y="145"/>
                    <a:pt x="344" y="192"/>
                  </a:cubicBezTo>
                  <a:cubicBezTo>
                    <a:pt x="271" y="239"/>
                    <a:pt x="135" y="259"/>
                    <a:pt x="0" y="280"/>
                  </a:cubicBezTo>
                </a:path>
              </a:pathLst>
            </a:custGeom>
            <a:noFill/>
            <a:ln w="28575" cmpd="sng">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800">
                <a:solidFill>
                  <a:srgbClr val="000000"/>
                </a:solidFill>
                <a:latin typeface="Trebuchet MS" panose="020B0603020202020204" pitchFamily="34" charset="0"/>
              </a:endParaRPr>
            </a:p>
          </p:txBody>
        </p:sp>
        <p:sp>
          <p:nvSpPr>
            <p:cNvPr id="32782" name="Text Box 12"/>
            <p:cNvSpPr txBox="1">
              <a:spLocks noChangeArrowheads="1"/>
            </p:cNvSpPr>
            <p:nvPr/>
          </p:nvSpPr>
          <p:spPr bwMode="auto">
            <a:xfrm>
              <a:off x="1176" y="3456"/>
              <a:ext cx="1312"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50000"/>
                </a:spcBef>
                <a:spcAft>
                  <a:spcPct val="0"/>
                </a:spcAft>
                <a:defRPr/>
              </a:pPr>
              <a:r>
                <a:rPr lang="en-US" altLang="en-US" sz="2400" i="1" dirty="0">
                  <a:solidFill>
                    <a:srgbClr val="000000"/>
                  </a:solidFill>
                  <a:latin typeface="Comic Sans MS" panose="030F0702030302020204" pitchFamily="66" charset="0"/>
                </a:rPr>
                <a:t>One fewer electron (acceptors)</a:t>
              </a:r>
              <a:endParaRPr lang="en-US" altLang="en-US" dirty="0">
                <a:solidFill>
                  <a:srgbClr val="000000"/>
                </a:solidFill>
                <a:latin typeface="Comic Sans MS" panose="030F0702030302020204" pitchFamily="66" charset="0"/>
              </a:endParaRPr>
            </a:p>
          </p:txBody>
        </p:sp>
      </p:grpSp>
      <p:grpSp>
        <p:nvGrpSpPr>
          <p:cNvPr id="100369" name="Group 17"/>
          <p:cNvGrpSpPr>
            <a:grpSpLocks/>
          </p:cNvGrpSpPr>
          <p:nvPr/>
        </p:nvGrpSpPr>
        <p:grpSpPr bwMode="auto">
          <a:xfrm>
            <a:off x="7962900" y="1193800"/>
            <a:ext cx="2895600" cy="5353050"/>
            <a:chOff x="3984" y="864"/>
            <a:chExt cx="1824" cy="3372"/>
          </a:xfrm>
        </p:grpSpPr>
        <p:sp>
          <p:nvSpPr>
            <p:cNvPr id="32777" name="AutoShape 10"/>
            <p:cNvSpPr>
              <a:spLocks noChangeArrowheads="1"/>
            </p:cNvSpPr>
            <p:nvPr/>
          </p:nvSpPr>
          <p:spPr bwMode="auto">
            <a:xfrm>
              <a:off x="3984" y="864"/>
              <a:ext cx="744" cy="2504"/>
            </a:xfrm>
            <a:prstGeom prst="roundRect">
              <a:avLst>
                <a:gd name="adj" fmla="val 16667"/>
              </a:avLst>
            </a:prstGeom>
            <a:solidFill>
              <a:schemeClr val="accent1">
                <a:alpha val="50195"/>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2778" name="Freeform 13"/>
            <p:cNvSpPr>
              <a:spLocks/>
            </p:cNvSpPr>
            <p:nvPr/>
          </p:nvSpPr>
          <p:spPr bwMode="auto">
            <a:xfrm flipH="1">
              <a:off x="4328" y="3408"/>
              <a:ext cx="304" cy="280"/>
            </a:xfrm>
            <a:custGeom>
              <a:avLst/>
              <a:gdLst>
                <a:gd name="T0" fmla="*/ 304 w 440"/>
                <a:gd name="T1" fmla="*/ 0 h 280"/>
                <a:gd name="T2" fmla="*/ 238 w 440"/>
                <a:gd name="T3" fmla="*/ 192 h 280"/>
                <a:gd name="T4" fmla="*/ 0 w 440"/>
                <a:gd name="T5" fmla="*/ 280 h 280"/>
                <a:gd name="T6" fmla="*/ 0 60000 65536"/>
                <a:gd name="T7" fmla="*/ 0 60000 65536"/>
                <a:gd name="T8" fmla="*/ 0 60000 65536"/>
              </a:gdLst>
              <a:ahLst/>
              <a:cxnLst>
                <a:cxn ang="T6">
                  <a:pos x="T0" y="T1"/>
                </a:cxn>
                <a:cxn ang="T7">
                  <a:pos x="T2" y="T3"/>
                </a:cxn>
                <a:cxn ang="T8">
                  <a:pos x="T4" y="T5"/>
                </a:cxn>
              </a:cxnLst>
              <a:rect l="0" t="0" r="r" b="b"/>
              <a:pathLst>
                <a:path w="440" h="280">
                  <a:moveTo>
                    <a:pt x="440" y="0"/>
                  </a:moveTo>
                  <a:cubicBezTo>
                    <a:pt x="428" y="72"/>
                    <a:pt x="417" y="145"/>
                    <a:pt x="344" y="192"/>
                  </a:cubicBezTo>
                  <a:cubicBezTo>
                    <a:pt x="271" y="239"/>
                    <a:pt x="135" y="259"/>
                    <a:pt x="0" y="280"/>
                  </a:cubicBezTo>
                </a:path>
              </a:pathLst>
            </a:custGeom>
            <a:noFill/>
            <a:ln w="28575" cmpd="sng">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800">
                <a:solidFill>
                  <a:srgbClr val="000000"/>
                </a:solidFill>
                <a:latin typeface="Trebuchet MS" panose="020B0603020202020204" pitchFamily="34" charset="0"/>
              </a:endParaRPr>
            </a:p>
          </p:txBody>
        </p:sp>
        <p:sp>
          <p:nvSpPr>
            <p:cNvPr id="32779" name="Text Box 14"/>
            <p:cNvSpPr txBox="1">
              <a:spLocks noChangeArrowheads="1"/>
            </p:cNvSpPr>
            <p:nvPr/>
          </p:nvSpPr>
          <p:spPr bwMode="auto">
            <a:xfrm>
              <a:off x="4616" y="3480"/>
              <a:ext cx="1192"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50000"/>
                </a:spcBef>
                <a:spcAft>
                  <a:spcPct val="0"/>
                </a:spcAft>
                <a:defRPr/>
              </a:pPr>
              <a:r>
                <a:rPr lang="en-US" altLang="en-US" sz="2400" i="1" dirty="0">
                  <a:solidFill>
                    <a:srgbClr val="000000"/>
                  </a:solidFill>
                  <a:latin typeface="Comic Sans MS" panose="030F0702030302020204" pitchFamily="66" charset="0"/>
                </a:rPr>
                <a:t>One extra electron (donors)</a:t>
              </a:r>
              <a:endParaRPr lang="en-US" altLang="en-US" dirty="0">
                <a:solidFill>
                  <a:srgbClr val="000000"/>
                </a:solidFill>
                <a:latin typeface="Comic Sans MS" panose="030F0702030302020204" pitchFamily="66" charset="0"/>
              </a:endParaRPr>
            </a:p>
          </p:txBody>
        </p:sp>
      </p:grpSp>
    </p:spTree>
    <p:extLst>
      <p:ext uri="{BB962C8B-B14F-4D97-AF65-F5344CB8AC3E}">
        <p14:creationId xmlns:p14="http://schemas.microsoft.com/office/powerpoint/2010/main" val="4007421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0367"/>
                                        </p:tgtEl>
                                        <p:attrNameLst>
                                          <p:attrName>style.visibility</p:attrName>
                                        </p:attrNameLst>
                                      </p:cBhvr>
                                      <p:to>
                                        <p:strVal val="visible"/>
                                      </p:to>
                                    </p:set>
                                    <p:anim calcmode="lin" valueType="num">
                                      <p:cBhvr additive="base">
                                        <p:cTn id="7" dur="500" fill="hold"/>
                                        <p:tgtEl>
                                          <p:spTgt spid="100367"/>
                                        </p:tgtEl>
                                        <p:attrNameLst>
                                          <p:attrName>ppt_x</p:attrName>
                                        </p:attrNameLst>
                                      </p:cBhvr>
                                      <p:tavLst>
                                        <p:tav tm="0">
                                          <p:val>
                                            <p:strVal val="0-#ppt_w/2"/>
                                          </p:val>
                                        </p:tav>
                                        <p:tav tm="100000">
                                          <p:val>
                                            <p:strVal val="#ppt_x"/>
                                          </p:val>
                                        </p:tav>
                                      </p:tavLst>
                                    </p:anim>
                                    <p:anim calcmode="lin" valueType="num">
                                      <p:cBhvr additive="base">
                                        <p:cTn id="8" dur="500" fill="hold"/>
                                        <p:tgtEl>
                                          <p:spTgt spid="100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00369"/>
                                        </p:tgtEl>
                                        <p:attrNameLst>
                                          <p:attrName>style.visibility</p:attrName>
                                        </p:attrNameLst>
                                      </p:cBhvr>
                                      <p:to>
                                        <p:strVal val="visible"/>
                                      </p:to>
                                    </p:set>
                                    <p:anim calcmode="lin" valueType="num">
                                      <p:cBhvr additive="base">
                                        <p:cTn id="13" dur="500" fill="hold"/>
                                        <p:tgtEl>
                                          <p:spTgt spid="100369"/>
                                        </p:tgtEl>
                                        <p:attrNameLst>
                                          <p:attrName>ppt_x</p:attrName>
                                        </p:attrNameLst>
                                      </p:cBhvr>
                                      <p:tavLst>
                                        <p:tav tm="0">
                                          <p:val>
                                            <p:strVal val="1+#ppt_w/2"/>
                                          </p:val>
                                        </p:tav>
                                        <p:tav tm="100000">
                                          <p:val>
                                            <p:strVal val="#ppt_x"/>
                                          </p:val>
                                        </p:tav>
                                      </p:tavLst>
                                    </p:anim>
                                    <p:anim calcmode="lin" valueType="num">
                                      <p:cBhvr additive="base">
                                        <p:cTn id="14" dur="500" fill="hold"/>
                                        <p:tgtEl>
                                          <p:spTgt spid="1003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2133599" y="879894"/>
            <a:ext cx="943635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defRPr/>
            </a:pPr>
            <a:r>
              <a:rPr lang="en-US" altLang="en-US" sz="2800" b="1" dirty="0">
                <a:solidFill>
                  <a:srgbClr val="9F8351">
                    <a:lumMod val="50000"/>
                  </a:srgbClr>
                </a:solidFill>
                <a:latin typeface="Comic Sans MS" panose="030F0702030302020204" pitchFamily="66" charset="0"/>
              </a:rPr>
              <a:t>Arsenic-doped silicon is an </a:t>
            </a:r>
            <a:r>
              <a:rPr lang="en-US" altLang="en-US" sz="2800" b="1" i="1" dirty="0">
                <a:solidFill>
                  <a:srgbClr val="9F8351">
                    <a:lumMod val="50000"/>
                  </a:srgbClr>
                </a:solidFill>
                <a:latin typeface="Comic Sans MS" panose="030F0702030302020204" pitchFamily="66" charset="0"/>
              </a:rPr>
              <a:t>n</a:t>
            </a:r>
            <a:r>
              <a:rPr lang="en-US" altLang="en-US" sz="2800" b="1" dirty="0">
                <a:solidFill>
                  <a:srgbClr val="9F8351">
                    <a:lumMod val="50000"/>
                  </a:srgbClr>
                </a:solidFill>
                <a:latin typeface="Comic Sans MS" panose="030F0702030302020204" pitchFamily="66" charset="0"/>
              </a:rPr>
              <a:t>-type semiconductor, as the current is carried by negative charges.</a:t>
            </a:r>
          </a:p>
        </p:txBody>
      </p:sp>
      <p:sp>
        <p:nvSpPr>
          <p:cNvPr id="25605" name="Rectangle 5"/>
          <p:cNvSpPr>
            <a:spLocks noGrp="1" noChangeArrowheads="1"/>
          </p:cNvSpPr>
          <p:nvPr>
            <p:ph type="title"/>
          </p:nvPr>
        </p:nvSpPr>
        <p:spPr>
          <a:xfrm>
            <a:off x="3046505" y="0"/>
            <a:ext cx="6589200" cy="1280890"/>
          </a:xfrm>
        </p:spPr>
        <p:txBody>
          <a:bodyPr/>
          <a:lstStyle/>
          <a:p>
            <a:r>
              <a:rPr lang="en-US" altLang="en-US" dirty="0">
                <a:latin typeface="Comic Sans MS" panose="030F0702030302020204" pitchFamily="66" charset="0"/>
              </a:rPr>
              <a:t>6.7 Semiconductors Theory</a:t>
            </a:r>
          </a:p>
        </p:txBody>
      </p:sp>
      <p:pic>
        <p:nvPicPr>
          <p:cNvPr id="25607" name="Picture 7" descr="Figure_40_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432" y="2624421"/>
            <a:ext cx="8548687"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80E6326-1163-4A4B-B5B2-FA653E515424}"/>
              </a:ext>
            </a:extLst>
          </p:cNvPr>
          <p:cNvSpPr txBox="1"/>
          <p:nvPr/>
        </p:nvSpPr>
        <p:spPr>
          <a:xfrm>
            <a:off x="1968759" y="1978089"/>
            <a:ext cx="2967135" cy="646331"/>
          </a:xfrm>
          <a:prstGeom prst="rect">
            <a:avLst/>
          </a:prstGeom>
          <a:noFill/>
        </p:spPr>
        <p:txBody>
          <a:bodyPr wrap="square" rtlCol="0">
            <a:spAutoFit/>
          </a:bodyPr>
          <a:lstStyle/>
          <a:p>
            <a:r>
              <a:rPr lang="en-US" dirty="0">
                <a:latin typeface="Comic Sans MS" panose="030F0702030302020204" pitchFamily="66" charset="0"/>
              </a:rPr>
              <a:t>This a n-type semiconductor</a:t>
            </a:r>
          </a:p>
        </p:txBody>
      </p:sp>
      <p:sp>
        <p:nvSpPr>
          <p:cNvPr id="3" name="TextBox 2">
            <a:extLst>
              <a:ext uri="{FF2B5EF4-FFF2-40B4-BE49-F238E27FC236}">
                <a16:creationId xmlns:a16="http://schemas.microsoft.com/office/drawing/2014/main" id="{83BC916F-8AFF-4BB7-90BF-B87DDE4DD2F9}"/>
              </a:ext>
            </a:extLst>
          </p:cNvPr>
          <p:cNvSpPr txBox="1"/>
          <p:nvPr/>
        </p:nvSpPr>
        <p:spPr>
          <a:xfrm>
            <a:off x="9635705" y="2062066"/>
            <a:ext cx="2090057" cy="2308324"/>
          </a:xfrm>
          <a:prstGeom prst="rect">
            <a:avLst/>
          </a:prstGeom>
          <a:noFill/>
        </p:spPr>
        <p:txBody>
          <a:bodyPr wrap="square" rtlCol="0">
            <a:spAutoFit/>
          </a:bodyPr>
          <a:lstStyle/>
          <a:p>
            <a:r>
              <a:rPr lang="en-US" dirty="0">
                <a:latin typeface="Comic Sans MS" panose="030F0702030302020204" pitchFamily="66" charset="0"/>
              </a:rPr>
              <a:t>Arsenic has 5 outer e-, only 4 will bond. The extra e- can move freely somewhat like the e- in a conductor </a:t>
            </a:r>
          </a:p>
        </p:txBody>
      </p:sp>
      <p:sp>
        <p:nvSpPr>
          <p:cNvPr id="4" name="TextBox 3">
            <a:extLst>
              <a:ext uri="{FF2B5EF4-FFF2-40B4-BE49-F238E27FC236}">
                <a16:creationId xmlns:a16="http://schemas.microsoft.com/office/drawing/2014/main" id="{D2B1EDAA-8330-48EF-9D5D-657EA47A10A3}"/>
              </a:ext>
            </a:extLst>
          </p:cNvPr>
          <p:cNvSpPr txBox="1"/>
          <p:nvPr/>
        </p:nvSpPr>
        <p:spPr>
          <a:xfrm>
            <a:off x="2515476" y="6204857"/>
            <a:ext cx="6787824" cy="646331"/>
          </a:xfrm>
          <a:prstGeom prst="rect">
            <a:avLst/>
          </a:prstGeom>
          <a:noFill/>
        </p:spPr>
        <p:txBody>
          <a:bodyPr wrap="square" rtlCol="0">
            <a:spAutoFit/>
          </a:bodyPr>
          <a:lstStyle/>
          <a:p>
            <a:r>
              <a:rPr lang="en-US" dirty="0">
                <a:latin typeface="Comic Sans MS" panose="030F0702030302020204" pitchFamily="66" charset="0"/>
              </a:rPr>
              <a:t>There are a lot of free e- in the unit cell moving freely in a doped semiconductor, making it slightly conducting.</a:t>
            </a:r>
          </a:p>
        </p:txBody>
      </p:sp>
    </p:spTree>
    <p:extLst>
      <p:ext uri="{BB962C8B-B14F-4D97-AF65-F5344CB8AC3E}">
        <p14:creationId xmlns:p14="http://schemas.microsoft.com/office/powerpoint/2010/main" val="3071450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1754154" y="550506"/>
            <a:ext cx="102730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defRPr/>
            </a:pPr>
            <a:r>
              <a:rPr lang="en-US" altLang="en-US" sz="2400" b="1" dirty="0">
                <a:solidFill>
                  <a:srgbClr val="9F8351">
                    <a:lumMod val="50000"/>
                  </a:srgbClr>
                </a:solidFill>
                <a:latin typeface="Comic Sans MS" panose="030F0702030302020204" pitchFamily="66" charset="0"/>
              </a:rPr>
              <a:t>Gallium-doped silicon is a </a:t>
            </a:r>
            <a:r>
              <a:rPr lang="en-US" altLang="en-US" sz="2400" b="1" i="1" dirty="0">
                <a:solidFill>
                  <a:srgbClr val="9F8351">
                    <a:lumMod val="50000"/>
                  </a:srgbClr>
                </a:solidFill>
                <a:latin typeface="Comic Sans MS" panose="030F0702030302020204" pitchFamily="66" charset="0"/>
              </a:rPr>
              <a:t>p</a:t>
            </a:r>
            <a:r>
              <a:rPr lang="en-US" altLang="en-US" sz="2400" b="1" dirty="0">
                <a:solidFill>
                  <a:srgbClr val="9F8351">
                    <a:lumMod val="50000"/>
                  </a:srgbClr>
                </a:solidFill>
                <a:latin typeface="Comic Sans MS" panose="030F0702030302020204" pitchFamily="66" charset="0"/>
              </a:rPr>
              <a:t>-type semiconductor – the current is carried by “holes,” or spots that are missing electrons.</a:t>
            </a:r>
          </a:p>
        </p:txBody>
      </p:sp>
      <p:sp>
        <p:nvSpPr>
          <p:cNvPr id="24581" name="Rectangle 5"/>
          <p:cNvSpPr>
            <a:spLocks noGrp="1" noChangeArrowheads="1"/>
          </p:cNvSpPr>
          <p:nvPr>
            <p:ph type="title"/>
          </p:nvPr>
        </p:nvSpPr>
        <p:spPr>
          <a:xfrm>
            <a:off x="2934363" y="0"/>
            <a:ext cx="7129788" cy="634482"/>
          </a:xfrm>
        </p:spPr>
        <p:txBody>
          <a:bodyPr>
            <a:normAutofit fontScale="90000"/>
          </a:bodyPr>
          <a:lstStyle/>
          <a:p>
            <a:r>
              <a:rPr lang="en-US" altLang="en-US" dirty="0">
                <a:latin typeface="Comic Sans MS" panose="030F0702030302020204" pitchFamily="66" charset="0"/>
              </a:rPr>
              <a:t>6.7 Semiconductors Theory</a:t>
            </a:r>
          </a:p>
        </p:txBody>
      </p:sp>
      <p:pic>
        <p:nvPicPr>
          <p:cNvPr id="24583" name="Picture 7" descr="Figure_40_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714" y="1777059"/>
            <a:ext cx="7318375" cy="4337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B226362-E47C-4C52-91D3-03A0C82D2F95}"/>
              </a:ext>
            </a:extLst>
          </p:cNvPr>
          <p:cNvSpPr/>
          <p:nvPr/>
        </p:nvSpPr>
        <p:spPr>
          <a:xfrm>
            <a:off x="1149714" y="1407727"/>
            <a:ext cx="3328155" cy="369332"/>
          </a:xfrm>
          <a:prstGeom prst="rect">
            <a:avLst/>
          </a:prstGeom>
        </p:spPr>
        <p:txBody>
          <a:bodyPr wrap="none">
            <a:spAutoFit/>
          </a:bodyPr>
          <a:lstStyle/>
          <a:p>
            <a:r>
              <a:rPr lang="en-US" dirty="0">
                <a:latin typeface="Comic Sans MS" panose="030F0702030302020204" pitchFamily="66" charset="0"/>
              </a:rPr>
              <a:t>This a p-type semiconductor</a:t>
            </a:r>
          </a:p>
        </p:txBody>
      </p:sp>
      <p:sp>
        <p:nvSpPr>
          <p:cNvPr id="4" name="TextBox 3">
            <a:extLst>
              <a:ext uri="{FF2B5EF4-FFF2-40B4-BE49-F238E27FC236}">
                <a16:creationId xmlns:a16="http://schemas.microsoft.com/office/drawing/2014/main" id="{DD22203C-A70D-445E-8970-F80C0085526E}"/>
              </a:ext>
            </a:extLst>
          </p:cNvPr>
          <p:cNvSpPr txBox="1"/>
          <p:nvPr/>
        </p:nvSpPr>
        <p:spPr>
          <a:xfrm>
            <a:off x="8640147" y="2164702"/>
            <a:ext cx="3237722" cy="2862322"/>
          </a:xfrm>
          <a:prstGeom prst="rect">
            <a:avLst/>
          </a:prstGeom>
          <a:noFill/>
        </p:spPr>
        <p:txBody>
          <a:bodyPr wrap="square" rtlCol="0">
            <a:spAutoFit/>
          </a:bodyPr>
          <a:lstStyle/>
          <a:p>
            <a:r>
              <a:rPr lang="en-US" dirty="0">
                <a:latin typeface="Comic Sans MS" panose="030F0702030302020204" pitchFamily="66" charset="0"/>
              </a:rPr>
              <a:t>In a p-type: Gallium has 3 outer e-, when you put an atom Si nearby, e- can jump from Si to fill the hole in Ga, leaving a hole in Si.</a:t>
            </a:r>
          </a:p>
          <a:p>
            <a:r>
              <a:rPr lang="en-US" dirty="0">
                <a:latin typeface="Comic Sans MS" panose="030F0702030302020204" pitchFamily="66" charset="0"/>
              </a:rPr>
              <a:t>The created hole are near Si. Since Si need 4 outer e- to be neutral, the hole will have a positive charge (p-type).</a:t>
            </a:r>
          </a:p>
        </p:txBody>
      </p:sp>
      <p:sp>
        <p:nvSpPr>
          <p:cNvPr id="5" name="TextBox 4">
            <a:extLst>
              <a:ext uri="{FF2B5EF4-FFF2-40B4-BE49-F238E27FC236}">
                <a16:creationId xmlns:a16="http://schemas.microsoft.com/office/drawing/2014/main" id="{626F1192-F79E-484D-A1C0-2CD8AE9A8D5D}"/>
              </a:ext>
            </a:extLst>
          </p:cNvPr>
          <p:cNvSpPr txBox="1"/>
          <p:nvPr/>
        </p:nvSpPr>
        <p:spPr>
          <a:xfrm>
            <a:off x="1296955" y="6114109"/>
            <a:ext cx="5458408" cy="646331"/>
          </a:xfrm>
          <a:prstGeom prst="rect">
            <a:avLst/>
          </a:prstGeom>
          <a:noFill/>
        </p:spPr>
        <p:txBody>
          <a:bodyPr wrap="square" rtlCol="0">
            <a:spAutoFit/>
          </a:bodyPr>
          <a:lstStyle/>
          <a:p>
            <a:r>
              <a:rPr lang="en-US" dirty="0"/>
              <a:t>Holes also carry charges, n-type and p-type have no net charge</a:t>
            </a:r>
          </a:p>
        </p:txBody>
      </p:sp>
    </p:spTree>
    <p:extLst>
      <p:ext uri="{BB962C8B-B14F-4D97-AF65-F5344CB8AC3E}">
        <p14:creationId xmlns:p14="http://schemas.microsoft.com/office/powerpoint/2010/main" val="2810106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1926431" y="664309"/>
            <a:ext cx="8864600" cy="1143000"/>
          </a:xfrm>
        </p:spPr>
        <p:txBody>
          <a:bodyPr/>
          <a:lstStyle/>
          <a:p>
            <a:pPr eaLnBrk="1" hangingPunct="1"/>
            <a:r>
              <a:rPr lang="en-US" altLang="en-US" dirty="0">
                <a:latin typeface="Comic Sans MS" panose="030F0702030302020204" pitchFamily="66" charset="0"/>
              </a:rPr>
              <a:t>Example: Phosphorus-doped silicon</a:t>
            </a:r>
          </a:p>
        </p:txBody>
      </p:sp>
      <p:sp>
        <p:nvSpPr>
          <p:cNvPr id="33797" name="Text Box 4"/>
          <p:cNvSpPr txBox="1">
            <a:spLocks noChangeArrowheads="1"/>
          </p:cNvSpPr>
          <p:nvPr/>
        </p:nvSpPr>
        <p:spPr bwMode="auto">
          <a:xfrm>
            <a:off x="520183" y="1593954"/>
            <a:ext cx="552463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defRPr sz="2800">
                <a:solidFill>
                  <a:schemeClr val="tx1"/>
                </a:solidFill>
                <a:latin typeface="Trebuchet MS" panose="020B0603020202020204" pitchFamily="34" charset="0"/>
              </a:defRPr>
            </a:lvl1pPr>
            <a:lvl2pPr marL="685800" indent="-22860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r>
              <a:rPr lang="en-US" altLang="en-US" sz="2400" dirty="0">
                <a:solidFill>
                  <a:srgbClr val="000000"/>
                </a:solidFill>
              </a:rPr>
              <a:t>Si = [Ne]3</a:t>
            </a:r>
            <a:r>
              <a:rPr lang="en-US" altLang="en-US" sz="2400" i="1" dirty="0">
                <a:solidFill>
                  <a:srgbClr val="000000"/>
                </a:solidFill>
              </a:rPr>
              <a:t>p</a:t>
            </a:r>
            <a:r>
              <a:rPr lang="en-US" altLang="en-US" sz="2400" baseline="30000" dirty="0">
                <a:solidFill>
                  <a:srgbClr val="000000"/>
                </a:solidFill>
              </a:rPr>
              <a:t>2</a:t>
            </a:r>
            <a:endParaRPr lang="en-US" altLang="en-US" sz="2400" dirty="0">
              <a:solidFill>
                <a:srgbClr val="000000"/>
              </a:solidFill>
            </a:endParaRPr>
          </a:p>
          <a:p>
            <a:pPr eaLnBrk="0" fontAlgn="base" hangingPunct="0">
              <a:spcBef>
                <a:spcPct val="0"/>
              </a:spcBef>
              <a:spcAft>
                <a:spcPct val="0"/>
              </a:spcAft>
              <a:defRPr/>
            </a:pPr>
            <a:r>
              <a:rPr lang="en-US" altLang="en-US" sz="2400" dirty="0">
                <a:solidFill>
                  <a:srgbClr val="000000"/>
                </a:solidFill>
              </a:rPr>
              <a:t>P  = [Ne]3</a:t>
            </a:r>
            <a:r>
              <a:rPr lang="en-US" altLang="en-US" sz="2400" i="1" dirty="0">
                <a:solidFill>
                  <a:srgbClr val="000000"/>
                </a:solidFill>
              </a:rPr>
              <a:t>p</a:t>
            </a:r>
            <a:r>
              <a:rPr lang="en-US" altLang="en-US" sz="2400" baseline="30000" dirty="0">
                <a:solidFill>
                  <a:srgbClr val="000000"/>
                </a:solidFill>
              </a:rPr>
              <a:t>3</a:t>
            </a:r>
          </a:p>
          <a:p>
            <a:pPr eaLnBrk="0" fontAlgn="base" hangingPunct="0">
              <a:spcBef>
                <a:spcPct val="0"/>
              </a:spcBef>
              <a:spcAft>
                <a:spcPct val="0"/>
              </a:spcAft>
              <a:defRPr/>
            </a:pPr>
            <a:endParaRPr lang="en-US" altLang="en-US" sz="2400" baseline="30000" dirty="0">
              <a:solidFill>
                <a:srgbClr val="000000"/>
              </a:solidFill>
            </a:endParaRPr>
          </a:p>
          <a:p>
            <a:pPr eaLnBrk="0" fontAlgn="base" hangingPunct="0">
              <a:spcBef>
                <a:spcPct val="0"/>
              </a:spcBef>
              <a:spcAft>
                <a:spcPct val="0"/>
              </a:spcAft>
              <a:buFontTx/>
              <a:buChar char="•"/>
              <a:defRPr/>
            </a:pPr>
            <a:r>
              <a:rPr lang="en-US" altLang="en-US" sz="2400" dirty="0">
                <a:solidFill>
                  <a:srgbClr val="000000"/>
                </a:solidFill>
                <a:latin typeface="Comic Sans MS" panose="030F0702030302020204" pitchFamily="66" charset="0"/>
              </a:rPr>
              <a:t>P has one extra electron. </a:t>
            </a:r>
          </a:p>
          <a:p>
            <a:pPr eaLnBrk="0" fontAlgn="base" hangingPunct="0">
              <a:spcBef>
                <a:spcPct val="0"/>
              </a:spcBef>
              <a:spcAft>
                <a:spcPct val="0"/>
              </a:spcAft>
              <a:buFontTx/>
              <a:buChar char="•"/>
              <a:defRPr/>
            </a:pPr>
            <a:r>
              <a:rPr lang="en-US" altLang="en-US" sz="2400" dirty="0">
                <a:solidFill>
                  <a:srgbClr val="000000"/>
                </a:solidFill>
                <a:latin typeface="Comic Sans MS" panose="030F0702030302020204" pitchFamily="66" charset="0"/>
              </a:rPr>
              <a:t>That electron goes into the conduction band</a:t>
            </a:r>
          </a:p>
          <a:p>
            <a:pPr lvl="1" eaLnBrk="0" fontAlgn="base" hangingPunct="0">
              <a:spcBef>
                <a:spcPct val="0"/>
              </a:spcBef>
              <a:spcAft>
                <a:spcPct val="0"/>
              </a:spcAft>
              <a:buFontTx/>
              <a:buChar char="•"/>
              <a:defRPr/>
            </a:pPr>
            <a:r>
              <a:rPr lang="en-US" altLang="en-US" sz="2400" dirty="0">
                <a:solidFill>
                  <a:srgbClr val="000000"/>
                </a:solidFill>
                <a:latin typeface="Comic Sans MS" panose="030F0702030302020204" pitchFamily="66" charset="0"/>
              </a:rPr>
              <a:t>Conduction band partially full</a:t>
            </a:r>
          </a:p>
          <a:p>
            <a:pPr lvl="1" eaLnBrk="0" fontAlgn="base" hangingPunct="0">
              <a:spcBef>
                <a:spcPct val="0"/>
              </a:spcBef>
              <a:spcAft>
                <a:spcPct val="0"/>
              </a:spcAft>
              <a:buFontTx/>
              <a:buChar char="•"/>
              <a:defRPr/>
            </a:pPr>
            <a:r>
              <a:rPr lang="en-US" altLang="en-US" sz="2400" dirty="0">
                <a:solidFill>
                  <a:srgbClr val="000000"/>
                </a:solidFill>
                <a:latin typeface="Comic Sans MS" panose="030F0702030302020204" pitchFamily="66" charset="0"/>
              </a:rPr>
              <a:t>Valence band full</a:t>
            </a:r>
          </a:p>
          <a:p>
            <a:pPr lvl="1" eaLnBrk="0" fontAlgn="base" hangingPunct="0">
              <a:spcBef>
                <a:spcPct val="0"/>
              </a:spcBef>
              <a:spcAft>
                <a:spcPct val="0"/>
              </a:spcAft>
              <a:buFontTx/>
              <a:buChar char="•"/>
              <a:defRPr/>
            </a:pPr>
            <a:r>
              <a:rPr lang="en-US" altLang="en-US" sz="2400" dirty="0">
                <a:solidFill>
                  <a:srgbClr val="000000"/>
                </a:solidFill>
                <a:latin typeface="Comic Sans MS" panose="030F0702030302020204" pitchFamily="66" charset="0"/>
              </a:rPr>
              <a:t>Called an </a:t>
            </a:r>
            <a:r>
              <a:rPr lang="en-US" altLang="en-US" sz="2400" i="1" dirty="0">
                <a:solidFill>
                  <a:srgbClr val="000000"/>
                </a:solidFill>
                <a:latin typeface="Comic Sans MS" panose="030F0702030302020204" pitchFamily="66" charset="0"/>
              </a:rPr>
              <a:t>n-</a:t>
            </a:r>
            <a:r>
              <a:rPr lang="en-US" altLang="en-US" sz="2400" dirty="0">
                <a:solidFill>
                  <a:srgbClr val="000000"/>
                </a:solidFill>
                <a:latin typeface="Comic Sans MS" panose="030F0702030302020204" pitchFamily="66" charset="0"/>
              </a:rPr>
              <a:t>type semiconductor</a:t>
            </a:r>
            <a:endParaRPr lang="en-US" altLang="en-US" sz="2400" baseline="30000" dirty="0">
              <a:solidFill>
                <a:srgbClr val="000000"/>
              </a:solidFill>
              <a:latin typeface="Comic Sans MS" panose="030F0702030302020204" pitchFamily="66" charset="0"/>
            </a:endParaRPr>
          </a:p>
        </p:txBody>
      </p:sp>
      <p:grpSp>
        <p:nvGrpSpPr>
          <p:cNvPr id="33798" name="Group 5"/>
          <p:cNvGrpSpPr>
            <a:grpSpLocks/>
          </p:cNvGrpSpPr>
          <p:nvPr/>
        </p:nvGrpSpPr>
        <p:grpSpPr bwMode="auto">
          <a:xfrm>
            <a:off x="5840413" y="2908300"/>
            <a:ext cx="4533900" cy="3162300"/>
            <a:chOff x="3632" y="1056"/>
            <a:chExt cx="1869" cy="1304"/>
          </a:xfrm>
        </p:grpSpPr>
        <p:pic>
          <p:nvPicPr>
            <p:cNvPr id="33804" name="Picture 6" descr="Fig 28-25c"/>
            <p:cNvPicPr>
              <a:picLocks noChangeAspect="1" noChangeArrowheads="1"/>
            </p:cNvPicPr>
            <p:nvPr/>
          </p:nvPicPr>
          <p:blipFill>
            <a:blip r:embed="rId2">
              <a:extLst>
                <a:ext uri="{28A0092B-C50C-407E-A947-70E740481C1C}">
                  <a14:useLocalDpi xmlns:a14="http://schemas.microsoft.com/office/drawing/2010/main" val="0"/>
                </a:ext>
              </a:extLst>
            </a:blip>
            <a:srcRect b="31799"/>
            <a:stretch>
              <a:fillRect/>
            </a:stretch>
          </p:blipFill>
          <p:spPr bwMode="auto">
            <a:xfrm>
              <a:off x="3632" y="1056"/>
              <a:ext cx="1869" cy="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Rectangle 7"/>
            <p:cNvSpPr>
              <a:spLocks noChangeArrowheads="1"/>
            </p:cNvSpPr>
            <p:nvPr/>
          </p:nvSpPr>
          <p:spPr bwMode="auto">
            <a:xfrm>
              <a:off x="3931" y="1461"/>
              <a:ext cx="1562" cy="85"/>
            </a:xfrm>
            <a:prstGeom prst="rect">
              <a:avLst/>
            </a:prstGeom>
            <a:solidFill>
              <a:srgbClr val="FEF2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3806" name="Rectangle 8"/>
            <p:cNvSpPr>
              <a:spLocks noChangeArrowheads="1"/>
            </p:cNvSpPr>
            <p:nvPr/>
          </p:nvSpPr>
          <p:spPr bwMode="auto">
            <a:xfrm>
              <a:off x="3936" y="1872"/>
              <a:ext cx="1562" cy="85"/>
            </a:xfrm>
            <a:prstGeom prst="rect">
              <a:avLst/>
            </a:prstGeom>
            <a:solidFill>
              <a:srgbClr val="A5D8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grpSp>
      <p:sp>
        <p:nvSpPr>
          <p:cNvPr id="33799" name="Oval 9"/>
          <p:cNvSpPr>
            <a:spLocks noChangeArrowheads="1"/>
          </p:cNvSpPr>
          <p:nvPr/>
        </p:nvSpPr>
        <p:spPr bwMode="auto">
          <a:xfrm>
            <a:off x="6807200" y="3860800"/>
            <a:ext cx="139700" cy="139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3800" name="Oval 10"/>
          <p:cNvSpPr>
            <a:spLocks noChangeArrowheads="1"/>
          </p:cNvSpPr>
          <p:nvPr/>
        </p:nvSpPr>
        <p:spPr bwMode="auto">
          <a:xfrm>
            <a:off x="7480300" y="3848100"/>
            <a:ext cx="139700" cy="139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3801" name="Oval 11"/>
          <p:cNvSpPr>
            <a:spLocks noChangeArrowheads="1"/>
          </p:cNvSpPr>
          <p:nvPr/>
        </p:nvSpPr>
        <p:spPr bwMode="auto">
          <a:xfrm>
            <a:off x="8000013" y="3848100"/>
            <a:ext cx="139700" cy="139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3802" name="Freeform 12"/>
          <p:cNvSpPr>
            <a:spLocks/>
          </p:cNvSpPr>
          <p:nvPr/>
        </p:nvSpPr>
        <p:spPr bwMode="auto">
          <a:xfrm>
            <a:off x="5681664" y="2616200"/>
            <a:ext cx="1354137" cy="1270000"/>
          </a:xfrm>
          <a:custGeom>
            <a:avLst/>
            <a:gdLst>
              <a:gd name="T0" fmla="*/ 998537 w 853"/>
              <a:gd name="T1" fmla="*/ 1270000 h 800"/>
              <a:gd name="T2" fmla="*/ 58737 w 853"/>
              <a:gd name="T3" fmla="*/ 520700 h 800"/>
              <a:gd name="T4" fmla="*/ 1354137 w 853"/>
              <a:gd name="T5" fmla="*/ 0 h 800"/>
              <a:gd name="T6" fmla="*/ 0 60000 65536"/>
              <a:gd name="T7" fmla="*/ 0 60000 65536"/>
              <a:gd name="T8" fmla="*/ 0 60000 65536"/>
            </a:gdLst>
            <a:ahLst/>
            <a:cxnLst>
              <a:cxn ang="T6">
                <a:pos x="T0" y="T1"/>
              </a:cxn>
              <a:cxn ang="T7">
                <a:pos x="T2" y="T3"/>
              </a:cxn>
              <a:cxn ang="T8">
                <a:pos x="T4" y="T5"/>
              </a:cxn>
            </a:cxnLst>
            <a:rect l="0" t="0" r="r" b="b"/>
            <a:pathLst>
              <a:path w="853" h="800">
                <a:moveTo>
                  <a:pt x="629" y="800"/>
                </a:moveTo>
                <a:cubicBezTo>
                  <a:pt x="314" y="630"/>
                  <a:pt x="0" y="461"/>
                  <a:pt x="37" y="328"/>
                </a:cubicBezTo>
                <a:cubicBezTo>
                  <a:pt x="74" y="195"/>
                  <a:pt x="722" y="56"/>
                  <a:pt x="853" y="0"/>
                </a:cubicBezTo>
              </a:path>
            </a:pathLst>
          </a:custGeom>
          <a:noFill/>
          <a:ln w="28575" cmpd="sng">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800">
              <a:solidFill>
                <a:srgbClr val="000000"/>
              </a:solidFill>
              <a:latin typeface="Trebuchet MS" panose="020B0603020202020204" pitchFamily="34" charset="0"/>
            </a:endParaRPr>
          </a:p>
        </p:txBody>
      </p:sp>
      <p:sp>
        <p:nvSpPr>
          <p:cNvPr id="33803" name="Text Box 13"/>
          <p:cNvSpPr txBox="1">
            <a:spLocks noChangeArrowheads="1"/>
          </p:cNvSpPr>
          <p:nvPr/>
        </p:nvSpPr>
        <p:spPr bwMode="auto">
          <a:xfrm>
            <a:off x="7032626" y="2360613"/>
            <a:ext cx="2587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r>
              <a:rPr lang="en-US" altLang="en-US" sz="1800" i="1">
                <a:solidFill>
                  <a:srgbClr val="000000"/>
                </a:solidFill>
              </a:rPr>
              <a:t>Electrons from dopants</a:t>
            </a:r>
          </a:p>
        </p:txBody>
      </p:sp>
      <p:sp>
        <p:nvSpPr>
          <p:cNvPr id="2" name="TextBox 1">
            <a:extLst>
              <a:ext uri="{FF2B5EF4-FFF2-40B4-BE49-F238E27FC236}">
                <a16:creationId xmlns:a16="http://schemas.microsoft.com/office/drawing/2014/main" id="{C01A23AB-4260-47A4-831C-6CB9E1E9DF2C}"/>
              </a:ext>
            </a:extLst>
          </p:cNvPr>
          <p:cNvSpPr txBox="1"/>
          <p:nvPr/>
        </p:nvSpPr>
        <p:spPr>
          <a:xfrm>
            <a:off x="6565740" y="5913443"/>
            <a:ext cx="4864260" cy="923330"/>
          </a:xfrm>
          <a:prstGeom prst="rect">
            <a:avLst/>
          </a:prstGeom>
          <a:noFill/>
        </p:spPr>
        <p:txBody>
          <a:bodyPr wrap="square" rtlCol="0">
            <a:spAutoFit/>
          </a:bodyPr>
          <a:lstStyle/>
          <a:p>
            <a:r>
              <a:rPr lang="en-US" dirty="0">
                <a:latin typeface="Comic Sans MS" panose="030F0702030302020204" pitchFamily="66" charset="0"/>
              </a:rPr>
              <a:t>According to the band theory, impurities in a doped semiconductor provide extra energy states</a:t>
            </a:r>
          </a:p>
        </p:txBody>
      </p:sp>
    </p:spTree>
    <p:extLst>
      <p:ext uri="{BB962C8B-B14F-4D97-AF65-F5344CB8AC3E}">
        <p14:creationId xmlns:p14="http://schemas.microsoft.com/office/powerpoint/2010/main" val="1531756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3104308" y="431995"/>
            <a:ext cx="7130576" cy="1105861"/>
          </a:xfrm>
        </p:spPr>
        <p:txBody>
          <a:bodyPr/>
          <a:lstStyle/>
          <a:p>
            <a:pPr eaLnBrk="1" hangingPunct="1"/>
            <a:r>
              <a:rPr lang="en-US" altLang="en-US" i="1" dirty="0">
                <a:latin typeface="Comic Sans MS" panose="030F0702030302020204" pitchFamily="66" charset="0"/>
              </a:rPr>
              <a:t>n-</a:t>
            </a:r>
            <a:r>
              <a:rPr lang="en-US" altLang="en-US" dirty="0">
                <a:latin typeface="Comic Sans MS" panose="030F0702030302020204" pitchFamily="66" charset="0"/>
              </a:rPr>
              <a:t> and </a:t>
            </a:r>
            <a:r>
              <a:rPr lang="en-US" altLang="en-US" i="1" dirty="0">
                <a:latin typeface="Comic Sans MS" panose="030F0702030302020204" pitchFamily="66" charset="0"/>
              </a:rPr>
              <a:t>p-</a:t>
            </a:r>
            <a:r>
              <a:rPr lang="en-US" altLang="en-US" dirty="0">
                <a:latin typeface="Comic Sans MS" panose="030F0702030302020204" pitchFamily="66" charset="0"/>
              </a:rPr>
              <a:t>type semiconductors</a:t>
            </a:r>
            <a:endParaRPr lang="en-US" altLang="en-US" i="1" dirty="0">
              <a:latin typeface="Comic Sans MS" panose="030F0702030302020204" pitchFamily="66" charset="0"/>
            </a:endParaRPr>
          </a:p>
        </p:txBody>
      </p:sp>
      <p:grpSp>
        <p:nvGrpSpPr>
          <p:cNvPr id="34822" name="Group 4"/>
          <p:cNvGrpSpPr>
            <a:grpSpLocks/>
          </p:cNvGrpSpPr>
          <p:nvPr/>
        </p:nvGrpSpPr>
        <p:grpSpPr bwMode="auto">
          <a:xfrm>
            <a:off x="1554164" y="2170114"/>
            <a:ext cx="4359274" cy="4246563"/>
            <a:chOff x="19" y="1367"/>
            <a:chExt cx="2746" cy="2675"/>
          </a:xfrm>
        </p:grpSpPr>
        <p:grpSp>
          <p:nvGrpSpPr>
            <p:cNvPr id="34836" name="Group 5"/>
            <p:cNvGrpSpPr>
              <a:grpSpLocks/>
            </p:cNvGrpSpPr>
            <p:nvPr/>
          </p:nvGrpSpPr>
          <p:grpSpPr bwMode="auto">
            <a:xfrm>
              <a:off x="19" y="1367"/>
              <a:ext cx="2364" cy="1869"/>
              <a:chOff x="2547" y="1743"/>
              <a:chExt cx="2956" cy="2337"/>
            </a:xfrm>
          </p:grpSpPr>
          <p:grpSp>
            <p:nvGrpSpPr>
              <p:cNvPr id="34838" name="Group 6"/>
              <p:cNvGrpSpPr>
                <a:grpSpLocks/>
              </p:cNvGrpSpPr>
              <p:nvPr/>
            </p:nvGrpSpPr>
            <p:grpSpPr bwMode="auto">
              <a:xfrm>
                <a:off x="2647" y="2088"/>
                <a:ext cx="2856" cy="1992"/>
                <a:chOff x="3632" y="1056"/>
                <a:chExt cx="1869" cy="1304"/>
              </a:xfrm>
            </p:grpSpPr>
            <p:pic>
              <p:nvPicPr>
                <p:cNvPr id="34844" name="Picture 7" descr="Fig 28-25c"/>
                <p:cNvPicPr>
                  <a:picLocks noChangeAspect="1" noChangeArrowheads="1"/>
                </p:cNvPicPr>
                <p:nvPr/>
              </p:nvPicPr>
              <p:blipFill>
                <a:blip r:embed="rId3">
                  <a:extLst>
                    <a:ext uri="{28A0092B-C50C-407E-A947-70E740481C1C}">
                      <a14:useLocalDpi xmlns:a14="http://schemas.microsoft.com/office/drawing/2010/main" val="0"/>
                    </a:ext>
                  </a:extLst>
                </a:blip>
                <a:srcRect b="31799"/>
                <a:stretch>
                  <a:fillRect/>
                </a:stretch>
              </p:blipFill>
              <p:spPr bwMode="auto">
                <a:xfrm>
                  <a:off x="3632" y="1056"/>
                  <a:ext cx="1869" cy="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5" name="Rectangle 8"/>
                <p:cNvSpPr>
                  <a:spLocks noChangeArrowheads="1"/>
                </p:cNvSpPr>
                <p:nvPr/>
              </p:nvSpPr>
              <p:spPr bwMode="auto">
                <a:xfrm>
                  <a:off x="3931" y="1461"/>
                  <a:ext cx="1562" cy="85"/>
                </a:xfrm>
                <a:prstGeom prst="rect">
                  <a:avLst/>
                </a:prstGeom>
                <a:solidFill>
                  <a:srgbClr val="FEF2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4846" name="Rectangle 9"/>
                <p:cNvSpPr>
                  <a:spLocks noChangeArrowheads="1"/>
                </p:cNvSpPr>
                <p:nvPr/>
              </p:nvSpPr>
              <p:spPr bwMode="auto">
                <a:xfrm>
                  <a:off x="3936" y="1872"/>
                  <a:ext cx="1562" cy="85"/>
                </a:xfrm>
                <a:prstGeom prst="rect">
                  <a:avLst/>
                </a:prstGeom>
                <a:solidFill>
                  <a:srgbClr val="A5D8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grpSp>
          <p:sp>
            <p:nvSpPr>
              <p:cNvPr id="34839" name="Oval 10"/>
              <p:cNvSpPr>
                <a:spLocks noChangeArrowheads="1"/>
              </p:cNvSpPr>
              <p:nvPr/>
            </p:nvSpPr>
            <p:spPr bwMode="auto">
              <a:xfrm>
                <a:off x="3256" y="2688"/>
                <a:ext cx="88" cy="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4840" name="Oval 11"/>
              <p:cNvSpPr>
                <a:spLocks noChangeArrowheads="1"/>
              </p:cNvSpPr>
              <p:nvPr/>
            </p:nvSpPr>
            <p:spPr bwMode="auto">
              <a:xfrm>
                <a:off x="3680" y="2680"/>
                <a:ext cx="88" cy="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4841" name="Oval 12"/>
              <p:cNvSpPr>
                <a:spLocks noChangeArrowheads="1"/>
              </p:cNvSpPr>
              <p:nvPr/>
            </p:nvSpPr>
            <p:spPr bwMode="auto">
              <a:xfrm>
                <a:off x="4080" y="2680"/>
                <a:ext cx="88" cy="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4842" name="Freeform 13"/>
              <p:cNvSpPr>
                <a:spLocks/>
              </p:cNvSpPr>
              <p:nvPr/>
            </p:nvSpPr>
            <p:spPr bwMode="auto">
              <a:xfrm>
                <a:off x="2547" y="1904"/>
                <a:ext cx="853" cy="800"/>
              </a:xfrm>
              <a:custGeom>
                <a:avLst/>
                <a:gdLst>
                  <a:gd name="T0" fmla="*/ 629 w 853"/>
                  <a:gd name="T1" fmla="*/ 800 h 800"/>
                  <a:gd name="T2" fmla="*/ 37 w 853"/>
                  <a:gd name="T3" fmla="*/ 328 h 800"/>
                  <a:gd name="T4" fmla="*/ 853 w 853"/>
                  <a:gd name="T5" fmla="*/ 0 h 800"/>
                  <a:gd name="T6" fmla="*/ 0 60000 65536"/>
                  <a:gd name="T7" fmla="*/ 0 60000 65536"/>
                  <a:gd name="T8" fmla="*/ 0 60000 65536"/>
                </a:gdLst>
                <a:ahLst/>
                <a:cxnLst>
                  <a:cxn ang="T6">
                    <a:pos x="T0" y="T1"/>
                  </a:cxn>
                  <a:cxn ang="T7">
                    <a:pos x="T2" y="T3"/>
                  </a:cxn>
                  <a:cxn ang="T8">
                    <a:pos x="T4" y="T5"/>
                  </a:cxn>
                </a:cxnLst>
                <a:rect l="0" t="0" r="r" b="b"/>
                <a:pathLst>
                  <a:path w="853" h="800">
                    <a:moveTo>
                      <a:pt x="629" y="800"/>
                    </a:moveTo>
                    <a:cubicBezTo>
                      <a:pt x="314" y="630"/>
                      <a:pt x="0" y="461"/>
                      <a:pt x="37" y="328"/>
                    </a:cubicBezTo>
                    <a:cubicBezTo>
                      <a:pt x="74" y="195"/>
                      <a:pt x="722" y="56"/>
                      <a:pt x="853" y="0"/>
                    </a:cubicBezTo>
                  </a:path>
                </a:pathLst>
              </a:custGeom>
              <a:noFill/>
              <a:ln w="28575" cmpd="sng">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800">
                  <a:solidFill>
                    <a:srgbClr val="000000"/>
                  </a:solidFill>
                  <a:latin typeface="Trebuchet MS" panose="020B0603020202020204" pitchFamily="34" charset="0"/>
                </a:endParaRPr>
              </a:p>
            </p:txBody>
          </p:sp>
          <p:sp>
            <p:nvSpPr>
              <p:cNvPr id="34843" name="Text Box 14"/>
              <p:cNvSpPr txBox="1">
                <a:spLocks noChangeArrowheads="1"/>
              </p:cNvSpPr>
              <p:nvPr/>
            </p:nvSpPr>
            <p:spPr bwMode="auto">
              <a:xfrm>
                <a:off x="3399" y="1743"/>
                <a:ext cx="204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r>
                  <a:rPr lang="en-US" altLang="en-US" sz="1800" i="1" dirty="0">
                    <a:solidFill>
                      <a:srgbClr val="000000"/>
                    </a:solidFill>
                    <a:latin typeface="Comic Sans MS" panose="030F0702030302020204" pitchFamily="66" charset="0"/>
                  </a:rPr>
                  <a:t>Electrons from donors</a:t>
                </a:r>
              </a:p>
            </p:txBody>
          </p:sp>
        </p:grpSp>
        <p:sp>
          <p:nvSpPr>
            <p:cNvPr id="34837" name="Text Box 15"/>
            <p:cNvSpPr txBox="1">
              <a:spLocks noChangeArrowheads="1"/>
            </p:cNvSpPr>
            <p:nvPr/>
          </p:nvSpPr>
          <p:spPr bwMode="auto">
            <a:xfrm>
              <a:off x="278" y="3557"/>
              <a:ext cx="2487"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r>
                <a:rPr lang="en-US" altLang="en-US" sz="2400" i="1" dirty="0">
                  <a:solidFill>
                    <a:srgbClr val="000000"/>
                  </a:solidFill>
                  <a:latin typeface="Comic Sans MS" panose="030F0702030302020204" pitchFamily="66" charset="0"/>
                </a:rPr>
                <a:t>n</a:t>
              </a:r>
              <a:r>
                <a:rPr lang="en-US" altLang="en-US" sz="2400" dirty="0">
                  <a:solidFill>
                    <a:srgbClr val="000000"/>
                  </a:solidFill>
                  <a:latin typeface="Comic Sans MS" panose="030F0702030302020204" pitchFamily="66" charset="0"/>
                </a:rPr>
                <a:t>-type semiconductor</a:t>
              </a:r>
            </a:p>
            <a:p>
              <a:pPr eaLnBrk="0" fontAlgn="base" hangingPunct="0">
                <a:spcBef>
                  <a:spcPct val="0"/>
                </a:spcBef>
                <a:spcAft>
                  <a:spcPct val="0"/>
                </a:spcAft>
                <a:defRPr/>
              </a:pPr>
              <a:r>
                <a:rPr lang="en-US" altLang="en-US" sz="2000" i="1" dirty="0">
                  <a:solidFill>
                    <a:srgbClr val="000000"/>
                  </a:solidFill>
                  <a:latin typeface="Comic Sans MS" panose="030F0702030302020204" pitchFamily="66" charset="0"/>
                </a:rPr>
                <a:t>Donors have one extra electron</a:t>
              </a:r>
              <a:endParaRPr lang="en-US" altLang="en-US" sz="2400" i="1" dirty="0">
                <a:solidFill>
                  <a:srgbClr val="000000"/>
                </a:solidFill>
                <a:latin typeface="Comic Sans MS" panose="030F0702030302020204" pitchFamily="66" charset="0"/>
              </a:endParaRPr>
            </a:p>
          </p:txBody>
        </p:sp>
      </p:grpSp>
      <p:grpSp>
        <p:nvGrpSpPr>
          <p:cNvPr id="74768" name="Group 16"/>
          <p:cNvGrpSpPr>
            <a:grpSpLocks/>
          </p:cNvGrpSpPr>
          <p:nvPr/>
        </p:nvGrpSpPr>
        <p:grpSpPr bwMode="auto">
          <a:xfrm>
            <a:off x="6029325" y="2608264"/>
            <a:ext cx="4387850" cy="3808413"/>
            <a:chOff x="2838" y="1643"/>
            <a:chExt cx="2764" cy="2399"/>
          </a:xfrm>
        </p:grpSpPr>
        <p:grpSp>
          <p:nvGrpSpPr>
            <p:cNvPr id="34824" name="Group 17"/>
            <p:cNvGrpSpPr>
              <a:grpSpLocks/>
            </p:cNvGrpSpPr>
            <p:nvPr/>
          </p:nvGrpSpPr>
          <p:grpSpPr bwMode="auto">
            <a:xfrm>
              <a:off x="3187" y="1643"/>
              <a:ext cx="2348" cy="1861"/>
              <a:chOff x="3091" y="1531"/>
              <a:chExt cx="2348" cy="1861"/>
            </a:xfrm>
          </p:grpSpPr>
          <p:grpSp>
            <p:nvGrpSpPr>
              <p:cNvPr id="34826" name="Group 18"/>
              <p:cNvGrpSpPr>
                <a:grpSpLocks/>
              </p:cNvGrpSpPr>
              <p:nvPr/>
            </p:nvGrpSpPr>
            <p:grpSpPr bwMode="auto">
              <a:xfrm>
                <a:off x="3155" y="1531"/>
                <a:ext cx="2284" cy="1593"/>
                <a:chOff x="3632" y="1056"/>
                <a:chExt cx="1869" cy="1304"/>
              </a:xfrm>
            </p:grpSpPr>
            <p:pic>
              <p:nvPicPr>
                <p:cNvPr id="34833" name="Picture 19" descr="Fig 28-25c"/>
                <p:cNvPicPr>
                  <a:picLocks noChangeAspect="1" noChangeArrowheads="1"/>
                </p:cNvPicPr>
                <p:nvPr/>
              </p:nvPicPr>
              <p:blipFill>
                <a:blip r:embed="rId3">
                  <a:extLst>
                    <a:ext uri="{28A0092B-C50C-407E-A947-70E740481C1C}">
                      <a14:useLocalDpi xmlns:a14="http://schemas.microsoft.com/office/drawing/2010/main" val="0"/>
                    </a:ext>
                  </a:extLst>
                </a:blip>
                <a:srcRect b="31799"/>
                <a:stretch>
                  <a:fillRect/>
                </a:stretch>
              </p:blipFill>
              <p:spPr bwMode="auto">
                <a:xfrm>
                  <a:off x="3632" y="1056"/>
                  <a:ext cx="1869" cy="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4" name="Rectangle 20"/>
                <p:cNvSpPr>
                  <a:spLocks noChangeArrowheads="1"/>
                </p:cNvSpPr>
                <p:nvPr/>
              </p:nvSpPr>
              <p:spPr bwMode="auto">
                <a:xfrm>
                  <a:off x="3931" y="1461"/>
                  <a:ext cx="1562" cy="85"/>
                </a:xfrm>
                <a:prstGeom prst="rect">
                  <a:avLst/>
                </a:prstGeom>
                <a:solidFill>
                  <a:srgbClr val="FEF2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4835" name="Rectangle 21"/>
                <p:cNvSpPr>
                  <a:spLocks noChangeArrowheads="1"/>
                </p:cNvSpPr>
                <p:nvPr/>
              </p:nvSpPr>
              <p:spPr bwMode="auto">
                <a:xfrm>
                  <a:off x="3936" y="1872"/>
                  <a:ext cx="1562" cy="85"/>
                </a:xfrm>
                <a:prstGeom prst="rect">
                  <a:avLst/>
                </a:prstGeom>
                <a:solidFill>
                  <a:srgbClr val="A5D8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grpSp>
          <p:grpSp>
            <p:nvGrpSpPr>
              <p:cNvPr id="34827" name="Group 22"/>
              <p:cNvGrpSpPr>
                <a:grpSpLocks/>
              </p:cNvGrpSpPr>
              <p:nvPr/>
            </p:nvGrpSpPr>
            <p:grpSpPr bwMode="auto">
              <a:xfrm>
                <a:off x="3658" y="2564"/>
                <a:ext cx="729" cy="77"/>
                <a:chOff x="3658" y="2556"/>
                <a:chExt cx="729" cy="77"/>
              </a:xfrm>
            </p:grpSpPr>
            <p:sp>
              <p:nvSpPr>
                <p:cNvPr id="34830" name="Oval 23"/>
                <p:cNvSpPr>
                  <a:spLocks noChangeArrowheads="1"/>
                </p:cNvSpPr>
                <p:nvPr/>
              </p:nvSpPr>
              <p:spPr bwMode="auto">
                <a:xfrm>
                  <a:off x="3658" y="2563"/>
                  <a:ext cx="70" cy="70"/>
                </a:xfrm>
                <a:prstGeom prst="ellipse">
                  <a:avLst/>
                </a:prstGeom>
                <a:solidFill>
                  <a:srgbClr val="FEF2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4831" name="Oval 24"/>
                <p:cNvSpPr>
                  <a:spLocks noChangeArrowheads="1"/>
                </p:cNvSpPr>
                <p:nvPr/>
              </p:nvSpPr>
              <p:spPr bwMode="auto">
                <a:xfrm>
                  <a:off x="3997" y="2556"/>
                  <a:ext cx="70" cy="71"/>
                </a:xfrm>
                <a:prstGeom prst="ellipse">
                  <a:avLst/>
                </a:prstGeom>
                <a:solidFill>
                  <a:srgbClr val="FEF2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4832" name="Oval 25"/>
                <p:cNvSpPr>
                  <a:spLocks noChangeArrowheads="1"/>
                </p:cNvSpPr>
                <p:nvPr/>
              </p:nvSpPr>
              <p:spPr bwMode="auto">
                <a:xfrm>
                  <a:off x="4317" y="2556"/>
                  <a:ext cx="70" cy="71"/>
                </a:xfrm>
                <a:prstGeom prst="ellipse">
                  <a:avLst/>
                </a:prstGeom>
                <a:solidFill>
                  <a:srgbClr val="FEF2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grpSp>
          <p:sp>
            <p:nvSpPr>
              <p:cNvPr id="34828" name="Freeform 26"/>
              <p:cNvSpPr>
                <a:spLocks/>
              </p:cNvSpPr>
              <p:nvPr/>
            </p:nvSpPr>
            <p:spPr bwMode="auto">
              <a:xfrm flipV="1">
                <a:off x="3091" y="2624"/>
                <a:ext cx="682" cy="640"/>
              </a:xfrm>
              <a:custGeom>
                <a:avLst/>
                <a:gdLst>
                  <a:gd name="T0" fmla="*/ 503 w 853"/>
                  <a:gd name="T1" fmla="*/ 640 h 800"/>
                  <a:gd name="T2" fmla="*/ 30 w 853"/>
                  <a:gd name="T3" fmla="*/ 262 h 800"/>
                  <a:gd name="T4" fmla="*/ 682 w 853"/>
                  <a:gd name="T5" fmla="*/ 0 h 800"/>
                  <a:gd name="T6" fmla="*/ 0 60000 65536"/>
                  <a:gd name="T7" fmla="*/ 0 60000 65536"/>
                  <a:gd name="T8" fmla="*/ 0 60000 65536"/>
                </a:gdLst>
                <a:ahLst/>
                <a:cxnLst>
                  <a:cxn ang="T6">
                    <a:pos x="T0" y="T1"/>
                  </a:cxn>
                  <a:cxn ang="T7">
                    <a:pos x="T2" y="T3"/>
                  </a:cxn>
                  <a:cxn ang="T8">
                    <a:pos x="T4" y="T5"/>
                  </a:cxn>
                </a:cxnLst>
                <a:rect l="0" t="0" r="r" b="b"/>
                <a:pathLst>
                  <a:path w="853" h="800">
                    <a:moveTo>
                      <a:pt x="629" y="800"/>
                    </a:moveTo>
                    <a:cubicBezTo>
                      <a:pt x="314" y="630"/>
                      <a:pt x="0" y="461"/>
                      <a:pt x="37" y="328"/>
                    </a:cubicBezTo>
                    <a:cubicBezTo>
                      <a:pt x="74" y="195"/>
                      <a:pt x="722" y="56"/>
                      <a:pt x="853" y="0"/>
                    </a:cubicBezTo>
                  </a:path>
                </a:pathLst>
              </a:custGeom>
              <a:noFill/>
              <a:ln w="28575" cmpd="sng">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800">
                  <a:solidFill>
                    <a:srgbClr val="000000"/>
                  </a:solidFill>
                  <a:latin typeface="Trebuchet MS" panose="020B0603020202020204" pitchFamily="34" charset="0"/>
                </a:endParaRPr>
              </a:p>
            </p:txBody>
          </p:sp>
          <p:sp>
            <p:nvSpPr>
              <p:cNvPr id="34829" name="Text Box 27"/>
              <p:cNvSpPr txBox="1">
                <a:spLocks noChangeArrowheads="1"/>
              </p:cNvSpPr>
              <p:nvPr/>
            </p:nvSpPr>
            <p:spPr bwMode="auto">
              <a:xfrm>
                <a:off x="3756" y="3159"/>
                <a:ext cx="166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r>
                  <a:rPr lang="en-US" altLang="en-US" sz="1800" i="1" dirty="0">
                    <a:solidFill>
                      <a:srgbClr val="000000"/>
                    </a:solidFill>
                  </a:rPr>
                  <a:t>‘</a:t>
                </a:r>
                <a:r>
                  <a:rPr lang="en-US" altLang="en-US" sz="1800" i="1" dirty="0">
                    <a:solidFill>
                      <a:srgbClr val="000000"/>
                    </a:solidFill>
                    <a:latin typeface="Comic Sans MS" panose="030F0702030302020204" pitchFamily="66" charset="0"/>
                  </a:rPr>
                  <a:t>Holes’ from acceptors</a:t>
                </a:r>
              </a:p>
            </p:txBody>
          </p:sp>
        </p:grpSp>
        <p:sp>
          <p:nvSpPr>
            <p:cNvPr id="34825" name="Text Box 28"/>
            <p:cNvSpPr txBox="1">
              <a:spLocks noChangeArrowheads="1"/>
            </p:cNvSpPr>
            <p:nvPr/>
          </p:nvSpPr>
          <p:spPr bwMode="auto">
            <a:xfrm>
              <a:off x="2838" y="3557"/>
              <a:ext cx="2764"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algn="r" eaLnBrk="0" fontAlgn="base" hangingPunct="0">
                <a:spcBef>
                  <a:spcPct val="0"/>
                </a:spcBef>
                <a:spcAft>
                  <a:spcPct val="0"/>
                </a:spcAft>
                <a:defRPr/>
              </a:pPr>
              <a:r>
                <a:rPr lang="en-US" altLang="en-US" sz="2400" i="1" dirty="0">
                  <a:solidFill>
                    <a:srgbClr val="000000"/>
                  </a:solidFill>
                  <a:latin typeface="Comic Sans MS" panose="030F0702030302020204" pitchFamily="66" charset="0"/>
                </a:rPr>
                <a:t>p</a:t>
              </a:r>
              <a:r>
                <a:rPr lang="en-US" altLang="en-US" sz="2400" dirty="0">
                  <a:solidFill>
                    <a:srgbClr val="000000"/>
                  </a:solidFill>
                  <a:latin typeface="Comic Sans MS" panose="030F0702030302020204" pitchFamily="66" charset="0"/>
                </a:rPr>
                <a:t>-type semiconductor</a:t>
              </a:r>
            </a:p>
            <a:p>
              <a:pPr algn="r" eaLnBrk="0" fontAlgn="base" hangingPunct="0">
                <a:spcBef>
                  <a:spcPct val="0"/>
                </a:spcBef>
                <a:spcAft>
                  <a:spcPct val="0"/>
                </a:spcAft>
                <a:defRPr/>
              </a:pPr>
              <a:r>
                <a:rPr lang="en-US" altLang="en-US" sz="2000" i="1" dirty="0">
                  <a:solidFill>
                    <a:srgbClr val="000000"/>
                  </a:solidFill>
                  <a:latin typeface="Comic Sans MS" panose="030F0702030302020204" pitchFamily="66" charset="0"/>
                </a:rPr>
                <a:t>Acceptors have one fewer electron</a:t>
              </a:r>
              <a:endParaRPr lang="en-US" altLang="en-US" sz="2400" i="1" dirty="0">
                <a:solidFill>
                  <a:srgbClr val="000000"/>
                </a:solidFill>
                <a:latin typeface="Comic Sans MS" panose="030F0702030302020204" pitchFamily="66" charset="0"/>
              </a:endParaRPr>
            </a:p>
          </p:txBody>
        </p:sp>
      </p:grpSp>
    </p:spTree>
    <p:extLst>
      <p:ext uri="{BB962C8B-B14F-4D97-AF65-F5344CB8AC3E}">
        <p14:creationId xmlns:p14="http://schemas.microsoft.com/office/powerpoint/2010/main" val="1579096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4768"/>
                                        </p:tgtEl>
                                        <p:attrNameLst>
                                          <p:attrName>style.visibility</p:attrName>
                                        </p:attrNameLst>
                                      </p:cBhvr>
                                      <p:to>
                                        <p:strVal val="visible"/>
                                      </p:to>
                                    </p:set>
                                    <p:anim calcmode="lin" valueType="num">
                                      <p:cBhvr additive="base">
                                        <p:cTn id="7" dur="500" fill="hold"/>
                                        <p:tgtEl>
                                          <p:spTgt spid="74768"/>
                                        </p:tgtEl>
                                        <p:attrNameLst>
                                          <p:attrName>ppt_x</p:attrName>
                                        </p:attrNameLst>
                                      </p:cBhvr>
                                      <p:tavLst>
                                        <p:tav tm="0">
                                          <p:val>
                                            <p:strVal val="1+#ppt_w/2"/>
                                          </p:val>
                                        </p:tav>
                                        <p:tav tm="100000">
                                          <p:val>
                                            <p:strVal val="#ppt_x"/>
                                          </p:val>
                                        </p:tav>
                                      </p:tavLst>
                                    </p:anim>
                                    <p:anim calcmode="lin" valueType="num">
                                      <p:cBhvr additive="base">
                                        <p:cTn id="8" dur="500" fill="hold"/>
                                        <p:tgtEl>
                                          <p:spTgt spid="747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1955800" y="76200"/>
            <a:ext cx="8128000" cy="711200"/>
          </a:xfrm>
        </p:spPr>
        <p:txBody>
          <a:bodyPr/>
          <a:lstStyle/>
          <a:p>
            <a:pPr eaLnBrk="1" hangingPunct="1"/>
            <a:r>
              <a:rPr lang="en-US" altLang="en-US" dirty="0">
                <a:latin typeface="Comic Sans MS" panose="030F0702030302020204" pitchFamily="66" charset="0"/>
              </a:rPr>
              <a:t>So what?</a:t>
            </a:r>
          </a:p>
        </p:txBody>
      </p:sp>
      <p:sp>
        <p:nvSpPr>
          <p:cNvPr id="35845" name="Rectangle 3"/>
          <p:cNvSpPr>
            <a:spLocks noGrp="1" noChangeArrowheads="1"/>
          </p:cNvSpPr>
          <p:nvPr>
            <p:ph idx="1"/>
          </p:nvPr>
        </p:nvSpPr>
        <p:spPr>
          <a:xfrm>
            <a:off x="1778000" y="876300"/>
            <a:ext cx="8534400" cy="4114800"/>
          </a:xfrm>
        </p:spPr>
        <p:txBody>
          <a:bodyPr/>
          <a:lstStyle/>
          <a:p>
            <a:pPr eaLnBrk="1" hangingPunct="1"/>
            <a:r>
              <a:rPr lang="en-US" altLang="en-US" sz="2000" b="1" dirty="0">
                <a:solidFill>
                  <a:schemeClr val="accent3">
                    <a:lumMod val="50000"/>
                  </a:schemeClr>
                </a:solidFill>
                <a:latin typeface="Comic Sans MS" panose="030F0702030302020204" pitchFamily="66" charset="0"/>
              </a:rPr>
              <a:t>Real usefulness comes from combining </a:t>
            </a:r>
            <a:r>
              <a:rPr lang="en-US" altLang="en-US" sz="2000" b="1" i="1" dirty="0">
                <a:solidFill>
                  <a:schemeClr val="accent3">
                    <a:lumMod val="50000"/>
                  </a:schemeClr>
                </a:solidFill>
                <a:latin typeface="Comic Sans MS" panose="030F0702030302020204" pitchFamily="66" charset="0"/>
              </a:rPr>
              <a:t>n</a:t>
            </a:r>
            <a:r>
              <a:rPr lang="en-US" altLang="en-US" sz="2000" b="1" dirty="0">
                <a:solidFill>
                  <a:schemeClr val="accent3">
                    <a:lumMod val="50000"/>
                  </a:schemeClr>
                </a:solidFill>
                <a:latin typeface="Comic Sans MS" panose="030F0702030302020204" pitchFamily="66" charset="0"/>
              </a:rPr>
              <a:t> and </a:t>
            </a:r>
            <a:r>
              <a:rPr lang="en-US" altLang="en-US" sz="2000" b="1" i="1" dirty="0">
                <a:solidFill>
                  <a:schemeClr val="accent3">
                    <a:lumMod val="50000"/>
                  </a:schemeClr>
                </a:solidFill>
                <a:latin typeface="Comic Sans MS" panose="030F0702030302020204" pitchFamily="66" charset="0"/>
              </a:rPr>
              <a:t>p</a:t>
            </a:r>
            <a:r>
              <a:rPr lang="en-US" altLang="en-US" sz="2000" b="1" dirty="0">
                <a:solidFill>
                  <a:schemeClr val="accent3">
                    <a:lumMod val="50000"/>
                  </a:schemeClr>
                </a:solidFill>
                <a:latin typeface="Comic Sans MS" panose="030F0702030302020204" pitchFamily="66" charset="0"/>
              </a:rPr>
              <a:t>-type semiconductors</a:t>
            </a:r>
          </a:p>
        </p:txBody>
      </p:sp>
      <p:grpSp>
        <p:nvGrpSpPr>
          <p:cNvPr id="68640" name="Group 32"/>
          <p:cNvGrpSpPr>
            <a:grpSpLocks/>
          </p:cNvGrpSpPr>
          <p:nvPr/>
        </p:nvGrpSpPr>
        <p:grpSpPr bwMode="auto">
          <a:xfrm>
            <a:off x="3300413" y="1544639"/>
            <a:ext cx="3143250" cy="2528887"/>
            <a:chOff x="984" y="1147"/>
            <a:chExt cx="1980" cy="1593"/>
          </a:xfrm>
        </p:grpSpPr>
        <p:pic>
          <p:nvPicPr>
            <p:cNvPr id="35862" name="Picture 8" descr="Fig 28-25c"/>
            <p:cNvPicPr>
              <a:picLocks noChangeAspect="1" noChangeArrowheads="1"/>
            </p:cNvPicPr>
            <p:nvPr/>
          </p:nvPicPr>
          <p:blipFill>
            <a:blip r:embed="rId2">
              <a:extLst>
                <a:ext uri="{28A0092B-C50C-407E-A947-70E740481C1C}">
                  <a14:useLocalDpi xmlns:a14="http://schemas.microsoft.com/office/drawing/2010/main" val="0"/>
                </a:ext>
              </a:extLst>
            </a:blip>
            <a:srcRect l="13310" b="31799"/>
            <a:stretch>
              <a:fillRect/>
            </a:stretch>
          </p:blipFill>
          <p:spPr bwMode="auto">
            <a:xfrm>
              <a:off x="984" y="1147"/>
              <a:ext cx="1980" cy="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3" name="Rectangle 9"/>
            <p:cNvSpPr>
              <a:spLocks noChangeArrowheads="1"/>
            </p:cNvSpPr>
            <p:nvPr/>
          </p:nvSpPr>
          <p:spPr bwMode="auto">
            <a:xfrm>
              <a:off x="1045" y="1642"/>
              <a:ext cx="1909" cy="104"/>
            </a:xfrm>
            <a:prstGeom prst="rect">
              <a:avLst/>
            </a:prstGeom>
            <a:solidFill>
              <a:srgbClr val="FEF2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5864" name="Rectangle 10"/>
            <p:cNvSpPr>
              <a:spLocks noChangeArrowheads="1"/>
            </p:cNvSpPr>
            <p:nvPr/>
          </p:nvSpPr>
          <p:spPr bwMode="auto">
            <a:xfrm>
              <a:off x="1052" y="2144"/>
              <a:ext cx="1908" cy="104"/>
            </a:xfrm>
            <a:prstGeom prst="rect">
              <a:avLst/>
            </a:prstGeom>
            <a:solidFill>
              <a:srgbClr val="A5D8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5865" name="Oval 11"/>
            <p:cNvSpPr>
              <a:spLocks noChangeArrowheads="1"/>
            </p:cNvSpPr>
            <p:nvPr/>
          </p:nvSpPr>
          <p:spPr bwMode="auto">
            <a:xfrm>
              <a:off x="2079" y="1627"/>
              <a:ext cx="70" cy="7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5866" name="Oval 12"/>
            <p:cNvSpPr>
              <a:spLocks noChangeArrowheads="1"/>
            </p:cNvSpPr>
            <p:nvPr/>
          </p:nvSpPr>
          <p:spPr bwMode="auto">
            <a:xfrm>
              <a:off x="2418" y="1620"/>
              <a:ext cx="70" cy="7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5867" name="Oval 13"/>
            <p:cNvSpPr>
              <a:spLocks noChangeArrowheads="1"/>
            </p:cNvSpPr>
            <p:nvPr/>
          </p:nvSpPr>
          <p:spPr bwMode="auto">
            <a:xfrm>
              <a:off x="2738" y="1620"/>
              <a:ext cx="70" cy="7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grpSp>
      <p:grpSp>
        <p:nvGrpSpPr>
          <p:cNvPr id="68639" name="Group 31"/>
          <p:cNvGrpSpPr>
            <a:grpSpLocks/>
          </p:cNvGrpSpPr>
          <p:nvPr/>
        </p:nvGrpSpPr>
        <p:grpSpPr bwMode="auto">
          <a:xfrm>
            <a:off x="6265744" y="1544638"/>
            <a:ext cx="3130550" cy="2528887"/>
            <a:chOff x="3563" y="1643"/>
            <a:chExt cx="1972" cy="1593"/>
          </a:xfrm>
        </p:grpSpPr>
        <p:pic>
          <p:nvPicPr>
            <p:cNvPr id="35855" name="Picture 20" descr="Fig 28-25c"/>
            <p:cNvPicPr>
              <a:picLocks noChangeAspect="1" noChangeArrowheads="1"/>
            </p:cNvPicPr>
            <p:nvPr/>
          </p:nvPicPr>
          <p:blipFill>
            <a:blip r:embed="rId2">
              <a:extLst>
                <a:ext uri="{28A0092B-C50C-407E-A947-70E740481C1C}">
                  <a14:useLocalDpi xmlns:a14="http://schemas.microsoft.com/office/drawing/2010/main" val="0"/>
                </a:ext>
              </a:extLst>
            </a:blip>
            <a:srcRect l="13660" b="31799"/>
            <a:stretch>
              <a:fillRect/>
            </a:stretch>
          </p:blipFill>
          <p:spPr bwMode="auto">
            <a:xfrm>
              <a:off x="3563" y="1643"/>
              <a:ext cx="1972" cy="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6" name="Rectangle 21"/>
            <p:cNvSpPr>
              <a:spLocks noChangeArrowheads="1"/>
            </p:cNvSpPr>
            <p:nvPr/>
          </p:nvSpPr>
          <p:spPr bwMode="auto">
            <a:xfrm>
              <a:off x="3616" y="2138"/>
              <a:ext cx="1909" cy="104"/>
            </a:xfrm>
            <a:prstGeom prst="rect">
              <a:avLst/>
            </a:prstGeom>
            <a:solidFill>
              <a:srgbClr val="FEF2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5857" name="Rectangle 22"/>
            <p:cNvSpPr>
              <a:spLocks noChangeArrowheads="1"/>
            </p:cNvSpPr>
            <p:nvPr/>
          </p:nvSpPr>
          <p:spPr bwMode="auto">
            <a:xfrm>
              <a:off x="3623" y="2640"/>
              <a:ext cx="1908" cy="104"/>
            </a:xfrm>
            <a:prstGeom prst="rect">
              <a:avLst/>
            </a:prstGeom>
            <a:solidFill>
              <a:srgbClr val="A5D8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grpSp>
          <p:nvGrpSpPr>
            <p:cNvPr id="35858" name="Group 23"/>
            <p:cNvGrpSpPr>
              <a:grpSpLocks/>
            </p:cNvGrpSpPr>
            <p:nvPr/>
          </p:nvGrpSpPr>
          <p:grpSpPr bwMode="auto">
            <a:xfrm>
              <a:off x="3754" y="2676"/>
              <a:ext cx="729" cy="77"/>
              <a:chOff x="3658" y="2556"/>
              <a:chExt cx="729" cy="77"/>
            </a:xfrm>
          </p:grpSpPr>
          <p:sp>
            <p:nvSpPr>
              <p:cNvPr id="35859" name="Oval 24"/>
              <p:cNvSpPr>
                <a:spLocks noChangeArrowheads="1"/>
              </p:cNvSpPr>
              <p:nvPr/>
            </p:nvSpPr>
            <p:spPr bwMode="auto">
              <a:xfrm>
                <a:off x="3658" y="2563"/>
                <a:ext cx="70" cy="70"/>
              </a:xfrm>
              <a:prstGeom prst="ellipse">
                <a:avLst/>
              </a:prstGeom>
              <a:solidFill>
                <a:srgbClr val="FEF2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5860" name="Oval 25"/>
              <p:cNvSpPr>
                <a:spLocks noChangeArrowheads="1"/>
              </p:cNvSpPr>
              <p:nvPr/>
            </p:nvSpPr>
            <p:spPr bwMode="auto">
              <a:xfrm>
                <a:off x="3997" y="2556"/>
                <a:ext cx="70" cy="71"/>
              </a:xfrm>
              <a:prstGeom prst="ellipse">
                <a:avLst/>
              </a:prstGeom>
              <a:solidFill>
                <a:srgbClr val="FEF2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5861" name="Oval 26"/>
              <p:cNvSpPr>
                <a:spLocks noChangeArrowheads="1"/>
              </p:cNvSpPr>
              <p:nvPr/>
            </p:nvSpPr>
            <p:spPr bwMode="auto">
              <a:xfrm>
                <a:off x="4317" y="2556"/>
                <a:ext cx="70" cy="71"/>
              </a:xfrm>
              <a:prstGeom prst="ellipse">
                <a:avLst/>
              </a:prstGeom>
              <a:solidFill>
                <a:srgbClr val="FEF2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grpSp>
      </p:grpSp>
      <p:grpSp>
        <p:nvGrpSpPr>
          <p:cNvPr id="68643" name="Group 35"/>
          <p:cNvGrpSpPr>
            <a:grpSpLocks/>
          </p:cNvGrpSpPr>
          <p:nvPr/>
        </p:nvGrpSpPr>
        <p:grpSpPr bwMode="auto">
          <a:xfrm>
            <a:off x="3746500" y="3886201"/>
            <a:ext cx="5435600" cy="519113"/>
            <a:chOff x="1400" y="2688"/>
            <a:chExt cx="3424" cy="327"/>
          </a:xfrm>
        </p:grpSpPr>
        <p:sp>
          <p:nvSpPr>
            <p:cNvPr id="35853" name="Text Box 33"/>
            <p:cNvSpPr txBox="1">
              <a:spLocks noChangeArrowheads="1"/>
            </p:cNvSpPr>
            <p:nvPr/>
          </p:nvSpPr>
          <p:spPr bwMode="auto">
            <a:xfrm>
              <a:off x="1400" y="2688"/>
              <a:ext cx="13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50000"/>
                </a:spcBef>
                <a:spcAft>
                  <a:spcPct val="0"/>
                </a:spcAft>
                <a:defRPr/>
              </a:pPr>
              <a:r>
                <a:rPr lang="en-US" altLang="en-US" i="1">
                  <a:solidFill>
                    <a:srgbClr val="000000"/>
                  </a:solidFill>
                </a:rPr>
                <a:t>n-type</a:t>
              </a:r>
            </a:p>
          </p:txBody>
        </p:sp>
        <p:sp>
          <p:nvSpPr>
            <p:cNvPr id="35854" name="Text Box 34"/>
            <p:cNvSpPr txBox="1">
              <a:spLocks noChangeArrowheads="1"/>
            </p:cNvSpPr>
            <p:nvPr/>
          </p:nvSpPr>
          <p:spPr bwMode="auto">
            <a:xfrm>
              <a:off x="3512" y="2688"/>
              <a:ext cx="13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50000"/>
                </a:spcBef>
                <a:spcAft>
                  <a:spcPct val="0"/>
                </a:spcAft>
                <a:defRPr/>
              </a:pPr>
              <a:r>
                <a:rPr lang="en-US" altLang="en-US" i="1">
                  <a:solidFill>
                    <a:srgbClr val="000000"/>
                  </a:solidFill>
                </a:rPr>
                <a:t>p-type</a:t>
              </a:r>
            </a:p>
          </p:txBody>
        </p:sp>
      </p:grpSp>
      <p:grpSp>
        <p:nvGrpSpPr>
          <p:cNvPr id="68647" name="Group 39"/>
          <p:cNvGrpSpPr>
            <a:grpSpLocks/>
          </p:cNvGrpSpPr>
          <p:nvPr/>
        </p:nvGrpSpPr>
        <p:grpSpPr bwMode="auto">
          <a:xfrm>
            <a:off x="2273300" y="1439864"/>
            <a:ext cx="7810500" cy="4906963"/>
            <a:chOff x="488" y="792"/>
            <a:chExt cx="4920" cy="3091"/>
          </a:xfrm>
        </p:grpSpPr>
        <p:sp>
          <p:nvSpPr>
            <p:cNvPr id="35850" name="AutoShape 36"/>
            <p:cNvSpPr>
              <a:spLocks noChangeArrowheads="1"/>
            </p:cNvSpPr>
            <p:nvPr/>
          </p:nvSpPr>
          <p:spPr bwMode="auto">
            <a:xfrm>
              <a:off x="2760" y="792"/>
              <a:ext cx="448" cy="1800"/>
            </a:xfrm>
            <a:prstGeom prst="roundRect">
              <a:avLst>
                <a:gd name="adj" fmla="val 16667"/>
              </a:avLst>
            </a:prstGeom>
            <a:solidFill>
              <a:schemeClr val="accent1">
                <a:alpha val="54901"/>
              </a:scheme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5851" name="Freeform 37"/>
            <p:cNvSpPr>
              <a:spLocks/>
            </p:cNvSpPr>
            <p:nvPr/>
          </p:nvSpPr>
          <p:spPr bwMode="auto">
            <a:xfrm>
              <a:off x="2664" y="2656"/>
              <a:ext cx="304" cy="680"/>
            </a:xfrm>
            <a:custGeom>
              <a:avLst/>
              <a:gdLst>
                <a:gd name="T0" fmla="*/ 304 w 304"/>
                <a:gd name="T1" fmla="*/ 0 h 680"/>
                <a:gd name="T2" fmla="*/ 240 w 304"/>
                <a:gd name="T3" fmla="*/ 400 h 680"/>
                <a:gd name="T4" fmla="*/ 0 w 304"/>
                <a:gd name="T5" fmla="*/ 680 h 680"/>
                <a:gd name="T6" fmla="*/ 0 60000 65536"/>
                <a:gd name="T7" fmla="*/ 0 60000 65536"/>
                <a:gd name="T8" fmla="*/ 0 60000 65536"/>
              </a:gdLst>
              <a:ahLst/>
              <a:cxnLst>
                <a:cxn ang="T6">
                  <a:pos x="T0" y="T1"/>
                </a:cxn>
                <a:cxn ang="T7">
                  <a:pos x="T2" y="T3"/>
                </a:cxn>
                <a:cxn ang="T8">
                  <a:pos x="T4" y="T5"/>
                </a:cxn>
              </a:cxnLst>
              <a:rect l="0" t="0" r="r" b="b"/>
              <a:pathLst>
                <a:path w="304" h="680">
                  <a:moveTo>
                    <a:pt x="304" y="0"/>
                  </a:moveTo>
                  <a:cubicBezTo>
                    <a:pt x="297" y="143"/>
                    <a:pt x="291" y="287"/>
                    <a:pt x="240" y="400"/>
                  </a:cubicBezTo>
                  <a:cubicBezTo>
                    <a:pt x="189" y="513"/>
                    <a:pt x="94" y="596"/>
                    <a:pt x="0" y="680"/>
                  </a:cubicBezTo>
                </a:path>
              </a:pathLst>
            </a:custGeom>
            <a:noFill/>
            <a:ln w="19050" cmpd="sng">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800">
                <a:solidFill>
                  <a:srgbClr val="000000"/>
                </a:solidFill>
                <a:latin typeface="Trebuchet MS" panose="020B0603020202020204" pitchFamily="34" charset="0"/>
              </a:endParaRPr>
            </a:p>
          </p:txBody>
        </p:sp>
        <p:sp>
          <p:nvSpPr>
            <p:cNvPr id="35852" name="Text Box 38"/>
            <p:cNvSpPr txBox="1">
              <a:spLocks noChangeArrowheads="1"/>
            </p:cNvSpPr>
            <p:nvPr/>
          </p:nvSpPr>
          <p:spPr bwMode="auto">
            <a:xfrm>
              <a:off x="488" y="3360"/>
              <a:ext cx="4920" cy="52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50000"/>
                </a:spcBef>
                <a:spcAft>
                  <a:spcPct val="0"/>
                </a:spcAft>
                <a:defRPr/>
              </a:pPr>
              <a:r>
                <a:rPr lang="en-US" altLang="en-US" sz="2400" dirty="0">
                  <a:solidFill>
                    <a:srgbClr val="000000"/>
                  </a:solidFill>
                  <a:latin typeface="Comic Sans MS" panose="030F0702030302020204" pitchFamily="66" charset="0"/>
                </a:rPr>
                <a:t>Junction develops a ‘built-in’ electric field at the interface due to charge rearrangement.</a:t>
              </a:r>
              <a:endParaRPr lang="en-US" altLang="en-US" dirty="0">
                <a:solidFill>
                  <a:srgbClr val="000000"/>
                </a:solidFill>
                <a:latin typeface="Comic Sans MS" panose="030F0702030302020204" pitchFamily="66" charset="0"/>
              </a:endParaRPr>
            </a:p>
          </p:txBody>
        </p:sp>
      </p:grpSp>
    </p:spTree>
    <p:extLst>
      <p:ext uri="{BB962C8B-B14F-4D97-AF65-F5344CB8AC3E}">
        <p14:creationId xmlns:p14="http://schemas.microsoft.com/office/powerpoint/2010/main" val="1213780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8640"/>
                                        </p:tgtEl>
                                        <p:attrNameLst>
                                          <p:attrName>style.visibility</p:attrName>
                                        </p:attrNameLst>
                                      </p:cBhvr>
                                      <p:to>
                                        <p:strVal val="visible"/>
                                      </p:to>
                                    </p:set>
                                    <p:anim calcmode="lin" valueType="num">
                                      <p:cBhvr additive="base">
                                        <p:cTn id="7" dur="500" fill="hold"/>
                                        <p:tgtEl>
                                          <p:spTgt spid="68640"/>
                                        </p:tgtEl>
                                        <p:attrNameLst>
                                          <p:attrName>ppt_x</p:attrName>
                                        </p:attrNameLst>
                                      </p:cBhvr>
                                      <p:tavLst>
                                        <p:tav tm="0">
                                          <p:val>
                                            <p:strVal val="0-#ppt_w/2"/>
                                          </p:val>
                                        </p:tav>
                                        <p:tav tm="100000">
                                          <p:val>
                                            <p:strVal val="#ppt_x"/>
                                          </p:val>
                                        </p:tav>
                                      </p:tavLst>
                                    </p:anim>
                                    <p:anim calcmode="lin" valueType="num">
                                      <p:cBhvr additive="base">
                                        <p:cTn id="8" dur="500" fill="hold"/>
                                        <p:tgtEl>
                                          <p:spTgt spid="686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8639"/>
                                        </p:tgtEl>
                                        <p:attrNameLst>
                                          <p:attrName>style.visibility</p:attrName>
                                        </p:attrNameLst>
                                      </p:cBhvr>
                                      <p:to>
                                        <p:strVal val="visible"/>
                                      </p:to>
                                    </p:set>
                                    <p:anim calcmode="lin" valueType="num">
                                      <p:cBhvr additive="base">
                                        <p:cTn id="11" dur="500" fill="hold"/>
                                        <p:tgtEl>
                                          <p:spTgt spid="68639"/>
                                        </p:tgtEl>
                                        <p:attrNameLst>
                                          <p:attrName>ppt_x</p:attrName>
                                        </p:attrNameLst>
                                      </p:cBhvr>
                                      <p:tavLst>
                                        <p:tav tm="0">
                                          <p:val>
                                            <p:strVal val="1+#ppt_w/2"/>
                                          </p:val>
                                        </p:tav>
                                        <p:tav tm="100000">
                                          <p:val>
                                            <p:strVal val="#ppt_x"/>
                                          </p:val>
                                        </p:tav>
                                      </p:tavLst>
                                    </p:anim>
                                    <p:anim calcmode="lin" valueType="num">
                                      <p:cBhvr additive="base">
                                        <p:cTn id="12" dur="500" fill="hold"/>
                                        <p:tgtEl>
                                          <p:spTgt spid="6863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8643"/>
                                        </p:tgtEl>
                                        <p:attrNameLst>
                                          <p:attrName>style.visibility</p:attrName>
                                        </p:attrNameLst>
                                      </p:cBhvr>
                                      <p:to>
                                        <p:strVal val="visible"/>
                                      </p:to>
                                    </p:set>
                                    <p:anim calcmode="lin" valueType="num">
                                      <p:cBhvr additive="base">
                                        <p:cTn id="17" dur="500" fill="hold"/>
                                        <p:tgtEl>
                                          <p:spTgt spid="68643"/>
                                        </p:tgtEl>
                                        <p:attrNameLst>
                                          <p:attrName>ppt_x</p:attrName>
                                        </p:attrNameLst>
                                      </p:cBhvr>
                                      <p:tavLst>
                                        <p:tav tm="0">
                                          <p:val>
                                            <p:strVal val="#ppt_x"/>
                                          </p:val>
                                        </p:tav>
                                        <p:tav tm="100000">
                                          <p:val>
                                            <p:strVal val="#ppt_x"/>
                                          </p:val>
                                        </p:tav>
                                      </p:tavLst>
                                    </p:anim>
                                    <p:anim calcmode="lin" valueType="num">
                                      <p:cBhvr additive="base">
                                        <p:cTn id="18" dur="500" fill="hold"/>
                                        <p:tgtEl>
                                          <p:spTgt spid="6864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8647"/>
                                        </p:tgtEl>
                                        <p:attrNameLst>
                                          <p:attrName>style.visibility</p:attrName>
                                        </p:attrNameLst>
                                      </p:cBhvr>
                                      <p:to>
                                        <p:strVal val="visible"/>
                                      </p:to>
                                    </p:set>
                                    <p:anim calcmode="lin" valueType="num">
                                      <p:cBhvr additive="base">
                                        <p:cTn id="23" dur="500" fill="hold"/>
                                        <p:tgtEl>
                                          <p:spTgt spid="68647"/>
                                        </p:tgtEl>
                                        <p:attrNameLst>
                                          <p:attrName>ppt_x</p:attrName>
                                        </p:attrNameLst>
                                      </p:cBhvr>
                                      <p:tavLst>
                                        <p:tav tm="0">
                                          <p:val>
                                            <p:strVal val="#ppt_x"/>
                                          </p:val>
                                        </p:tav>
                                        <p:tav tm="100000">
                                          <p:val>
                                            <p:strVal val="#ppt_x"/>
                                          </p:val>
                                        </p:tav>
                                      </p:tavLst>
                                    </p:anim>
                                    <p:anim calcmode="lin" valueType="num">
                                      <p:cBhvr additive="base">
                                        <p:cTn id="24" dur="500" fill="hold"/>
                                        <p:tgtEl>
                                          <p:spTgt spid="686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xfrm>
            <a:off x="3154728" y="308431"/>
            <a:ext cx="6589199" cy="578983"/>
          </a:xfrm>
        </p:spPr>
        <p:txBody>
          <a:bodyPr>
            <a:normAutofit fontScale="90000"/>
          </a:bodyPr>
          <a:lstStyle/>
          <a:p>
            <a:pPr eaLnBrk="1" hangingPunct="1"/>
            <a:r>
              <a:rPr lang="en-US" altLang="en-US" dirty="0">
                <a:latin typeface="Comic Sans MS" panose="030F0702030302020204" pitchFamily="66" charset="0"/>
              </a:rPr>
              <a:t>6.8 Semiconductor devices</a:t>
            </a:r>
          </a:p>
        </p:txBody>
      </p:sp>
      <p:sp>
        <p:nvSpPr>
          <p:cNvPr id="36869" name="Rectangle 3"/>
          <p:cNvSpPr>
            <a:spLocks noGrp="1" noChangeArrowheads="1"/>
          </p:cNvSpPr>
          <p:nvPr>
            <p:ph idx="1"/>
          </p:nvPr>
        </p:nvSpPr>
        <p:spPr>
          <a:xfrm>
            <a:off x="1714500" y="1041400"/>
            <a:ext cx="8636000" cy="1600200"/>
          </a:xfrm>
        </p:spPr>
        <p:txBody>
          <a:bodyPr>
            <a:normAutofit fontScale="92500"/>
          </a:bodyPr>
          <a:lstStyle/>
          <a:p>
            <a:pPr eaLnBrk="1" hangingPunct="1">
              <a:spcBef>
                <a:spcPct val="45000"/>
              </a:spcBef>
            </a:pPr>
            <a:r>
              <a:rPr lang="en-US" altLang="en-US" b="1" dirty="0">
                <a:latin typeface="Comic Sans MS" panose="030F0702030302020204" pitchFamily="66" charset="0"/>
              </a:rPr>
              <a:t>This built-in electric field has a direction, so the diode behaves differently in different directions.</a:t>
            </a:r>
          </a:p>
          <a:p>
            <a:pPr eaLnBrk="1" hangingPunct="1">
              <a:lnSpc>
                <a:spcPct val="90000"/>
              </a:lnSpc>
            </a:pPr>
            <a:r>
              <a:rPr lang="en-US" altLang="en-US" b="1" dirty="0">
                <a:latin typeface="Comic Sans MS" panose="030F0702030302020204" pitchFamily="66" charset="0"/>
              </a:rPr>
              <a:t>Many devices made from a junction between </a:t>
            </a:r>
            <a:br>
              <a:rPr lang="en-US" altLang="en-US" b="1" dirty="0">
                <a:latin typeface="Comic Sans MS" panose="030F0702030302020204" pitchFamily="66" charset="0"/>
              </a:rPr>
            </a:br>
            <a:r>
              <a:rPr lang="en-US" altLang="en-US" b="1" i="1" dirty="0">
                <a:latin typeface="Comic Sans MS" panose="030F0702030302020204" pitchFamily="66" charset="0"/>
              </a:rPr>
              <a:t>n</a:t>
            </a:r>
            <a:r>
              <a:rPr lang="en-US" altLang="en-US" b="1" dirty="0">
                <a:latin typeface="Comic Sans MS" panose="030F0702030302020204" pitchFamily="66" charset="0"/>
              </a:rPr>
              <a:t>- and </a:t>
            </a:r>
            <a:r>
              <a:rPr lang="en-US" altLang="en-US" b="1" i="1" dirty="0">
                <a:latin typeface="Comic Sans MS" panose="030F0702030302020204" pitchFamily="66" charset="0"/>
              </a:rPr>
              <a:t>p</a:t>
            </a:r>
            <a:r>
              <a:rPr lang="en-US" altLang="en-US" b="1" dirty="0">
                <a:latin typeface="Comic Sans MS" panose="030F0702030302020204" pitchFamily="66" charset="0"/>
              </a:rPr>
              <a:t>-type materials.</a:t>
            </a:r>
          </a:p>
          <a:p>
            <a:pPr lvl="1" eaLnBrk="1" hangingPunct="1">
              <a:lnSpc>
                <a:spcPct val="90000"/>
              </a:lnSpc>
            </a:pPr>
            <a:r>
              <a:rPr lang="en-US" altLang="en-US" b="1" dirty="0">
                <a:latin typeface="Comic Sans MS" panose="030F0702030302020204" pitchFamily="66" charset="0"/>
              </a:rPr>
              <a:t>Diodes, transistors, LEDs (light-emitting diodes), diode lasers, solar cells etc.</a:t>
            </a:r>
          </a:p>
        </p:txBody>
      </p:sp>
      <p:sp>
        <p:nvSpPr>
          <p:cNvPr id="36866" name="Footer Placeholder 4"/>
          <p:cNvSpPr>
            <a:spLocks noGrp="1"/>
          </p:cNvSpPr>
          <p:nvPr>
            <p:ph type="ftr" sz="quarter" idx="11"/>
          </p:nvPr>
        </p:nvSpPr>
        <p:spPr>
          <a:noFill/>
        </p:spPr>
        <p:txBody>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algn="ctr" eaLnBrk="0" fontAlgn="base" hangingPunct="0">
              <a:spcBef>
                <a:spcPct val="0"/>
              </a:spcBef>
              <a:spcAft>
                <a:spcPct val="0"/>
              </a:spcAft>
              <a:defRPr/>
            </a:pPr>
            <a:r>
              <a:rPr lang="en-US" altLang="en-US" sz="1200">
                <a:solidFill>
                  <a:srgbClr val="000000"/>
                </a:solidFill>
                <a:latin typeface="Arial" panose="020B0604020202020204" pitchFamily="34" charset="0"/>
              </a:rPr>
              <a:t>Phy107 Fall 2006</a:t>
            </a:r>
          </a:p>
        </p:txBody>
      </p:sp>
      <p:pic>
        <p:nvPicPr>
          <p:cNvPr id="36870" name="Picture 4"/>
          <p:cNvPicPr>
            <a:picLocks noChangeAspect="1" noChangeArrowheads="1"/>
          </p:cNvPicPr>
          <p:nvPr/>
        </p:nvPicPr>
        <p:blipFill>
          <a:blip r:embed="rId2">
            <a:extLst>
              <a:ext uri="{28A0092B-C50C-407E-A947-70E740481C1C}">
                <a14:useLocalDpi xmlns:a14="http://schemas.microsoft.com/office/drawing/2010/main" val="0"/>
              </a:ext>
            </a:extLst>
          </a:blip>
          <a:srcRect l="23740" r="31915" b="68307"/>
          <a:stretch>
            <a:fillRect/>
          </a:stretch>
        </p:blipFill>
        <p:spPr bwMode="auto">
          <a:xfrm>
            <a:off x="2398714" y="4162426"/>
            <a:ext cx="213518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1" name="Group 5"/>
          <p:cNvGrpSpPr>
            <a:grpSpLocks/>
          </p:cNvGrpSpPr>
          <p:nvPr/>
        </p:nvGrpSpPr>
        <p:grpSpPr bwMode="auto">
          <a:xfrm>
            <a:off x="6261100" y="3670301"/>
            <a:ext cx="3862388" cy="2335213"/>
            <a:chOff x="3144" y="1904"/>
            <a:chExt cx="2433" cy="1471"/>
          </a:xfrm>
        </p:grpSpPr>
        <p:pic>
          <p:nvPicPr>
            <p:cNvPr id="36875" name="Picture 6"/>
            <p:cNvPicPr>
              <a:picLocks noChangeAspect="1" noChangeArrowheads="1"/>
            </p:cNvPicPr>
            <p:nvPr/>
          </p:nvPicPr>
          <p:blipFill>
            <a:blip r:embed="rId3">
              <a:extLst>
                <a:ext uri="{28A0092B-C50C-407E-A947-70E740481C1C}">
                  <a14:useLocalDpi xmlns:a14="http://schemas.microsoft.com/office/drawing/2010/main" val="0"/>
                </a:ext>
              </a:extLst>
            </a:blip>
            <a:srcRect l="72417" b="10612"/>
            <a:stretch>
              <a:fillRect/>
            </a:stretch>
          </p:blipFill>
          <p:spPr bwMode="auto">
            <a:xfrm>
              <a:off x="4480" y="1904"/>
              <a:ext cx="1097" cy="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7"/>
            <p:cNvPicPr>
              <a:picLocks noChangeAspect="1" noChangeArrowheads="1"/>
            </p:cNvPicPr>
            <p:nvPr/>
          </p:nvPicPr>
          <p:blipFill>
            <a:blip r:embed="rId3">
              <a:extLst>
                <a:ext uri="{28A0092B-C50C-407E-A947-70E740481C1C}">
                  <a14:useLocalDpi xmlns:a14="http://schemas.microsoft.com/office/drawing/2010/main" val="0"/>
                </a:ext>
              </a:extLst>
            </a:blip>
            <a:srcRect r="69600" b="12129"/>
            <a:stretch>
              <a:fillRect/>
            </a:stretch>
          </p:blipFill>
          <p:spPr bwMode="auto">
            <a:xfrm>
              <a:off x="3144" y="1984"/>
              <a:ext cx="1209" cy="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72" name="Text Box 8"/>
          <p:cNvSpPr txBox="1">
            <a:spLocks noChangeArrowheads="1"/>
          </p:cNvSpPr>
          <p:nvPr/>
        </p:nvSpPr>
        <p:spPr bwMode="auto">
          <a:xfrm>
            <a:off x="2613025" y="5653089"/>
            <a:ext cx="22397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r>
              <a:rPr lang="en-US" altLang="en-US" sz="2400">
                <a:solidFill>
                  <a:srgbClr val="000000"/>
                </a:solidFill>
              </a:rPr>
              <a:t>Junction Diode</a:t>
            </a:r>
          </a:p>
        </p:txBody>
      </p:sp>
      <p:sp>
        <p:nvSpPr>
          <p:cNvPr id="36873" name="Text Box 9"/>
          <p:cNvSpPr txBox="1">
            <a:spLocks noChangeArrowheads="1"/>
          </p:cNvSpPr>
          <p:nvPr/>
        </p:nvSpPr>
        <p:spPr bwMode="auto">
          <a:xfrm>
            <a:off x="6308725" y="5868988"/>
            <a:ext cx="3854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r>
              <a:rPr lang="en-US" altLang="en-US" sz="2400">
                <a:solidFill>
                  <a:srgbClr val="000000"/>
                </a:solidFill>
              </a:rPr>
              <a:t>Bipolar Junction Transistor</a:t>
            </a:r>
          </a:p>
        </p:txBody>
      </p:sp>
      <p:pic>
        <p:nvPicPr>
          <p:cNvPr id="36874" name="Picture 10" descr="solid-stat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726" y="3548063"/>
            <a:ext cx="4968875"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66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398" y="173174"/>
            <a:ext cx="2935973" cy="6657221"/>
          </a:xfrm>
          <a:prstGeom prst="rect">
            <a:avLst/>
          </a:prstGeom>
        </p:spPr>
      </p:pic>
      <p:sp>
        <p:nvSpPr>
          <p:cNvPr id="4" name="Rectangle 3"/>
          <p:cNvSpPr/>
          <p:nvPr/>
        </p:nvSpPr>
        <p:spPr>
          <a:xfrm>
            <a:off x="5164348" y="1104181"/>
            <a:ext cx="6694572" cy="6124754"/>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Some solids are amorphous (no long-range order), but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many are crystalline,</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 having their atoms, ions or molecules arranged in an orderly array called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lattice.</a:t>
            </a:r>
            <a:endPar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Most solids are at low temperature and /or high pressure have a crystal lattice where atoms are found at specific locations in a microscopic unit and have their molecules arranged in a regular lattice.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Here are 14 possible crystal lattices types</a:t>
            </a:r>
          </a:p>
        </p:txBody>
      </p:sp>
      <p:sp>
        <p:nvSpPr>
          <p:cNvPr id="5" name="TextBox 4"/>
          <p:cNvSpPr txBox="1"/>
          <p:nvPr/>
        </p:nvSpPr>
        <p:spPr>
          <a:xfrm>
            <a:off x="4965940" y="274321"/>
            <a:ext cx="49515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Crystalline Solids</a:t>
            </a:r>
          </a:p>
        </p:txBody>
      </p:sp>
    </p:spTree>
    <p:extLst>
      <p:ext uri="{BB962C8B-B14F-4D97-AF65-F5344CB8AC3E}">
        <p14:creationId xmlns:p14="http://schemas.microsoft.com/office/powerpoint/2010/main" val="906619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689825" y="919487"/>
            <a:ext cx="933994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defRPr/>
            </a:pPr>
            <a:r>
              <a:rPr lang="en-US" altLang="en-US" sz="2800" b="1" dirty="0">
                <a:solidFill>
                  <a:srgbClr val="9F8351">
                    <a:lumMod val="50000"/>
                  </a:srgbClr>
                </a:solidFill>
                <a:latin typeface="Comic Sans MS" panose="030F0702030302020204" pitchFamily="66" charset="0"/>
              </a:rPr>
              <a:t>When an </a:t>
            </a:r>
            <a:r>
              <a:rPr lang="en-US" altLang="en-US" sz="2800" b="1" i="1" dirty="0">
                <a:solidFill>
                  <a:srgbClr val="9F8351">
                    <a:lumMod val="50000"/>
                  </a:srgbClr>
                </a:solidFill>
                <a:latin typeface="Comic Sans MS" panose="030F0702030302020204" pitchFamily="66" charset="0"/>
              </a:rPr>
              <a:t>n</a:t>
            </a:r>
            <a:r>
              <a:rPr lang="en-US" altLang="en-US" sz="2800" b="1" dirty="0">
                <a:solidFill>
                  <a:srgbClr val="9F8351">
                    <a:lumMod val="50000"/>
                  </a:srgbClr>
                </a:solidFill>
                <a:latin typeface="Comic Sans MS" panose="030F0702030302020204" pitchFamily="66" charset="0"/>
              </a:rPr>
              <a:t>-type and a </a:t>
            </a:r>
            <a:r>
              <a:rPr lang="en-US" altLang="en-US" sz="2800" b="1" i="1" dirty="0">
                <a:solidFill>
                  <a:srgbClr val="9F8351">
                    <a:lumMod val="50000"/>
                  </a:srgbClr>
                </a:solidFill>
                <a:latin typeface="Comic Sans MS" panose="030F0702030302020204" pitchFamily="66" charset="0"/>
              </a:rPr>
              <a:t>p</a:t>
            </a:r>
            <a:r>
              <a:rPr lang="en-US" altLang="en-US" sz="2800" b="1" dirty="0">
                <a:solidFill>
                  <a:srgbClr val="9F8351">
                    <a:lumMod val="50000"/>
                  </a:srgbClr>
                </a:solidFill>
                <a:latin typeface="Comic Sans MS" panose="030F0702030302020204" pitchFamily="66" charset="0"/>
              </a:rPr>
              <a:t>-type semiconductor are joined, the result is a </a:t>
            </a:r>
            <a:r>
              <a:rPr lang="en-US" altLang="en-US" sz="2800" b="1" i="1" dirty="0" err="1">
                <a:solidFill>
                  <a:srgbClr val="9F8351">
                    <a:lumMod val="50000"/>
                  </a:srgbClr>
                </a:solidFill>
                <a:latin typeface="Comic Sans MS" panose="030F0702030302020204" pitchFamily="66" charset="0"/>
              </a:rPr>
              <a:t>pn</a:t>
            </a:r>
            <a:r>
              <a:rPr lang="en-US" altLang="en-US" sz="2800" b="1" dirty="0">
                <a:solidFill>
                  <a:srgbClr val="9F8351">
                    <a:lumMod val="50000"/>
                  </a:srgbClr>
                </a:solidFill>
                <a:latin typeface="Comic Sans MS" panose="030F0702030302020204" pitchFamily="66" charset="0"/>
              </a:rPr>
              <a:t> junction diode. This diode will conduct electricity in one direction but not the other.</a:t>
            </a:r>
          </a:p>
        </p:txBody>
      </p:sp>
      <p:sp>
        <p:nvSpPr>
          <p:cNvPr id="22534" name="Rectangle 6"/>
          <p:cNvSpPr>
            <a:spLocks noGrp="1" noChangeArrowheads="1"/>
          </p:cNvSpPr>
          <p:nvPr>
            <p:ph type="title"/>
          </p:nvPr>
        </p:nvSpPr>
        <p:spPr>
          <a:xfrm>
            <a:off x="3065197" y="37312"/>
            <a:ext cx="6589200" cy="799450"/>
          </a:xfrm>
        </p:spPr>
        <p:txBody>
          <a:bodyPr/>
          <a:lstStyle/>
          <a:p>
            <a:r>
              <a:rPr lang="en-US" altLang="en-US" dirty="0">
                <a:latin typeface="Comic Sans MS" panose="030F0702030302020204" pitchFamily="66" charset="0"/>
              </a:rPr>
              <a:t>6.9 Semiconductor Diodes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003" y="2944663"/>
            <a:ext cx="7539488" cy="3314148"/>
          </a:xfrm>
          <a:prstGeom prst="rect">
            <a:avLst/>
          </a:prstGeom>
        </p:spPr>
      </p:pic>
    </p:spTree>
    <p:extLst>
      <p:ext uri="{BB962C8B-B14F-4D97-AF65-F5344CB8AC3E}">
        <p14:creationId xmlns:p14="http://schemas.microsoft.com/office/powerpoint/2010/main" val="37938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770" y="210043"/>
            <a:ext cx="6589200" cy="600841"/>
          </a:xfrm>
        </p:spPr>
        <p:txBody>
          <a:bodyPr>
            <a:normAutofit fontScale="90000"/>
          </a:bodyPr>
          <a:lstStyle/>
          <a:p>
            <a:r>
              <a:rPr lang="en-US" dirty="0">
                <a:latin typeface="Comic Sans MS" panose="030F0702030302020204" pitchFamily="66" charset="0"/>
              </a:rPr>
              <a:t>6.9 Semiconductor Diodes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507" y="1002891"/>
            <a:ext cx="6101751" cy="3711899"/>
          </a:xfrm>
          <a:prstGeom prst="rect">
            <a:avLst/>
          </a:prstGeom>
        </p:spPr>
      </p:pic>
      <p:sp>
        <p:nvSpPr>
          <p:cNvPr id="4" name="TextBox 3"/>
          <p:cNvSpPr txBox="1"/>
          <p:nvPr/>
        </p:nvSpPr>
        <p:spPr>
          <a:xfrm>
            <a:off x="2416043" y="4839771"/>
            <a:ext cx="7858664" cy="1200329"/>
          </a:xfrm>
          <a:prstGeom prst="rect">
            <a:avLst/>
          </a:prstGeom>
          <a:noFill/>
        </p:spPr>
        <p:txBody>
          <a:bodyPr wrap="square" rtlCol="0">
            <a:spAutoFit/>
          </a:bodyPr>
          <a:lstStyle/>
          <a:p>
            <a:r>
              <a:rPr lang="en-US" dirty="0">
                <a:solidFill>
                  <a:prstClr val="black"/>
                </a:solidFill>
                <a:latin typeface="Comic Sans MS" panose="030F0702030302020204" pitchFamily="66" charset="0"/>
              </a:rPr>
              <a:t>Bands in Diodes: (a) With no external bias , the highest-energy electrons are in the same level in both p-type(left) and n-type (right).</a:t>
            </a:r>
          </a:p>
          <a:p>
            <a:r>
              <a:rPr lang="en-US" dirty="0">
                <a:solidFill>
                  <a:prstClr val="black"/>
                </a:solidFill>
                <a:latin typeface="Comic Sans MS" panose="030F0702030302020204" pitchFamily="66" charset="0"/>
              </a:rPr>
              <a:t>(b) An externally applied reverse bias exacerbates the dogleg in the bands. (c) A forward bias evens it out and current flows.</a:t>
            </a:r>
          </a:p>
        </p:txBody>
      </p:sp>
    </p:spTree>
    <p:extLst>
      <p:ext uri="{BB962C8B-B14F-4D97-AF65-F5344CB8AC3E}">
        <p14:creationId xmlns:p14="http://schemas.microsoft.com/office/powerpoint/2010/main" val="4236639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1905000" y="990601"/>
            <a:ext cx="8382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en-US" sz="2800" b="1" dirty="0">
                <a:solidFill>
                  <a:srgbClr val="9F8351">
                    <a:lumMod val="50000"/>
                  </a:srgbClr>
                </a:solidFill>
                <a:latin typeface="Comic Sans MS" panose="030F0702030302020204" pitchFamily="66" charset="0"/>
              </a:rPr>
              <a:t>A graph of current vs. voltage shows this effect clearly. If the potential difference is large enough, current will flow in the reverse direction as well.</a:t>
            </a:r>
          </a:p>
        </p:txBody>
      </p:sp>
      <p:sp>
        <p:nvSpPr>
          <p:cNvPr id="21509" name="Rectangle 5"/>
          <p:cNvSpPr>
            <a:spLocks noGrp="1" noChangeArrowheads="1"/>
          </p:cNvSpPr>
          <p:nvPr>
            <p:ph type="title"/>
          </p:nvPr>
        </p:nvSpPr>
        <p:spPr>
          <a:xfrm>
            <a:off x="3305298" y="212042"/>
            <a:ext cx="6589200" cy="1280890"/>
          </a:xfrm>
        </p:spPr>
        <p:txBody>
          <a:bodyPr/>
          <a:lstStyle/>
          <a:p>
            <a:r>
              <a:rPr lang="en-US" altLang="en-US" dirty="0"/>
              <a:t>6.9 Semiconductor Diodes</a:t>
            </a:r>
          </a:p>
        </p:txBody>
      </p:sp>
      <p:sp>
        <p:nvSpPr>
          <p:cNvPr id="21510" name="Text Box 6"/>
          <p:cNvSpPr txBox="1">
            <a:spLocks noChangeArrowheads="1"/>
          </p:cNvSpPr>
          <p:nvPr/>
        </p:nvSpPr>
        <p:spPr bwMode="auto">
          <a:xfrm>
            <a:off x="2743200" y="3124201"/>
            <a:ext cx="6781800" cy="30845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en-US" sz="2800" b="1">
                <a:solidFill>
                  <a:srgbClr val="000000"/>
                </a:solidFill>
                <a:latin typeface="Arial" panose="020B0604020202020204" pitchFamily="34" charset="0"/>
              </a:rPr>
              <a:t>Figure 40-38 goes here.</a:t>
            </a:r>
          </a:p>
          <a:p>
            <a:pPr fontAlgn="base">
              <a:spcBef>
                <a:spcPct val="50000"/>
              </a:spcBef>
              <a:spcAft>
                <a:spcPct val="0"/>
              </a:spcAft>
              <a:defRPr/>
            </a:pPr>
            <a:endParaRPr lang="en-US" altLang="en-US" sz="2800" b="1">
              <a:solidFill>
                <a:srgbClr val="000000"/>
              </a:solidFill>
              <a:latin typeface="Arial" panose="020B0604020202020204" pitchFamily="34" charset="0"/>
            </a:endParaRPr>
          </a:p>
          <a:p>
            <a:pPr fontAlgn="base">
              <a:spcBef>
                <a:spcPct val="50000"/>
              </a:spcBef>
              <a:spcAft>
                <a:spcPct val="0"/>
              </a:spcAft>
              <a:defRPr/>
            </a:pPr>
            <a:endParaRPr lang="en-US" altLang="en-US" sz="2800" b="1">
              <a:solidFill>
                <a:srgbClr val="000000"/>
              </a:solidFill>
              <a:latin typeface="Arial" panose="020B0604020202020204" pitchFamily="34" charset="0"/>
            </a:endParaRPr>
          </a:p>
          <a:p>
            <a:pPr fontAlgn="base">
              <a:spcBef>
                <a:spcPct val="50000"/>
              </a:spcBef>
              <a:spcAft>
                <a:spcPct val="0"/>
              </a:spcAft>
              <a:defRPr/>
            </a:pPr>
            <a:endParaRPr lang="en-US" altLang="en-US" sz="2800" b="1">
              <a:solidFill>
                <a:srgbClr val="000000"/>
              </a:solidFill>
              <a:latin typeface="Arial" panose="020B0604020202020204" pitchFamily="34" charset="0"/>
            </a:endParaRPr>
          </a:p>
          <a:p>
            <a:pPr fontAlgn="base">
              <a:spcBef>
                <a:spcPct val="50000"/>
              </a:spcBef>
              <a:spcAft>
                <a:spcPct val="0"/>
              </a:spcAft>
              <a:defRPr/>
            </a:pPr>
            <a:endParaRPr lang="en-US" altLang="en-US" sz="2800" b="1">
              <a:solidFill>
                <a:srgbClr val="000000"/>
              </a:solidFill>
              <a:latin typeface="Arial" panose="020B0604020202020204" pitchFamily="34" charset="0"/>
            </a:endParaRPr>
          </a:p>
        </p:txBody>
      </p:sp>
      <p:pic>
        <p:nvPicPr>
          <p:cNvPr id="21511" name="Picture 7" descr="Figure_40_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864" y="2928938"/>
            <a:ext cx="8548687" cy="370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063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1866900" y="254000"/>
            <a:ext cx="5918200" cy="876300"/>
          </a:xfrm>
        </p:spPr>
        <p:txBody>
          <a:bodyPr/>
          <a:lstStyle/>
          <a:p>
            <a:pPr eaLnBrk="1" hangingPunct="1"/>
            <a:r>
              <a:rPr lang="en-US" altLang="en-US" dirty="0">
                <a:latin typeface="Comic Sans MS" panose="030F0702030302020204" pitchFamily="66" charset="0"/>
              </a:rPr>
              <a:t>Light emitting diode</a:t>
            </a:r>
          </a:p>
        </p:txBody>
      </p:sp>
      <p:sp>
        <p:nvSpPr>
          <p:cNvPr id="37893" name="Rectangle 3"/>
          <p:cNvSpPr>
            <a:spLocks noGrp="1" noChangeArrowheads="1"/>
          </p:cNvSpPr>
          <p:nvPr>
            <p:ph idx="1"/>
          </p:nvPr>
        </p:nvSpPr>
        <p:spPr>
          <a:xfrm>
            <a:off x="1651000" y="876300"/>
            <a:ext cx="6083300" cy="4114800"/>
          </a:xfrm>
        </p:spPr>
        <p:txBody>
          <a:bodyPr>
            <a:normAutofit/>
          </a:bodyPr>
          <a:lstStyle/>
          <a:p>
            <a:pPr eaLnBrk="1" hangingPunct="1"/>
            <a:r>
              <a:rPr lang="en-US" altLang="en-US" sz="2400" dirty="0">
                <a:latin typeface="Comic Sans MS" panose="030F0702030302020204" pitchFamily="66" charset="0"/>
              </a:rPr>
              <a:t>Battery causes electrons and holes to flow toward </a:t>
            </a:r>
            <a:r>
              <a:rPr lang="en-US" altLang="en-US" sz="2400" i="1" dirty="0" err="1">
                <a:latin typeface="Comic Sans MS" panose="030F0702030302020204" pitchFamily="66" charset="0"/>
              </a:rPr>
              <a:t>pn</a:t>
            </a:r>
            <a:r>
              <a:rPr lang="en-US" altLang="en-US" sz="2400" dirty="0">
                <a:latin typeface="Comic Sans MS" panose="030F0702030302020204" pitchFamily="66" charset="0"/>
              </a:rPr>
              <a:t> interface</a:t>
            </a:r>
          </a:p>
          <a:p>
            <a:pPr eaLnBrk="1" hangingPunct="1"/>
            <a:r>
              <a:rPr lang="en-US" altLang="en-US" sz="2400" dirty="0">
                <a:latin typeface="Comic Sans MS" panose="030F0702030302020204" pitchFamily="66" charset="0"/>
              </a:rPr>
              <a:t>Electrons and holes recombine</a:t>
            </a:r>
            <a:br>
              <a:rPr lang="en-US" altLang="en-US" sz="2400" dirty="0">
                <a:latin typeface="Comic Sans MS" panose="030F0702030302020204" pitchFamily="66" charset="0"/>
              </a:rPr>
            </a:br>
            <a:r>
              <a:rPr lang="en-US" altLang="en-US" sz="2400" dirty="0">
                <a:latin typeface="Comic Sans MS" panose="030F0702030302020204" pitchFamily="66" charset="0"/>
              </a:rPr>
              <a:t>at interface (electron </a:t>
            </a:r>
            <a:br>
              <a:rPr lang="en-US" altLang="en-US" sz="2400" dirty="0">
                <a:latin typeface="Comic Sans MS" panose="030F0702030302020204" pitchFamily="66" charset="0"/>
              </a:rPr>
            </a:br>
            <a:r>
              <a:rPr lang="en-US" altLang="en-US" sz="2400" dirty="0">
                <a:latin typeface="Comic Sans MS" panose="030F0702030302020204" pitchFamily="66" charset="0"/>
              </a:rPr>
              <a:t>drops down to lower level)</a:t>
            </a:r>
          </a:p>
          <a:p>
            <a:pPr eaLnBrk="1" hangingPunct="1"/>
            <a:r>
              <a:rPr lang="en-US" altLang="en-US" sz="2400" dirty="0">
                <a:latin typeface="Comic Sans MS" panose="030F0702030302020204" pitchFamily="66" charset="0"/>
              </a:rPr>
              <a:t>Photon carries </a:t>
            </a:r>
            <a:br>
              <a:rPr lang="en-US" altLang="en-US" sz="2400" dirty="0">
                <a:latin typeface="Comic Sans MS" panose="030F0702030302020204" pitchFamily="66" charset="0"/>
              </a:rPr>
            </a:br>
            <a:r>
              <a:rPr lang="en-US" altLang="en-US" sz="2400" dirty="0">
                <a:latin typeface="Comic Sans MS" panose="030F0702030302020204" pitchFamily="66" charset="0"/>
              </a:rPr>
              <a:t>away released energy.</a:t>
            </a:r>
          </a:p>
          <a:p>
            <a:pPr eaLnBrk="1" hangingPunct="1"/>
            <a:r>
              <a:rPr lang="en-US" altLang="en-US" sz="2400" dirty="0">
                <a:latin typeface="Comic Sans MS" panose="030F0702030302020204" pitchFamily="66" charset="0"/>
              </a:rPr>
              <a:t>Low energy use - one color!</a:t>
            </a:r>
          </a:p>
        </p:txBody>
      </p:sp>
      <p:sp>
        <p:nvSpPr>
          <p:cNvPr id="37890" name="Footer Placeholder 4"/>
          <p:cNvSpPr>
            <a:spLocks noGrp="1"/>
          </p:cNvSpPr>
          <p:nvPr>
            <p:ph type="ftr" sz="quarter" idx="11"/>
          </p:nvPr>
        </p:nvSpPr>
        <p:spPr>
          <a:noFill/>
        </p:spPr>
        <p:txBody>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algn="ctr" eaLnBrk="0" fontAlgn="base" hangingPunct="0">
              <a:spcBef>
                <a:spcPct val="0"/>
              </a:spcBef>
              <a:spcAft>
                <a:spcPct val="0"/>
              </a:spcAft>
              <a:defRPr/>
            </a:pPr>
            <a:r>
              <a:rPr lang="en-US" altLang="en-US" sz="1200">
                <a:solidFill>
                  <a:srgbClr val="000000"/>
                </a:solidFill>
                <a:latin typeface="Arial" panose="020B0604020202020204" pitchFamily="34" charset="0"/>
              </a:rPr>
              <a:t>Phy107 Fall 2006</a:t>
            </a:r>
          </a:p>
        </p:txBody>
      </p:sp>
      <p:pic>
        <p:nvPicPr>
          <p:cNvPr id="37894" name="Picture 100" descr="led-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100" y="279400"/>
            <a:ext cx="21336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01" descr="led-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9546" y="2933700"/>
            <a:ext cx="3451225"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286" name="Group 102"/>
          <p:cNvGrpSpPr>
            <a:grpSpLocks/>
          </p:cNvGrpSpPr>
          <p:nvPr/>
        </p:nvGrpSpPr>
        <p:grpSpPr bwMode="auto">
          <a:xfrm>
            <a:off x="1701801" y="4614864"/>
            <a:ext cx="2638425" cy="2122487"/>
            <a:chOff x="984" y="1147"/>
            <a:chExt cx="1980" cy="1593"/>
          </a:xfrm>
        </p:grpSpPr>
        <p:pic>
          <p:nvPicPr>
            <p:cNvPr id="37907" name="Picture 103" descr="Fig 28-25c"/>
            <p:cNvPicPr>
              <a:picLocks noChangeAspect="1" noChangeArrowheads="1"/>
            </p:cNvPicPr>
            <p:nvPr/>
          </p:nvPicPr>
          <p:blipFill>
            <a:blip r:embed="rId4" cstate="print">
              <a:extLst>
                <a:ext uri="{28A0092B-C50C-407E-A947-70E740481C1C}">
                  <a14:useLocalDpi xmlns:a14="http://schemas.microsoft.com/office/drawing/2010/main" val="0"/>
                </a:ext>
              </a:extLst>
            </a:blip>
            <a:srcRect l="13310" b="31799"/>
            <a:stretch>
              <a:fillRect/>
            </a:stretch>
          </p:blipFill>
          <p:spPr bwMode="auto">
            <a:xfrm>
              <a:off x="984" y="1147"/>
              <a:ext cx="1980" cy="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8" name="Rectangle 104"/>
            <p:cNvSpPr>
              <a:spLocks noChangeArrowheads="1"/>
            </p:cNvSpPr>
            <p:nvPr/>
          </p:nvSpPr>
          <p:spPr bwMode="auto">
            <a:xfrm>
              <a:off x="1045" y="1642"/>
              <a:ext cx="1909" cy="104"/>
            </a:xfrm>
            <a:prstGeom prst="rect">
              <a:avLst/>
            </a:prstGeom>
            <a:solidFill>
              <a:srgbClr val="FEF2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7909" name="Rectangle 105"/>
            <p:cNvSpPr>
              <a:spLocks noChangeArrowheads="1"/>
            </p:cNvSpPr>
            <p:nvPr/>
          </p:nvSpPr>
          <p:spPr bwMode="auto">
            <a:xfrm>
              <a:off x="1052" y="2144"/>
              <a:ext cx="1908" cy="104"/>
            </a:xfrm>
            <a:prstGeom prst="rect">
              <a:avLst/>
            </a:prstGeom>
            <a:solidFill>
              <a:srgbClr val="A5D8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7910" name="Oval 106"/>
            <p:cNvSpPr>
              <a:spLocks noChangeArrowheads="1"/>
            </p:cNvSpPr>
            <p:nvPr/>
          </p:nvSpPr>
          <p:spPr bwMode="auto">
            <a:xfrm>
              <a:off x="2079" y="1627"/>
              <a:ext cx="70" cy="7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7911" name="Oval 107"/>
            <p:cNvSpPr>
              <a:spLocks noChangeArrowheads="1"/>
            </p:cNvSpPr>
            <p:nvPr/>
          </p:nvSpPr>
          <p:spPr bwMode="auto">
            <a:xfrm>
              <a:off x="2418" y="1620"/>
              <a:ext cx="70" cy="7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7912" name="Oval 108"/>
            <p:cNvSpPr>
              <a:spLocks noChangeArrowheads="1"/>
            </p:cNvSpPr>
            <p:nvPr/>
          </p:nvSpPr>
          <p:spPr bwMode="auto">
            <a:xfrm>
              <a:off x="2738" y="1620"/>
              <a:ext cx="70" cy="7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grpSp>
      <p:grpSp>
        <p:nvGrpSpPr>
          <p:cNvPr id="93293" name="Group 109"/>
          <p:cNvGrpSpPr>
            <a:grpSpLocks/>
          </p:cNvGrpSpPr>
          <p:nvPr/>
        </p:nvGrpSpPr>
        <p:grpSpPr bwMode="auto">
          <a:xfrm>
            <a:off x="4208463" y="4614864"/>
            <a:ext cx="2627312" cy="2122487"/>
            <a:chOff x="3563" y="1643"/>
            <a:chExt cx="1972" cy="1593"/>
          </a:xfrm>
        </p:grpSpPr>
        <p:pic>
          <p:nvPicPr>
            <p:cNvPr id="37900" name="Picture 110" descr="Fig 28-25c"/>
            <p:cNvPicPr>
              <a:picLocks noChangeAspect="1" noChangeArrowheads="1"/>
            </p:cNvPicPr>
            <p:nvPr/>
          </p:nvPicPr>
          <p:blipFill>
            <a:blip r:embed="rId4" cstate="print">
              <a:extLst>
                <a:ext uri="{28A0092B-C50C-407E-A947-70E740481C1C}">
                  <a14:useLocalDpi xmlns:a14="http://schemas.microsoft.com/office/drawing/2010/main" val="0"/>
                </a:ext>
              </a:extLst>
            </a:blip>
            <a:srcRect l="13660" b="31799"/>
            <a:stretch>
              <a:fillRect/>
            </a:stretch>
          </p:blipFill>
          <p:spPr bwMode="auto">
            <a:xfrm>
              <a:off x="3563" y="1643"/>
              <a:ext cx="1972" cy="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1" name="Rectangle 111"/>
            <p:cNvSpPr>
              <a:spLocks noChangeArrowheads="1"/>
            </p:cNvSpPr>
            <p:nvPr/>
          </p:nvSpPr>
          <p:spPr bwMode="auto">
            <a:xfrm>
              <a:off x="3616" y="2138"/>
              <a:ext cx="1909" cy="104"/>
            </a:xfrm>
            <a:prstGeom prst="rect">
              <a:avLst/>
            </a:prstGeom>
            <a:solidFill>
              <a:srgbClr val="FEF2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7902" name="Rectangle 112"/>
            <p:cNvSpPr>
              <a:spLocks noChangeArrowheads="1"/>
            </p:cNvSpPr>
            <p:nvPr/>
          </p:nvSpPr>
          <p:spPr bwMode="auto">
            <a:xfrm>
              <a:off x="3623" y="2640"/>
              <a:ext cx="1908" cy="104"/>
            </a:xfrm>
            <a:prstGeom prst="rect">
              <a:avLst/>
            </a:prstGeom>
            <a:solidFill>
              <a:srgbClr val="A5D8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grpSp>
          <p:nvGrpSpPr>
            <p:cNvPr id="37903" name="Group 113"/>
            <p:cNvGrpSpPr>
              <a:grpSpLocks/>
            </p:cNvGrpSpPr>
            <p:nvPr/>
          </p:nvGrpSpPr>
          <p:grpSpPr bwMode="auto">
            <a:xfrm>
              <a:off x="3754" y="2676"/>
              <a:ext cx="729" cy="77"/>
              <a:chOff x="3658" y="2556"/>
              <a:chExt cx="729" cy="77"/>
            </a:xfrm>
          </p:grpSpPr>
          <p:sp>
            <p:nvSpPr>
              <p:cNvPr id="37904" name="Oval 114"/>
              <p:cNvSpPr>
                <a:spLocks noChangeArrowheads="1"/>
              </p:cNvSpPr>
              <p:nvPr/>
            </p:nvSpPr>
            <p:spPr bwMode="auto">
              <a:xfrm>
                <a:off x="3658" y="2563"/>
                <a:ext cx="70" cy="70"/>
              </a:xfrm>
              <a:prstGeom prst="ellipse">
                <a:avLst/>
              </a:prstGeom>
              <a:solidFill>
                <a:srgbClr val="FEF2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7905" name="Oval 115"/>
              <p:cNvSpPr>
                <a:spLocks noChangeArrowheads="1"/>
              </p:cNvSpPr>
              <p:nvPr/>
            </p:nvSpPr>
            <p:spPr bwMode="auto">
              <a:xfrm>
                <a:off x="3997" y="2556"/>
                <a:ext cx="70" cy="71"/>
              </a:xfrm>
              <a:prstGeom prst="ellipse">
                <a:avLst/>
              </a:prstGeom>
              <a:solidFill>
                <a:srgbClr val="FEF2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7906" name="Oval 116"/>
              <p:cNvSpPr>
                <a:spLocks noChangeArrowheads="1"/>
              </p:cNvSpPr>
              <p:nvPr/>
            </p:nvSpPr>
            <p:spPr bwMode="auto">
              <a:xfrm>
                <a:off x="4317" y="2556"/>
                <a:ext cx="70" cy="71"/>
              </a:xfrm>
              <a:prstGeom prst="ellipse">
                <a:avLst/>
              </a:prstGeom>
              <a:solidFill>
                <a:srgbClr val="FEF2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grpSp>
      </p:grpSp>
      <p:sp>
        <p:nvSpPr>
          <p:cNvPr id="37898" name="Line 117"/>
          <p:cNvSpPr>
            <a:spLocks noChangeShapeType="1"/>
          </p:cNvSpPr>
          <p:nvPr/>
        </p:nvSpPr>
        <p:spPr bwMode="auto">
          <a:xfrm>
            <a:off x="3708400" y="5283200"/>
            <a:ext cx="2413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800">
              <a:solidFill>
                <a:srgbClr val="000000"/>
              </a:solidFill>
              <a:latin typeface="Trebuchet MS" panose="020B0603020202020204" pitchFamily="34" charset="0"/>
            </a:endParaRPr>
          </a:p>
        </p:txBody>
      </p:sp>
      <p:sp>
        <p:nvSpPr>
          <p:cNvPr id="37899" name="Line 118"/>
          <p:cNvSpPr>
            <a:spLocks noChangeShapeType="1"/>
          </p:cNvSpPr>
          <p:nvPr/>
        </p:nvSpPr>
        <p:spPr bwMode="auto">
          <a:xfrm flipH="1">
            <a:off x="4660900" y="6032500"/>
            <a:ext cx="2413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800">
              <a:solidFill>
                <a:srgbClr val="000000"/>
              </a:solidFill>
              <a:latin typeface="Trebuchet MS" panose="020B0603020202020204" pitchFamily="34" charset="0"/>
            </a:endParaRPr>
          </a:p>
        </p:txBody>
      </p:sp>
    </p:spTree>
    <p:extLst>
      <p:ext uri="{BB962C8B-B14F-4D97-AF65-F5344CB8AC3E}">
        <p14:creationId xmlns:p14="http://schemas.microsoft.com/office/powerpoint/2010/main" val="4255016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3286"/>
                                        </p:tgtEl>
                                        <p:attrNameLst>
                                          <p:attrName>style.visibility</p:attrName>
                                        </p:attrNameLst>
                                      </p:cBhvr>
                                      <p:to>
                                        <p:strVal val="visible"/>
                                      </p:to>
                                    </p:set>
                                    <p:anim calcmode="lin" valueType="num">
                                      <p:cBhvr additive="base">
                                        <p:cTn id="7" dur="500" fill="hold"/>
                                        <p:tgtEl>
                                          <p:spTgt spid="93286"/>
                                        </p:tgtEl>
                                        <p:attrNameLst>
                                          <p:attrName>ppt_x</p:attrName>
                                        </p:attrNameLst>
                                      </p:cBhvr>
                                      <p:tavLst>
                                        <p:tav tm="0">
                                          <p:val>
                                            <p:strVal val="0-#ppt_w/2"/>
                                          </p:val>
                                        </p:tav>
                                        <p:tav tm="100000">
                                          <p:val>
                                            <p:strVal val="#ppt_x"/>
                                          </p:val>
                                        </p:tav>
                                      </p:tavLst>
                                    </p:anim>
                                    <p:anim calcmode="lin" valueType="num">
                                      <p:cBhvr additive="base">
                                        <p:cTn id="8" dur="500" fill="hold"/>
                                        <p:tgtEl>
                                          <p:spTgt spid="9328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3293"/>
                                        </p:tgtEl>
                                        <p:attrNameLst>
                                          <p:attrName>style.visibility</p:attrName>
                                        </p:attrNameLst>
                                      </p:cBhvr>
                                      <p:to>
                                        <p:strVal val="visible"/>
                                      </p:to>
                                    </p:set>
                                    <p:anim calcmode="lin" valueType="num">
                                      <p:cBhvr additive="base">
                                        <p:cTn id="11" dur="500" fill="hold"/>
                                        <p:tgtEl>
                                          <p:spTgt spid="93293"/>
                                        </p:tgtEl>
                                        <p:attrNameLst>
                                          <p:attrName>ppt_x</p:attrName>
                                        </p:attrNameLst>
                                      </p:cBhvr>
                                      <p:tavLst>
                                        <p:tav tm="0">
                                          <p:val>
                                            <p:strVal val="1+#ppt_w/2"/>
                                          </p:val>
                                        </p:tav>
                                        <p:tav tm="100000">
                                          <p:val>
                                            <p:strVal val="#ppt_x"/>
                                          </p:val>
                                        </p:tav>
                                      </p:tavLst>
                                    </p:anim>
                                    <p:anim calcmode="lin" valueType="num">
                                      <p:cBhvr additive="base">
                                        <p:cTn id="12" dur="500" fill="hold"/>
                                        <p:tgtEl>
                                          <p:spTgt spid="932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2057400" y="838200"/>
            <a:ext cx="8153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en-US" sz="2400" b="1" dirty="0">
                <a:solidFill>
                  <a:srgbClr val="9F8351">
                    <a:lumMod val="50000"/>
                  </a:srgbClr>
                </a:solidFill>
                <a:latin typeface="Comic Sans MS" panose="030F0702030302020204" pitchFamily="66" charset="0"/>
              </a:rPr>
              <a:t>A junction transistor is one type of semiconductor sandwiched between layers of another – </a:t>
            </a:r>
            <a:r>
              <a:rPr lang="en-US" altLang="en-US" sz="2400" b="1" i="1" dirty="0" err="1">
                <a:solidFill>
                  <a:srgbClr val="9F8351">
                    <a:lumMod val="50000"/>
                  </a:srgbClr>
                </a:solidFill>
                <a:latin typeface="Comic Sans MS" panose="030F0702030302020204" pitchFamily="66" charset="0"/>
              </a:rPr>
              <a:t>npn</a:t>
            </a:r>
            <a:r>
              <a:rPr lang="en-US" altLang="en-US" sz="2400" b="1" dirty="0">
                <a:solidFill>
                  <a:srgbClr val="9F8351">
                    <a:lumMod val="50000"/>
                  </a:srgbClr>
                </a:solidFill>
                <a:latin typeface="Comic Sans MS" panose="030F0702030302020204" pitchFamily="66" charset="0"/>
              </a:rPr>
              <a:t> or </a:t>
            </a:r>
            <a:r>
              <a:rPr lang="en-US" altLang="en-US" sz="2400" b="1" i="1" dirty="0" err="1">
                <a:solidFill>
                  <a:srgbClr val="9F8351">
                    <a:lumMod val="50000"/>
                  </a:srgbClr>
                </a:solidFill>
                <a:latin typeface="Comic Sans MS" panose="030F0702030302020204" pitchFamily="66" charset="0"/>
              </a:rPr>
              <a:t>pnp</a:t>
            </a:r>
            <a:r>
              <a:rPr lang="en-US" altLang="en-US" sz="2400" b="1" dirty="0">
                <a:solidFill>
                  <a:srgbClr val="9F8351">
                    <a:lumMod val="50000"/>
                  </a:srgbClr>
                </a:solidFill>
                <a:latin typeface="Comic Sans MS" panose="030F0702030302020204" pitchFamily="66" charset="0"/>
              </a:rPr>
              <a:t>. These layers are called the collector, base, and emitter.</a:t>
            </a:r>
          </a:p>
        </p:txBody>
      </p:sp>
      <p:sp>
        <p:nvSpPr>
          <p:cNvPr id="18437" name="Rectangle 5"/>
          <p:cNvSpPr>
            <a:spLocks noGrp="1" noChangeArrowheads="1"/>
          </p:cNvSpPr>
          <p:nvPr>
            <p:ph type="title"/>
          </p:nvPr>
        </p:nvSpPr>
        <p:spPr>
          <a:xfrm>
            <a:off x="1524000" y="0"/>
            <a:ext cx="9144000" cy="838200"/>
          </a:xfrm>
        </p:spPr>
        <p:txBody>
          <a:bodyPr/>
          <a:lstStyle/>
          <a:p>
            <a:r>
              <a:rPr lang="en-US" altLang="en-US" dirty="0">
                <a:latin typeface="Comic Sans MS" panose="030F0702030302020204" pitchFamily="66" charset="0"/>
              </a:rPr>
              <a:t>Transistors</a:t>
            </a:r>
          </a:p>
        </p:txBody>
      </p:sp>
      <p:pic>
        <p:nvPicPr>
          <p:cNvPr id="18439" name="Picture 7" descr="Figure_40_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790826"/>
            <a:ext cx="548640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554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1828800" y="990600"/>
            <a:ext cx="8534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en-US" sz="2400" dirty="0">
                <a:solidFill>
                  <a:srgbClr val="9F8351">
                    <a:lumMod val="50000"/>
                  </a:srgbClr>
                </a:solidFill>
                <a:latin typeface="Comic Sans MS" panose="030F0702030302020204" pitchFamily="66" charset="0"/>
              </a:rPr>
              <a:t>Transistors can amplify a small current into a larger one, as the collector-emitter current is much larger than the base current. They are also used in digital circuits, and they can either let current pass or block it.</a:t>
            </a:r>
          </a:p>
        </p:txBody>
      </p:sp>
      <p:sp>
        <p:nvSpPr>
          <p:cNvPr id="17413" name="Rectangle 5"/>
          <p:cNvSpPr>
            <a:spLocks noGrp="1" noChangeArrowheads="1"/>
          </p:cNvSpPr>
          <p:nvPr>
            <p:ph type="title"/>
          </p:nvPr>
        </p:nvSpPr>
        <p:spPr>
          <a:xfrm>
            <a:off x="1524000" y="0"/>
            <a:ext cx="9144000" cy="762000"/>
          </a:xfrm>
        </p:spPr>
        <p:txBody>
          <a:bodyPr/>
          <a:lstStyle/>
          <a:p>
            <a:r>
              <a:rPr lang="en-US" altLang="en-US" dirty="0">
                <a:latin typeface="Comic Sans MS" panose="030F0702030302020204" pitchFamily="66" charset="0"/>
              </a:rPr>
              <a:t>Transistors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780" y="2725947"/>
            <a:ext cx="5340220" cy="3833473"/>
          </a:xfrm>
          <a:prstGeom prst="rect">
            <a:avLst/>
          </a:prstGeom>
        </p:spPr>
      </p:pic>
    </p:spTree>
    <p:extLst>
      <p:ext uri="{BB962C8B-B14F-4D97-AF65-F5344CB8AC3E}">
        <p14:creationId xmlns:p14="http://schemas.microsoft.com/office/powerpoint/2010/main" val="453992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99" y="304933"/>
            <a:ext cx="7936301" cy="1280890"/>
          </a:xfrm>
        </p:spPr>
        <p:txBody>
          <a:bodyPr/>
          <a:lstStyle/>
          <a:p>
            <a:r>
              <a:rPr lang="en-US" dirty="0">
                <a:latin typeface="Comic Sans MS" panose="030F0702030302020204" pitchFamily="66" charset="0"/>
              </a:rPr>
              <a:t>Bipolar Transistor  and integrated  Circuits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5389" y="3221301"/>
            <a:ext cx="3895344" cy="212140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618" y="3193085"/>
            <a:ext cx="3531885" cy="3365809"/>
          </a:xfrm>
          <a:prstGeom prst="rect">
            <a:avLst/>
          </a:prstGeom>
        </p:spPr>
      </p:pic>
      <p:sp>
        <p:nvSpPr>
          <p:cNvPr id="6" name="TextBox 5"/>
          <p:cNvSpPr txBox="1"/>
          <p:nvPr/>
        </p:nvSpPr>
        <p:spPr>
          <a:xfrm>
            <a:off x="2040989" y="1664898"/>
            <a:ext cx="4183812" cy="1754326"/>
          </a:xfrm>
          <a:prstGeom prst="rect">
            <a:avLst/>
          </a:prstGeom>
          <a:noFill/>
        </p:spPr>
        <p:txBody>
          <a:bodyPr wrap="square" rtlCol="0">
            <a:spAutoFit/>
          </a:bodyPr>
          <a:lstStyle/>
          <a:p>
            <a:r>
              <a:rPr lang="en-US" dirty="0">
                <a:solidFill>
                  <a:prstClr val="black"/>
                </a:solidFill>
                <a:latin typeface="Comic Sans MS" panose="030F0702030302020204" pitchFamily="66" charset="0"/>
              </a:rPr>
              <a:t>MOSFET is well suited for integrated circuits. The gate is separated from the semiconductor by an insulating layer, controls electron flow the source to the drain.</a:t>
            </a:r>
          </a:p>
        </p:txBody>
      </p:sp>
      <p:sp>
        <p:nvSpPr>
          <p:cNvPr id="7" name="TextBox 6"/>
          <p:cNvSpPr txBox="1"/>
          <p:nvPr/>
        </p:nvSpPr>
        <p:spPr>
          <a:xfrm>
            <a:off x="7165676" y="1466975"/>
            <a:ext cx="3502324" cy="1631216"/>
          </a:xfrm>
          <a:prstGeom prst="rect">
            <a:avLst/>
          </a:prstGeom>
          <a:noFill/>
        </p:spPr>
        <p:txBody>
          <a:bodyPr wrap="square" rtlCol="0">
            <a:spAutoFit/>
          </a:bodyPr>
          <a:lstStyle/>
          <a:p>
            <a:r>
              <a:rPr lang="en-US" sz="2000" dirty="0">
                <a:solidFill>
                  <a:prstClr val="black"/>
                </a:solidFill>
                <a:latin typeface="Comic Sans MS" panose="030F0702030302020204" pitchFamily="66" charset="0"/>
              </a:rPr>
              <a:t>A modern computer processor. The small chip in the center only 143mm</a:t>
            </a:r>
            <a:r>
              <a:rPr lang="en-US" sz="2000" baseline="30000" dirty="0">
                <a:solidFill>
                  <a:prstClr val="black"/>
                </a:solidFill>
                <a:latin typeface="Comic Sans MS" panose="030F0702030302020204" pitchFamily="66" charset="0"/>
              </a:rPr>
              <a:t>2 </a:t>
            </a:r>
            <a:r>
              <a:rPr lang="en-US" sz="2000" dirty="0">
                <a:solidFill>
                  <a:prstClr val="black"/>
                </a:solidFill>
                <a:latin typeface="Comic Sans MS" panose="030F0702030302020204" pitchFamily="66" charset="0"/>
              </a:rPr>
              <a:t>in area, contains about 300 million transistors</a:t>
            </a:r>
          </a:p>
        </p:txBody>
      </p:sp>
    </p:spTree>
    <p:extLst>
      <p:ext uri="{BB962C8B-B14F-4D97-AF65-F5344CB8AC3E}">
        <p14:creationId xmlns:p14="http://schemas.microsoft.com/office/powerpoint/2010/main" val="2211636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8195" name="Rectangle 3"/>
          <p:cNvSpPr>
            <a:spLocks noChangeArrowheads="1"/>
          </p:cNvSpPr>
          <p:nvPr/>
        </p:nvSpPr>
        <p:spPr bwMode="auto">
          <a:xfrm>
            <a:off x="2059912" y="970346"/>
            <a:ext cx="807390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rPr>
              <a:t>Rare due to low packing density</a:t>
            </a:r>
            <a:r>
              <a:rPr kumimoji="0" lang="en-US" altLang="en-US" sz="22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1CACE3"/>
                </a:solidFill>
                <a:effectLst/>
                <a:uLnTx/>
                <a:uFillTx/>
                <a:latin typeface="Comic Sans MS" panose="030F0702030302020204" pitchFamily="66" charset="0"/>
                <a:ea typeface="ＭＳ Ｐゴシック" panose="020B0600070205080204" pitchFamily="34" charset="-128"/>
                <a:cs typeface="+mn-cs"/>
              </a:rPr>
              <a:t>Close-packed directions</a:t>
            </a: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rPr>
              <a:t> are cube edges</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rPr>
              <a:t>The molecules of the  solid are held by covalent bonding or ionic bonding.</a:t>
            </a:r>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971800"/>
            <a:ext cx="18161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8"/>
          <p:cNvSpPr>
            <a:spLocks noGrp="1" noChangeArrowheads="1"/>
          </p:cNvSpPr>
          <p:nvPr>
            <p:ph type="title" idx="4294967295"/>
          </p:nvPr>
        </p:nvSpPr>
        <p:spPr>
          <a:xfrm>
            <a:off x="2232025" y="205086"/>
            <a:ext cx="7773338" cy="347640"/>
          </a:xfrm>
        </p:spPr>
        <p:txBody>
          <a:bodyPr>
            <a:normAutofit fontScale="90000"/>
          </a:bodyPr>
          <a:lstStyle/>
          <a:p>
            <a:r>
              <a:rPr lang="en-US" altLang="en-US" dirty="0">
                <a:solidFill>
                  <a:srgbClr val="002060"/>
                </a:solidFill>
                <a:latin typeface="Comic Sans MS" panose="030F0702030302020204" pitchFamily="66" charset="0"/>
                <a:ea typeface="ＭＳ Ｐゴシック" panose="020B0600070205080204" pitchFamily="34" charset="-128"/>
              </a:rPr>
              <a:t>Simple Cubic Structure (SC)</a:t>
            </a:r>
          </a:p>
        </p:txBody>
      </p:sp>
      <p:pic>
        <p:nvPicPr>
          <p:cNvPr id="25608" name="Slide_3_6.AVI" descr="/Users/davidrethwisch/Documents/Callister/8th Edition/8e Powerpoints/3e Powerpoints 10_26_09/Slide_3_6.AVI">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3136901" y="2467652"/>
            <a:ext cx="35433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Rectangle 7"/>
          <p:cNvSpPr>
            <a:spLocks noChangeArrowheads="1"/>
          </p:cNvSpPr>
          <p:nvPr/>
        </p:nvSpPr>
        <p:spPr bwMode="auto">
          <a:xfrm>
            <a:off x="3136901" y="5627689"/>
            <a:ext cx="1946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(Courtesy P.M. Anderson)</a:t>
            </a:r>
          </a:p>
        </p:txBody>
      </p:sp>
      <p:pic>
        <p:nvPicPr>
          <p:cNvPr id="9" name="Picture 10" descr="Figure_40_23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632" y="2467652"/>
            <a:ext cx="2562225"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3524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0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5608"/>
                                        </p:tgtEl>
                                      </p:cBhvr>
                                    </p:cmd>
                                  </p:childTnLst>
                                </p:cTn>
                              </p:par>
                            </p:childTnLst>
                          </p:cTn>
                        </p:par>
                      </p:childTnLst>
                    </p:cTn>
                  </p:par>
                </p:childTnLst>
              </p:cTn>
              <p:nextCondLst>
                <p:cond evt="onClick" delay="0">
                  <p:tgtEl>
                    <p:spTgt spid="25608"/>
                  </p:tgtEl>
                </p:cond>
              </p:nextCondLst>
            </p:seq>
            <p:video>
              <p:cMediaNode>
                <p:cTn id="7" fill="hold" display="0">
                  <p:stCondLst>
                    <p:cond delay="indefinite"/>
                  </p:stCondLst>
                  <p:endCondLst>
                    <p:cond evt="onNext" delay="0">
                      <p:tgtEl>
                        <p:sldTgt/>
                      </p:tgtEl>
                    </p:cond>
                    <p:cond evt="onPrev" delay="0">
                      <p:tgtEl>
                        <p:sldTgt/>
                      </p:tgtEl>
                    </p:cond>
                  </p:endCondLst>
                </p:cTn>
                <p:tgtEl>
                  <p:spTgt spid="2560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A4D0BA0-8C22-44F7-8FE9-F588B443B784}"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0245" name="Rectangle 7"/>
          <p:cNvSpPr>
            <a:spLocks noChangeArrowheads="1"/>
          </p:cNvSpPr>
          <p:nvPr/>
        </p:nvSpPr>
        <p:spPr bwMode="auto">
          <a:xfrm>
            <a:off x="2057400" y="1219200"/>
            <a:ext cx="67887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rPr>
              <a:t>Atoms touch each other along cube diagonals.</a:t>
            </a:r>
          </a:p>
        </p:txBody>
      </p:sp>
      <p:sp>
        <p:nvSpPr>
          <p:cNvPr id="10246" name="Rectangle 8"/>
          <p:cNvSpPr>
            <a:spLocks noChangeArrowheads="1"/>
          </p:cNvSpPr>
          <p:nvPr/>
        </p:nvSpPr>
        <p:spPr bwMode="auto">
          <a:xfrm>
            <a:off x="2403476" y="1584325"/>
            <a:ext cx="61282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rPr>
              <a:t>Note:  All atoms are identical; the center atom is shaded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rPr>
              <a:t>   differently only for ease of viewing.</a:t>
            </a:r>
          </a:p>
        </p:txBody>
      </p:sp>
      <p:sp>
        <p:nvSpPr>
          <p:cNvPr id="10247" name="Rectangle 9"/>
          <p:cNvSpPr>
            <a:spLocks noGrp="1" noChangeArrowheads="1"/>
          </p:cNvSpPr>
          <p:nvPr>
            <p:ph type="title" idx="4294967295"/>
          </p:nvPr>
        </p:nvSpPr>
        <p:spPr>
          <a:xfrm>
            <a:off x="1701801" y="381000"/>
            <a:ext cx="8715375" cy="685800"/>
          </a:xfrm>
        </p:spPr>
        <p:txBody>
          <a:bodyPr>
            <a:normAutofit/>
          </a:bodyPr>
          <a:lstStyle/>
          <a:p>
            <a:r>
              <a:rPr lang="en-US" altLang="en-US" dirty="0">
                <a:latin typeface="Comic Sans MS" panose="030F0702030302020204" pitchFamily="66" charset="0"/>
                <a:ea typeface="ＭＳ Ｐゴシック" panose="020B0600070205080204" pitchFamily="34" charset="-128"/>
              </a:rPr>
              <a:t>Body Centered Cubic Structure (BCC)</a:t>
            </a:r>
          </a:p>
        </p:txBody>
      </p:sp>
      <p:sp>
        <p:nvSpPr>
          <p:cNvPr id="10248" name="Rectangle 13"/>
          <p:cNvSpPr>
            <a:spLocks noChangeArrowheads="1"/>
          </p:cNvSpPr>
          <p:nvPr/>
        </p:nvSpPr>
        <p:spPr bwMode="auto">
          <a:xfrm>
            <a:off x="4983164" y="2273300"/>
            <a:ext cx="46442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ex: Cr, Fe (</a:t>
            </a:r>
            <a:r>
              <a:rPr kumimoji="0" lang="en-US" altLang="en-US" sz="20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sym typeface="Symbol" panose="05050102010706020507" pitchFamily="18" charset="2"/>
              </a:rPr>
              <a:t></a:t>
            </a:r>
            <a:r>
              <a:rPr kumimoji="0" lang="en-US" altLang="en-US" sz="20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Tantalum, Molybdenum</a:t>
            </a:r>
          </a:p>
        </p:txBody>
      </p:sp>
      <p:pic>
        <p:nvPicPr>
          <p:cNvPr id="10249" name="Picture 17" descr="Figure_3_2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2288" y="3514725"/>
            <a:ext cx="436245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Slide_3_8.AVI" descr="/Users/davidrethwisch/Documents/Callister/8th Edition/8e Powerpoints/3e Powerpoints 10_26_09/Slide_3_8.AVI">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1755775" y="2679700"/>
            <a:ext cx="3397250"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Rectangle 14"/>
          <p:cNvSpPr>
            <a:spLocks noChangeArrowheads="1"/>
          </p:cNvSpPr>
          <p:nvPr/>
        </p:nvSpPr>
        <p:spPr bwMode="auto">
          <a:xfrm>
            <a:off x="4983164" y="5445420"/>
            <a:ext cx="55595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2 atoms/unit cell:  1 center + 8 corners x 1/8</a:t>
            </a:r>
          </a:p>
        </p:txBody>
      </p:sp>
      <p:sp>
        <p:nvSpPr>
          <p:cNvPr id="10253" name="Rectangle 7"/>
          <p:cNvSpPr>
            <a:spLocks noChangeArrowheads="1"/>
          </p:cNvSpPr>
          <p:nvPr/>
        </p:nvSpPr>
        <p:spPr bwMode="auto">
          <a:xfrm>
            <a:off x="2349501" y="5864225"/>
            <a:ext cx="1946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(Courtesy P.M. Anderson)</a:t>
            </a:r>
          </a:p>
        </p:txBody>
      </p:sp>
    </p:spTree>
    <p:extLst>
      <p:ext uri="{BB962C8B-B14F-4D97-AF65-F5344CB8AC3E}">
        <p14:creationId xmlns:p14="http://schemas.microsoft.com/office/powerpoint/2010/main" val="3158578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70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9706"/>
                                        </p:tgtEl>
                                      </p:cBhvr>
                                    </p:cmd>
                                  </p:childTnLst>
                                </p:cTn>
                              </p:par>
                            </p:childTnLst>
                          </p:cTn>
                        </p:par>
                      </p:childTnLst>
                    </p:cTn>
                  </p:par>
                </p:childTnLst>
              </p:cTn>
              <p:nextCondLst>
                <p:cond evt="onClick" delay="0">
                  <p:tgtEl>
                    <p:spTgt spid="29706"/>
                  </p:tgtEl>
                </p:cond>
              </p:nextCondLst>
            </p:seq>
            <p:video>
              <p:cMediaNode>
                <p:cTn id="7" fill="hold" display="0">
                  <p:stCondLst>
                    <p:cond delay="indefinite"/>
                  </p:stCondLst>
                  <p:endCondLst>
                    <p:cond evt="onNext" delay="0">
                      <p:tgtEl>
                        <p:sldTgt/>
                      </p:tgtEl>
                    </p:cond>
                    <p:cond evt="onPrev" delay="0">
                      <p:tgtEl>
                        <p:sldTgt/>
                      </p:tgtEl>
                    </p:cond>
                  </p:endCondLst>
                </p:cTn>
                <p:tgtEl>
                  <p:spTgt spid="2970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222500" y="0"/>
            <a:ext cx="7772400" cy="575035"/>
          </a:xfrm>
        </p:spPr>
        <p:txBody>
          <a:bodyPr>
            <a:normAutofit fontScale="90000"/>
          </a:bodyPr>
          <a:lstStyle/>
          <a:p>
            <a:r>
              <a:rPr lang="en-US" altLang="en-US" b="1" dirty="0">
                <a:latin typeface="Comic Sans MS" panose="030F0702030302020204" pitchFamily="66" charset="0"/>
              </a:rPr>
              <a:t>ENERGY Bands</a:t>
            </a:r>
          </a:p>
        </p:txBody>
      </p:sp>
      <p:sp>
        <p:nvSpPr>
          <p:cNvPr id="64515" name="Rectangle 3"/>
          <p:cNvSpPr>
            <a:spLocks noGrp="1" noChangeArrowheads="1"/>
          </p:cNvSpPr>
          <p:nvPr>
            <p:ph sz="quarter" idx="4294967295"/>
          </p:nvPr>
        </p:nvSpPr>
        <p:spPr>
          <a:xfrm>
            <a:off x="1993900" y="5670550"/>
            <a:ext cx="2133600" cy="825500"/>
          </a:xfrm>
        </p:spPr>
        <p:txBody>
          <a:bodyPr>
            <a:normAutofit fontScale="92500" lnSpcReduction="20000"/>
          </a:bodyPr>
          <a:lstStyle/>
          <a:p>
            <a:pPr>
              <a:buFontTx/>
              <a:buNone/>
            </a:pPr>
            <a:r>
              <a:rPr lang="en-US" altLang="en-US" sz="2000" dirty="0">
                <a:latin typeface="Comic Sans MS" panose="030F0702030302020204" pitchFamily="66" charset="0"/>
              </a:rPr>
              <a:t>Two atom molecule </a:t>
            </a:r>
            <a:r>
              <a:rPr lang="en-US" altLang="en-US" sz="2000" b="1" dirty="0">
                <a:latin typeface="Comic Sans MS" panose="030F0702030302020204" pitchFamily="66" charset="0"/>
              </a:rPr>
              <a:t>or 2 state band</a:t>
            </a:r>
          </a:p>
        </p:txBody>
      </p:sp>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b="12607"/>
          <a:stretch>
            <a:fillRect/>
          </a:stretch>
        </p:blipFill>
        <p:spPr bwMode="auto">
          <a:xfrm>
            <a:off x="1535906" y="1977044"/>
            <a:ext cx="9145588" cy="3433763"/>
          </a:xfrm>
          <a:prstGeom prst="rect">
            <a:avLst/>
          </a:prstGeom>
          <a:noFill/>
          <a:extLst>
            <a:ext uri="{909E8E84-426E-40DD-AFC4-6F175D3DCCD1}">
              <a14:hiddenFill xmlns:a14="http://schemas.microsoft.com/office/drawing/2010/main">
                <a:solidFill>
                  <a:srgbClr val="FFFFFF"/>
                </a:solidFill>
              </a14:hiddenFill>
            </a:ext>
          </a:extLst>
        </p:spPr>
      </p:pic>
      <p:sp>
        <p:nvSpPr>
          <p:cNvPr id="64517" name="Rectangle 5"/>
          <p:cNvSpPr>
            <a:spLocks noChangeArrowheads="1"/>
          </p:cNvSpPr>
          <p:nvPr/>
        </p:nvSpPr>
        <p:spPr bwMode="auto">
          <a:xfrm>
            <a:off x="4978400" y="5645150"/>
            <a:ext cx="2336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rebuchet MS" panose="020B0603020202020204" pitchFamily="34" charset="0"/>
              </a:defRPr>
            </a:lvl1pPr>
            <a:lvl2pPr marL="742950" indent="-285750">
              <a:spcBef>
                <a:spcPct val="20000"/>
              </a:spcBef>
              <a:buChar char="–"/>
              <a:defRPr sz="2400">
                <a:solidFill>
                  <a:schemeClr val="tx1"/>
                </a:solidFill>
                <a:latin typeface="Trebuchet MS" panose="020B0603020202020204" pitchFamily="34" charset="0"/>
              </a:defRPr>
            </a:lvl2pPr>
            <a:lvl3pPr marL="1143000" indent="-228600">
              <a:spcBef>
                <a:spcPct val="20000"/>
              </a:spcBef>
              <a:buChar char="•"/>
              <a:defRPr sz="2000">
                <a:solidFill>
                  <a:schemeClr val="tx1"/>
                </a:solidFill>
                <a:latin typeface="Trebuchet MS" panose="020B0603020202020204" pitchFamily="34" charset="0"/>
              </a:defRPr>
            </a:lvl3pPr>
            <a:lvl4pPr marL="1600200" indent="-228600">
              <a:spcBef>
                <a:spcPct val="20000"/>
              </a:spcBef>
              <a:buChar char="–"/>
              <a:defRPr>
                <a:solidFill>
                  <a:schemeClr val="tx1"/>
                </a:solidFill>
                <a:latin typeface="Trebuchet MS" panose="020B0603020202020204" pitchFamily="34" charset="0"/>
              </a:defRPr>
            </a:lvl4pPr>
            <a:lvl5pPr marL="2057400" indent="-228600">
              <a:spcBef>
                <a:spcPct val="20000"/>
              </a:spcBef>
              <a:buChar char="»"/>
              <a:defRPr>
                <a:solidFill>
                  <a:schemeClr val="tx1"/>
                </a:solidFill>
                <a:latin typeface="Trebuchet MS" panose="020B0603020202020204" pitchFamily="34" charset="0"/>
              </a:defRPr>
            </a:lvl5pPr>
            <a:lvl6pPr marL="2514600" indent="-228600" fontAlgn="base">
              <a:spcBef>
                <a:spcPct val="20000"/>
              </a:spcBef>
              <a:spcAft>
                <a:spcPct val="0"/>
              </a:spcAft>
              <a:buChar char="»"/>
              <a:defRPr>
                <a:solidFill>
                  <a:schemeClr val="tx1"/>
                </a:solidFill>
                <a:latin typeface="Trebuchet MS" panose="020B0603020202020204" pitchFamily="34" charset="0"/>
              </a:defRPr>
            </a:lvl6pPr>
            <a:lvl7pPr marL="2971800" indent="-228600" fontAlgn="base">
              <a:spcBef>
                <a:spcPct val="20000"/>
              </a:spcBef>
              <a:spcAft>
                <a:spcPct val="0"/>
              </a:spcAft>
              <a:buChar char="»"/>
              <a:defRPr>
                <a:solidFill>
                  <a:schemeClr val="tx1"/>
                </a:solidFill>
                <a:latin typeface="Trebuchet MS" panose="020B0603020202020204" pitchFamily="34" charset="0"/>
              </a:defRPr>
            </a:lvl7pPr>
            <a:lvl8pPr marL="3429000" indent="-228600" fontAlgn="base">
              <a:spcBef>
                <a:spcPct val="20000"/>
              </a:spcBef>
              <a:spcAft>
                <a:spcPct val="0"/>
              </a:spcAft>
              <a:buChar char="»"/>
              <a:defRPr>
                <a:solidFill>
                  <a:schemeClr val="tx1"/>
                </a:solidFill>
                <a:latin typeface="Trebuchet MS" panose="020B0603020202020204" pitchFamily="34" charset="0"/>
              </a:defRPr>
            </a:lvl8pPr>
            <a:lvl9pPr marL="3886200" indent="-228600" fontAlgn="base">
              <a:spcBef>
                <a:spcPct val="20000"/>
              </a:spcBef>
              <a:spcAft>
                <a:spcPct val="0"/>
              </a:spcAft>
              <a:buChar char="»"/>
              <a:defRPr>
                <a:solidFill>
                  <a:schemeClr val="tx1"/>
                </a:solidFill>
                <a:latin typeface="Trebuchet MS" panose="020B0603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Five atom ‘molecule’</a:t>
            </a:r>
          </a:p>
        </p:txBody>
      </p:sp>
      <p:sp>
        <p:nvSpPr>
          <p:cNvPr id="64518" name="Rectangle 6"/>
          <p:cNvSpPr>
            <a:spLocks noChangeArrowheads="1"/>
          </p:cNvSpPr>
          <p:nvPr/>
        </p:nvSpPr>
        <p:spPr bwMode="auto">
          <a:xfrm>
            <a:off x="8140700" y="5645150"/>
            <a:ext cx="2044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rebuchet MS" panose="020B0603020202020204" pitchFamily="34" charset="0"/>
              </a:defRPr>
            </a:lvl1pPr>
            <a:lvl2pPr marL="742950" indent="-285750">
              <a:spcBef>
                <a:spcPct val="20000"/>
              </a:spcBef>
              <a:buChar char="–"/>
              <a:defRPr sz="2400">
                <a:solidFill>
                  <a:schemeClr val="tx1"/>
                </a:solidFill>
                <a:latin typeface="Trebuchet MS" panose="020B0603020202020204" pitchFamily="34" charset="0"/>
              </a:defRPr>
            </a:lvl2pPr>
            <a:lvl3pPr marL="1143000" indent="-228600">
              <a:spcBef>
                <a:spcPct val="20000"/>
              </a:spcBef>
              <a:buChar char="•"/>
              <a:defRPr sz="2000">
                <a:solidFill>
                  <a:schemeClr val="tx1"/>
                </a:solidFill>
                <a:latin typeface="Trebuchet MS" panose="020B0603020202020204" pitchFamily="34" charset="0"/>
              </a:defRPr>
            </a:lvl3pPr>
            <a:lvl4pPr marL="1600200" indent="-228600">
              <a:spcBef>
                <a:spcPct val="20000"/>
              </a:spcBef>
              <a:buChar char="–"/>
              <a:defRPr>
                <a:solidFill>
                  <a:schemeClr val="tx1"/>
                </a:solidFill>
                <a:latin typeface="Trebuchet MS" panose="020B0603020202020204" pitchFamily="34" charset="0"/>
              </a:defRPr>
            </a:lvl4pPr>
            <a:lvl5pPr marL="2057400" indent="-228600">
              <a:spcBef>
                <a:spcPct val="20000"/>
              </a:spcBef>
              <a:buChar char="»"/>
              <a:defRPr>
                <a:solidFill>
                  <a:schemeClr val="tx1"/>
                </a:solidFill>
                <a:latin typeface="Trebuchet MS" panose="020B0603020202020204" pitchFamily="34" charset="0"/>
              </a:defRPr>
            </a:lvl5pPr>
            <a:lvl6pPr marL="2514600" indent="-228600" fontAlgn="base">
              <a:spcBef>
                <a:spcPct val="20000"/>
              </a:spcBef>
              <a:spcAft>
                <a:spcPct val="0"/>
              </a:spcAft>
              <a:buChar char="»"/>
              <a:defRPr>
                <a:solidFill>
                  <a:schemeClr val="tx1"/>
                </a:solidFill>
                <a:latin typeface="Trebuchet MS" panose="020B0603020202020204" pitchFamily="34" charset="0"/>
              </a:defRPr>
            </a:lvl6pPr>
            <a:lvl7pPr marL="2971800" indent="-228600" fontAlgn="base">
              <a:spcBef>
                <a:spcPct val="20000"/>
              </a:spcBef>
              <a:spcAft>
                <a:spcPct val="0"/>
              </a:spcAft>
              <a:buChar char="»"/>
              <a:defRPr>
                <a:solidFill>
                  <a:schemeClr val="tx1"/>
                </a:solidFill>
                <a:latin typeface="Trebuchet MS" panose="020B0603020202020204" pitchFamily="34" charset="0"/>
              </a:defRPr>
            </a:lvl7pPr>
            <a:lvl8pPr marL="3429000" indent="-228600" fontAlgn="base">
              <a:spcBef>
                <a:spcPct val="20000"/>
              </a:spcBef>
              <a:spcAft>
                <a:spcPct val="0"/>
              </a:spcAft>
              <a:buChar char="»"/>
              <a:defRPr>
                <a:solidFill>
                  <a:schemeClr val="tx1"/>
                </a:solidFill>
                <a:latin typeface="Trebuchet MS" panose="020B0603020202020204" pitchFamily="34" charset="0"/>
              </a:defRPr>
            </a:lvl8pPr>
            <a:lvl9pPr marL="3886200" indent="-228600" fontAlgn="base">
              <a:spcBef>
                <a:spcPct val="20000"/>
              </a:spcBef>
              <a:spcAft>
                <a:spcPct val="0"/>
              </a:spcAft>
              <a:buChar char="»"/>
              <a:defRPr>
                <a:solidFill>
                  <a:schemeClr val="tx1"/>
                </a:solidFill>
                <a:latin typeface="Trebuchet MS" panose="020B0603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Many atom solid</a:t>
            </a:r>
          </a:p>
        </p:txBody>
      </p:sp>
      <p:sp>
        <p:nvSpPr>
          <p:cNvPr id="64519" name="Text Box 7"/>
          <p:cNvSpPr txBox="1">
            <a:spLocks noChangeArrowheads="1"/>
          </p:cNvSpPr>
          <p:nvPr/>
        </p:nvSpPr>
        <p:spPr bwMode="auto">
          <a:xfrm>
            <a:off x="1965326" y="5116513"/>
            <a:ext cx="20685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Atomic separation</a:t>
            </a:r>
          </a:p>
        </p:txBody>
      </p:sp>
      <p:sp>
        <p:nvSpPr>
          <p:cNvPr id="64520" name="Text Box 8"/>
          <p:cNvSpPr txBox="1">
            <a:spLocks noChangeArrowheads="1"/>
          </p:cNvSpPr>
          <p:nvPr/>
        </p:nvSpPr>
        <p:spPr bwMode="auto">
          <a:xfrm>
            <a:off x="4987926" y="5116513"/>
            <a:ext cx="20685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Trebuchet MS" panose="020B0603020202020204" pitchFamily="34" charset="0"/>
                <a:ea typeface="+mn-ea"/>
                <a:cs typeface="+mn-cs"/>
              </a:rPr>
              <a:t>Atomic separation</a:t>
            </a:r>
          </a:p>
        </p:txBody>
      </p:sp>
      <p:sp>
        <p:nvSpPr>
          <p:cNvPr id="64521" name="Text Box 9"/>
          <p:cNvSpPr txBox="1">
            <a:spLocks noChangeArrowheads="1"/>
          </p:cNvSpPr>
          <p:nvPr/>
        </p:nvSpPr>
        <p:spPr bwMode="auto">
          <a:xfrm>
            <a:off x="8023226" y="5116513"/>
            <a:ext cx="2068513"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Trebuchet MS" panose="020B0603020202020204" pitchFamily="34" charset="0"/>
                <a:ea typeface="+mn-ea"/>
                <a:cs typeface="+mn-cs"/>
              </a:rPr>
              <a:t>Atomic separation</a:t>
            </a:r>
          </a:p>
        </p:txBody>
      </p:sp>
      <p:sp>
        <p:nvSpPr>
          <p:cNvPr id="64522" name="Rectangle 10"/>
          <p:cNvSpPr>
            <a:spLocks noChangeArrowheads="1"/>
          </p:cNvSpPr>
          <p:nvPr/>
        </p:nvSpPr>
        <p:spPr bwMode="auto">
          <a:xfrm>
            <a:off x="1965325" y="568505"/>
            <a:ext cx="9648498"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rebuchet MS" panose="020B0603020202020204" pitchFamily="34" charset="0"/>
              </a:defRPr>
            </a:lvl1pPr>
            <a:lvl2pPr marL="742950" indent="-285750">
              <a:spcBef>
                <a:spcPct val="20000"/>
              </a:spcBef>
              <a:buChar char="–"/>
              <a:defRPr sz="2400">
                <a:solidFill>
                  <a:schemeClr val="tx1"/>
                </a:solidFill>
                <a:latin typeface="Trebuchet MS" panose="020B0603020202020204" pitchFamily="34" charset="0"/>
              </a:defRPr>
            </a:lvl2pPr>
            <a:lvl3pPr marL="1143000" indent="-228600">
              <a:spcBef>
                <a:spcPct val="20000"/>
              </a:spcBef>
              <a:buChar char="•"/>
              <a:defRPr sz="2000">
                <a:solidFill>
                  <a:schemeClr val="tx1"/>
                </a:solidFill>
                <a:latin typeface="Trebuchet MS" panose="020B0603020202020204" pitchFamily="34" charset="0"/>
              </a:defRPr>
            </a:lvl3pPr>
            <a:lvl4pPr marL="1600200" indent="-228600">
              <a:spcBef>
                <a:spcPct val="20000"/>
              </a:spcBef>
              <a:buChar char="–"/>
              <a:defRPr>
                <a:solidFill>
                  <a:schemeClr val="tx1"/>
                </a:solidFill>
                <a:latin typeface="Trebuchet MS" panose="020B0603020202020204" pitchFamily="34" charset="0"/>
              </a:defRPr>
            </a:lvl4pPr>
            <a:lvl5pPr marL="2057400" indent="-228600">
              <a:spcBef>
                <a:spcPct val="20000"/>
              </a:spcBef>
              <a:buChar char="»"/>
              <a:defRPr>
                <a:solidFill>
                  <a:schemeClr val="tx1"/>
                </a:solidFill>
                <a:latin typeface="Trebuchet MS" panose="020B0603020202020204" pitchFamily="34" charset="0"/>
              </a:defRPr>
            </a:lvl5pPr>
            <a:lvl6pPr marL="2514600" indent="-228600" fontAlgn="base">
              <a:spcBef>
                <a:spcPct val="20000"/>
              </a:spcBef>
              <a:spcAft>
                <a:spcPct val="0"/>
              </a:spcAft>
              <a:buChar char="»"/>
              <a:defRPr>
                <a:solidFill>
                  <a:schemeClr val="tx1"/>
                </a:solidFill>
                <a:latin typeface="Trebuchet MS" panose="020B0603020202020204" pitchFamily="34" charset="0"/>
              </a:defRPr>
            </a:lvl6pPr>
            <a:lvl7pPr marL="2971800" indent="-228600" fontAlgn="base">
              <a:spcBef>
                <a:spcPct val="20000"/>
              </a:spcBef>
              <a:spcAft>
                <a:spcPct val="0"/>
              </a:spcAft>
              <a:buChar char="»"/>
              <a:defRPr>
                <a:solidFill>
                  <a:schemeClr val="tx1"/>
                </a:solidFill>
                <a:latin typeface="Trebuchet MS" panose="020B0603020202020204" pitchFamily="34" charset="0"/>
              </a:defRPr>
            </a:lvl7pPr>
            <a:lvl8pPr marL="3429000" indent="-228600" fontAlgn="base">
              <a:spcBef>
                <a:spcPct val="20000"/>
              </a:spcBef>
              <a:spcAft>
                <a:spcPct val="0"/>
              </a:spcAft>
              <a:buChar char="»"/>
              <a:defRPr>
                <a:solidFill>
                  <a:schemeClr val="tx1"/>
                </a:solidFill>
                <a:latin typeface="Trebuchet MS" panose="020B0603020202020204" pitchFamily="34" charset="0"/>
              </a:defRPr>
            </a:lvl8pPr>
            <a:lvl9pPr marL="3886200" indent="-228600" fontAlgn="base">
              <a:spcBef>
                <a:spcPct val="20000"/>
              </a:spcBef>
              <a:spcAft>
                <a:spcPct val="0"/>
              </a:spcAft>
              <a:buChar char="»"/>
              <a:defRPr>
                <a:solidFill>
                  <a:schemeClr val="tx1"/>
                </a:solidFill>
                <a:latin typeface="Trebuchet MS" panose="020B0603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Atomic orbitals interact to form new energy levels,  and the wave functions overlap (</a:t>
            </a:r>
            <a:r>
              <a:rPr kumimoji="0" lang="en-US" altLang="en-US" sz="1800" b="1" i="0" u="none" strike="noStrike" kern="1200" cap="none" spc="0" normalizeH="0" baseline="0" noProof="0" dirty="0">
                <a:ln>
                  <a:noFill/>
                </a:ln>
                <a:solidFill>
                  <a:srgbClr val="E833BF">
                    <a:lumMod val="50000"/>
                  </a:srgbClr>
                </a:solidFill>
                <a:effectLst/>
                <a:uLnTx/>
                <a:uFillTx/>
                <a:latin typeface="Comic Sans MS" panose="030F0702030302020204" pitchFamily="66" charset="0"/>
                <a:ea typeface="+mn-ea"/>
                <a:cs typeface="+mn-cs"/>
              </a:rPr>
              <a:t>example in H</a:t>
            </a:r>
            <a:r>
              <a:rPr kumimoji="0" lang="en-US" altLang="en-US" sz="1800" b="1" i="0" u="none" strike="noStrike" kern="1200" cap="none" spc="0" normalizeH="0" baseline="-25000" noProof="0" dirty="0">
                <a:ln>
                  <a:noFill/>
                </a:ln>
                <a:solidFill>
                  <a:srgbClr val="E833BF">
                    <a:lumMod val="50000"/>
                  </a:srgbClr>
                </a:solidFill>
                <a:effectLst/>
                <a:uLnTx/>
                <a:uFillTx/>
                <a:latin typeface="Comic Sans MS" panose="030F0702030302020204" pitchFamily="66" charset="0"/>
                <a:ea typeface="+mn-ea"/>
                <a:cs typeface="+mn-cs"/>
              </a:rPr>
              <a:t>2</a:t>
            </a:r>
            <a:r>
              <a:rPr kumimoji="0" lang="en-US" altLang="en-US" sz="1800" b="1" i="0" u="none" strike="noStrike" kern="1200" cap="none" spc="0" normalizeH="0" baseline="0" noProof="0" dirty="0">
                <a:ln>
                  <a:noFill/>
                </a:ln>
                <a:solidFill>
                  <a:srgbClr val="E833BF">
                    <a:lumMod val="50000"/>
                  </a:srgbClr>
                </a:solidFill>
                <a:effectLst/>
                <a:uLnTx/>
                <a:uFillTx/>
                <a:latin typeface="Comic Sans MS" panose="030F0702030302020204" pitchFamily="66" charset="0"/>
                <a:ea typeface="+mn-ea"/>
                <a:cs typeface="+mn-cs"/>
              </a:rPr>
              <a:t>,  the two 1s states of each divide into two states of different energy</a:t>
            </a: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The more atoms are bound together with overlapping wave functions, the more continuous the energy bands will become.</a:t>
            </a:r>
          </a:p>
        </p:txBody>
      </p:sp>
    </p:spTree>
    <p:extLst>
      <p:ext uri="{BB962C8B-B14F-4D97-AF65-F5344CB8AC3E}">
        <p14:creationId xmlns:p14="http://schemas.microsoft.com/office/powerpoint/2010/main" val="44263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694" y="264836"/>
            <a:ext cx="7773338" cy="822093"/>
          </a:xfrm>
        </p:spPr>
        <p:txBody>
          <a:bodyPr>
            <a:normAutofit fontScale="90000"/>
          </a:bodyPr>
          <a:lstStyle/>
          <a:p>
            <a:r>
              <a:rPr lang="en-US" dirty="0">
                <a:solidFill>
                  <a:srgbClr val="002060"/>
                </a:solidFill>
                <a:latin typeface="Comic Sans MS" panose="030F0702030302020204" pitchFamily="66" charset="0"/>
              </a:rPr>
              <a:t>Energy Bands and Electrical conduction</a:t>
            </a:r>
          </a:p>
        </p:txBody>
      </p:sp>
      <p:sp>
        <p:nvSpPr>
          <p:cNvPr id="3" name="Content Placeholder 2"/>
          <p:cNvSpPr>
            <a:spLocks noGrp="1"/>
          </p:cNvSpPr>
          <p:nvPr>
            <p:ph sz="quarter" idx="4294967295"/>
          </p:nvPr>
        </p:nvSpPr>
        <p:spPr>
          <a:xfrm>
            <a:off x="516494" y="1086929"/>
            <a:ext cx="10249593" cy="5348378"/>
          </a:xfrm>
        </p:spPr>
        <p:txBody>
          <a:bodyPr/>
          <a:lstStyle/>
          <a:p>
            <a:pPr lvl="0">
              <a:spcBef>
                <a:spcPct val="50000"/>
              </a:spcBef>
              <a:buClr>
                <a:srgbClr val="353535"/>
              </a:buClr>
            </a:pPr>
            <a:r>
              <a:rPr lang="en-US" sz="2400" dirty="0">
                <a:latin typeface="Comic Sans MS" panose="030F0702030302020204" pitchFamily="66" charset="0"/>
              </a:rPr>
              <a:t>Many atoms in a solid give many different quantum states. Spaced so closely together they are considered </a:t>
            </a:r>
            <a:r>
              <a:rPr lang="en-US" sz="2400" b="1" dirty="0">
                <a:latin typeface="Comic Sans MS" panose="030F0702030302020204" pitchFamily="66" charset="0"/>
              </a:rPr>
              <a:t>a ‘band’ </a:t>
            </a:r>
            <a:r>
              <a:rPr lang="en-US" sz="2400" dirty="0">
                <a:latin typeface="Comic Sans MS" panose="030F0702030302020204" pitchFamily="66" charset="0"/>
              </a:rPr>
              <a:t>of available energies. </a:t>
            </a:r>
            <a:r>
              <a:rPr lang="en-US" altLang="en-US" sz="2400" dirty="0">
                <a:solidFill>
                  <a:prstClr val="black">
                    <a:lumMod val="75000"/>
                    <a:lumOff val="25000"/>
                  </a:prstClr>
                </a:solidFill>
                <a:latin typeface="Comic Sans MS" panose="030F0702030302020204" pitchFamily="66" charset="0"/>
              </a:rPr>
              <a:t>The energy region of densely packed quantum states in called an </a:t>
            </a:r>
            <a:r>
              <a:rPr lang="en-US" altLang="en-US" sz="2400" b="1" dirty="0">
                <a:solidFill>
                  <a:prstClr val="black">
                    <a:lumMod val="75000"/>
                    <a:lumOff val="25000"/>
                  </a:prstClr>
                </a:solidFill>
                <a:latin typeface="Comic Sans MS" panose="030F0702030302020204" pitchFamily="66" charset="0"/>
              </a:rPr>
              <a:t>energy band</a:t>
            </a:r>
            <a:r>
              <a:rPr lang="en-US" altLang="en-US" sz="2400" dirty="0">
                <a:solidFill>
                  <a:prstClr val="black">
                    <a:lumMod val="75000"/>
                    <a:lumOff val="25000"/>
                  </a:prstClr>
                </a:solidFill>
                <a:latin typeface="Comic Sans MS" panose="030F0702030302020204" pitchFamily="66" charset="0"/>
              </a:rPr>
              <a:t>. </a:t>
            </a:r>
            <a:endParaRPr lang="en-US" sz="2400" dirty="0">
              <a:latin typeface="Comic Sans MS" panose="030F0702030302020204" pitchFamily="66" charset="0"/>
            </a:endParaRPr>
          </a:p>
          <a:p>
            <a:pPr>
              <a:buFont typeface="Wingdings" panose="05000000000000000000" pitchFamily="2" charset="2"/>
              <a:buChar char="q"/>
            </a:pPr>
            <a:r>
              <a:rPr lang="en-US" sz="2400" dirty="0">
                <a:latin typeface="Comic Sans MS" panose="030F0702030302020204" pitchFamily="66" charset="0"/>
              </a:rPr>
              <a:t>Different bands correspond to different atomic orbitals on the atom (E.g. a 1s band, a 2s band, </a:t>
            </a:r>
            <a:r>
              <a:rPr lang="en-US" sz="2400" dirty="0" err="1">
                <a:latin typeface="Comic Sans MS" panose="030F0702030302020204" pitchFamily="66" charset="0"/>
              </a:rPr>
              <a:t>etc</a:t>
            </a:r>
            <a:r>
              <a:rPr lang="en-US" sz="2400" dirty="0">
                <a:latin typeface="Comic Sans MS" panose="030F0702030302020204" pitchFamily="66" charset="0"/>
              </a:rPr>
              <a:t>). </a:t>
            </a:r>
          </a:p>
          <a:p>
            <a:pPr>
              <a:buFont typeface="Wingdings" panose="05000000000000000000" pitchFamily="2" charset="2"/>
              <a:buChar char="q"/>
            </a:pPr>
            <a:r>
              <a:rPr lang="en-US" sz="2400" dirty="0">
                <a:latin typeface="Comic Sans MS" panose="030F0702030302020204" pitchFamily="66" charset="0"/>
              </a:rPr>
              <a:t>Energies depend on details (e.g. separation): </a:t>
            </a:r>
            <a:r>
              <a:rPr lang="en-US" sz="2400" b="1" dirty="0">
                <a:latin typeface="Comic Sans MS" panose="030F0702030302020204" pitchFamily="66" charset="0"/>
              </a:rPr>
              <a:t>These energy bands are 		</a:t>
            </a:r>
            <a:r>
              <a:rPr lang="en-US" b="1" dirty="0">
                <a:latin typeface="Comic Sans MS" panose="030F0702030302020204" pitchFamily="66" charset="0"/>
              </a:rPr>
              <a:t>	</a:t>
            </a:r>
          </a:p>
          <a:p>
            <a:pPr lvl="1"/>
            <a:r>
              <a:rPr lang="en-US" sz="2400" dirty="0">
                <a:latin typeface="Comic Sans MS" panose="030F0702030302020204" pitchFamily="66" charset="0"/>
              </a:rPr>
              <a:t>Valence band</a:t>
            </a:r>
          </a:p>
          <a:p>
            <a:pPr lvl="1"/>
            <a:r>
              <a:rPr lang="en-US" sz="2400" dirty="0">
                <a:latin typeface="Comic Sans MS" panose="030F0702030302020204" pitchFamily="66" charset="0"/>
              </a:rPr>
              <a:t>Conduction band</a:t>
            </a:r>
          </a:p>
          <a:p>
            <a:pPr lvl="1"/>
            <a:r>
              <a:rPr lang="en-US" sz="2400" dirty="0">
                <a:latin typeface="Comic Sans MS" panose="030F0702030302020204" pitchFamily="66" charset="0"/>
              </a:rPr>
              <a:t>Forbidden  energy band or </a:t>
            </a:r>
            <a:r>
              <a:rPr lang="en-US" sz="2400" b="1" dirty="0">
                <a:latin typeface="Comic Sans MS" panose="030F0702030302020204" pitchFamily="66" charset="0"/>
              </a:rPr>
              <a:t>band gap</a:t>
            </a:r>
          </a:p>
        </p:txBody>
      </p:sp>
      <p:pic>
        <p:nvPicPr>
          <p:cNvPr id="1026" name="Picture 2" descr="Energy band theory in sol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0131" y="4024358"/>
            <a:ext cx="3756933" cy="30629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35467" y="5930323"/>
            <a:ext cx="7745691" cy="830997"/>
          </a:xfrm>
          <a:prstGeom prst="rect">
            <a:avLst/>
          </a:prstGeom>
        </p:spPr>
        <p:txBody>
          <a:bodyPr wrap="square">
            <a:spAutoFit/>
          </a:bodyPr>
          <a:lstStyle/>
          <a:p>
            <a:pPr marL="342900" marR="0" lvl="0" indent="-342900" algn="l" defTabSz="457200" rtl="0" eaLnBrk="1" fontAlgn="auto" latinLnBrk="0" hangingPunct="1">
              <a:lnSpc>
                <a:spcPct val="100000"/>
              </a:lnSpc>
              <a:spcBef>
                <a:spcPct val="50000"/>
              </a:spcBef>
              <a:spcAft>
                <a:spcPts val="0"/>
              </a:spcAft>
              <a:buClr>
                <a:srgbClr val="353535"/>
              </a:buClr>
              <a:buSzTx/>
              <a:buFont typeface="Wingdings 3" charset="2"/>
              <a:buChar char=""/>
              <a:tabLst/>
              <a:defRPr/>
            </a:pPr>
            <a:r>
              <a:rPr kumimoji="0" lang="en-US" altLang="en-US" sz="2400" b="0" i="0" u="none" strike="noStrike" kern="1200" cap="none" spc="0" normalizeH="0" baseline="0" noProof="0" dirty="0">
                <a:ln>
                  <a:noFill/>
                </a:ln>
                <a:solidFill>
                  <a:prstClr val="black">
                    <a:lumMod val="75000"/>
                    <a:lumOff val="25000"/>
                  </a:prstClr>
                </a:solidFill>
                <a:effectLst/>
                <a:uLnTx/>
                <a:uFillTx/>
                <a:latin typeface="Comic Sans MS" panose="030F0702030302020204" pitchFamily="66" charset="0"/>
                <a:ea typeface="+mn-ea"/>
                <a:cs typeface="+mn-cs"/>
              </a:rPr>
              <a:t>The detailed arrangement of these energy bands is called the </a:t>
            </a:r>
            <a:r>
              <a:rPr kumimoji="0" lang="en-US" altLang="en-US" sz="2400" b="1" i="0" u="none" strike="noStrike" kern="1200" cap="none" spc="0" normalizeH="0" baseline="0" noProof="0" dirty="0">
                <a:ln>
                  <a:noFill/>
                </a:ln>
                <a:solidFill>
                  <a:prstClr val="black">
                    <a:lumMod val="75000"/>
                    <a:lumOff val="25000"/>
                  </a:prstClr>
                </a:solidFill>
                <a:effectLst/>
                <a:uLnTx/>
                <a:uFillTx/>
                <a:latin typeface="Comic Sans MS" panose="030F0702030302020204" pitchFamily="66" charset="0"/>
                <a:ea typeface="+mn-ea"/>
                <a:cs typeface="+mn-cs"/>
              </a:rPr>
              <a:t>band structure</a:t>
            </a:r>
            <a:r>
              <a:rPr kumimoji="0" lang="en-US" altLang="en-US" sz="2400" b="0" i="0" u="none" strike="noStrike" kern="1200" cap="none" spc="0" normalizeH="0" baseline="0" noProof="0" dirty="0">
                <a:ln>
                  <a:noFill/>
                </a:ln>
                <a:solidFill>
                  <a:prstClr val="black">
                    <a:lumMod val="75000"/>
                    <a:lumOff val="25000"/>
                  </a:prstClr>
                </a:solidFill>
                <a:effectLst/>
                <a:uLnTx/>
                <a:uFillTx/>
                <a:latin typeface="Comic Sans MS" panose="030F0702030302020204" pitchFamily="66" charset="0"/>
                <a:ea typeface="+mn-ea"/>
                <a:cs typeface="+mn-cs"/>
              </a:rPr>
              <a:t>. </a:t>
            </a:r>
          </a:p>
        </p:txBody>
      </p:sp>
    </p:spTree>
    <p:extLst>
      <p:ext uri="{BB962C8B-B14F-4D97-AF65-F5344CB8AC3E}">
        <p14:creationId xmlns:p14="http://schemas.microsoft.com/office/powerpoint/2010/main" val="1935714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3"/>
          <p:cNvSpPr txBox="1">
            <a:spLocks noChangeArrowheads="1"/>
          </p:cNvSpPr>
          <p:nvPr/>
        </p:nvSpPr>
        <p:spPr bwMode="auto">
          <a:xfrm>
            <a:off x="1905000" y="914400"/>
            <a:ext cx="968054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A good conductor has its highest energy band only partially filled.</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An insulator has its highest energy band (valence band) completely filled, with a substantial gap separating it from the next level.</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A semiconductor also has its highest band filled, but the gap to the next level is small.</a:t>
            </a:r>
          </a:p>
        </p:txBody>
      </p:sp>
      <p:sp>
        <p:nvSpPr>
          <p:cNvPr id="87043" name="Rectangle 5"/>
          <p:cNvSpPr>
            <a:spLocks noGrp="1" noChangeArrowheads="1"/>
          </p:cNvSpPr>
          <p:nvPr>
            <p:ph type="title"/>
          </p:nvPr>
        </p:nvSpPr>
        <p:spPr>
          <a:xfrm>
            <a:off x="2423917" y="106585"/>
            <a:ext cx="8785600" cy="1280890"/>
          </a:xfrm>
        </p:spPr>
        <p:txBody>
          <a:bodyPr/>
          <a:lstStyle/>
          <a:p>
            <a:pPr eaLnBrk="1" hangingPunct="1"/>
            <a:r>
              <a:rPr lang="en-US" altLang="en-US" dirty="0">
                <a:latin typeface="Comic Sans MS" panose="030F0702030302020204" pitchFamily="66" charset="0"/>
              </a:rPr>
              <a:t>Band in Solids</a:t>
            </a:r>
          </a:p>
        </p:txBody>
      </p:sp>
      <p:pic>
        <p:nvPicPr>
          <p:cNvPr id="87044" name="Picture 7" descr="Figure_40_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952" y="2853392"/>
            <a:ext cx="8548687"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34165" y="5186954"/>
            <a:ext cx="1105783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Energy bands for (a) a conductor, (b) an insulator, which has a large energy gap </a:t>
            </a:r>
            <a:r>
              <a:rPr kumimoji="0" lang="en-US" sz="1800" b="1" i="0" u="none" strike="noStrike" kern="1200" cap="none" spc="0" normalizeH="0" baseline="0" noProof="0" dirty="0" err="1">
                <a:ln>
                  <a:noFill/>
                </a:ln>
                <a:solidFill>
                  <a:srgbClr val="1CACE3">
                    <a:lumMod val="50000"/>
                  </a:srgbClr>
                </a:solidFill>
                <a:effectLst/>
                <a:uLnTx/>
                <a:uFillTx/>
                <a:latin typeface="Comic Sans MS" panose="030F0702030302020204" pitchFamily="66" charset="0"/>
                <a:ea typeface="+mn-ea"/>
                <a:cs typeface="+mn-cs"/>
              </a:rPr>
              <a:t>Eg</a:t>
            </a:r>
            <a:r>
              <a:rPr kumimoji="0" lang="en-US" sz="1800" b="1"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and (c) a semiconductor, which has a small energy gap </a:t>
            </a:r>
            <a:r>
              <a:rPr kumimoji="0" lang="en-US" sz="1800" b="1" i="0" u="none" strike="noStrike" kern="1200" cap="none" spc="0" normalizeH="0" baseline="0" noProof="0" dirty="0" err="1">
                <a:ln>
                  <a:noFill/>
                </a:ln>
                <a:solidFill>
                  <a:srgbClr val="1CACE3">
                    <a:lumMod val="50000"/>
                  </a:srgbClr>
                </a:solidFill>
                <a:effectLst/>
                <a:uLnTx/>
                <a:uFillTx/>
                <a:latin typeface="Comic Sans MS" panose="030F0702030302020204" pitchFamily="66" charset="0"/>
                <a:ea typeface="+mn-ea"/>
                <a:cs typeface="+mn-cs"/>
              </a:rPr>
              <a:t>Eg</a:t>
            </a:r>
            <a:r>
              <a:rPr kumimoji="0" lang="en-US" sz="1800" b="1"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 Shading represents occupied states.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Pale shading in (c) represents electrons that can pass from the top of the valence band to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 bottom of the conduction band due to thermal agitation at room temperature (exaggerated).</a:t>
            </a:r>
          </a:p>
        </p:txBody>
      </p:sp>
    </p:spTree>
    <p:extLst>
      <p:ext uri="{BB962C8B-B14F-4D97-AF65-F5344CB8AC3E}">
        <p14:creationId xmlns:p14="http://schemas.microsoft.com/office/powerpoint/2010/main" val="493661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190750" y="0"/>
            <a:ext cx="7772400" cy="762000"/>
          </a:xfrm>
        </p:spPr>
        <p:txBody>
          <a:bodyPr/>
          <a:lstStyle/>
          <a:p>
            <a:r>
              <a:rPr lang="en-US" altLang="en-US" dirty="0">
                <a:latin typeface="Comic Sans MS" panose="030F0702030302020204" pitchFamily="66" charset="0"/>
              </a:rPr>
              <a:t>Solid sodium (metal)</a:t>
            </a:r>
          </a:p>
        </p:txBody>
      </p:sp>
      <p:sp>
        <p:nvSpPr>
          <p:cNvPr id="65539" name="Rectangle 3"/>
          <p:cNvSpPr>
            <a:spLocks noGrp="1" noChangeArrowheads="1"/>
          </p:cNvSpPr>
          <p:nvPr>
            <p:ph sz="quarter" idx="4294967295"/>
          </p:nvPr>
        </p:nvSpPr>
        <p:spPr>
          <a:xfrm>
            <a:off x="2247900" y="6248400"/>
            <a:ext cx="2476500" cy="609600"/>
          </a:xfrm>
        </p:spPr>
        <p:txBody>
          <a:bodyPr/>
          <a:lstStyle/>
          <a:p>
            <a:pPr>
              <a:buFontTx/>
              <a:buNone/>
            </a:pPr>
            <a:r>
              <a:rPr lang="en-US" altLang="en-US" i="1"/>
              <a:t>Sodium atom</a:t>
            </a:r>
          </a:p>
        </p:txBody>
      </p:sp>
      <p:sp>
        <p:nvSpPr>
          <p:cNvPr id="54"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Phy107 Fall 2006</a:t>
            </a:r>
          </a:p>
        </p:txBody>
      </p:sp>
      <p:sp>
        <p:nvSpPr>
          <p:cNvPr id="55"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769285A-44FA-4DC3-8D28-275805FD4A2A}" type="slidenum">
              <a:rPr kumimoji="0" lang="en-US" alt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65540" name="Rectangle 4"/>
          <p:cNvSpPr>
            <a:spLocks noChangeArrowheads="1"/>
          </p:cNvSpPr>
          <p:nvPr/>
        </p:nvSpPr>
        <p:spPr bwMode="auto">
          <a:xfrm>
            <a:off x="7150100" y="6248400"/>
            <a:ext cx="2476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rebuchet MS" panose="020B0603020202020204" pitchFamily="34" charset="0"/>
              </a:defRPr>
            </a:lvl1pPr>
            <a:lvl2pPr marL="742950" indent="-285750">
              <a:spcBef>
                <a:spcPct val="20000"/>
              </a:spcBef>
              <a:buChar char="–"/>
              <a:defRPr sz="2400">
                <a:solidFill>
                  <a:schemeClr val="tx1"/>
                </a:solidFill>
                <a:latin typeface="Trebuchet MS" panose="020B0603020202020204" pitchFamily="34" charset="0"/>
              </a:defRPr>
            </a:lvl2pPr>
            <a:lvl3pPr marL="1143000" indent="-228600">
              <a:spcBef>
                <a:spcPct val="20000"/>
              </a:spcBef>
              <a:buChar char="•"/>
              <a:defRPr sz="2000">
                <a:solidFill>
                  <a:schemeClr val="tx1"/>
                </a:solidFill>
                <a:latin typeface="Trebuchet MS" panose="020B0603020202020204" pitchFamily="34" charset="0"/>
              </a:defRPr>
            </a:lvl3pPr>
            <a:lvl4pPr marL="1600200" indent="-228600">
              <a:spcBef>
                <a:spcPct val="20000"/>
              </a:spcBef>
              <a:buChar char="–"/>
              <a:defRPr>
                <a:solidFill>
                  <a:schemeClr val="tx1"/>
                </a:solidFill>
                <a:latin typeface="Trebuchet MS" panose="020B0603020202020204" pitchFamily="34" charset="0"/>
              </a:defRPr>
            </a:lvl4pPr>
            <a:lvl5pPr marL="2057400" indent="-228600">
              <a:spcBef>
                <a:spcPct val="20000"/>
              </a:spcBef>
              <a:buChar char="»"/>
              <a:defRPr>
                <a:solidFill>
                  <a:schemeClr val="tx1"/>
                </a:solidFill>
                <a:latin typeface="Trebuchet MS" panose="020B0603020202020204" pitchFamily="34" charset="0"/>
              </a:defRPr>
            </a:lvl5pPr>
            <a:lvl6pPr marL="2514600" indent="-228600" fontAlgn="base">
              <a:spcBef>
                <a:spcPct val="20000"/>
              </a:spcBef>
              <a:spcAft>
                <a:spcPct val="0"/>
              </a:spcAft>
              <a:buChar char="»"/>
              <a:defRPr>
                <a:solidFill>
                  <a:schemeClr val="tx1"/>
                </a:solidFill>
                <a:latin typeface="Trebuchet MS" panose="020B0603020202020204" pitchFamily="34" charset="0"/>
              </a:defRPr>
            </a:lvl6pPr>
            <a:lvl7pPr marL="2971800" indent="-228600" fontAlgn="base">
              <a:spcBef>
                <a:spcPct val="20000"/>
              </a:spcBef>
              <a:spcAft>
                <a:spcPct val="0"/>
              </a:spcAft>
              <a:buChar char="»"/>
              <a:defRPr>
                <a:solidFill>
                  <a:schemeClr val="tx1"/>
                </a:solidFill>
                <a:latin typeface="Trebuchet MS" panose="020B0603020202020204" pitchFamily="34" charset="0"/>
              </a:defRPr>
            </a:lvl7pPr>
            <a:lvl8pPr marL="3429000" indent="-228600" fontAlgn="base">
              <a:spcBef>
                <a:spcPct val="20000"/>
              </a:spcBef>
              <a:spcAft>
                <a:spcPct val="0"/>
              </a:spcAft>
              <a:buChar char="»"/>
              <a:defRPr>
                <a:solidFill>
                  <a:schemeClr val="tx1"/>
                </a:solidFill>
                <a:latin typeface="Trebuchet MS" panose="020B0603020202020204" pitchFamily="34" charset="0"/>
              </a:defRPr>
            </a:lvl8pPr>
            <a:lvl9pPr marL="3886200" indent="-228600" fontAlgn="base">
              <a:spcBef>
                <a:spcPct val="20000"/>
              </a:spcBef>
              <a:spcAft>
                <a:spcPct val="0"/>
              </a:spcAft>
              <a:buChar char="»"/>
              <a:defRPr>
                <a:solidFill>
                  <a:schemeClr val="tx1"/>
                </a:solidFill>
                <a:latin typeface="Trebuchet MS" panose="020B0603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800" b="0" i="1" u="none" strike="noStrike" kern="1200" cap="none" spc="0" normalizeH="0" baseline="0" noProof="0">
                <a:ln>
                  <a:noFill/>
                </a:ln>
                <a:solidFill>
                  <a:srgbClr val="000000"/>
                </a:solidFill>
                <a:effectLst/>
                <a:uLnTx/>
                <a:uFillTx/>
                <a:latin typeface="Trebuchet MS" panose="020B0603020202020204" pitchFamily="34" charset="0"/>
                <a:ea typeface="+mn-ea"/>
                <a:cs typeface="+mn-cs"/>
              </a:rPr>
              <a:t>Sodium metal</a:t>
            </a:r>
          </a:p>
        </p:txBody>
      </p:sp>
      <p:grpSp>
        <p:nvGrpSpPr>
          <p:cNvPr id="65541" name="Group 5"/>
          <p:cNvGrpSpPr>
            <a:grpSpLocks/>
          </p:cNvGrpSpPr>
          <p:nvPr/>
        </p:nvGrpSpPr>
        <p:grpSpPr bwMode="auto">
          <a:xfrm>
            <a:off x="1739900" y="850901"/>
            <a:ext cx="3149600" cy="5184775"/>
            <a:chOff x="136" y="536"/>
            <a:chExt cx="1984" cy="3266"/>
          </a:xfrm>
        </p:grpSpPr>
        <p:sp>
          <p:nvSpPr>
            <p:cNvPr id="65542" name="Line 6"/>
            <p:cNvSpPr>
              <a:spLocks noChangeShapeType="1"/>
            </p:cNvSpPr>
            <p:nvPr/>
          </p:nvSpPr>
          <p:spPr bwMode="auto">
            <a:xfrm flipH="1">
              <a:off x="728" y="3568"/>
              <a:ext cx="1392" cy="0"/>
            </a:xfrm>
            <a:prstGeom prst="line">
              <a:avLst/>
            </a:prstGeom>
            <a:noFill/>
            <a:ln w="19050">
              <a:solidFill>
                <a:srgbClr val="A3D8F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43" name="Line 7"/>
            <p:cNvSpPr>
              <a:spLocks noChangeShapeType="1"/>
            </p:cNvSpPr>
            <p:nvPr/>
          </p:nvSpPr>
          <p:spPr bwMode="auto">
            <a:xfrm flipH="1">
              <a:off x="728" y="3056"/>
              <a:ext cx="1392" cy="0"/>
            </a:xfrm>
            <a:prstGeom prst="line">
              <a:avLst/>
            </a:prstGeom>
            <a:noFill/>
            <a:ln w="19050">
              <a:solidFill>
                <a:srgbClr val="A3D8F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44" name="Line 8"/>
            <p:cNvSpPr>
              <a:spLocks noChangeShapeType="1"/>
            </p:cNvSpPr>
            <p:nvPr/>
          </p:nvSpPr>
          <p:spPr bwMode="auto">
            <a:xfrm flipH="1">
              <a:off x="728" y="2488"/>
              <a:ext cx="1392" cy="0"/>
            </a:xfrm>
            <a:prstGeom prst="line">
              <a:avLst/>
            </a:prstGeom>
            <a:noFill/>
            <a:ln w="19050">
              <a:solidFill>
                <a:srgbClr val="A3D8F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45" name="Line 9"/>
            <p:cNvSpPr>
              <a:spLocks noChangeShapeType="1"/>
            </p:cNvSpPr>
            <p:nvPr/>
          </p:nvSpPr>
          <p:spPr bwMode="auto">
            <a:xfrm flipH="1">
              <a:off x="728" y="1744"/>
              <a:ext cx="1392" cy="0"/>
            </a:xfrm>
            <a:prstGeom prst="line">
              <a:avLst/>
            </a:prstGeom>
            <a:noFill/>
            <a:ln w="19050">
              <a:solidFill>
                <a:srgbClr val="A3D8F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46" name="Line 10"/>
            <p:cNvSpPr>
              <a:spLocks noChangeShapeType="1"/>
            </p:cNvSpPr>
            <p:nvPr/>
          </p:nvSpPr>
          <p:spPr bwMode="auto">
            <a:xfrm flipH="1">
              <a:off x="728" y="1184"/>
              <a:ext cx="1392" cy="0"/>
            </a:xfrm>
            <a:prstGeom prst="line">
              <a:avLst/>
            </a:prstGeom>
            <a:noFill/>
            <a:ln w="19050">
              <a:solidFill>
                <a:srgbClr val="FEF2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47" name="Text Box 11"/>
            <p:cNvSpPr txBox="1">
              <a:spLocks noChangeArrowheads="1"/>
            </p:cNvSpPr>
            <p:nvPr/>
          </p:nvSpPr>
          <p:spPr bwMode="auto">
            <a:xfrm>
              <a:off x="270" y="3393"/>
              <a:ext cx="29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1</a:t>
              </a:r>
              <a:r>
                <a:rPr kumimoji="0" lang="en-US" altLang="en-US" sz="2400" b="0" i="1" u="none" strike="noStrike" kern="1200" cap="none" spc="0" normalizeH="0" baseline="0" noProof="0">
                  <a:ln>
                    <a:noFill/>
                  </a:ln>
                  <a:solidFill>
                    <a:srgbClr val="000000"/>
                  </a:solidFill>
                  <a:effectLst/>
                  <a:uLnTx/>
                  <a:uFillTx/>
                  <a:latin typeface="Trebuchet MS" panose="020B0603020202020204" pitchFamily="34" charset="0"/>
                  <a:ea typeface="+mn-ea"/>
                  <a:cs typeface="+mn-cs"/>
                </a:rPr>
                <a:t>s</a:t>
              </a:r>
              <a:endParaRPr kumimoji="0" lang="en-US" altLang="en-US" sz="24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48" name="Text Box 12"/>
            <p:cNvSpPr txBox="1">
              <a:spLocks noChangeArrowheads="1"/>
            </p:cNvSpPr>
            <p:nvPr/>
          </p:nvSpPr>
          <p:spPr bwMode="auto">
            <a:xfrm>
              <a:off x="270" y="2889"/>
              <a:ext cx="29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2</a:t>
              </a:r>
              <a:r>
                <a:rPr kumimoji="0" lang="en-US" altLang="en-US" sz="2400" b="0" i="1" u="none" strike="noStrike" kern="1200" cap="none" spc="0" normalizeH="0" baseline="0" noProof="0">
                  <a:ln>
                    <a:noFill/>
                  </a:ln>
                  <a:solidFill>
                    <a:srgbClr val="000000"/>
                  </a:solidFill>
                  <a:effectLst/>
                  <a:uLnTx/>
                  <a:uFillTx/>
                  <a:latin typeface="Trebuchet MS" panose="020B0603020202020204" pitchFamily="34" charset="0"/>
                  <a:ea typeface="+mn-ea"/>
                  <a:cs typeface="+mn-cs"/>
                </a:rPr>
                <a:t>s</a:t>
              </a:r>
              <a:endParaRPr kumimoji="0" lang="en-US" altLang="en-US" sz="24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49" name="Text Box 13"/>
            <p:cNvSpPr txBox="1">
              <a:spLocks noChangeArrowheads="1"/>
            </p:cNvSpPr>
            <p:nvPr/>
          </p:nvSpPr>
          <p:spPr bwMode="auto">
            <a:xfrm>
              <a:off x="270" y="1569"/>
              <a:ext cx="29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3</a:t>
              </a:r>
              <a:r>
                <a:rPr kumimoji="0" lang="en-US" altLang="en-US" sz="2400" b="0" i="1" u="none" strike="noStrike" kern="1200" cap="none" spc="0" normalizeH="0" baseline="0" noProof="0">
                  <a:ln>
                    <a:noFill/>
                  </a:ln>
                  <a:solidFill>
                    <a:srgbClr val="000000"/>
                  </a:solidFill>
                  <a:effectLst/>
                  <a:uLnTx/>
                  <a:uFillTx/>
                  <a:latin typeface="Trebuchet MS" panose="020B0603020202020204" pitchFamily="34" charset="0"/>
                  <a:ea typeface="+mn-ea"/>
                  <a:cs typeface="+mn-cs"/>
                </a:rPr>
                <a:t>s</a:t>
              </a:r>
              <a:endParaRPr kumimoji="0" lang="en-US" altLang="en-US" sz="24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50" name="Text Box 14"/>
            <p:cNvSpPr txBox="1">
              <a:spLocks noChangeArrowheads="1"/>
            </p:cNvSpPr>
            <p:nvPr/>
          </p:nvSpPr>
          <p:spPr bwMode="auto">
            <a:xfrm>
              <a:off x="270" y="2321"/>
              <a:ext cx="3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2</a:t>
              </a:r>
              <a:r>
                <a:rPr kumimoji="0" lang="en-US" altLang="en-US" sz="2400" b="0" i="1" u="none" strike="noStrike" kern="1200" cap="none" spc="0" normalizeH="0" baseline="0" noProof="0">
                  <a:ln>
                    <a:noFill/>
                  </a:ln>
                  <a:solidFill>
                    <a:srgbClr val="000000"/>
                  </a:solidFill>
                  <a:effectLst/>
                  <a:uLnTx/>
                  <a:uFillTx/>
                  <a:latin typeface="Trebuchet MS" panose="020B0603020202020204" pitchFamily="34" charset="0"/>
                  <a:ea typeface="+mn-ea"/>
                  <a:cs typeface="+mn-cs"/>
                </a:rPr>
                <a:t>p</a:t>
              </a:r>
              <a:endParaRPr kumimoji="0" lang="en-US" altLang="en-US" sz="24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51" name="Text Box 15"/>
            <p:cNvSpPr txBox="1">
              <a:spLocks noChangeArrowheads="1"/>
            </p:cNvSpPr>
            <p:nvPr/>
          </p:nvSpPr>
          <p:spPr bwMode="auto">
            <a:xfrm>
              <a:off x="270" y="993"/>
              <a:ext cx="3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3</a:t>
              </a:r>
              <a:r>
                <a:rPr kumimoji="0" lang="en-US" altLang="en-US" sz="2400" b="0" i="1" u="none" strike="noStrike" kern="1200" cap="none" spc="0" normalizeH="0" baseline="0" noProof="0">
                  <a:ln>
                    <a:noFill/>
                  </a:ln>
                  <a:solidFill>
                    <a:srgbClr val="000000"/>
                  </a:solidFill>
                  <a:effectLst/>
                  <a:uLnTx/>
                  <a:uFillTx/>
                  <a:latin typeface="Trebuchet MS" panose="020B0603020202020204" pitchFamily="34" charset="0"/>
                  <a:ea typeface="+mn-ea"/>
                  <a:cs typeface="+mn-cs"/>
                </a:rPr>
                <a:t>p</a:t>
              </a:r>
              <a:endParaRPr kumimoji="0" lang="en-US" altLang="en-US" sz="24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52" name="Rectangle 16"/>
            <p:cNvSpPr>
              <a:spLocks noChangeArrowheads="1"/>
            </p:cNvSpPr>
            <p:nvPr/>
          </p:nvSpPr>
          <p:spPr bwMode="auto">
            <a:xfrm>
              <a:off x="136" y="536"/>
              <a:ext cx="156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rebuchet MS" panose="020B0603020202020204" pitchFamily="34" charset="0"/>
                </a:defRPr>
              </a:lvl1pPr>
              <a:lvl2pPr marL="742950" indent="-285750">
                <a:spcBef>
                  <a:spcPct val="20000"/>
                </a:spcBef>
                <a:buChar char="–"/>
                <a:defRPr sz="2400">
                  <a:solidFill>
                    <a:schemeClr val="tx1"/>
                  </a:solidFill>
                  <a:latin typeface="Trebuchet MS" panose="020B0603020202020204" pitchFamily="34" charset="0"/>
                </a:defRPr>
              </a:lvl2pPr>
              <a:lvl3pPr marL="1143000" indent="-228600">
                <a:spcBef>
                  <a:spcPct val="20000"/>
                </a:spcBef>
                <a:buChar char="•"/>
                <a:defRPr sz="2000">
                  <a:solidFill>
                    <a:schemeClr val="tx1"/>
                  </a:solidFill>
                  <a:latin typeface="Trebuchet MS" panose="020B0603020202020204" pitchFamily="34" charset="0"/>
                </a:defRPr>
              </a:lvl3pPr>
              <a:lvl4pPr marL="1600200" indent="-228600">
                <a:spcBef>
                  <a:spcPct val="20000"/>
                </a:spcBef>
                <a:buChar char="–"/>
                <a:defRPr>
                  <a:solidFill>
                    <a:schemeClr val="tx1"/>
                  </a:solidFill>
                  <a:latin typeface="Trebuchet MS" panose="020B0603020202020204" pitchFamily="34" charset="0"/>
                </a:defRPr>
              </a:lvl4pPr>
              <a:lvl5pPr marL="2057400" indent="-228600">
                <a:spcBef>
                  <a:spcPct val="20000"/>
                </a:spcBef>
                <a:buChar char="»"/>
                <a:defRPr>
                  <a:solidFill>
                    <a:schemeClr val="tx1"/>
                  </a:solidFill>
                  <a:latin typeface="Trebuchet MS" panose="020B0603020202020204" pitchFamily="34" charset="0"/>
                </a:defRPr>
              </a:lvl5pPr>
              <a:lvl6pPr marL="2514600" indent="-228600" fontAlgn="base">
                <a:spcBef>
                  <a:spcPct val="20000"/>
                </a:spcBef>
                <a:spcAft>
                  <a:spcPct val="0"/>
                </a:spcAft>
                <a:buChar char="»"/>
                <a:defRPr>
                  <a:solidFill>
                    <a:schemeClr val="tx1"/>
                  </a:solidFill>
                  <a:latin typeface="Trebuchet MS" panose="020B0603020202020204" pitchFamily="34" charset="0"/>
                </a:defRPr>
              </a:lvl6pPr>
              <a:lvl7pPr marL="2971800" indent="-228600" fontAlgn="base">
                <a:spcBef>
                  <a:spcPct val="20000"/>
                </a:spcBef>
                <a:spcAft>
                  <a:spcPct val="0"/>
                </a:spcAft>
                <a:buChar char="»"/>
                <a:defRPr>
                  <a:solidFill>
                    <a:schemeClr val="tx1"/>
                  </a:solidFill>
                  <a:latin typeface="Trebuchet MS" panose="020B0603020202020204" pitchFamily="34" charset="0"/>
                </a:defRPr>
              </a:lvl7pPr>
              <a:lvl8pPr marL="3429000" indent="-228600" fontAlgn="base">
                <a:spcBef>
                  <a:spcPct val="20000"/>
                </a:spcBef>
                <a:spcAft>
                  <a:spcPct val="0"/>
                </a:spcAft>
                <a:buChar char="»"/>
                <a:defRPr>
                  <a:solidFill>
                    <a:schemeClr val="tx1"/>
                  </a:solidFill>
                  <a:latin typeface="Trebuchet MS" panose="020B0603020202020204" pitchFamily="34" charset="0"/>
                </a:defRPr>
              </a:lvl8pPr>
              <a:lvl9pPr marL="3886200" indent="-228600" fontAlgn="base">
                <a:spcBef>
                  <a:spcPct val="20000"/>
                </a:spcBef>
                <a:spcAft>
                  <a:spcPct val="0"/>
                </a:spcAft>
                <a:buChar char="»"/>
                <a:defRPr>
                  <a:solidFill>
                    <a:schemeClr val="tx1"/>
                  </a:solidFill>
                  <a:latin typeface="Trebuchet MS" panose="020B0603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Na = [Ne]3</a:t>
              </a:r>
              <a:r>
                <a:rPr kumimoji="0" lang="en-US" altLang="en-US" sz="2800" b="0" i="1"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s</a:t>
              </a:r>
              <a:r>
                <a:rPr kumimoji="0" lang="en-US" altLang="en-US" sz="2800" b="0" i="0" u="none" strike="noStrike" kern="1200" cap="none" spc="0" normalizeH="0" baseline="30000" noProof="0" dirty="0">
                  <a:ln>
                    <a:noFill/>
                  </a:ln>
                  <a:solidFill>
                    <a:srgbClr val="000000"/>
                  </a:solidFill>
                  <a:effectLst/>
                  <a:uLnTx/>
                  <a:uFillTx/>
                  <a:latin typeface="Trebuchet MS" panose="020B0603020202020204" pitchFamily="34" charset="0"/>
                  <a:ea typeface="+mn-ea"/>
                  <a:cs typeface="+mn-cs"/>
                </a:rPr>
                <a:t>1</a:t>
              </a:r>
              <a:endParaRPr kumimoji="0" lang="en-US" altLang="en-US" sz="2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
          <p:nvSpPr>
            <p:cNvPr id="65553" name="Text Box 17"/>
            <p:cNvSpPr txBox="1">
              <a:spLocks noChangeArrowheads="1"/>
            </p:cNvSpPr>
            <p:nvPr/>
          </p:nvSpPr>
          <p:spPr bwMode="auto">
            <a:xfrm>
              <a:off x="726" y="1144"/>
              <a:ext cx="57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Trebuchet MS" panose="020B0603020202020204" pitchFamily="34" charset="0"/>
                  <a:ea typeface="+mn-ea"/>
                  <a:cs typeface="+mn-cs"/>
                </a:rPr>
                <a:t>empty</a:t>
              </a:r>
              <a:endParaRPr kumimoji="0" lang="en-US" altLang="en-US" sz="2400" b="0" i="1"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65554" name="Text Box 18"/>
            <p:cNvSpPr txBox="1">
              <a:spLocks noChangeArrowheads="1"/>
            </p:cNvSpPr>
            <p:nvPr/>
          </p:nvSpPr>
          <p:spPr bwMode="auto">
            <a:xfrm>
              <a:off x="726" y="1744"/>
              <a:ext cx="8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Trebuchet MS" panose="020B0603020202020204" pitchFamily="34" charset="0"/>
                  <a:ea typeface="+mn-ea"/>
                  <a:cs typeface="+mn-cs"/>
                </a:rPr>
                <a:t>1 electron</a:t>
              </a:r>
              <a:endParaRPr kumimoji="0" lang="en-US" altLang="en-US" sz="2400" b="0" i="1"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65555" name="Text Box 19"/>
            <p:cNvSpPr txBox="1">
              <a:spLocks noChangeArrowheads="1"/>
            </p:cNvSpPr>
            <p:nvPr/>
          </p:nvSpPr>
          <p:spPr bwMode="auto">
            <a:xfrm>
              <a:off x="726" y="2488"/>
              <a:ext cx="9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Trebuchet MS" panose="020B0603020202020204" pitchFamily="34" charset="0"/>
                  <a:ea typeface="+mn-ea"/>
                  <a:cs typeface="+mn-cs"/>
                </a:rPr>
                <a:t>6 electrons</a:t>
              </a:r>
              <a:endParaRPr kumimoji="0" lang="en-US" altLang="en-US" sz="2400" b="0" i="1"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65556" name="Text Box 20"/>
            <p:cNvSpPr txBox="1">
              <a:spLocks noChangeArrowheads="1"/>
            </p:cNvSpPr>
            <p:nvPr/>
          </p:nvSpPr>
          <p:spPr bwMode="auto">
            <a:xfrm>
              <a:off x="726" y="3048"/>
              <a:ext cx="9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Trebuchet MS" panose="020B0603020202020204" pitchFamily="34" charset="0"/>
                  <a:ea typeface="+mn-ea"/>
                  <a:cs typeface="+mn-cs"/>
                </a:rPr>
                <a:t>2 electrons</a:t>
              </a:r>
              <a:endParaRPr kumimoji="0" lang="en-US" altLang="en-US" sz="2400" b="0" i="1"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65557" name="Text Box 21"/>
            <p:cNvSpPr txBox="1">
              <a:spLocks noChangeArrowheads="1"/>
            </p:cNvSpPr>
            <p:nvPr/>
          </p:nvSpPr>
          <p:spPr bwMode="auto">
            <a:xfrm>
              <a:off x="726" y="3552"/>
              <a:ext cx="9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Trebuchet MS" panose="020B0603020202020204" pitchFamily="34" charset="0"/>
                  <a:ea typeface="+mn-ea"/>
                  <a:cs typeface="+mn-cs"/>
                </a:rPr>
                <a:t>2 electrons</a:t>
              </a:r>
              <a:endParaRPr kumimoji="0" lang="en-US" altLang="en-US" sz="2400" b="0" i="1"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grpSp>
      <p:grpSp>
        <p:nvGrpSpPr>
          <p:cNvPr id="65591" name="Group 55"/>
          <p:cNvGrpSpPr>
            <a:grpSpLocks/>
          </p:cNvGrpSpPr>
          <p:nvPr/>
        </p:nvGrpSpPr>
        <p:grpSpPr bwMode="auto">
          <a:xfrm>
            <a:off x="4914901" y="1168400"/>
            <a:ext cx="5172075" cy="4775200"/>
            <a:chOff x="2136" y="736"/>
            <a:chExt cx="3258" cy="3008"/>
          </a:xfrm>
        </p:grpSpPr>
        <p:pic>
          <p:nvPicPr>
            <p:cNvPr id="65560" name="Picture 24" descr="Fig 28-24"/>
            <p:cNvPicPr>
              <a:picLocks noChangeAspect="1" noChangeArrowheads="1"/>
            </p:cNvPicPr>
            <p:nvPr/>
          </p:nvPicPr>
          <p:blipFill>
            <a:blip r:embed="rId2">
              <a:extLst>
                <a:ext uri="{28A0092B-C50C-407E-A947-70E740481C1C}">
                  <a14:useLocalDpi xmlns:a14="http://schemas.microsoft.com/office/drawing/2010/main" val="0"/>
                </a:ext>
              </a:extLst>
            </a:blip>
            <a:srcRect l="17001"/>
            <a:stretch>
              <a:fillRect/>
            </a:stretch>
          </p:blipFill>
          <p:spPr bwMode="auto">
            <a:xfrm>
              <a:off x="3511" y="736"/>
              <a:ext cx="1445" cy="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61" name="Text Box 25"/>
            <p:cNvSpPr txBox="1">
              <a:spLocks noChangeArrowheads="1"/>
            </p:cNvSpPr>
            <p:nvPr/>
          </p:nvSpPr>
          <p:spPr bwMode="auto">
            <a:xfrm>
              <a:off x="4094" y="2376"/>
              <a:ext cx="3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Trebuchet MS" panose="020B0603020202020204" pitchFamily="34" charset="0"/>
                  <a:ea typeface="+mn-ea"/>
                  <a:cs typeface="+mn-cs"/>
                </a:rPr>
                <a:t>Full</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65562" name="Text Box 26"/>
            <p:cNvSpPr txBox="1">
              <a:spLocks noChangeArrowheads="1"/>
            </p:cNvSpPr>
            <p:nvPr/>
          </p:nvSpPr>
          <p:spPr bwMode="auto">
            <a:xfrm>
              <a:off x="4214" y="2944"/>
              <a:ext cx="3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Trebuchet MS" panose="020B0603020202020204" pitchFamily="34" charset="0"/>
                  <a:ea typeface="+mn-ea"/>
                  <a:cs typeface="+mn-cs"/>
                </a:rPr>
                <a:t>Full</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65563" name="Text Box 27"/>
            <p:cNvSpPr txBox="1">
              <a:spLocks noChangeArrowheads="1"/>
            </p:cNvSpPr>
            <p:nvPr/>
          </p:nvSpPr>
          <p:spPr bwMode="auto">
            <a:xfrm>
              <a:off x="4406" y="3440"/>
              <a:ext cx="3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Trebuchet MS" panose="020B0603020202020204" pitchFamily="34" charset="0"/>
                  <a:ea typeface="+mn-ea"/>
                  <a:cs typeface="+mn-cs"/>
                </a:rPr>
                <a:t>Full</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grpSp>
          <p:nvGrpSpPr>
            <p:cNvPr id="65564" name="Group 28"/>
            <p:cNvGrpSpPr>
              <a:grpSpLocks/>
            </p:cNvGrpSpPr>
            <p:nvPr/>
          </p:nvGrpSpPr>
          <p:grpSpPr bwMode="auto">
            <a:xfrm>
              <a:off x="2144" y="3496"/>
              <a:ext cx="1312" cy="104"/>
              <a:chOff x="2144" y="3496"/>
              <a:chExt cx="1312" cy="104"/>
            </a:xfrm>
          </p:grpSpPr>
          <p:sp>
            <p:nvSpPr>
              <p:cNvPr id="65565" name="Line 29"/>
              <p:cNvSpPr>
                <a:spLocks noChangeShapeType="1"/>
              </p:cNvSpPr>
              <p:nvPr/>
            </p:nvSpPr>
            <p:spPr bwMode="auto">
              <a:xfrm flipV="1">
                <a:off x="2144" y="3496"/>
                <a:ext cx="1304" cy="64"/>
              </a:xfrm>
              <a:prstGeom prst="line">
                <a:avLst/>
              </a:prstGeom>
              <a:noFill/>
              <a:ln w="9525">
                <a:solidFill>
                  <a:srgbClr val="FF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66" name="Line 30"/>
              <p:cNvSpPr>
                <a:spLocks noChangeShapeType="1"/>
              </p:cNvSpPr>
              <p:nvPr/>
            </p:nvSpPr>
            <p:spPr bwMode="auto">
              <a:xfrm>
                <a:off x="2144" y="3560"/>
                <a:ext cx="1312" cy="40"/>
              </a:xfrm>
              <a:prstGeom prst="line">
                <a:avLst/>
              </a:prstGeom>
              <a:noFill/>
              <a:ln w="9525">
                <a:solidFill>
                  <a:srgbClr val="FF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grpSp>
        <p:sp>
          <p:nvSpPr>
            <p:cNvPr id="65567" name="Line 31"/>
            <p:cNvSpPr>
              <a:spLocks noChangeShapeType="1"/>
            </p:cNvSpPr>
            <p:nvPr/>
          </p:nvSpPr>
          <p:spPr bwMode="auto">
            <a:xfrm flipV="1">
              <a:off x="2144" y="3008"/>
              <a:ext cx="1320" cy="48"/>
            </a:xfrm>
            <a:prstGeom prst="line">
              <a:avLst/>
            </a:prstGeom>
            <a:noFill/>
            <a:ln w="9525">
              <a:solidFill>
                <a:srgbClr val="FF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68" name="Line 32"/>
            <p:cNvSpPr>
              <a:spLocks noChangeShapeType="1"/>
            </p:cNvSpPr>
            <p:nvPr/>
          </p:nvSpPr>
          <p:spPr bwMode="auto">
            <a:xfrm>
              <a:off x="2144" y="3056"/>
              <a:ext cx="1328" cy="56"/>
            </a:xfrm>
            <a:prstGeom prst="line">
              <a:avLst/>
            </a:prstGeom>
            <a:noFill/>
            <a:ln w="9525">
              <a:solidFill>
                <a:srgbClr val="FF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69" name="Line 33"/>
            <p:cNvSpPr>
              <a:spLocks noChangeShapeType="1"/>
            </p:cNvSpPr>
            <p:nvPr/>
          </p:nvSpPr>
          <p:spPr bwMode="auto">
            <a:xfrm flipV="1">
              <a:off x="2152" y="2328"/>
              <a:ext cx="1344" cy="160"/>
            </a:xfrm>
            <a:prstGeom prst="line">
              <a:avLst/>
            </a:prstGeom>
            <a:noFill/>
            <a:ln w="9525">
              <a:solidFill>
                <a:srgbClr val="FF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70" name="Line 34"/>
            <p:cNvSpPr>
              <a:spLocks noChangeShapeType="1"/>
            </p:cNvSpPr>
            <p:nvPr/>
          </p:nvSpPr>
          <p:spPr bwMode="auto">
            <a:xfrm>
              <a:off x="2152" y="2488"/>
              <a:ext cx="1336" cy="144"/>
            </a:xfrm>
            <a:prstGeom prst="line">
              <a:avLst/>
            </a:prstGeom>
            <a:noFill/>
            <a:ln w="9525">
              <a:solidFill>
                <a:srgbClr val="FF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71" name="AutoShape 35"/>
            <p:cNvSpPr>
              <a:spLocks/>
            </p:cNvSpPr>
            <p:nvPr/>
          </p:nvSpPr>
          <p:spPr bwMode="auto">
            <a:xfrm>
              <a:off x="4981" y="1584"/>
              <a:ext cx="83" cy="360"/>
            </a:xfrm>
            <a:prstGeom prst="rightBrace">
              <a:avLst>
                <a:gd name="adj1" fmla="val 36145"/>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72" name="AutoShape 36"/>
            <p:cNvSpPr>
              <a:spLocks/>
            </p:cNvSpPr>
            <p:nvPr/>
          </p:nvSpPr>
          <p:spPr bwMode="auto">
            <a:xfrm>
              <a:off x="4992" y="2328"/>
              <a:ext cx="80" cy="304"/>
            </a:xfrm>
            <a:prstGeom prst="rightBrace">
              <a:avLst>
                <a:gd name="adj1" fmla="val 31667"/>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73" name="AutoShape 37"/>
            <p:cNvSpPr>
              <a:spLocks/>
            </p:cNvSpPr>
            <p:nvPr/>
          </p:nvSpPr>
          <p:spPr bwMode="auto">
            <a:xfrm>
              <a:off x="4992" y="3000"/>
              <a:ext cx="64" cy="120"/>
            </a:xfrm>
            <a:prstGeom prst="rightBrace">
              <a:avLst>
                <a:gd name="adj1" fmla="val 15625"/>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74" name="AutoShape 38"/>
            <p:cNvSpPr>
              <a:spLocks/>
            </p:cNvSpPr>
            <p:nvPr/>
          </p:nvSpPr>
          <p:spPr bwMode="auto">
            <a:xfrm>
              <a:off x="4992" y="3480"/>
              <a:ext cx="64" cy="120"/>
            </a:xfrm>
            <a:prstGeom prst="rightBrace">
              <a:avLst>
                <a:gd name="adj1" fmla="val 15625"/>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75" name="AutoShape 39"/>
            <p:cNvSpPr>
              <a:spLocks/>
            </p:cNvSpPr>
            <p:nvPr/>
          </p:nvSpPr>
          <p:spPr bwMode="auto">
            <a:xfrm>
              <a:off x="4992" y="752"/>
              <a:ext cx="88" cy="904"/>
            </a:xfrm>
            <a:prstGeom prst="rightBrace">
              <a:avLst>
                <a:gd name="adj1" fmla="val 85606"/>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76" name="Text Box 40"/>
            <p:cNvSpPr txBox="1">
              <a:spLocks noChangeArrowheads="1"/>
            </p:cNvSpPr>
            <p:nvPr/>
          </p:nvSpPr>
          <p:spPr bwMode="auto">
            <a:xfrm>
              <a:off x="5070" y="1065"/>
              <a:ext cx="3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3</a:t>
              </a:r>
              <a:r>
                <a:rPr kumimoji="0" lang="en-US" altLang="en-US" sz="2400" b="0" i="1" u="none" strike="noStrike" kern="1200" cap="none" spc="0" normalizeH="0" baseline="0" noProof="0">
                  <a:ln>
                    <a:noFill/>
                  </a:ln>
                  <a:solidFill>
                    <a:srgbClr val="000000"/>
                  </a:solidFill>
                  <a:effectLst/>
                  <a:uLnTx/>
                  <a:uFillTx/>
                  <a:latin typeface="Trebuchet MS" panose="020B0603020202020204" pitchFamily="34" charset="0"/>
                  <a:ea typeface="+mn-ea"/>
                  <a:cs typeface="+mn-cs"/>
                </a:rPr>
                <a:t>p</a:t>
              </a:r>
              <a:endParaRPr kumimoji="0" lang="en-US" altLang="en-US" sz="24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77" name="Text Box 41"/>
            <p:cNvSpPr txBox="1">
              <a:spLocks noChangeArrowheads="1"/>
            </p:cNvSpPr>
            <p:nvPr/>
          </p:nvSpPr>
          <p:spPr bwMode="auto">
            <a:xfrm>
              <a:off x="5070" y="1617"/>
              <a:ext cx="29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3</a:t>
              </a:r>
              <a:r>
                <a:rPr kumimoji="0" lang="en-US" altLang="en-US" sz="2400" b="0" i="1" u="none" strike="noStrike" kern="1200" cap="none" spc="0" normalizeH="0" baseline="0" noProof="0">
                  <a:ln>
                    <a:noFill/>
                  </a:ln>
                  <a:solidFill>
                    <a:srgbClr val="000000"/>
                  </a:solidFill>
                  <a:effectLst/>
                  <a:uLnTx/>
                  <a:uFillTx/>
                  <a:latin typeface="Trebuchet MS" panose="020B0603020202020204" pitchFamily="34" charset="0"/>
                  <a:ea typeface="+mn-ea"/>
                  <a:cs typeface="+mn-cs"/>
                </a:rPr>
                <a:t>s</a:t>
              </a:r>
              <a:endParaRPr kumimoji="0" lang="en-US" altLang="en-US" sz="24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78" name="Text Box 42"/>
            <p:cNvSpPr txBox="1">
              <a:spLocks noChangeArrowheads="1"/>
            </p:cNvSpPr>
            <p:nvPr/>
          </p:nvSpPr>
          <p:spPr bwMode="auto">
            <a:xfrm>
              <a:off x="5070" y="2329"/>
              <a:ext cx="3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2</a:t>
              </a:r>
              <a:r>
                <a:rPr kumimoji="0" lang="en-US" altLang="en-US" sz="2400" b="0" i="1" u="none" strike="noStrike" kern="1200" cap="none" spc="0" normalizeH="0" baseline="0" noProof="0">
                  <a:ln>
                    <a:noFill/>
                  </a:ln>
                  <a:solidFill>
                    <a:srgbClr val="000000"/>
                  </a:solidFill>
                  <a:effectLst/>
                  <a:uLnTx/>
                  <a:uFillTx/>
                  <a:latin typeface="Trebuchet MS" panose="020B0603020202020204" pitchFamily="34" charset="0"/>
                  <a:ea typeface="+mn-ea"/>
                  <a:cs typeface="+mn-cs"/>
                </a:rPr>
                <a:t>p</a:t>
              </a:r>
              <a:endParaRPr kumimoji="0" lang="en-US" altLang="en-US" sz="24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79" name="Text Box 43"/>
            <p:cNvSpPr txBox="1">
              <a:spLocks noChangeArrowheads="1"/>
            </p:cNvSpPr>
            <p:nvPr/>
          </p:nvSpPr>
          <p:spPr bwMode="auto">
            <a:xfrm>
              <a:off x="5070" y="2905"/>
              <a:ext cx="29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2</a:t>
              </a:r>
              <a:r>
                <a:rPr kumimoji="0" lang="en-US" altLang="en-US" sz="2400" b="0" i="1" u="none" strike="noStrike" kern="1200" cap="none" spc="0" normalizeH="0" baseline="0" noProof="0">
                  <a:ln>
                    <a:noFill/>
                  </a:ln>
                  <a:solidFill>
                    <a:srgbClr val="000000"/>
                  </a:solidFill>
                  <a:effectLst/>
                  <a:uLnTx/>
                  <a:uFillTx/>
                  <a:latin typeface="Trebuchet MS" panose="020B0603020202020204" pitchFamily="34" charset="0"/>
                  <a:ea typeface="+mn-ea"/>
                  <a:cs typeface="+mn-cs"/>
                </a:rPr>
                <a:t>s</a:t>
              </a:r>
              <a:endParaRPr kumimoji="0" lang="en-US" altLang="en-US" sz="24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80" name="Text Box 44"/>
            <p:cNvSpPr txBox="1">
              <a:spLocks noChangeArrowheads="1"/>
            </p:cNvSpPr>
            <p:nvPr/>
          </p:nvSpPr>
          <p:spPr bwMode="auto">
            <a:xfrm>
              <a:off x="5070" y="3385"/>
              <a:ext cx="29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1</a:t>
              </a:r>
              <a:r>
                <a:rPr kumimoji="0" lang="en-US" altLang="en-US" sz="2400" b="0" i="1" u="none" strike="noStrike" kern="1200" cap="none" spc="0" normalizeH="0" baseline="0" noProof="0">
                  <a:ln>
                    <a:noFill/>
                  </a:ln>
                  <a:solidFill>
                    <a:srgbClr val="000000"/>
                  </a:solidFill>
                  <a:effectLst/>
                  <a:uLnTx/>
                  <a:uFillTx/>
                  <a:latin typeface="Trebuchet MS" panose="020B0603020202020204" pitchFamily="34" charset="0"/>
                  <a:ea typeface="+mn-ea"/>
                  <a:cs typeface="+mn-cs"/>
                </a:rPr>
                <a:t>s</a:t>
              </a:r>
              <a:endParaRPr kumimoji="0" lang="en-US" altLang="en-US" sz="24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81" name="Line 45"/>
            <p:cNvSpPr>
              <a:spLocks noChangeShapeType="1"/>
            </p:cNvSpPr>
            <p:nvPr/>
          </p:nvSpPr>
          <p:spPr bwMode="auto">
            <a:xfrm flipV="1">
              <a:off x="2136" y="1560"/>
              <a:ext cx="1376" cy="184"/>
            </a:xfrm>
            <a:prstGeom prst="line">
              <a:avLst/>
            </a:prstGeom>
            <a:noFill/>
            <a:ln w="9525">
              <a:solidFill>
                <a:srgbClr val="FF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82" name="Line 46"/>
            <p:cNvSpPr>
              <a:spLocks noChangeShapeType="1"/>
            </p:cNvSpPr>
            <p:nvPr/>
          </p:nvSpPr>
          <p:spPr bwMode="auto">
            <a:xfrm>
              <a:off x="2136" y="1744"/>
              <a:ext cx="1368" cy="200"/>
            </a:xfrm>
            <a:prstGeom prst="line">
              <a:avLst/>
            </a:prstGeom>
            <a:noFill/>
            <a:ln w="9525">
              <a:solidFill>
                <a:srgbClr val="FF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83" name="Line 47"/>
            <p:cNvSpPr>
              <a:spLocks noChangeShapeType="1"/>
            </p:cNvSpPr>
            <p:nvPr/>
          </p:nvSpPr>
          <p:spPr bwMode="auto">
            <a:xfrm flipV="1">
              <a:off x="2176" y="760"/>
              <a:ext cx="1336" cy="416"/>
            </a:xfrm>
            <a:prstGeom prst="line">
              <a:avLst/>
            </a:prstGeom>
            <a:noFill/>
            <a:ln w="9525">
              <a:solidFill>
                <a:srgbClr val="FF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84" name="Line 48"/>
            <p:cNvSpPr>
              <a:spLocks noChangeShapeType="1"/>
            </p:cNvSpPr>
            <p:nvPr/>
          </p:nvSpPr>
          <p:spPr bwMode="auto">
            <a:xfrm>
              <a:off x="2160" y="1184"/>
              <a:ext cx="1336" cy="464"/>
            </a:xfrm>
            <a:prstGeom prst="line">
              <a:avLst/>
            </a:prstGeom>
            <a:noFill/>
            <a:ln w="9525">
              <a:solidFill>
                <a:srgbClr val="FF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85" name="Text Box 49"/>
            <p:cNvSpPr txBox="1">
              <a:spLocks noChangeArrowheads="1"/>
            </p:cNvSpPr>
            <p:nvPr/>
          </p:nvSpPr>
          <p:spPr bwMode="auto">
            <a:xfrm>
              <a:off x="3750" y="1344"/>
              <a:ext cx="10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Trebuchet MS" panose="020B0603020202020204" pitchFamily="34" charset="0"/>
                  <a:ea typeface="+mn-ea"/>
                  <a:cs typeface="+mn-cs"/>
                </a:rPr>
                <a:t>Partially Full</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grpSp>
      <p:grpSp>
        <p:nvGrpSpPr>
          <p:cNvPr id="65592" name="Group 56"/>
          <p:cNvGrpSpPr>
            <a:grpSpLocks/>
          </p:cNvGrpSpPr>
          <p:nvPr/>
        </p:nvGrpSpPr>
        <p:grpSpPr bwMode="auto">
          <a:xfrm>
            <a:off x="4267200" y="647700"/>
            <a:ext cx="6311900" cy="2794000"/>
            <a:chOff x="1728" y="408"/>
            <a:chExt cx="3976" cy="1760"/>
          </a:xfrm>
        </p:grpSpPr>
        <p:grpSp>
          <p:nvGrpSpPr>
            <p:cNvPr id="65590" name="Group 54"/>
            <p:cNvGrpSpPr>
              <a:grpSpLocks/>
            </p:cNvGrpSpPr>
            <p:nvPr/>
          </p:nvGrpSpPr>
          <p:grpSpPr bwMode="auto">
            <a:xfrm>
              <a:off x="1728" y="408"/>
              <a:ext cx="1520" cy="384"/>
              <a:chOff x="1728" y="408"/>
              <a:chExt cx="1520" cy="384"/>
            </a:xfrm>
          </p:grpSpPr>
          <p:sp>
            <p:nvSpPr>
              <p:cNvPr id="65586" name="Freeform 50"/>
              <p:cNvSpPr>
                <a:spLocks/>
              </p:cNvSpPr>
              <p:nvPr/>
            </p:nvSpPr>
            <p:spPr bwMode="auto">
              <a:xfrm>
                <a:off x="2800" y="512"/>
                <a:ext cx="448" cy="176"/>
              </a:xfrm>
              <a:custGeom>
                <a:avLst/>
                <a:gdLst>
                  <a:gd name="T0" fmla="*/ 448 w 448"/>
                  <a:gd name="T1" fmla="*/ 176 h 176"/>
                  <a:gd name="T2" fmla="*/ 296 w 448"/>
                  <a:gd name="T3" fmla="*/ 40 h 176"/>
                  <a:gd name="T4" fmla="*/ 0 w 448"/>
                  <a:gd name="T5" fmla="*/ 0 h 176"/>
                </a:gdLst>
                <a:ahLst/>
                <a:cxnLst>
                  <a:cxn ang="0">
                    <a:pos x="T0" y="T1"/>
                  </a:cxn>
                  <a:cxn ang="0">
                    <a:pos x="T2" y="T3"/>
                  </a:cxn>
                  <a:cxn ang="0">
                    <a:pos x="T4" y="T5"/>
                  </a:cxn>
                </a:cxnLst>
                <a:rect l="0" t="0" r="r" b="b"/>
                <a:pathLst>
                  <a:path w="448" h="176">
                    <a:moveTo>
                      <a:pt x="448" y="176"/>
                    </a:moveTo>
                    <a:cubicBezTo>
                      <a:pt x="409" y="122"/>
                      <a:pt x="371" y="69"/>
                      <a:pt x="296" y="40"/>
                    </a:cubicBezTo>
                    <a:cubicBezTo>
                      <a:pt x="221" y="11"/>
                      <a:pt x="110" y="5"/>
                      <a:pt x="0" y="0"/>
                    </a:cubicBezTo>
                  </a:path>
                </a:pathLst>
              </a:custGeom>
              <a:noFill/>
              <a:ln w="19050" cmpd="sng">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5587" name="Rectangle 51"/>
              <p:cNvSpPr>
                <a:spLocks noChangeArrowheads="1"/>
              </p:cNvSpPr>
              <p:nvPr/>
            </p:nvSpPr>
            <p:spPr bwMode="auto">
              <a:xfrm>
                <a:off x="1728" y="408"/>
                <a:ext cx="122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Trebuchet MS" panose="020B0603020202020204" pitchFamily="34" charset="0"/>
                  </a:defRPr>
                </a:lvl1pPr>
                <a:lvl2pPr marL="742950" indent="-285750">
                  <a:spcBef>
                    <a:spcPct val="20000"/>
                  </a:spcBef>
                  <a:buChar char="–"/>
                  <a:defRPr sz="2400">
                    <a:solidFill>
                      <a:schemeClr val="tx1"/>
                    </a:solidFill>
                    <a:latin typeface="Trebuchet MS" panose="020B0603020202020204" pitchFamily="34" charset="0"/>
                  </a:defRPr>
                </a:lvl2pPr>
                <a:lvl3pPr marL="1143000" indent="-228600">
                  <a:spcBef>
                    <a:spcPct val="20000"/>
                  </a:spcBef>
                  <a:buChar char="•"/>
                  <a:defRPr sz="2000">
                    <a:solidFill>
                      <a:schemeClr val="tx1"/>
                    </a:solidFill>
                    <a:latin typeface="Trebuchet MS" panose="020B0603020202020204" pitchFamily="34" charset="0"/>
                  </a:defRPr>
                </a:lvl3pPr>
                <a:lvl4pPr marL="1600200" indent="-228600">
                  <a:spcBef>
                    <a:spcPct val="20000"/>
                  </a:spcBef>
                  <a:buChar char="–"/>
                  <a:defRPr>
                    <a:solidFill>
                      <a:schemeClr val="tx1"/>
                    </a:solidFill>
                    <a:latin typeface="Trebuchet MS" panose="020B0603020202020204" pitchFamily="34" charset="0"/>
                  </a:defRPr>
                </a:lvl4pPr>
                <a:lvl5pPr marL="2057400" indent="-228600">
                  <a:spcBef>
                    <a:spcPct val="20000"/>
                  </a:spcBef>
                  <a:buChar char="»"/>
                  <a:defRPr>
                    <a:solidFill>
                      <a:schemeClr val="tx1"/>
                    </a:solidFill>
                    <a:latin typeface="Trebuchet MS" panose="020B0603020202020204" pitchFamily="34" charset="0"/>
                  </a:defRPr>
                </a:lvl5pPr>
                <a:lvl6pPr marL="2514600" indent="-228600" fontAlgn="base">
                  <a:spcBef>
                    <a:spcPct val="20000"/>
                  </a:spcBef>
                  <a:spcAft>
                    <a:spcPct val="0"/>
                  </a:spcAft>
                  <a:buChar char="»"/>
                  <a:defRPr>
                    <a:solidFill>
                      <a:schemeClr val="tx1"/>
                    </a:solidFill>
                    <a:latin typeface="Trebuchet MS" panose="020B0603020202020204" pitchFamily="34" charset="0"/>
                  </a:defRPr>
                </a:lvl6pPr>
                <a:lvl7pPr marL="2971800" indent="-228600" fontAlgn="base">
                  <a:spcBef>
                    <a:spcPct val="20000"/>
                  </a:spcBef>
                  <a:spcAft>
                    <a:spcPct val="0"/>
                  </a:spcAft>
                  <a:buChar char="»"/>
                  <a:defRPr>
                    <a:solidFill>
                      <a:schemeClr val="tx1"/>
                    </a:solidFill>
                    <a:latin typeface="Trebuchet MS" panose="020B0603020202020204" pitchFamily="34" charset="0"/>
                  </a:defRPr>
                </a:lvl7pPr>
                <a:lvl8pPr marL="3429000" indent="-228600" fontAlgn="base">
                  <a:spcBef>
                    <a:spcPct val="20000"/>
                  </a:spcBef>
                  <a:spcAft>
                    <a:spcPct val="0"/>
                  </a:spcAft>
                  <a:buChar char="»"/>
                  <a:defRPr>
                    <a:solidFill>
                      <a:schemeClr val="tx1"/>
                    </a:solidFill>
                    <a:latin typeface="Trebuchet MS" panose="020B0603020202020204" pitchFamily="34" charset="0"/>
                  </a:defRPr>
                </a:lvl8pPr>
                <a:lvl9pPr marL="3886200" indent="-228600" fontAlgn="base">
                  <a:spcBef>
                    <a:spcPct val="20000"/>
                  </a:spcBef>
                  <a:spcAft>
                    <a:spcPct val="0"/>
                  </a:spcAft>
                  <a:buChar char="»"/>
                  <a:defRPr>
                    <a:solidFill>
                      <a:schemeClr val="tx1"/>
                    </a:solidFill>
                    <a:latin typeface="Trebuchet MS" panose="020B0603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1"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This band not completely occupied</a:t>
                </a:r>
                <a:endPar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p:txBody>
          </p:sp>
        </p:grpSp>
        <p:sp>
          <p:nvSpPr>
            <p:cNvPr id="65588" name="Oval 52"/>
            <p:cNvSpPr>
              <a:spLocks noChangeArrowheads="1"/>
            </p:cNvSpPr>
            <p:nvPr/>
          </p:nvSpPr>
          <p:spPr bwMode="auto">
            <a:xfrm>
              <a:off x="2856" y="496"/>
              <a:ext cx="2848" cy="1672"/>
            </a:xfrm>
            <a:prstGeom prst="ellipse">
              <a:avLst/>
            </a:prstGeom>
            <a:noFill/>
            <a:ln w="28575">
              <a:solidFill>
                <a:srgbClr val="80008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grpSp>
    </p:spTree>
    <p:extLst>
      <p:ext uri="{BB962C8B-B14F-4D97-AF65-F5344CB8AC3E}">
        <p14:creationId xmlns:p14="http://schemas.microsoft.com/office/powerpoint/2010/main" val="2818272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5591"/>
                                        </p:tgtEl>
                                        <p:attrNameLst>
                                          <p:attrName>style.visibility</p:attrName>
                                        </p:attrNameLst>
                                      </p:cBhvr>
                                      <p:to>
                                        <p:strVal val="visible"/>
                                      </p:to>
                                    </p:set>
                                    <p:anim calcmode="lin" valueType="num">
                                      <p:cBhvr additive="base">
                                        <p:cTn id="7" dur="1000" fill="hold"/>
                                        <p:tgtEl>
                                          <p:spTgt spid="65591"/>
                                        </p:tgtEl>
                                        <p:attrNameLst>
                                          <p:attrName>ppt_x</p:attrName>
                                        </p:attrNameLst>
                                      </p:cBhvr>
                                      <p:tavLst>
                                        <p:tav tm="0">
                                          <p:val>
                                            <p:strVal val="1+#ppt_w/2"/>
                                          </p:val>
                                        </p:tav>
                                        <p:tav tm="100000">
                                          <p:val>
                                            <p:strVal val="#ppt_x"/>
                                          </p:val>
                                        </p:tav>
                                      </p:tavLst>
                                    </p:anim>
                                    <p:anim calcmode="lin" valueType="num">
                                      <p:cBhvr additive="base">
                                        <p:cTn id="8" dur="1000" fill="hold"/>
                                        <p:tgtEl>
                                          <p:spTgt spid="655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5592"/>
                                        </p:tgtEl>
                                        <p:attrNameLst>
                                          <p:attrName>style.visibility</p:attrName>
                                        </p:attrNameLst>
                                      </p:cBhvr>
                                      <p:to>
                                        <p:strVal val="visible"/>
                                      </p:to>
                                    </p:set>
                                    <p:animEffect transition="in" filter="fade">
                                      <p:cBhvr>
                                        <p:cTn id="13" dur="1000"/>
                                        <p:tgtEl>
                                          <p:spTgt spid="65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TotalTime>
  <Words>2382</Words>
  <Application>Microsoft Office PowerPoint</Application>
  <PresentationFormat>Widescreen</PresentationFormat>
  <Paragraphs>247</Paragraphs>
  <Slides>36</Slides>
  <Notes>13</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Century Gothic</vt:lpstr>
      <vt:lpstr>Comic Sans MS</vt:lpstr>
      <vt:lpstr>Times</vt:lpstr>
      <vt:lpstr>Times New Roman</vt:lpstr>
      <vt:lpstr>Trebuchet MS</vt:lpstr>
      <vt:lpstr>Tw Cen MT</vt:lpstr>
      <vt:lpstr>Wingdings</vt:lpstr>
      <vt:lpstr>Wingdings 3</vt:lpstr>
      <vt:lpstr>5_Wisp</vt:lpstr>
      <vt:lpstr>Chapter 6:Conductors, Insulators and Semiconductors</vt:lpstr>
      <vt:lpstr>PowerPoint Presentation</vt:lpstr>
      <vt:lpstr>PowerPoint Presentation</vt:lpstr>
      <vt:lpstr>Simple Cubic Structure (SC)</vt:lpstr>
      <vt:lpstr>Body Centered Cubic Structure (BCC)</vt:lpstr>
      <vt:lpstr>ENERGY Bands</vt:lpstr>
      <vt:lpstr>Energy Bands and Electrical conduction</vt:lpstr>
      <vt:lpstr>Band in Solids</vt:lpstr>
      <vt:lpstr>Solid sodium (metal)</vt:lpstr>
      <vt:lpstr>Electrical conduction</vt:lpstr>
      <vt:lpstr>Life is tough</vt:lpstr>
      <vt:lpstr>Resistance</vt:lpstr>
      <vt:lpstr>Why does temperature matter?</vt:lpstr>
      <vt:lpstr>Conductors, Insulators and Semiconductors </vt:lpstr>
      <vt:lpstr>Properties of some elements</vt:lpstr>
      <vt:lpstr>Band Occupation and conductivity</vt:lpstr>
      <vt:lpstr>Band occupation and Conductivity </vt:lpstr>
      <vt:lpstr>PowerPoint Presentation</vt:lpstr>
      <vt:lpstr>PowerPoint Presentation</vt:lpstr>
      <vt:lpstr>Semiconductor Theory and devices</vt:lpstr>
      <vt:lpstr>6.7 Semiconductors Theory</vt:lpstr>
      <vt:lpstr>Doped semiconductors</vt:lpstr>
      <vt:lpstr>Doping a semiconductor</vt:lpstr>
      <vt:lpstr>6.7 Semiconductors Theory</vt:lpstr>
      <vt:lpstr>6.7 Semiconductors Theory</vt:lpstr>
      <vt:lpstr>Example: Phosphorus-doped silicon</vt:lpstr>
      <vt:lpstr>n- and p-type semiconductors</vt:lpstr>
      <vt:lpstr>So what?</vt:lpstr>
      <vt:lpstr>6.8 Semiconductor devices</vt:lpstr>
      <vt:lpstr>6.9 Semiconductor Diodes</vt:lpstr>
      <vt:lpstr>6.9 Semiconductor Diodes</vt:lpstr>
      <vt:lpstr>6.9 Semiconductor Diodes</vt:lpstr>
      <vt:lpstr>Light emitting diode</vt:lpstr>
      <vt:lpstr>Transistors</vt:lpstr>
      <vt:lpstr>Transistors </vt:lpstr>
      <vt:lpstr>Bipolar Transistor  and integrated  Circuits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Fatima</dc:creator>
  <cp:lastModifiedBy>Fatima</cp:lastModifiedBy>
  <cp:revision>15</cp:revision>
  <cp:lastPrinted>2023-11-12T15:11:45Z</cp:lastPrinted>
  <dcterms:created xsi:type="dcterms:W3CDTF">2023-11-05T18:03:16Z</dcterms:created>
  <dcterms:modified xsi:type="dcterms:W3CDTF">2023-11-12T17:10:38Z</dcterms:modified>
</cp:coreProperties>
</file>