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Lst>
  <p:notesMasterIdLst>
    <p:notesMasterId r:id="rId42"/>
  </p:notesMasterIdLst>
  <p:handoutMasterIdLst>
    <p:handoutMasterId r:id="rId43"/>
  </p:handoutMasterIdLst>
  <p:sldIdLst>
    <p:sldId id="279" r:id="rId3"/>
    <p:sldId id="334" r:id="rId4"/>
    <p:sldId id="335" r:id="rId5"/>
    <p:sldId id="336" r:id="rId6"/>
    <p:sldId id="324" r:id="rId7"/>
    <p:sldId id="325" r:id="rId8"/>
    <p:sldId id="326" r:id="rId9"/>
    <p:sldId id="327" r:id="rId10"/>
    <p:sldId id="328" r:id="rId11"/>
    <p:sldId id="329" r:id="rId12"/>
    <p:sldId id="330" r:id="rId13"/>
    <p:sldId id="331" r:id="rId14"/>
    <p:sldId id="332" r:id="rId15"/>
    <p:sldId id="257" r:id="rId16"/>
    <p:sldId id="333" r:id="rId17"/>
    <p:sldId id="280" r:id="rId18"/>
    <p:sldId id="258" r:id="rId19"/>
    <p:sldId id="259" r:id="rId20"/>
    <p:sldId id="260" r:id="rId21"/>
    <p:sldId id="261" r:id="rId22"/>
    <p:sldId id="262" r:id="rId23"/>
    <p:sldId id="263" r:id="rId24"/>
    <p:sldId id="268" r:id="rId25"/>
    <p:sldId id="264" r:id="rId26"/>
    <p:sldId id="265" r:id="rId27"/>
    <p:sldId id="266" r:id="rId28"/>
    <p:sldId id="269" r:id="rId29"/>
    <p:sldId id="270" r:id="rId30"/>
    <p:sldId id="271" r:id="rId31"/>
    <p:sldId id="272" r:id="rId32"/>
    <p:sldId id="273" r:id="rId33"/>
    <p:sldId id="274" r:id="rId34"/>
    <p:sldId id="276" r:id="rId35"/>
    <p:sldId id="277" r:id="rId36"/>
    <p:sldId id="278" r:id="rId37"/>
    <p:sldId id="281" r:id="rId38"/>
    <p:sldId id="303" r:id="rId39"/>
    <p:sldId id="304" r:id="rId40"/>
    <p:sldId id="305" r:id="rId4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070" autoAdjust="0"/>
  </p:normalViewPr>
  <p:slideViewPr>
    <p:cSldViewPr snapToGrid="0">
      <p:cViewPr varScale="1">
        <p:scale>
          <a:sx n="102" d="100"/>
          <a:sy n="102" d="100"/>
        </p:scale>
        <p:origin x="894" y="102"/>
      </p:cViewPr>
      <p:guideLst/>
    </p:cSldViewPr>
  </p:slideViewPr>
  <p:notesTextViewPr>
    <p:cViewPr>
      <p:scale>
        <a:sx n="1" d="1"/>
        <a:sy n="1" d="1"/>
      </p:scale>
      <p:origin x="0" y="0"/>
    </p:cViewPr>
  </p:notesTextViewPr>
  <p:sorterViewPr>
    <p:cViewPr>
      <p:scale>
        <a:sx n="100" d="100"/>
        <a:sy n="100" d="100"/>
      </p:scale>
      <p:origin x="0" y="-82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6EE3A4EA-AB0F-4866-B4A2-6A5B73E8B6B2}" type="datetimeFigureOut">
              <a:rPr lang="en-US" smtClean="0"/>
              <a:t>11/9/2023</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3EAAC122-154E-4DF0-9BB1-C954EDA6689E}" type="slidenum">
              <a:rPr lang="en-US" smtClean="0"/>
              <a:t>‹#›</a:t>
            </a:fld>
            <a:endParaRPr lang="en-US"/>
          </a:p>
        </p:txBody>
      </p:sp>
    </p:spTree>
    <p:extLst>
      <p:ext uri="{BB962C8B-B14F-4D97-AF65-F5344CB8AC3E}">
        <p14:creationId xmlns:p14="http://schemas.microsoft.com/office/powerpoint/2010/main" val="2492406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99E9E9C-613D-4DF4-971F-51630649E175}" type="datetimeFigureOut">
              <a:rPr lang="en-US" smtClean="0"/>
              <a:t>11/9/2023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3DAF780D-6BD9-4B20-B6ED-AD63B8742EC0}" type="slidenum">
              <a:rPr lang="en-US" smtClean="0"/>
              <a:t>‹#›</a:t>
            </a:fld>
            <a:endParaRPr lang="en-US"/>
          </a:p>
        </p:txBody>
      </p:sp>
    </p:spTree>
    <p:extLst>
      <p:ext uri="{BB962C8B-B14F-4D97-AF65-F5344CB8AC3E}">
        <p14:creationId xmlns:p14="http://schemas.microsoft.com/office/powerpoint/2010/main" val="348008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51412" indent="-289004">
              <a:defRPr sz="2800" b="1">
                <a:solidFill>
                  <a:schemeClr val="tx1"/>
                </a:solidFill>
                <a:latin typeface="Arial" panose="020B0604020202020204" pitchFamily="34" charset="0"/>
              </a:defRPr>
            </a:lvl2pPr>
            <a:lvl3pPr marL="1156018" indent="-231203">
              <a:defRPr sz="2800" b="1">
                <a:solidFill>
                  <a:schemeClr val="tx1"/>
                </a:solidFill>
                <a:latin typeface="Arial" panose="020B0604020202020204" pitchFamily="34" charset="0"/>
              </a:defRPr>
            </a:lvl3pPr>
            <a:lvl4pPr marL="1618425" indent="-231203">
              <a:defRPr sz="2800" b="1">
                <a:solidFill>
                  <a:schemeClr val="tx1"/>
                </a:solidFill>
                <a:latin typeface="Arial" panose="020B0604020202020204" pitchFamily="34" charset="0"/>
              </a:defRPr>
            </a:lvl4pPr>
            <a:lvl5pPr marL="2080832" indent="-231203">
              <a:defRPr sz="2800" b="1">
                <a:solidFill>
                  <a:schemeClr val="tx1"/>
                </a:solidFill>
                <a:latin typeface="Arial" panose="020B0604020202020204" pitchFamily="34" charset="0"/>
              </a:defRPr>
            </a:lvl5pPr>
            <a:lvl6pPr marL="2543240" indent="-231203" eaLnBrk="0" fontAlgn="base" hangingPunct="0">
              <a:spcBef>
                <a:spcPct val="0"/>
              </a:spcBef>
              <a:spcAft>
                <a:spcPct val="0"/>
              </a:spcAft>
              <a:defRPr sz="2800" b="1">
                <a:solidFill>
                  <a:schemeClr val="tx1"/>
                </a:solidFill>
                <a:latin typeface="Arial" panose="020B0604020202020204" pitchFamily="34" charset="0"/>
              </a:defRPr>
            </a:lvl6pPr>
            <a:lvl7pPr marL="3005646" indent="-231203" eaLnBrk="0" fontAlgn="base" hangingPunct="0">
              <a:spcBef>
                <a:spcPct val="0"/>
              </a:spcBef>
              <a:spcAft>
                <a:spcPct val="0"/>
              </a:spcAft>
              <a:defRPr sz="2800" b="1">
                <a:solidFill>
                  <a:schemeClr val="tx1"/>
                </a:solidFill>
                <a:latin typeface="Arial" panose="020B0604020202020204" pitchFamily="34" charset="0"/>
              </a:defRPr>
            </a:lvl7pPr>
            <a:lvl8pPr marL="3468054" indent="-231203" eaLnBrk="0" fontAlgn="base" hangingPunct="0">
              <a:spcBef>
                <a:spcPct val="0"/>
              </a:spcBef>
              <a:spcAft>
                <a:spcPct val="0"/>
              </a:spcAft>
              <a:defRPr sz="2800" b="1">
                <a:solidFill>
                  <a:schemeClr val="tx1"/>
                </a:solidFill>
                <a:latin typeface="Arial" panose="020B0604020202020204" pitchFamily="34" charset="0"/>
              </a:defRPr>
            </a:lvl8pPr>
            <a:lvl9pPr marL="3930461" indent="-231203"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r" defTabSz="924814" rtl="0" eaLnBrk="1" fontAlgn="base" latinLnBrk="0" hangingPunct="1">
              <a:lnSpc>
                <a:spcPct val="100000"/>
              </a:lnSpc>
              <a:spcBef>
                <a:spcPct val="0"/>
              </a:spcBef>
              <a:spcAft>
                <a:spcPct val="0"/>
              </a:spcAft>
              <a:buClrTx/>
              <a:buSzTx/>
              <a:buFontTx/>
              <a:buNone/>
              <a:tabLst/>
              <a:defRPr/>
            </a:pPr>
            <a:fld id="{9406F5E9-2918-4DFE-9670-2038660A50E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24814"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en-US" altLang="en-US" dirty="0"/>
              <a:t>Figure :</a:t>
            </a:r>
            <a:r>
              <a:rPr lang="en-US" altLang="en-US" baseline="0" dirty="0"/>
              <a:t> </a:t>
            </a:r>
            <a:r>
              <a:rPr lang="en-US" altLang="en-US" dirty="0"/>
              <a:t>Electron probability distribution (electron cloud) for two H atoms when the spins are the same (S = 1): (a) electron cloud.</a:t>
            </a:r>
          </a:p>
        </p:txBody>
      </p:sp>
    </p:spTree>
    <p:extLst>
      <p:ext uri="{BB962C8B-B14F-4D97-AF65-F5344CB8AC3E}">
        <p14:creationId xmlns:p14="http://schemas.microsoft.com/office/powerpoint/2010/main" val="293402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60053" indent="-292328">
              <a:defRPr sz="2800" b="1">
                <a:solidFill>
                  <a:schemeClr val="tx1"/>
                </a:solidFill>
                <a:latin typeface="Arial" panose="020B0604020202020204" pitchFamily="34" charset="0"/>
              </a:defRPr>
            </a:lvl2pPr>
            <a:lvl3pPr marL="1169312" indent="-233862">
              <a:defRPr sz="2800" b="1">
                <a:solidFill>
                  <a:schemeClr val="tx1"/>
                </a:solidFill>
                <a:latin typeface="Arial" panose="020B0604020202020204" pitchFamily="34" charset="0"/>
              </a:defRPr>
            </a:lvl3pPr>
            <a:lvl4pPr marL="1637037" indent="-233862">
              <a:defRPr sz="2800" b="1">
                <a:solidFill>
                  <a:schemeClr val="tx1"/>
                </a:solidFill>
                <a:latin typeface="Arial" panose="020B0604020202020204" pitchFamily="34" charset="0"/>
              </a:defRPr>
            </a:lvl4pPr>
            <a:lvl5pPr marL="2104762" indent="-233862">
              <a:defRPr sz="2800" b="1">
                <a:solidFill>
                  <a:schemeClr val="tx1"/>
                </a:solidFill>
                <a:latin typeface="Arial" panose="020B0604020202020204" pitchFamily="34" charset="0"/>
              </a:defRPr>
            </a:lvl5pPr>
            <a:lvl6pPr marL="2572487" indent="-233862" eaLnBrk="0" fontAlgn="base" hangingPunct="0">
              <a:spcBef>
                <a:spcPct val="0"/>
              </a:spcBef>
              <a:spcAft>
                <a:spcPct val="0"/>
              </a:spcAft>
              <a:defRPr sz="2800" b="1">
                <a:solidFill>
                  <a:schemeClr val="tx1"/>
                </a:solidFill>
                <a:latin typeface="Arial" panose="020B0604020202020204" pitchFamily="34" charset="0"/>
              </a:defRPr>
            </a:lvl6pPr>
            <a:lvl7pPr marL="3040211" indent="-233862" eaLnBrk="0" fontAlgn="base" hangingPunct="0">
              <a:spcBef>
                <a:spcPct val="0"/>
              </a:spcBef>
              <a:spcAft>
                <a:spcPct val="0"/>
              </a:spcAft>
              <a:defRPr sz="2800" b="1">
                <a:solidFill>
                  <a:schemeClr val="tx1"/>
                </a:solidFill>
                <a:latin typeface="Arial" panose="020B0604020202020204" pitchFamily="34" charset="0"/>
              </a:defRPr>
            </a:lvl7pPr>
            <a:lvl8pPr marL="3507937" indent="-233862" eaLnBrk="0" fontAlgn="base" hangingPunct="0">
              <a:spcBef>
                <a:spcPct val="0"/>
              </a:spcBef>
              <a:spcAft>
                <a:spcPct val="0"/>
              </a:spcAft>
              <a:defRPr sz="2800" b="1">
                <a:solidFill>
                  <a:schemeClr val="tx1"/>
                </a:solidFill>
                <a:latin typeface="Arial" panose="020B0604020202020204" pitchFamily="34" charset="0"/>
              </a:defRPr>
            </a:lvl8pPr>
            <a:lvl9pPr marL="3975661" indent="-233862" eaLnBrk="0" fontAlgn="base" hangingPunct="0">
              <a:spcBef>
                <a:spcPct val="0"/>
              </a:spcBef>
              <a:spcAft>
                <a:spcPct val="0"/>
              </a:spcAft>
              <a:defRPr sz="2800" b="1">
                <a:solidFill>
                  <a:schemeClr val="tx1"/>
                </a:solidFill>
                <a:latin typeface="Arial" panose="020B0604020202020204" pitchFamily="34" charset="0"/>
              </a:defRPr>
            </a:lvl9pPr>
          </a:lstStyle>
          <a:p>
            <a:pPr defTabSz="935449" fontAlgn="base">
              <a:spcBef>
                <a:spcPct val="0"/>
              </a:spcBef>
              <a:spcAft>
                <a:spcPct val="0"/>
              </a:spcAft>
              <a:defRPr/>
            </a:pPr>
            <a:fld id="{AD2647C1-18CA-4F1E-9C2E-7659A02935F4}" type="slidenum">
              <a:rPr lang="en-US" altLang="en-US" sz="1200" b="0">
                <a:solidFill>
                  <a:srgbClr val="000000"/>
                </a:solidFill>
              </a:rPr>
              <a:pPr defTabSz="935449" fontAlgn="base">
                <a:spcBef>
                  <a:spcPct val="0"/>
                </a:spcBef>
                <a:spcAft>
                  <a:spcPct val="0"/>
                </a:spcAft>
                <a:defRPr/>
              </a:pPr>
              <a:t>22</a:t>
            </a:fld>
            <a:endParaRPr lang="en-US" altLang="en-US" sz="1200" b="0">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altLang="en-US" dirty="0"/>
              <a:t>Figure 40-8. Potential-energy diagram for H</a:t>
            </a:r>
            <a:r>
              <a:rPr lang="en-US" altLang="en-US" baseline="-25000" dirty="0"/>
              <a:t>2</a:t>
            </a:r>
            <a:r>
              <a:rPr lang="en-US" altLang="en-US" dirty="0"/>
              <a:t> molecule; </a:t>
            </a:r>
            <a:r>
              <a:rPr lang="en-US" altLang="en-US" i="1" dirty="0"/>
              <a:t>r </a:t>
            </a:r>
            <a:r>
              <a:rPr lang="en-US" altLang="en-US" dirty="0"/>
              <a:t>is the separation of the two H atoms. The binding energy (the energy difference between U = 0 and the lowest energy state near the bottom of the well) is 4.5 eV, and r</a:t>
            </a:r>
            <a:r>
              <a:rPr lang="en-US" altLang="en-US" baseline="-25000" dirty="0"/>
              <a:t>0</a:t>
            </a:r>
            <a:r>
              <a:rPr lang="en-US" altLang="en-US" dirty="0"/>
              <a:t> = 0.074 nm.</a:t>
            </a:r>
          </a:p>
        </p:txBody>
      </p:sp>
    </p:spTree>
    <p:extLst>
      <p:ext uri="{BB962C8B-B14F-4D97-AF65-F5344CB8AC3E}">
        <p14:creationId xmlns:p14="http://schemas.microsoft.com/office/powerpoint/2010/main" val="2440183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51412" indent="-289005">
              <a:defRPr sz="2800" b="1">
                <a:solidFill>
                  <a:schemeClr val="tx1"/>
                </a:solidFill>
                <a:latin typeface="Arial" panose="020B0604020202020204" pitchFamily="34" charset="0"/>
              </a:defRPr>
            </a:lvl2pPr>
            <a:lvl3pPr marL="1156018" indent="-231205">
              <a:defRPr sz="2800" b="1">
                <a:solidFill>
                  <a:schemeClr val="tx1"/>
                </a:solidFill>
                <a:latin typeface="Arial" panose="020B0604020202020204" pitchFamily="34" charset="0"/>
              </a:defRPr>
            </a:lvl3pPr>
            <a:lvl4pPr marL="1618425" indent="-231205">
              <a:defRPr sz="2800" b="1">
                <a:solidFill>
                  <a:schemeClr val="tx1"/>
                </a:solidFill>
                <a:latin typeface="Arial" panose="020B0604020202020204" pitchFamily="34" charset="0"/>
              </a:defRPr>
            </a:lvl4pPr>
            <a:lvl5pPr marL="2080833" indent="-231205">
              <a:defRPr sz="2800" b="1">
                <a:solidFill>
                  <a:schemeClr val="tx1"/>
                </a:solidFill>
                <a:latin typeface="Arial" panose="020B0604020202020204" pitchFamily="34" charset="0"/>
              </a:defRPr>
            </a:lvl5pPr>
            <a:lvl6pPr marL="2543239" indent="-231205" eaLnBrk="0" fontAlgn="base" hangingPunct="0">
              <a:spcBef>
                <a:spcPct val="0"/>
              </a:spcBef>
              <a:spcAft>
                <a:spcPct val="0"/>
              </a:spcAft>
              <a:defRPr sz="2800" b="1">
                <a:solidFill>
                  <a:schemeClr val="tx1"/>
                </a:solidFill>
                <a:latin typeface="Arial" panose="020B0604020202020204" pitchFamily="34" charset="0"/>
              </a:defRPr>
            </a:lvl6pPr>
            <a:lvl7pPr marL="3005646" indent="-231205" eaLnBrk="0" fontAlgn="base" hangingPunct="0">
              <a:spcBef>
                <a:spcPct val="0"/>
              </a:spcBef>
              <a:spcAft>
                <a:spcPct val="0"/>
              </a:spcAft>
              <a:defRPr sz="2800" b="1">
                <a:solidFill>
                  <a:schemeClr val="tx1"/>
                </a:solidFill>
                <a:latin typeface="Arial" panose="020B0604020202020204" pitchFamily="34" charset="0"/>
              </a:defRPr>
            </a:lvl7pPr>
            <a:lvl8pPr marL="3468054" indent="-231205" eaLnBrk="0" fontAlgn="base" hangingPunct="0">
              <a:spcBef>
                <a:spcPct val="0"/>
              </a:spcBef>
              <a:spcAft>
                <a:spcPct val="0"/>
              </a:spcAft>
              <a:defRPr sz="2800" b="1">
                <a:solidFill>
                  <a:schemeClr val="tx1"/>
                </a:solidFill>
                <a:latin typeface="Arial" panose="020B0604020202020204" pitchFamily="34" charset="0"/>
              </a:defRPr>
            </a:lvl8pPr>
            <a:lvl9pPr marL="3930460" indent="-231205" eaLnBrk="0" fontAlgn="base" hangingPunct="0">
              <a:spcBef>
                <a:spcPct val="0"/>
              </a:spcBef>
              <a:spcAft>
                <a:spcPct val="0"/>
              </a:spcAft>
              <a:defRPr sz="2800" b="1">
                <a:solidFill>
                  <a:schemeClr val="tx1"/>
                </a:solidFill>
                <a:latin typeface="Arial" panose="020B0604020202020204" pitchFamily="34" charset="0"/>
              </a:defRPr>
            </a:lvl9pPr>
          </a:lstStyle>
          <a:p>
            <a:pPr defTabSz="924916">
              <a:defRPr/>
            </a:pPr>
            <a:fld id="{3E1E131F-B28C-49A1-8EC6-087265E9404D}" type="slidenum">
              <a:rPr lang="en-US" altLang="en-US" sz="1200" b="0">
                <a:solidFill>
                  <a:prstClr val="black"/>
                </a:solidFill>
              </a:rPr>
              <a:pPr defTabSz="924916">
                <a:defRPr/>
              </a:pPr>
              <a:t>23</a:t>
            </a:fld>
            <a:endParaRPr lang="en-US" altLang="en-US" sz="1200" b="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altLang="en-US" dirty="0"/>
              <a:t>Figure 40-9. Potential-energy diagram for a bond requiring an activation energy.</a:t>
            </a:r>
          </a:p>
        </p:txBody>
      </p:sp>
    </p:spTree>
    <p:extLst>
      <p:ext uri="{BB962C8B-B14F-4D97-AF65-F5344CB8AC3E}">
        <p14:creationId xmlns:p14="http://schemas.microsoft.com/office/powerpoint/2010/main" val="2941507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60053" indent="-292328">
              <a:defRPr sz="2800" b="1">
                <a:solidFill>
                  <a:schemeClr val="tx1"/>
                </a:solidFill>
                <a:latin typeface="Arial" panose="020B0604020202020204" pitchFamily="34" charset="0"/>
              </a:defRPr>
            </a:lvl2pPr>
            <a:lvl3pPr marL="1169312" indent="-233862">
              <a:defRPr sz="2800" b="1">
                <a:solidFill>
                  <a:schemeClr val="tx1"/>
                </a:solidFill>
                <a:latin typeface="Arial" panose="020B0604020202020204" pitchFamily="34" charset="0"/>
              </a:defRPr>
            </a:lvl3pPr>
            <a:lvl4pPr marL="1637037" indent="-233862">
              <a:defRPr sz="2800" b="1">
                <a:solidFill>
                  <a:schemeClr val="tx1"/>
                </a:solidFill>
                <a:latin typeface="Arial" panose="020B0604020202020204" pitchFamily="34" charset="0"/>
              </a:defRPr>
            </a:lvl4pPr>
            <a:lvl5pPr marL="2104762" indent="-233862">
              <a:defRPr sz="2800" b="1">
                <a:solidFill>
                  <a:schemeClr val="tx1"/>
                </a:solidFill>
                <a:latin typeface="Arial" panose="020B0604020202020204" pitchFamily="34" charset="0"/>
              </a:defRPr>
            </a:lvl5pPr>
            <a:lvl6pPr marL="2572487" indent="-233862" eaLnBrk="0" fontAlgn="base" hangingPunct="0">
              <a:spcBef>
                <a:spcPct val="0"/>
              </a:spcBef>
              <a:spcAft>
                <a:spcPct val="0"/>
              </a:spcAft>
              <a:defRPr sz="2800" b="1">
                <a:solidFill>
                  <a:schemeClr val="tx1"/>
                </a:solidFill>
                <a:latin typeface="Arial" panose="020B0604020202020204" pitchFamily="34" charset="0"/>
              </a:defRPr>
            </a:lvl6pPr>
            <a:lvl7pPr marL="3040211" indent="-233862" eaLnBrk="0" fontAlgn="base" hangingPunct="0">
              <a:spcBef>
                <a:spcPct val="0"/>
              </a:spcBef>
              <a:spcAft>
                <a:spcPct val="0"/>
              </a:spcAft>
              <a:defRPr sz="2800" b="1">
                <a:solidFill>
                  <a:schemeClr val="tx1"/>
                </a:solidFill>
                <a:latin typeface="Arial" panose="020B0604020202020204" pitchFamily="34" charset="0"/>
              </a:defRPr>
            </a:lvl7pPr>
            <a:lvl8pPr marL="3507937" indent="-233862" eaLnBrk="0" fontAlgn="base" hangingPunct="0">
              <a:spcBef>
                <a:spcPct val="0"/>
              </a:spcBef>
              <a:spcAft>
                <a:spcPct val="0"/>
              </a:spcAft>
              <a:defRPr sz="2800" b="1">
                <a:solidFill>
                  <a:schemeClr val="tx1"/>
                </a:solidFill>
                <a:latin typeface="Arial" panose="020B0604020202020204" pitchFamily="34" charset="0"/>
              </a:defRPr>
            </a:lvl8pPr>
            <a:lvl9pPr marL="3975661" indent="-233862" eaLnBrk="0" fontAlgn="base" hangingPunct="0">
              <a:spcBef>
                <a:spcPct val="0"/>
              </a:spcBef>
              <a:spcAft>
                <a:spcPct val="0"/>
              </a:spcAft>
              <a:defRPr sz="2800" b="1">
                <a:solidFill>
                  <a:schemeClr val="tx1"/>
                </a:solidFill>
                <a:latin typeface="Arial" panose="020B0604020202020204" pitchFamily="34" charset="0"/>
              </a:defRPr>
            </a:lvl9pPr>
          </a:lstStyle>
          <a:p>
            <a:pPr defTabSz="935449" fontAlgn="base">
              <a:spcBef>
                <a:spcPct val="0"/>
              </a:spcBef>
              <a:spcAft>
                <a:spcPct val="0"/>
              </a:spcAft>
              <a:defRPr/>
            </a:pPr>
            <a:fld id="{8BBEEDF3-609A-4335-8546-946B20FCD527}" type="slidenum">
              <a:rPr lang="en-US" altLang="en-US" sz="1200" b="0">
                <a:solidFill>
                  <a:srgbClr val="000000"/>
                </a:solidFill>
              </a:rPr>
              <a:pPr defTabSz="935449" fontAlgn="base">
                <a:spcBef>
                  <a:spcPct val="0"/>
                </a:spcBef>
                <a:spcAft>
                  <a:spcPct val="0"/>
                </a:spcAft>
                <a:defRPr/>
              </a:pPr>
              <a:t>24</a:t>
            </a:fld>
            <a:endParaRPr lang="en-US" altLang="en-US" sz="1200" b="0">
              <a:solidFill>
                <a:srgbClr val="000000"/>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200032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60053" indent="-292328">
              <a:defRPr sz="2800" b="1">
                <a:solidFill>
                  <a:schemeClr val="tx1"/>
                </a:solidFill>
                <a:latin typeface="Arial" panose="020B0604020202020204" pitchFamily="34" charset="0"/>
              </a:defRPr>
            </a:lvl2pPr>
            <a:lvl3pPr marL="1169312" indent="-233862">
              <a:defRPr sz="2800" b="1">
                <a:solidFill>
                  <a:schemeClr val="tx1"/>
                </a:solidFill>
                <a:latin typeface="Arial" panose="020B0604020202020204" pitchFamily="34" charset="0"/>
              </a:defRPr>
            </a:lvl3pPr>
            <a:lvl4pPr marL="1637037" indent="-233862">
              <a:defRPr sz="2800" b="1">
                <a:solidFill>
                  <a:schemeClr val="tx1"/>
                </a:solidFill>
                <a:latin typeface="Arial" panose="020B0604020202020204" pitchFamily="34" charset="0"/>
              </a:defRPr>
            </a:lvl4pPr>
            <a:lvl5pPr marL="2104762" indent="-233862">
              <a:defRPr sz="2800" b="1">
                <a:solidFill>
                  <a:schemeClr val="tx1"/>
                </a:solidFill>
                <a:latin typeface="Arial" panose="020B0604020202020204" pitchFamily="34" charset="0"/>
              </a:defRPr>
            </a:lvl5pPr>
            <a:lvl6pPr marL="2572487" indent="-233862" eaLnBrk="0" fontAlgn="base" hangingPunct="0">
              <a:spcBef>
                <a:spcPct val="0"/>
              </a:spcBef>
              <a:spcAft>
                <a:spcPct val="0"/>
              </a:spcAft>
              <a:defRPr sz="2800" b="1">
                <a:solidFill>
                  <a:schemeClr val="tx1"/>
                </a:solidFill>
                <a:latin typeface="Arial" panose="020B0604020202020204" pitchFamily="34" charset="0"/>
              </a:defRPr>
            </a:lvl6pPr>
            <a:lvl7pPr marL="3040211" indent="-233862" eaLnBrk="0" fontAlgn="base" hangingPunct="0">
              <a:spcBef>
                <a:spcPct val="0"/>
              </a:spcBef>
              <a:spcAft>
                <a:spcPct val="0"/>
              </a:spcAft>
              <a:defRPr sz="2800" b="1">
                <a:solidFill>
                  <a:schemeClr val="tx1"/>
                </a:solidFill>
                <a:latin typeface="Arial" panose="020B0604020202020204" pitchFamily="34" charset="0"/>
              </a:defRPr>
            </a:lvl7pPr>
            <a:lvl8pPr marL="3507937" indent="-233862" eaLnBrk="0" fontAlgn="base" hangingPunct="0">
              <a:spcBef>
                <a:spcPct val="0"/>
              </a:spcBef>
              <a:spcAft>
                <a:spcPct val="0"/>
              </a:spcAft>
              <a:defRPr sz="2800" b="1">
                <a:solidFill>
                  <a:schemeClr val="tx1"/>
                </a:solidFill>
                <a:latin typeface="Arial" panose="020B0604020202020204" pitchFamily="34" charset="0"/>
              </a:defRPr>
            </a:lvl8pPr>
            <a:lvl9pPr marL="3975661" indent="-233862" eaLnBrk="0" fontAlgn="base" hangingPunct="0">
              <a:spcBef>
                <a:spcPct val="0"/>
              </a:spcBef>
              <a:spcAft>
                <a:spcPct val="0"/>
              </a:spcAft>
              <a:defRPr sz="2800" b="1">
                <a:solidFill>
                  <a:schemeClr val="tx1"/>
                </a:solidFill>
                <a:latin typeface="Arial" panose="020B0604020202020204" pitchFamily="34" charset="0"/>
              </a:defRPr>
            </a:lvl9pPr>
          </a:lstStyle>
          <a:p>
            <a:pPr defTabSz="935449" fontAlgn="base">
              <a:spcBef>
                <a:spcPct val="0"/>
              </a:spcBef>
              <a:spcAft>
                <a:spcPct val="0"/>
              </a:spcAft>
              <a:defRPr/>
            </a:pPr>
            <a:fld id="{C68441B8-6032-4F58-B764-1F1E6D95F62A}" type="slidenum">
              <a:rPr lang="en-US" altLang="en-US" sz="1200" b="0">
                <a:solidFill>
                  <a:srgbClr val="000000"/>
                </a:solidFill>
              </a:rPr>
              <a:pPr defTabSz="935449" fontAlgn="base">
                <a:spcBef>
                  <a:spcPct val="0"/>
                </a:spcBef>
                <a:spcAft>
                  <a:spcPct val="0"/>
                </a:spcAft>
                <a:defRPr/>
              </a:pPr>
              <a:t>25</a:t>
            </a:fld>
            <a:endParaRPr lang="en-US" altLang="en-US" sz="1200" b="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altLang="en-US"/>
              <a:t>Figure 40-5. Neutral chlorine atom. The +17e of the nucleus is shielded by the 12 electrons in the inner shells and subshells. Four of the five 3</a:t>
            </a:r>
            <a:r>
              <a:rPr lang="en-US" altLang="en-US" i="1"/>
              <a:t>p </a:t>
            </a:r>
            <a:r>
              <a:rPr lang="en-US" altLang="en-US"/>
              <a:t>electrons are shown in doughnut-shaped clouds, and the fifth is in the (dashed-line) cloud concentrated about the </a:t>
            </a:r>
            <a:r>
              <a:rPr lang="en-US" altLang="en-US" i="1"/>
              <a:t>z </a:t>
            </a:r>
            <a:r>
              <a:rPr lang="en-US" altLang="en-US"/>
              <a:t>axis (vertical). An extra electron at </a:t>
            </a:r>
            <a:r>
              <a:rPr lang="en-US" altLang="en-US" i="1"/>
              <a:t>x </a:t>
            </a:r>
            <a:r>
              <a:rPr lang="en-US" altLang="en-US"/>
              <a:t>will be attracted by a net charge that can be as much as ±5e.</a:t>
            </a:r>
          </a:p>
        </p:txBody>
      </p:sp>
    </p:spTree>
    <p:extLst>
      <p:ext uri="{BB962C8B-B14F-4D97-AF65-F5344CB8AC3E}">
        <p14:creationId xmlns:p14="http://schemas.microsoft.com/office/powerpoint/2010/main" val="1155693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35449" fontAlgn="base">
              <a:spcBef>
                <a:spcPct val="0"/>
              </a:spcBef>
              <a:spcAft>
                <a:spcPct val="0"/>
              </a:spcAft>
              <a:defRPr/>
            </a:pPr>
            <a:fld id="{331089AF-A266-D741-93F5-27502AAFFDE6}" type="slidenum">
              <a:rPr lang="en-US">
                <a:solidFill>
                  <a:srgbClr val="000000"/>
                </a:solidFill>
                <a:latin typeface="Arial" charset="0"/>
              </a:rPr>
              <a:pPr defTabSz="935449" fontAlgn="base">
                <a:spcBef>
                  <a:spcPct val="0"/>
                </a:spcBef>
                <a:spcAft>
                  <a:spcPct val="0"/>
                </a:spcAft>
                <a:defRPr/>
              </a:pPr>
              <a:t>26</a:t>
            </a:fld>
            <a:endParaRPr lang="en-US">
              <a:solidFill>
                <a:srgbClr val="000000"/>
              </a:solidFill>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89545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51452" indent="-289021">
              <a:defRPr sz="2800" b="1">
                <a:solidFill>
                  <a:schemeClr val="tx1"/>
                </a:solidFill>
                <a:latin typeface="Arial" panose="020B0604020202020204" pitchFamily="34" charset="0"/>
              </a:defRPr>
            </a:lvl2pPr>
            <a:lvl3pPr marL="1156081" indent="-231217">
              <a:defRPr sz="2800" b="1">
                <a:solidFill>
                  <a:schemeClr val="tx1"/>
                </a:solidFill>
                <a:latin typeface="Arial" panose="020B0604020202020204" pitchFamily="34" charset="0"/>
              </a:defRPr>
            </a:lvl3pPr>
            <a:lvl4pPr marL="1618513" indent="-231217">
              <a:defRPr sz="2800" b="1">
                <a:solidFill>
                  <a:schemeClr val="tx1"/>
                </a:solidFill>
                <a:latin typeface="Arial" panose="020B0604020202020204" pitchFamily="34" charset="0"/>
              </a:defRPr>
            </a:lvl4pPr>
            <a:lvl5pPr marL="2080947" indent="-231217">
              <a:defRPr sz="2800" b="1">
                <a:solidFill>
                  <a:schemeClr val="tx1"/>
                </a:solidFill>
                <a:latin typeface="Arial" panose="020B0604020202020204" pitchFamily="34" charset="0"/>
              </a:defRPr>
            </a:lvl5pPr>
            <a:lvl6pPr marL="2543378" indent="-231217" eaLnBrk="0" fontAlgn="base" hangingPunct="0">
              <a:spcBef>
                <a:spcPct val="0"/>
              </a:spcBef>
              <a:spcAft>
                <a:spcPct val="0"/>
              </a:spcAft>
              <a:defRPr sz="2800" b="1">
                <a:solidFill>
                  <a:schemeClr val="tx1"/>
                </a:solidFill>
                <a:latin typeface="Arial" panose="020B0604020202020204" pitchFamily="34" charset="0"/>
              </a:defRPr>
            </a:lvl6pPr>
            <a:lvl7pPr marL="3005811" indent="-231217" eaLnBrk="0" fontAlgn="base" hangingPunct="0">
              <a:spcBef>
                <a:spcPct val="0"/>
              </a:spcBef>
              <a:spcAft>
                <a:spcPct val="0"/>
              </a:spcAft>
              <a:defRPr sz="2800" b="1">
                <a:solidFill>
                  <a:schemeClr val="tx1"/>
                </a:solidFill>
                <a:latin typeface="Arial" panose="020B0604020202020204" pitchFamily="34" charset="0"/>
              </a:defRPr>
            </a:lvl7pPr>
            <a:lvl8pPr marL="3468244" indent="-231217" eaLnBrk="0" fontAlgn="base" hangingPunct="0">
              <a:spcBef>
                <a:spcPct val="0"/>
              </a:spcBef>
              <a:spcAft>
                <a:spcPct val="0"/>
              </a:spcAft>
              <a:defRPr sz="2800" b="1">
                <a:solidFill>
                  <a:schemeClr val="tx1"/>
                </a:solidFill>
                <a:latin typeface="Arial" panose="020B0604020202020204" pitchFamily="34" charset="0"/>
              </a:defRPr>
            </a:lvl8pPr>
            <a:lvl9pPr marL="3930676" indent="-231217" eaLnBrk="0" fontAlgn="base" hangingPunct="0">
              <a:spcBef>
                <a:spcPct val="0"/>
              </a:spcBef>
              <a:spcAft>
                <a:spcPct val="0"/>
              </a:spcAft>
              <a:defRPr sz="2800" b="1">
                <a:solidFill>
                  <a:schemeClr val="tx1"/>
                </a:solidFill>
                <a:latin typeface="Arial" panose="020B0604020202020204" pitchFamily="34" charset="0"/>
              </a:defRPr>
            </a:lvl9pPr>
          </a:lstStyle>
          <a:p>
            <a:pPr defTabSz="924916">
              <a:defRPr/>
            </a:pPr>
            <a:fld id="{FA8B8E03-8FF4-4671-8B9F-31338AF7106D}" type="slidenum">
              <a:rPr lang="en-US" altLang="en-US" sz="1200" b="0">
                <a:solidFill>
                  <a:prstClr val="black"/>
                </a:solidFill>
              </a:rPr>
              <a:pPr defTabSz="924916">
                <a:defRPr/>
              </a:pPr>
              <a:t>27</a:t>
            </a:fld>
            <a:endParaRPr lang="en-US" altLang="en-US" sz="1200" b="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dirty="0"/>
              <a:t>Figure 40-12. The C</a:t>
            </a:r>
            <a:r>
              <a:rPr lang="en-US" altLang="en-US" baseline="30000" dirty="0"/>
              <a:t>+</a:t>
            </a:r>
            <a:r>
              <a:rPr lang="en-US" altLang="en-US" dirty="0"/>
              <a:t>-O</a:t>
            </a:r>
            <a:r>
              <a:rPr lang="en-US" altLang="en-US" baseline="30000" dirty="0"/>
              <a:t>-</a:t>
            </a:r>
            <a:r>
              <a:rPr lang="en-US" altLang="en-US" dirty="0"/>
              <a:t> and H</a:t>
            </a:r>
            <a:r>
              <a:rPr lang="en-US" altLang="en-US" baseline="30000" dirty="0"/>
              <a:t>+</a:t>
            </a:r>
            <a:r>
              <a:rPr lang="en-US" altLang="en-US" dirty="0"/>
              <a:t>-N</a:t>
            </a:r>
            <a:r>
              <a:rPr lang="en-US" altLang="en-US" baseline="30000" dirty="0"/>
              <a:t>-</a:t>
            </a:r>
            <a:r>
              <a:rPr lang="en-US" altLang="en-US" dirty="0"/>
              <a:t> dipoles attract each other. (These dipoles may be part of, for example, cytosine and guanine molecules. The + and - charges typically have magnitudes of a fraction of </a:t>
            </a:r>
            <a:r>
              <a:rPr lang="en-US" altLang="en-US" i="1" dirty="0"/>
              <a:t>e</a:t>
            </a:r>
            <a:r>
              <a:rPr lang="en-US" altLang="en-US" dirty="0"/>
              <a:t>.</a:t>
            </a:r>
          </a:p>
        </p:txBody>
      </p:sp>
    </p:spTree>
    <p:extLst>
      <p:ext uri="{BB962C8B-B14F-4D97-AF65-F5344CB8AC3E}">
        <p14:creationId xmlns:p14="http://schemas.microsoft.com/office/powerpoint/2010/main" val="2994104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51452" indent="-289021">
              <a:defRPr sz="2800" b="1">
                <a:solidFill>
                  <a:schemeClr val="tx1"/>
                </a:solidFill>
                <a:latin typeface="Arial" panose="020B0604020202020204" pitchFamily="34" charset="0"/>
              </a:defRPr>
            </a:lvl2pPr>
            <a:lvl3pPr marL="1156081" indent="-231217">
              <a:defRPr sz="2800" b="1">
                <a:solidFill>
                  <a:schemeClr val="tx1"/>
                </a:solidFill>
                <a:latin typeface="Arial" panose="020B0604020202020204" pitchFamily="34" charset="0"/>
              </a:defRPr>
            </a:lvl3pPr>
            <a:lvl4pPr marL="1618513" indent="-231217">
              <a:defRPr sz="2800" b="1">
                <a:solidFill>
                  <a:schemeClr val="tx1"/>
                </a:solidFill>
                <a:latin typeface="Arial" panose="020B0604020202020204" pitchFamily="34" charset="0"/>
              </a:defRPr>
            </a:lvl4pPr>
            <a:lvl5pPr marL="2080947" indent="-231217">
              <a:defRPr sz="2800" b="1">
                <a:solidFill>
                  <a:schemeClr val="tx1"/>
                </a:solidFill>
                <a:latin typeface="Arial" panose="020B0604020202020204" pitchFamily="34" charset="0"/>
              </a:defRPr>
            </a:lvl5pPr>
            <a:lvl6pPr marL="2543378" indent="-231217" eaLnBrk="0" fontAlgn="base" hangingPunct="0">
              <a:spcBef>
                <a:spcPct val="0"/>
              </a:spcBef>
              <a:spcAft>
                <a:spcPct val="0"/>
              </a:spcAft>
              <a:defRPr sz="2800" b="1">
                <a:solidFill>
                  <a:schemeClr val="tx1"/>
                </a:solidFill>
                <a:latin typeface="Arial" panose="020B0604020202020204" pitchFamily="34" charset="0"/>
              </a:defRPr>
            </a:lvl6pPr>
            <a:lvl7pPr marL="3005811" indent="-231217" eaLnBrk="0" fontAlgn="base" hangingPunct="0">
              <a:spcBef>
                <a:spcPct val="0"/>
              </a:spcBef>
              <a:spcAft>
                <a:spcPct val="0"/>
              </a:spcAft>
              <a:defRPr sz="2800" b="1">
                <a:solidFill>
                  <a:schemeClr val="tx1"/>
                </a:solidFill>
                <a:latin typeface="Arial" panose="020B0604020202020204" pitchFamily="34" charset="0"/>
              </a:defRPr>
            </a:lvl7pPr>
            <a:lvl8pPr marL="3468244" indent="-231217" eaLnBrk="0" fontAlgn="base" hangingPunct="0">
              <a:spcBef>
                <a:spcPct val="0"/>
              </a:spcBef>
              <a:spcAft>
                <a:spcPct val="0"/>
              </a:spcAft>
              <a:defRPr sz="2800" b="1">
                <a:solidFill>
                  <a:schemeClr val="tx1"/>
                </a:solidFill>
                <a:latin typeface="Arial" panose="020B0604020202020204" pitchFamily="34" charset="0"/>
              </a:defRPr>
            </a:lvl8pPr>
            <a:lvl9pPr marL="3930676" indent="-231217" eaLnBrk="0" fontAlgn="base" hangingPunct="0">
              <a:spcBef>
                <a:spcPct val="0"/>
              </a:spcBef>
              <a:spcAft>
                <a:spcPct val="0"/>
              </a:spcAft>
              <a:defRPr sz="2800" b="1">
                <a:solidFill>
                  <a:schemeClr val="tx1"/>
                </a:solidFill>
                <a:latin typeface="Arial" panose="020B0604020202020204" pitchFamily="34" charset="0"/>
              </a:defRPr>
            </a:lvl9pPr>
          </a:lstStyle>
          <a:p>
            <a:pPr defTabSz="924916">
              <a:defRPr/>
            </a:pPr>
            <a:fld id="{79F3DE67-1863-4411-B421-F5452F8A1F97}" type="slidenum">
              <a:rPr lang="en-US" altLang="en-US" sz="1200" b="0">
                <a:solidFill>
                  <a:prstClr val="black"/>
                </a:solidFill>
              </a:rPr>
              <a:pPr defTabSz="924916">
                <a:defRPr/>
              </a:pPr>
              <a:t>28</a:t>
            </a:fld>
            <a:endParaRPr lang="en-US" altLang="en-US" sz="1200" b="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101947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60053" indent="-292328">
              <a:defRPr sz="2800" b="1">
                <a:solidFill>
                  <a:schemeClr val="tx1"/>
                </a:solidFill>
                <a:latin typeface="Arial" panose="020B0604020202020204" pitchFamily="34" charset="0"/>
              </a:defRPr>
            </a:lvl2pPr>
            <a:lvl3pPr marL="1169312" indent="-233862">
              <a:defRPr sz="2800" b="1">
                <a:solidFill>
                  <a:schemeClr val="tx1"/>
                </a:solidFill>
                <a:latin typeface="Arial" panose="020B0604020202020204" pitchFamily="34" charset="0"/>
              </a:defRPr>
            </a:lvl3pPr>
            <a:lvl4pPr marL="1637037" indent="-233862">
              <a:defRPr sz="2800" b="1">
                <a:solidFill>
                  <a:schemeClr val="tx1"/>
                </a:solidFill>
                <a:latin typeface="Arial" panose="020B0604020202020204" pitchFamily="34" charset="0"/>
              </a:defRPr>
            </a:lvl4pPr>
            <a:lvl5pPr marL="2104762" indent="-233862">
              <a:defRPr sz="2800" b="1">
                <a:solidFill>
                  <a:schemeClr val="tx1"/>
                </a:solidFill>
                <a:latin typeface="Arial" panose="020B0604020202020204" pitchFamily="34" charset="0"/>
              </a:defRPr>
            </a:lvl5pPr>
            <a:lvl6pPr marL="2572487" indent="-233862" eaLnBrk="0" fontAlgn="base" hangingPunct="0">
              <a:spcBef>
                <a:spcPct val="0"/>
              </a:spcBef>
              <a:spcAft>
                <a:spcPct val="0"/>
              </a:spcAft>
              <a:defRPr sz="2800" b="1">
                <a:solidFill>
                  <a:schemeClr val="tx1"/>
                </a:solidFill>
                <a:latin typeface="Arial" panose="020B0604020202020204" pitchFamily="34" charset="0"/>
              </a:defRPr>
            </a:lvl6pPr>
            <a:lvl7pPr marL="3040211" indent="-233862" eaLnBrk="0" fontAlgn="base" hangingPunct="0">
              <a:spcBef>
                <a:spcPct val="0"/>
              </a:spcBef>
              <a:spcAft>
                <a:spcPct val="0"/>
              </a:spcAft>
              <a:defRPr sz="2800" b="1">
                <a:solidFill>
                  <a:schemeClr val="tx1"/>
                </a:solidFill>
                <a:latin typeface="Arial" panose="020B0604020202020204" pitchFamily="34" charset="0"/>
              </a:defRPr>
            </a:lvl7pPr>
            <a:lvl8pPr marL="3507937" indent="-233862" eaLnBrk="0" fontAlgn="base" hangingPunct="0">
              <a:spcBef>
                <a:spcPct val="0"/>
              </a:spcBef>
              <a:spcAft>
                <a:spcPct val="0"/>
              </a:spcAft>
              <a:defRPr sz="2800" b="1">
                <a:solidFill>
                  <a:schemeClr val="tx1"/>
                </a:solidFill>
                <a:latin typeface="Arial" panose="020B0604020202020204" pitchFamily="34" charset="0"/>
              </a:defRPr>
            </a:lvl8pPr>
            <a:lvl9pPr marL="3975661" indent="-233862" eaLnBrk="0" fontAlgn="base" hangingPunct="0">
              <a:spcBef>
                <a:spcPct val="0"/>
              </a:spcBef>
              <a:spcAft>
                <a:spcPct val="0"/>
              </a:spcAft>
              <a:defRPr sz="2800" b="1">
                <a:solidFill>
                  <a:schemeClr val="tx1"/>
                </a:solidFill>
                <a:latin typeface="Arial" panose="020B0604020202020204" pitchFamily="34" charset="0"/>
              </a:defRPr>
            </a:lvl9pPr>
          </a:lstStyle>
          <a:p>
            <a:pPr defTabSz="935449">
              <a:defRPr/>
            </a:pPr>
            <a:fld id="{B3889718-4194-47B1-851B-C2D12339A825}" type="slidenum">
              <a:rPr lang="en-US" altLang="en-US" sz="1200" b="0">
                <a:solidFill>
                  <a:prstClr val="black"/>
                </a:solidFill>
              </a:rPr>
              <a:pPr defTabSz="935449">
                <a:defRPr/>
              </a:pPr>
              <a:t>30</a:t>
            </a:fld>
            <a:endParaRPr lang="en-US" altLang="en-US" sz="1200" b="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a:t>Figure 40-15. (a) The individual energy levels of an isolated atom become (b) bands of closely spaced levels in molecules, as well as in solids and liquids.</a:t>
            </a:r>
          </a:p>
        </p:txBody>
      </p:sp>
    </p:spTree>
    <p:extLst>
      <p:ext uri="{BB962C8B-B14F-4D97-AF65-F5344CB8AC3E}">
        <p14:creationId xmlns:p14="http://schemas.microsoft.com/office/powerpoint/2010/main" val="586023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51452" indent="-289021">
              <a:defRPr sz="2800" b="1">
                <a:solidFill>
                  <a:schemeClr val="tx1"/>
                </a:solidFill>
                <a:latin typeface="Arial" panose="020B0604020202020204" pitchFamily="34" charset="0"/>
              </a:defRPr>
            </a:lvl2pPr>
            <a:lvl3pPr marL="1156081" indent="-231217">
              <a:defRPr sz="2800" b="1">
                <a:solidFill>
                  <a:schemeClr val="tx1"/>
                </a:solidFill>
                <a:latin typeface="Arial" panose="020B0604020202020204" pitchFamily="34" charset="0"/>
              </a:defRPr>
            </a:lvl3pPr>
            <a:lvl4pPr marL="1618513" indent="-231217">
              <a:defRPr sz="2800" b="1">
                <a:solidFill>
                  <a:schemeClr val="tx1"/>
                </a:solidFill>
                <a:latin typeface="Arial" panose="020B0604020202020204" pitchFamily="34" charset="0"/>
              </a:defRPr>
            </a:lvl4pPr>
            <a:lvl5pPr marL="2080947" indent="-231217">
              <a:defRPr sz="2800" b="1">
                <a:solidFill>
                  <a:schemeClr val="tx1"/>
                </a:solidFill>
                <a:latin typeface="Arial" panose="020B0604020202020204" pitchFamily="34" charset="0"/>
              </a:defRPr>
            </a:lvl5pPr>
            <a:lvl6pPr marL="2543378" indent="-231217" eaLnBrk="0" fontAlgn="base" hangingPunct="0">
              <a:spcBef>
                <a:spcPct val="0"/>
              </a:spcBef>
              <a:spcAft>
                <a:spcPct val="0"/>
              </a:spcAft>
              <a:defRPr sz="2800" b="1">
                <a:solidFill>
                  <a:schemeClr val="tx1"/>
                </a:solidFill>
                <a:latin typeface="Arial" panose="020B0604020202020204" pitchFamily="34" charset="0"/>
              </a:defRPr>
            </a:lvl6pPr>
            <a:lvl7pPr marL="3005811" indent="-231217" eaLnBrk="0" fontAlgn="base" hangingPunct="0">
              <a:spcBef>
                <a:spcPct val="0"/>
              </a:spcBef>
              <a:spcAft>
                <a:spcPct val="0"/>
              </a:spcAft>
              <a:defRPr sz="2800" b="1">
                <a:solidFill>
                  <a:schemeClr val="tx1"/>
                </a:solidFill>
                <a:latin typeface="Arial" panose="020B0604020202020204" pitchFamily="34" charset="0"/>
              </a:defRPr>
            </a:lvl7pPr>
            <a:lvl8pPr marL="3468244" indent="-231217" eaLnBrk="0" fontAlgn="base" hangingPunct="0">
              <a:spcBef>
                <a:spcPct val="0"/>
              </a:spcBef>
              <a:spcAft>
                <a:spcPct val="0"/>
              </a:spcAft>
              <a:defRPr sz="2800" b="1">
                <a:solidFill>
                  <a:schemeClr val="tx1"/>
                </a:solidFill>
                <a:latin typeface="Arial" panose="020B0604020202020204" pitchFamily="34" charset="0"/>
              </a:defRPr>
            </a:lvl8pPr>
            <a:lvl9pPr marL="3930676" indent="-231217" eaLnBrk="0" fontAlgn="base" hangingPunct="0">
              <a:spcBef>
                <a:spcPct val="0"/>
              </a:spcBef>
              <a:spcAft>
                <a:spcPct val="0"/>
              </a:spcAft>
              <a:defRPr sz="2800" b="1">
                <a:solidFill>
                  <a:schemeClr val="tx1"/>
                </a:solidFill>
                <a:latin typeface="Arial" panose="020B0604020202020204" pitchFamily="34" charset="0"/>
              </a:defRPr>
            </a:lvl9pPr>
          </a:lstStyle>
          <a:p>
            <a:pPr defTabSz="924865" fontAlgn="base">
              <a:spcBef>
                <a:spcPct val="0"/>
              </a:spcBef>
              <a:spcAft>
                <a:spcPct val="0"/>
              </a:spcAft>
              <a:defRPr/>
            </a:pPr>
            <a:fld id="{4991CE8A-96AB-4C18-8809-F308F024B167}" type="slidenum">
              <a:rPr lang="en-US" altLang="en-US" sz="1200" b="0">
                <a:solidFill>
                  <a:srgbClr val="000000"/>
                </a:solidFill>
              </a:rPr>
              <a:pPr defTabSz="924865" fontAlgn="base">
                <a:spcBef>
                  <a:spcPct val="0"/>
                </a:spcBef>
                <a:spcAft>
                  <a:spcPct val="0"/>
                </a:spcAft>
                <a:defRPr/>
              </a:pPr>
              <a:t>31</a:t>
            </a:fld>
            <a:endParaRPr lang="en-US" altLang="en-US" sz="1200" b="0">
              <a:solidFill>
                <a:srgbClr val="000000"/>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dirty="0"/>
              <a:t>Figure 40-17. Rotational energy levels and allowed transitions (emission and absorption) for a diatomic molecule. Upward-pointing arrows represent absorption of a photon, and downward arrows represent emission of a photon.</a:t>
            </a:r>
          </a:p>
        </p:txBody>
      </p:sp>
    </p:spTree>
    <p:extLst>
      <p:ext uri="{BB962C8B-B14F-4D97-AF65-F5344CB8AC3E}">
        <p14:creationId xmlns:p14="http://schemas.microsoft.com/office/powerpoint/2010/main" val="52195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51452" indent="-289021">
              <a:defRPr sz="2800" b="1">
                <a:solidFill>
                  <a:schemeClr val="tx1"/>
                </a:solidFill>
                <a:latin typeface="Arial" panose="020B0604020202020204" pitchFamily="34" charset="0"/>
              </a:defRPr>
            </a:lvl2pPr>
            <a:lvl3pPr marL="1156081" indent="-231217">
              <a:defRPr sz="2800" b="1">
                <a:solidFill>
                  <a:schemeClr val="tx1"/>
                </a:solidFill>
                <a:latin typeface="Arial" panose="020B0604020202020204" pitchFamily="34" charset="0"/>
              </a:defRPr>
            </a:lvl3pPr>
            <a:lvl4pPr marL="1618513" indent="-231217">
              <a:defRPr sz="2800" b="1">
                <a:solidFill>
                  <a:schemeClr val="tx1"/>
                </a:solidFill>
                <a:latin typeface="Arial" panose="020B0604020202020204" pitchFamily="34" charset="0"/>
              </a:defRPr>
            </a:lvl4pPr>
            <a:lvl5pPr marL="2080947" indent="-231217">
              <a:defRPr sz="2800" b="1">
                <a:solidFill>
                  <a:schemeClr val="tx1"/>
                </a:solidFill>
                <a:latin typeface="Arial" panose="020B0604020202020204" pitchFamily="34" charset="0"/>
              </a:defRPr>
            </a:lvl5pPr>
            <a:lvl6pPr marL="2543378" indent="-231217" eaLnBrk="0" fontAlgn="base" hangingPunct="0">
              <a:spcBef>
                <a:spcPct val="0"/>
              </a:spcBef>
              <a:spcAft>
                <a:spcPct val="0"/>
              </a:spcAft>
              <a:defRPr sz="2800" b="1">
                <a:solidFill>
                  <a:schemeClr val="tx1"/>
                </a:solidFill>
                <a:latin typeface="Arial" panose="020B0604020202020204" pitchFamily="34" charset="0"/>
              </a:defRPr>
            </a:lvl6pPr>
            <a:lvl7pPr marL="3005811" indent="-231217" eaLnBrk="0" fontAlgn="base" hangingPunct="0">
              <a:spcBef>
                <a:spcPct val="0"/>
              </a:spcBef>
              <a:spcAft>
                <a:spcPct val="0"/>
              </a:spcAft>
              <a:defRPr sz="2800" b="1">
                <a:solidFill>
                  <a:schemeClr val="tx1"/>
                </a:solidFill>
                <a:latin typeface="Arial" panose="020B0604020202020204" pitchFamily="34" charset="0"/>
              </a:defRPr>
            </a:lvl7pPr>
            <a:lvl8pPr marL="3468244" indent="-231217" eaLnBrk="0" fontAlgn="base" hangingPunct="0">
              <a:spcBef>
                <a:spcPct val="0"/>
              </a:spcBef>
              <a:spcAft>
                <a:spcPct val="0"/>
              </a:spcAft>
              <a:defRPr sz="2800" b="1">
                <a:solidFill>
                  <a:schemeClr val="tx1"/>
                </a:solidFill>
                <a:latin typeface="Arial" panose="020B0604020202020204" pitchFamily="34" charset="0"/>
              </a:defRPr>
            </a:lvl8pPr>
            <a:lvl9pPr marL="3930676" indent="-231217" eaLnBrk="0" fontAlgn="base" hangingPunct="0">
              <a:spcBef>
                <a:spcPct val="0"/>
              </a:spcBef>
              <a:spcAft>
                <a:spcPct val="0"/>
              </a:spcAft>
              <a:defRPr sz="2800" b="1">
                <a:solidFill>
                  <a:schemeClr val="tx1"/>
                </a:solidFill>
                <a:latin typeface="Arial" panose="020B0604020202020204" pitchFamily="34" charset="0"/>
              </a:defRPr>
            </a:lvl9pPr>
          </a:lstStyle>
          <a:p>
            <a:pPr defTabSz="924916">
              <a:defRPr/>
            </a:pPr>
            <a:fld id="{CC5EB614-4B96-44F1-BA51-C32EAE51764D}" type="slidenum">
              <a:rPr lang="en-US" altLang="en-US" sz="1200" b="0">
                <a:solidFill>
                  <a:prstClr val="black"/>
                </a:solidFill>
              </a:rPr>
              <a:pPr defTabSz="924916">
                <a:defRPr/>
              </a:pPr>
              <a:t>32</a:t>
            </a:fld>
            <a:endParaRPr lang="en-US" altLang="en-US" sz="1200" b="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968144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AB0A4ECC-25D7-4053-8C83-D00925D73E38}" type="slidenum">
              <a:rPr lang="en-US" altLang="en-US" sz="1200" b="0"/>
              <a:pPr/>
              <a:t>7</a:t>
            </a:fld>
            <a:endParaRPr lang="en-US" altLang="en-US" sz="1200" b="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altLang="en-US"/>
              <a:t>Figure 39-3. Quantization of angular momentum direction for l = 2.</a:t>
            </a:r>
          </a:p>
        </p:txBody>
      </p:sp>
    </p:spTree>
    <p:extLst>
      <p:ext uri="{BB962C8B-B14F-4D97-AF65-F5344CB8AC3E}">
        <p14:creationId xmlns:p14="http://schemas.microsoft.com/office/powerpoint/2010/main" val="507323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1494" indent="-289036">
              <a:defRPr sz="2400">
                <a:solidFill>
                  <a:schemeClr val="tx1"/>
                </a:solidFill>
                <a:latin typeface="Arial" panose="020B0604020202020204" pitchFamily="34" charset="0"/>
                <a:ea typeface="ＭＳ Ｐゴシック" panose="020B0600070205080204" pitchFamily="34" charset="-128"/>
              </a:defRPr>
            </a:lvl2pPr>
            <a:lvl3pPr marL="1156145" indent="-231229">
              <a:defRPr sz="2400">
                <a:solidFill>
                  <a:schemeClr val="tx1"/>
                </a:solidFill>
                <a:latin typeface="Arial" panose="020B0604020202020204" pitchFamily="34" charset="0"/>
                <a:ea typeface="ＭＳ Ｐゴシック" panose="020B0600070205080204" pitchFamily="34" charset="-128"/>
              </a:defRPr>
            </a:lvl3pPr>
            <a:lvl4pPr marL="1618602" indent="-231229">
              <a:defRPr sz="2400">
                <a:solidFill>
                  <a:schemeClr val="tx1"/>
                </a:solidFill>
                <a:latin typeface="Arial" panose="020B0604020202020204" pitchFamily="34" charset="0"/>
                <a:ea typeface="ＭＳ Ｐゴシック" panose="020B0600070205080204" pitchFamily="34" charset="-128"/>
              </a:defRPr>
            </a:lvl4pPr>
            <a:lvl5pPr marL="2081060" indent="-231229">
              <a:defRPr sz="2400">
                <a:solidFill>
                  <a:schemeClr val="tx1"/>
                </a:solidFill>
                <a:latin typeface="Arial" panose="020B0604020202020204" pitchFamily="34" charset="0"/>
                <a:ea typeface="ＭＳ Ｐゴシック" panose="020B0600070205080204" pitchFamily="34" charset="-128"/>
              </a:defRPr>
            </a:lvl5pPr>
            <a:lvl6pPr marL="2543518" indent="-23122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5976" indent="-23122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8434" indent="-23122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30891" indent="-23122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24916" rtl="0" eaLnBrk="1" fontAlgn="base" latinLnBrk="0" hangingPunct="1">
              <a:lnSpc>
                <a:spcPct val="100000"/>
              </a:lnSpc>
              <a:spcBef>
                <a:spcPct val="0"/>
              </a:spcBef>
              <a:spcAft>
                <a:spcPct val="0"/>
              </a:spcAft>
              <a:buClrTx/>
              <a:buSzTx/>
              <a:buFontTx/>
              <a:buNone/>
              <a:tabLst/>
              <a:defRPr/>
            </a:pPr>
            <a:fld id="{C3A44C5A-2842-4C55-85BF-52B87CFC3F7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24916"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411" name="Rectangle 1026"/>
          <p:cNvSpPr>
            <a:spLocks noGrp="1" noRot="1" noChangeAspect="1" noChangeArrowheads="1" noTextEdit="1"/>
          </p:cNvSpPr>
          <p:nvPr>
            <p:ph type="sldImg"/>
          </p:nvPr>
        </p:nvSpPr>
        <p:spPr>
          <a:ln/>
        </p:spPr>
      </p:sp>
      <p:sp>
        <p:nvSpPr>
          <p:cNvPr id="174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26055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1494" indent="-289036">
              <a:defRPr sz="2400">
                <a:solidFill>
                  <a:schemeClr val="tx1"/>
                </a:solidFill>
                <a:latin typeface="Arial" panose="020B0604020202020204" pitchFamily="34" charset="0"/>
                <a:ea typeface="ＭＳ Ｐゴシック" panose="020B0600070205080204" pitchFamily="34" charset="-128"/>
              </a:defRPr>
            </a:lvl2pPr>
            <a:lvl3pPr marL="1156145" indent="-231229">
              <a:defRPr sz="2400">
                <a:solidFill>
                  <a:schemeClr val="tx1"/>
                </a:solidFill>
                <a:latin typeface="Arial" panose="020B0604020202020204" pitchFamily="34" charset="0"/>
                <a:ea typeface="ＭＳ Ｐゴシック" panose="020B0600070205080204" pitchFamily="34" charset="-128"/>
              </a:defRPr>
            </a:lvl3pPr>
            <a:lvl4pPr marL="1618602" indent="-231229">
              <a:defRPr sz="2400">
                <a:solidFill>
                  <a:schemeClr val="tx1"/>
                </a:solidFill>
                <a:latin typeface="Arial" panose="020B0604020202020204" pitchFamily="34" charset="0"/>
                <a:ea typeface="ＭＳ Ｐゴシック" panose="020B0600070205080204" pitchFamily="34" charset="-128"/>
              </a:defRPr>
            </a:lvl4pPr>
            <a:lvl5pPr marL="2081060" indent="-231229">
              <a:defRPr sz="2400">
                <a:solidFill>
                  <a:schemeClr val="tx1"/>
                </a:solidFill>
                <a:latin typeface="Arial" panose="020B0604020202020204" pitchFamily="34" charset="0"/>
                <a:ea typeface="ＭＳ Ｐゴシック" panose="020B0600070205080204" pitchFamily="34" charset="-128"/>
              </a:defRPr>
            </a:lvl5pPr>
            <a:lvl6pPr marL="2543518" indent="-23122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5976" indent="-23122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8434" indent="-23122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30891" indent="-23122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CFFA83-4BA8-490D-97F5-4755995122B9}"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88550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1494" indent="-289036">
              <a:defRPr sz="2400">
                <a:solidFill>
                  <a:schemeClr val="tx1"/>
                </a:solidFill>
                <a:latin typeface="Arial" panose="020B0604020202020204" pitchFamily="34" charset="0"/>
                <a:ea typeface="ＭＳ Ｐゴシック" panose="020B0600070205080204" pitchFamily="34" charset="-128"/>
              </a:defRPr>
            </a:lvl2pPr>
            <a:lvl3pPr marL="1156145" indent="-231229">
              <a:defRPr sz="2400">
                <a:solidFill>
                  <a:schemeClr val="tx1"/>
                </a:solidFill>
                <a:latin typeface="Arial" panose="020B0604020202020204" pitchFamily="34" charset="0"/>
                <a:ea typeface="ＭＳ Ｐゴシック" panose="020B0600070205080204" pitchFamily="34" charset="-128"/>
              </a:defRPr>
            </a:lvl3pPr>
            <a:lvl4pPr marL="1618602" indent="-231229">
              <a:defRPr sz="2400">
                <a:solidFill>
                  <a:schemeClr val="tx1"/>
                </a:solidFill>
                <a:latin typeface="Arial" panose="020B0604020202020204" pitchFamily="34" charset="0"/>
                <a:ea typeface="ＭＳ Ｐゴシック" panose="020B0600070205080204" pitchFamily="34" charset="-128"/>
              </a:defRPr>
            </a:lvl4pPr>
            <a:lvl5pPr marL="2081060" indent="-231229">
              <a:defRPr sz="2400">
                <a:solidFill>
                  <a:schemeClr val="tx1"/>
                </a:solidFill>
                <a:latin typeface="Arial" panose="020B0604020202020204" pitchFamily="34" charset="0"/>
                <a:ea typeface="ＭＳ Ｐゴシック" panose="020B0600070205080204" pitchFamily="34" charset="-128"/>
              </a:defRPr>
            </a:lvl5pPr>
            <a:lvl6pPr marL="2543518" indent="-23122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5976" indent="-23122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8434" indent="-23122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30891" indent="-23122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0851E33-C9AA-4E13-A049-B1B720A62ED1}"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5784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290F17E1-3A4C-426C-95F1-5225AA91B41D}" type="slidenum">
              <a:rPr lang="en-US" altLang="en-US" sz="1200" b="0"/>
              <a:pPr/>
              <a:t>8</a:t>
            </a:fld>
            <a:endParaRPr lang="en-US" altLang="en-US" sz="1200" b="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US" altLang="en-US" dirty="0"/>
              <a:t>Figure 39-4. When a magnetic field is applied, an n = 3, l = 2 energy level is split into five separate levels, corresponding to the five values of m</a:t>
            </a:r>
            <a:r>
              <a:rPr lang="en-US" altLang="en-US" baseline="-25000" dirty="0"/>
              <a:t>l</a:t>
            </a:r>
            <a:r>
              <a:rPr lang="en-US" altLang="en-US" dirty="0"/>
              <a:t> (2, 1, 0, -1, -2). An n = 2, l = 1 level is split into three levels (m</a:t>
            </a:r>
            <a:r>
              <a:rPr lang="en-US" altLang="en-US" baseline="-25000" dirty="0"/>
              <a:t>l</a:t>
            </a:r>
            <a:r>
              <a:rPr lang="en-US" altLang="en-US" dirty="0"/>
              <a:t> = 1, 0 , -1). Transitions can occur between levels (not all transitions are shown), with photons of several slightly different frequencies being given off (the Zeeman effect).</a:t>
            </a:r>
          </a:p>
        </p:txBody>
      </p:sp>
    </p:spTree>
    <p:extLst>
      <p:ext uri="{BB962C8B-B14F-4D97-AF65-F5344CB8AC3E}">
        <p14:creationId xmlns:p14="http://schemas.microsoft.com/office/powerpoint/2010/main" val="4212607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121062F1-3BB3-402C-939D-97ADD5F5E328}" type="slidenum">
              <a:rPr lang="en-US" altLang="en-US" sz="1200" b="0"/>
              <a:pPr/>
              <a:t>9</a:t>
            </a:fld>
            <a:endParaRPr lang="en-US" altLang="en-US" sz="1200" b="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altLang="en-US" dirty="0"/>
              <a:t>Figure 39-5. The spin angular momentum </a:t>
            </a:r>
            <a:r>
              <a:rPr lang="en-US" altLang="en-US" i="1" dirty="0"/>
              <a:t>S </a:t>
            </a:r>
            <a:r>
              <a:rPr lang="en-US" altLang="en-US" dirty="0"/>
              <a:t>can take on only two directions, </a:t>
            </a:r>
            <a:r>
              <a:rPr lang="en-US" altLang="en-US" dirty="0" err="1"/>
              <a:t>m</a:t>
            </a:r>
            <a:r>
              <a:rPr lang="en-US" altLang="en-US" baseline="-25000" dirty="0" err="1"/>
              <a:t>s</a:t>
            </a:r>
            <a:r>
              <a:rPr lang="en-US" altLang="en-US" dirty="0"/>
              <a:t> = +1/2 or -1/2, called “spin up” and “spin down.”</a:t>
            </a:r>
          </a:p>
        </p:txBody>
      </p:sp>
    </p:spTree>
    <p:extLst>
      <p:ext uri="{BB962C8B-B14F-4D97-AF65-F5344CB8AC3E}">
        <p14:creationId xmlns:p14="http://schemas.microsoft.com/office/powerpoint/2010/main" val="918600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76F1718E-E733-4816-A70D-0A0B5535E647}" type="slidenum">
              <a:rPr lang="en-US" altLang="en-US" sz="1200" b="0"/>
              <a:pPr/>
              <a:t>15</a:t>
            </a:fld>
            <a:endParaRPr lang="en-US" altLang="en-US" sz="1200" b="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dirty="0"/>
              <a:t>Figure 39-10. Energy level diagram (not to scale) showing occupied states (arrows) and unoccupied states (o) for He, Li, and Na. Note that we have shown the n = 2, l = 1 level of Li even though it is empty.</a:t>
            </a:r>
          </a:p>
        </p:txBody>
      </p:sp>
    </p:spTree>
    <p:extLst>
      <p:ext uri="{BB962C8B-B14F-4D97-AF65-F5344CB8AC3E}">
        <p14:creationId xmlns:p14="http://schemas.microsoft.com/office/powerpoint/2010/main" val="143742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60053" indent="-292328">
              <a:defRPr sz="2800" b="1">
                <a:solidFill>
                  <a:schemeClr val="tx1"/>
                </a:solidFill>
                <a:latin typeface="Arial" panose="020B0604020202020204" pitchFamily="34" charset="0"/>
              </a:defRPr>
            </a:lvl2pPr>
            <a:lvl3pPr marL="1169312" indent="-233862">
              <a:defRPr sz="2800" b="1">
                <a:solidFill>
                  <a:schemeClr val="tx1"/>
                </a:solidFill>
                <a:latin typeface="Arial" panose="020B0604020202020204" pitchFamily="34" charset="0"/>
              </a:defRPr>
            </a:lvl3pPr>
            <a:lvl4pPr marL="1637037" indent="-233862">
              <a:defRPr sz="2800" b="1">
                <a:solidFill>
                  <a:schemeClr val="tx1"/>
                </a:solidFill>
                <a:latin typeface="Arial" panose="020B0604020202020204" pitchFamily="34" charset="0"/>
              </a:defRPr>
            </a:lvl4pPr>
            <a:lvl5pPr marL="2104762" indent="-233862">
              <a:defRPr sz="2800" b="1">
                <a:solidFill>
                  <a:schemeClr val="tx1"/>
                </a:solidFill>
                <a:latin typeface="Arial" panose="020B0604020202020204" pitchFamily="34" charset="0"/>
              </a:defRPr>
            </a:lvl5pPr>
            <a:lvl6pPr marL="2572487" indent="-233862" eaLnBrk="0" fontAlgn="base" hangingPunct="0">
              <a:spcBef>
                <a:spcPct val="0"/>
              </a:spcBef>
              <a:spcAft>
                <a:spcPct val="0"/>
              </a:spcAft>
              <a:defRPr sz="2800" b="1">
                <a:solidFill>
                  <a:schemeClr val="tx1"/>
                </a:solidFill>
                <a:latin typeface="Arial" panose="020B0604020202020204" pitchFamily="34" charset="0"/>
              </a:defRPr>
            </a:lvl6pPr>
            <a:lvl7pPr marL="3040211" indent="-233862" eaLnBrk="0" fontAlgn="base" hangingPunct="0">
              <a:spcBef>
                <a:spcPct val="0"/>
              </a:spcBef>
              <a:spcAft>
                <a:spcPct val="0"/>
              </a:spcAft>
              <a:defRPr sz="2800" b="1">
                <a:solidFill>
                  <a:schemeClr val="tx1"/>
                </a:solidFill>
                <a:latin typeface="Arial" panose="020B0604020202020204" pitchFamily="34" charset="0"/>
              </a:defRPr>
            </a:lvl7pPr>
            <a:lvl8pPr marL="3507937" indent="-233862" eaLnBrk="0" fontAlgn="base" hangingPunct="0">
              <a:spcBef>
                <a:spcPct val="0"/>
              </a:spcBef>
              <a:spcAft>
                <a:spcPct val="0"/>
              </a:spcAft>
              <a:defRPr sz="2800" b="1">
                <a:solidFill>
                  <a:schemeClr val="tx1"/>
                </a:solidFill>
                <a:latin typeface="Arial" panose="020B0604020202020204" pitchFamily="34" charset="0"/>
              </a:defRPr>
            </a:lvl8pPr>
            <a:lvl9pPr marL="3975661" indent="-233862" eaLnBrk="0" fontAlgn="base" hangingPunct="0">
              <a:spcBef>
                <a:spcPct val="0"/>
              </a:spcBef>
              <a:spcAft>
                <a:spcPct val="0"/>
              </a:spcAft>
              <a:defRPr sz="2800" b="1">
                <a:solidFill>
                  <a:schemeClr val="tx1"/>
                </a:solidFill>
                <a:latin typeface="Arial" panose="020B0604020202020204" pitchFamily="34" charset="0"/>
              </a:defRPr>
            </a:lvl9pPr>
          </a:lstStyle>
          <a:p>
            <a:pPr defTabSz="935449" fontAlgn="base">
              <a:spcBef>
                <a:spcPct val="0"/>
              </a:spcBef>
              <a:spcAft>
                <a:spcPct val="0"/>
              </a:spcAft>
              <a:defRPr/>
            </a:pPr>
            <a:fld id="{9406F5E9-2918-4DFE-9670-2038660A50EB}" type="slidenum">
              <a:rPr lang="en-US" altLang="en-US" sz="1200" b="0">
                <a:solidFill>
                  <a:srgbClr val="000000"/>
                </a:solidFill>
              </a:rPr>
              <a:pPr defTabSz="935449" fontAlgn="base">
                <a:spcBef>
                  <a:spcPct val="0"/>
                </a:spcBef>
                <a:spcAft>
                  <a:spcPct val="0"/>
                </a:spcAft>
                <a:defRPr/>
              </a:pPr>
              <a:t>16</a:t>
            </a:fld>
            <a:endParaRPr lang="en-US" altLang="en-US" sz="1200" b="0">
              <a:solidFill>
                <a:srgbClr val="000000"/>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en-US" altLang="en-US" dirty="0"/>
              <a:t>Figure :</a:t>
            </a:r>
            <a:r>
              <a:rPr lang="en-US" altLang="en-US" baseline="0" dirty="0"/>
              <a:t> </a:t>
            </a:r>
            <a:r>
              <a:rPr lang="en-US" altLang="en-US" dirty="0"/>
              <a:t>Electron probability distribution (electron cloud) for two H atoms when the spins are the same (S = 1): (a) electron cloud.</a:t>
            </a:r>
          </a:p>
        </p:txBody>
      </p:sp>
    </p:spTree>
    <p:extLst>
      <p:ext uri="{BB962C8B-B14F-4D97-AF65-F5344CB8AC3E}">
        <p14:creationId xmlns:p14="http://schemas.microsoft.com/office/powerpoint/2010/main" val="3527845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60053" indent="-292328">
              <a:defRPr sz="2800" b="1">
                <a:solidFill>
                  <a:schemeClr val="tx1"/>
                </a:solidFill>
                <a:latin typeface="Arial" panose="020B0604020202020204" pitchFamily="34" charset="0"/>
              </a:defRPr>
            </a:lvl2pPr>
            <a:lvl3pPr marL="1169312" indent="-233862">
              <a:defRPr sz="2800" b="1">
                <a:solidFill>
                  <a:schemeClr val="tx1"/>
                </a:solidFill>
                <a:latin typeface="Arial" panose="020B0604020202020204" pitchFamily="34" charset="0"/>
              </a:defRPr>
            </a:lvl3pPr>
            <a:lvl4pPr marL="1637037" indent="-233862">
              <a:defRPr sz="2800" b="1">
                <a:solidFill>
                  <a:schemeClr val="tx1"/>
                </a:solidFill>
                <a:latin typeface="Arial" panose="020B0604020202020204" pitchFamily="34" charset="0"/>
              </a:defRPr>
            </a:lvl4pPr>
            <a:lvl5pPr marL="2104762" indent="-233862">
              <a:defRPr sz="2800" b="1">
                <a:solidFill>
                  <a:schemeClr val="tx1"/>
                </a:solidFill>
                <a:latin typeface="Arial" panose="020B0604020202020204" pitchFamily="34" charset="0"/>
              </a:defRPr>
            </a:lvl5pPr>
            <a:lvl6pPr marL="2572487" indent="-233862" eaLnBrk="0" fontAlgn="base" hangingPunct="0">
              <a:spcBef>
                <a:spcPct val="0"/>
              </a:spcBef>
              <a:spcAft>
                <a:spcPct val="0"/>
              </a:spcAft>
              <a:defRPr sz="2800" b="1">
                <a:solidFill>
                  <a:schemeClr val="tx1"/>
                </a:solidFill>
                <a:latin typeface="Arial" panose="020B0604020202020204" pitchFamily="34" charset="0"/>
              </a:defRPr>
            </a:lvl6pPr>
            <a:lvl7pPr marL="3040211" indent="-233862" eaLnBrk="0" fontAlgn="base" hangingPunct="0">
              <a:spcBef>
                <a:spcPct val="0"/>
              </a:spcBef>
              <a:spcAft>
                <a:spcPct val="0"/>
              </a:spcAft>
              <a:defRPr sz="2800" b="1">
                <a:solidFill>
                  <a:schemeClr val="tx1"/>
                </a:solidFill>
                <a:latin typeface="Arial" panose="020B0604020202020204" pitchFamily="34" charset="0"/>
              </a:defRPr>
            </a:lvl7pPr>
            <a:lvl8pPr marL="3507937" indent="-233862" eaLnBrk="0" fontAlgn="base" hangingPunct="0">
              <a:spcBef>
                <a:spcPct val="0"/>
              </a:spcBef>
              <a:spcAft>
                <a:spcPct val="0"/>
              </a:spcAft>
              <a:defRPr sz="2800" b="1">
                <a:solidFill>
                  <a:schemeClr val="tx1"/>
                </a:solidFill>
                <a:latin typeface="Arial" panose="020B0604020202020204" pitchFamily="34" charset="0"/>
              </a:defRPr>
            </a:lvl8pPr>
            <a:lvl9pPr marL="3975661" indent="-233862" eaLnBrk="0" fontAlgn="base" hangingPunct="0">
              <a:spcBef>
                <a:spcPct val="0"/>
              </a:spcBef>
              <a:spcAft>
                <a:spcPct val="0"/>
              </a:spcAft>
              <a:defRPr sz="2800" b="1">
                <a:solidFill>
                  <a:schemeClr val="tx1"/>
                </a:solidFill>
                <a:latin typeface="Arial" panose="020B0604020202020204" pitchFamily="34" charset="0"/>
              </a:defRPr>
            </a:lvl9pPr>
          </a:lstStyle>
          <a:p>
            <a:pPr defTabSz="935449" fontAlgn="base">
              <a:spcBef>
                <a:spcPct val="0"/>
              </a:spcBef>
              <a:spcAft>
                <a:spcPct val="0"/>
              </a:spcAft>
              <a:defRPr/>
            </a:pPr>
            <a:fld id="{4A54E7D6-2873-41F9-82AB-BB34684522DB}" type="slidenum">
              <a:rPr lang="en-US" altLang="en-US" sz="1200" b="0">
                <a:solidFill>
                  <a:srgbClr val="000000"/>
                </a:solidFill>
              </a:rPr>
              <a:pPr defTabSz="935449" fontAlgn="base">
                <a:spcBef>
                  <a:spcPct val="0"/>
                </a:spcBef>
                <a:spcAft>
                  <a:spcPct val="0"/>
                </a:spcAft>
                <a:defRPr/>
              </a:pPr>
              <a:t>17</a:t>
            </a:fld>
            <a:endParaRPr lang="en-US" altLang="en-US" sz="1200" b="0">
              <a:solidFill>
                <a:srgbClr val="000000"/>
              </a:solidFill>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US" altLang="en-US" dirty="0"/>
              <a:t>Figure 40-2a. Electron probability distribution for two H atoms when the spins are opposite (S = 0):  In this case a bond is formed because the positive nuclei are attracted to the concentration of negative charge between them. This is a hydrogen molecule, H</a:t>
            </a:r>
            <a:r>
              <a:rPr lang="en-US" altLang="en-US" baseline="-25000" dirty="0"/>
              <a:t>2</a:t>
            </a:r>
            <a:r>
              <a:rPr lang="en-US" altLang="en-US" dirty="0"/>
              <a:t>.</a:t>
            </a:r>
          </a:p>
        </p:txBody>
      </p:sp>
    </p:spTree>
    <p:extLst>
      <p:ext uri="{BB962C8B-B14F-4D97-AF65-F5344CB8AC3E}">
        <p14:creationId xmlns:p14="http://schemas.microsoft.com/office/powerpoint/2010/main" val="3175032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60053" indent="-292328">
              <a:defRPr sz="2800" b="1">
                <a:solidFill>
                  <a:schemeClr val="tx1"/>
                </a:solidFill>
                <a:latin typeface="Arial" panose="020B0604020202020204" pitchFamily="34" charset="0"/>
              </a:defRPr>
            </a:lvl2pPr>
            <a:lvl3pPr marL="1169312" indent="-233862">
              <a:defRPr sz="2800" b="1">
                <a:solidFill>
                  <a:schemeClr val="tx1"/>
                </a:solidFill>
                <a:latin typeface="Arial" panose="020B0604020202020204" pitchFamily="34" charset="0"/>
              </a:defRPr>
            </a:lvl3pPr>
            <a:lvl4pPr marL="1637037" indent="-233862">
              <a:defRPr sz="2800" b="1">
                <a:solidFill>
                  <a:schemeClr val="tx1"/>
                </a:solidFill>
                <a:latin typeface="Arial" panose="020B0604020202020204" pitchFamily="34" charset="0"/>
              </a:defRPr>
            </a:lvl4pPr>
            <a:lvl5pPr marL="2104762" indent="-233862">
              <a:defRPr sz="2800" b="1">
                <a:solidFill>
                  <a:schemeClr val="tx1"/>
                </a:solidFill>
                <a:latin typeface="Arial" panose="020B0604020202020204" pitchFamily="34" charset="0"/>
              </a:defRPr>
            </a:lvl5pPr>
            <a:lvl6pPr marL="2572487" indent="-233862" eaLnBrk="0" fontAlgn="base" hangingPunct="0">
              <a:spcBef>
                <a:spcPct val="0"/>
              </a:spcBef>
              <a:spcAft>
                <a:spcPct val="0"/>
              </a:spcAft>
              <a:defRPr sz="2800" b="1">
                <a:solidFill>
                  <a:schemeClr val="tx1"/>
                </a:solidFill>
                <a:latin typeface="Arial" panose="020B0604020202020204" pitchFamily="34" charset="0"/>
              </a:defRPr>
            </a:lvl6pPr>
            <a:lvl7pPr marL="3040211" indent="-233862" eaLnBrk="0" fontAlgn="base" hangingPunct="0">
              <a:spcBef>
                <a:spcPct val="0"/>
              </a:spcBef>
              <a:spcAft>
                <a:spcPct val="0"/>
              </a:spcAft>
              <a:defRPr sz="2800" b="1">
                <a:solidFill>
                  <a:schemeClr val="tx1"/>
                </a:solidFill>
                <a:latin typeface="Arial" panose="020B0604020202020204" pitchFamily="34" charset="0"/>
              </a:defRPr>
            </a:lvl7pPr>
            <a:lvl8pPr marL="3507937" indent="-233862" eaLnBrk="0" fontAlgn="base" hangingPunct="0">
              <a:spcBef>
                <a:spcPct val="0"/>
              </a:spcBef>
              <a:spcAft>
                <a:spcPct val="0"/>
              </a:spcAft>
              <a:defRPr sz="2800" b="1">
                <a:solidFill>
                  <a:schemeClr val="tx1"/>
                </a:solidFill>
                <a:latin typeface="Arial" panose="020B0604020202020204" pitchFamily="34" charset="0"/>
              </a:defRPr>
            </a:lvl8pPr>
            <a:lvl9pPr marL="3975661" indent="-233862" eaLnBrk="0" fontAlgn="base" hangingPunct="0">
              <a:spcBef>
                <a:spcPct val="0"/>
              </a:spcBef>
              <a:spcAft>
                <a:spcPct val="0"/>
              </a:spcAft>
              <a:defRPr sz="2800" b="1">
                <a:solidFill>
                  <a:schemeClr val="tx1"/>
                </a:solidFill>
                <a:latin typeface="Arial" panose="020B0604020202020204" pitchFamily="34" charset="0"/>
              </a:defRPr>
            </a:lvl9pPr>
          </a:lstStyle>
          <a:p>
            <a:pPr defTabSz="935449" fontAlgn="base">
              <a:spcBef>
                <a:spcPct val="0"/>
              </a:spcBef>
              <a:spcAft>
                <a:spcPct val="0"/>
              </a:spcAft>
              <a:defRPr/>
            </a:pPr>
            <a:fld id="{8AF912FA-4DA4-4F22-A46F-EC77EEBBA6A4}" type="slidenum">
              <a:rPr lang="en-US" altLang="en-US" sz="1200" b="0">
                <a:solidFill>
                  <a:srgbClr val="000000"/>
                </a:solidFill>
              </a:rPr>
              <a:pPr defTabSz="935449" fontAlgn="base">
                <a:spcBef>
                  <a:spcPct val="0"/>
                </a:spcBef>
                <a:spcAft>
                  <a:spcPct val="0"/>
                </a:spcAft>
                <a:defRPr/>
              </a:pPr>
              <a:t>20</a:t>
            </a:fld>
            <a:endParaRPr lang="en-US" altLang="en-US" sz="1200" b="0">
              <a:solidFill>
                <a:srgbClr val="000000"/>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US" altLang="en-US" dirty="0"/>
              <a:t>Figure 40-6. The water molecule H</a:t>
            </a:r>
            <a:r>
              <a:rPr lang="en-US" altLang="en-US" baseline="-25000" dirty="0"/>
              <a:t>2</a:t>
            </a:r>
            <a:r>
              <a:rPr lang="en-US" altLang="en-US" dirty="0"/>
              <a:t>O is polar.</a:t>
            </a:r>
          </a:p>
        </p:txBody>
      </p:sp>
    </p:spTree>
    <p:extLst>
      <p:ext uri="{BB962C8B-B14F-4D97-AF65-F5344CB8AC3E}">
        <p14:creationId xmlns:p14="http://schemas.microsoft.com/office/powerpoint/2010/main" val="1438894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60053" indent="-292328">
              <a:defRPr sz="2800" b="1">
                <a:solidFill>
                  <a:schemeClr val="tx1"/>
                </a:solidFill>
                <a:latin typeface="Arial" panose="020B0604020202020204" pitchFamily="34" charset="0"/>
              </a:defRPr>
            </a:lvl2pPr>
            <a:lvl3pPr marL="1169312" indent="-233862">
              <a:defRPr sz="2800" b="1">
                <a:solidFill>
                  <a:schemeClr val="tx1"/>
                </a:solidFill>
                <a:latin typeface="Arial" panose="020B0604020202020204" pitchFamily="34" charset="0"/>
              </a:defRPr>
            </a:lvl3pPr>
            <a:lvl4pPr marL="1637037" indent="-233862">
              <a:defRPr sz="2800" b="1">
                <a:solidFill>
                  <a:schemeClr val="tx1"/>
                </a:solidFill>
                <a:latin typeface="Arial" panose="020B0604020202020204" pitchFamily="34" charset="0"/>
              </a:defRPr>
            </a:lvl4pPr>
            <a:lvl5pPr marL="2104762" indent="-233862">
              <a:defRPr sz="2800" b="1">
                <a:solidFill>
                  <a:schemeClr val="tx1"/>
                </a:solidFill>
                <a:latin typeface="Arial" panose="020B0604020202020204" pitchFamily="34" charset="0"/>
              </a:defRPr>
            </a:lvl5pPr>
            <a:lvl6pPr marL="2572487" indent="-233862" eaLnBrk="0" fontAlgn="base" hangingPunct="0">
              <a:spcBef>
                <a:spcPct val="0"/>
              </a:spcBef>
              <a:spcAft>
                <a:spcPct val="0"/>
              </a:spcAft>
              <a:defRPr sz="2800" b="1">
                <a:solidFill>
                  <a:schemeClr val="tx1"/>
                </a:solidFill>
                <a:latin typeface="Arial" panose="020B0604020202020204" pitchFamily="34" charset="0"/>
              </a:defRPr>
            </a:lvl6pPr>
            <a:lvl7pPr marL="3040211" indent="-233862" eaLnBrk="0" fontAlgn="base" hangingPunct="0">
              <a:spcBef>
                <a:spcPct val="0"/>
              </a:spcBef>
              <a:spcAft>
                <a:spcPct val="0"/>
              </a:spcAft>
              <a:defRPr sz="2800" b="1">
                <a:solidFill>
                  <a:schemeClr val="tx1"/>
                </a:solidFill>
                <a:latin typeface="Arial" panose="020B0604020202020204" pitchFamily="34" charset="0"/>
              </a:defRPr>
            </a:lvl7pPr>
            <a:lvl8pPr marL="3507937" indent="-233862" eaLnBrk="0" fontAlgn="base" hangingPunct="0">
              <a:spcBef>
                <a:spcPct val="0"/>
              </a:spcBef>
              <a:spcAft>
                <a:spcPct val="0"/>
              </a:spcAft>
              <a:defRPr sz="2800" b="1">
                <a:solidFill>
                  <a:schemeClr val="tx1"/>
                </a:solidFill>
                <a:latin typeface="Arial" panose="020B0604020202020204" pitchFamily="34" charset="0"/>
              </a:defRPr>
            </a:lvl8pPr>
            <a:lvl9pPr marL="3975661" indent="-233862" eaLnBrk="0" fontAlgn="base" hangingPunct="0">
              <a:spcBef>
                <a:spcPct val="0"/>
              </a:spcBef>
              <a:spcAft>
                <a:spcPct val="0"/>
              </a:spcAft>
              <a:defRPr sz="2800" b="1">
                <a:solidFill>
                  <a:schemeClr val="tx1"/>
                </a:solidFill>
                <a:latin typeface="Arial" panose="020B0604020202020204" pitchFamily="34" charset="0"/>
              </a:defRPr>
            </a:lvl9pPr>
          </a:lstStyle>
          <a:p>
            <a:pPr defTabSz="935449" fontAlgn="base">
              <a:spcBef>
                <a:spcPct val="0"/>
              </a:spcBef>
              <a:spcAft>
                <a:spcPct val="0"/>
              </a:spcAft>
              <a:defRPr/>
            </a:pPr>
            <a:fld id="{0738F223-3BED-4386-835C-C87C37C6357B}" type="slidenum">
              <a:rPr lang="en-US" altLang="en-US" sz="1200" b="0">
                <a:solidFill>
                  <a:srgbClr val="000000"/>
                </a:solidFill>
              </a:rPr>
              <a:pPr defTabSz="935449" fontAlgn="base">
                <a:spcBef>
                  <a:spcPct val="0"/>
                </a:spcBef>
                <a:spcAft>
                  <a:spcPct val="0"/>
                </a:spcAft>
                <a:defRPr/>
              </a:pPr>
              <a:t>21</a:t>
            </a:fld>
            <a:endParaRPr lang="en-US" altLang="en-US" sz="1200" b="0">
              <a:solidFill>
                <a:srgbClr val="000000"/>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altLang="en-US"/>
              <a:t>Figure 40-7. Potential energy as a function of separation for two point charges of (a) like sign and (b) opposite sign.</a:t>
            </a:r>
          </a:p>
        </p:txBody>
      </p:sp>
    </p:spTree>
    <p:extLst>
      <p:ext uri="{BB962C8B-B14F-4D97-AF65-F5344CB8AC3E}">
        <p14:creationId xmlns:p14="http://schemas.microsoft.com/office/powerpoint/2010/main" val="2646717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408071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413212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DD4CD0E7-589E-45AE-867C-CC281B0C0214}" type="slidenum">
              <a:rPr lang="en-US" smtClean="0"/>
              <a:pPr/>
              <a:t>‹#›</a:t>
            </a:fld>
            <a:endParaRPr lang="en-US"/>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53535"/>
                </a:solidFill>
                <a:effectLst/>
                <a:uLnTx/>
                <a:uFillTx/>
                <a:latin typeface="Arial"/>
                <a:ea typeface="+mn-ea"/>
                <a:cs typeface="+mn-cs"/>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53535"/>
                </a:solidFill>
                <a:effectLst/>
                <a:uLnTx/>
                <a:uFillTx/>
                <a:latin typeface="Arial"/>
                <a:ea typeface="+mn-ea"/>
                <a:cs typeface="+mn-cs"/>
              </a:rPr>
              <a:t>”</a:t>
            </a:r>
          </a:p>
        </p:txBody>
      </p:sp>
    </p:spTree>
    <p:extLst>
      <p:ext uri="{BB962C8B-B14F-4D97-AF65-F5344CB8AC3E}">
        <p14:creationId xmlns:p14="http://schemas.microsoft.com/office/powerpoint/2010/main" val="3050630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2363921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DD4CD0E7-589E-45AE-867C-CC281B0C0214}" type="slidenum">
              <a:rPr lang="en-US" smtClean="0"/>
              <a:pPr/>
              <a:t>‹#›</a:t>
            </a:fld>
            <a:endParaRPr lang="en-US"/>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53535"/>
                </a:solidFill>
                <a:effectLst/>
                <a:uLnTx/>
                <a:uFillTx/>
                <a:latin typeface="Arial"/>
                <a:ea typeface="+mn-ea"/>
                <a:cs typeface="+mn-cs"/>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53535"/>
                </a:solidFill>
                <a:effectLst/>
                <a:uLnTx/>
                <a:uFillTx/>
                <a:latin typeface="Arial"/>
                <a:ea typeface="+mn-ea"/>
                <a:cs typeface="+mn-cs"/>
              </a:rPr>
              <a:t>”</a:t>
            </a:r>
          </a:p>
        </p:txBody>
      </p:sp>
    </p:spTree>
    <p:extLst>
      <p:ext uri="{BB962C8B-B14F-4D97-AF65-F5344CB8AC3E}">
        <p14:creationId xmlns:p14="http://schemas.microsoft.com/office/powerpoint/2010/main" val="530142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3738230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1052572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1880718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2809017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65522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1954771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1095402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3949264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2713629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2644408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2804288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1690326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1239363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3392429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DD4CD0E7-589E-45AE-867C-CC281B0C0214}" type="slidenum">
              <a:rPr lang="en-US" smtClean="0"/>
              <a:pPr/>
              <a:t>‹#›</a:t>
            </a:fld>
            <a:endParaRPr lang="en-US"/>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53535"/>
                </a:solidFill>
                <a:effectLst/>
                <a:uLnTx/>
                <a:uFillTx/>
                <a:latin typeface="Arial"/>
                <a:ea typeface="+mn-ea"/>
                <a:cs typeface="+mn-cs"/>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53535"/>
                </a:solidFill>
                <a:effectLst/>
                <a:uLnTx/>
                <a:uFillTx/>
                <a:latin typeface="Arial"/>
                <a:ea typeface="+mn-ea"/>
                <a:cs typeface="+mn-cs"/>
              </a:rPr>
              <a:t>”</a:t>
            </a:r>
          </a:p>
        </p:txBody>
      </p:sp>
    </p:spTree>
    <p:extLst>
      <p:ext uri="{BB962C8B-B14F-4D97-AF65-F5344CB8AC3E}">
        <p14:creationId xmlns:p14="http://schemas.microsoft.com/office/powerpoint/2010/main" val="4197306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3989588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DD4CD0E7-589E-45AE-867C-CC281B0C0214}" type="slidenum">
              <a:rPr lang="en-US" smtClean="0"/>
              <a:pPr/>
              <a:t>‹#›</a:t>
            </a:fld>
            <a:endParaRPr lang="en-US"/>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53535"/>
                </a:solidFill>
                <a:effectLst/>
                <a:uLnTx/>
                <a:uFillTx/>
                <a:latin typeface="Arial"/>
                <a:ea typeface="+mn-ea"/>
                <a:cs typeface="+mn-cs"/>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53535"/>
                </a:solidFill>
                <a:effectLst/>
                <a:uLnTx/>
                <a:uFillTx/>
                <a:latin typeface="Arial"/>
                <a:ea typeface="+mn-ea"/>
                <a:cs typeface="+mn-cs"/>
              </a:rPr>
              <a:t>”</a:t>
            </a:r>
          </a:p>
        </p:txBody>
      </p:sp>
    </p:spTree>
    <p:extLst>
      <p:ext uri="{BB962C8B-B14F-4D97-AF65-F5344CB8AC3E}">
        <p14:creationId xmlns:p14="http://schemas.microsoft.com/office/powerpoint/2010/main" val="107916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2102823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1469021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795098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2152496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72464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323148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336700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195793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285923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327223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DD4CD0E7-589E-45AE-867C-CC281B0C0214}" type="slidenum">
              <a:rPr lang="en-US" smtClean="0"/>
              <a:pPr/>
              <a:t>‹#›</a:t>
            </a:fld>
            <a:endParaRPr lang="en-US"/>
          </a:p>
        </p:txBody>
      </p:sp>
    </p:spTree>
    <p:extLst>
      <p:ext uri="{BB962C8B-B14F-4D97-AF65-F5344CB8AC3E}">
        <p14:creationId xmlns:p14="http://schemas.microsoft.com/office/powerpoint/2010/main" val="164332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749"/>
            <a:ext cx="2603029"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DD4CD0E7-589E-45AE-867C-CC281B0C0214}" type="slidenum">
              <a:rPr lang="en-US" smtClean="0"/>
              <a:pPr/>
              <a:t>‹#›</a:t>
            </a:fld>
            <a:endParaRPr lang="en-US"/>
          </a:p>
        </p:txBody>
      </p:sp>
    </p:spTree>
    <p:extLst>
      <p:ext uri="{BB962C8B-B14F-4D97-AF65-F5344CB8AC3E}">
        <p14:creationId xmlns:p14="http://schemas.microsoft.com/office/powerpoint/2010/main" val="2882408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749"/>
            <a:ext cx="2603029"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002D4FA7-0CC8-440C-B787-7AAF0CDCC094}" type="datetimeFigureOut">
              <a:rPr lang="en-US" smtClean="0">
                <a:solidFill>
                  <a:prstClr val="black">
                    <a:tint val="75000"/>
                  </a:prstClr>
                </a:solidFill>
              </a:rPr>
              <a:pPr/>
              <a:t>11/9/2023</a:t>
            </a:fld>
            <a:endParaRPr lang="en-US">
              <a:solidFill>
                <a:prstClr val="black">
                  <a:tint val="75000"/>
                </a:prstClr>
              </a:solidFill>
            </a:endParaRPr>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DD4CD0E7-589E-45AE-867C-CC281B0C0214}" type="slidenum">
              <a:rPr lang="en-US" smtClean="0"/>
              <a:pPr/>
              <a:t>‹#›</a:t>
            </a:fld>
            <a:endParaRPr lang="en-US"/>
          </a:p>
        </p:txBody>
      </p:sp>
    </p:spTree>
    <p:extLst>
      <p:ext uri="{BB962C8B-B14F-4D97-AF65-F5344CB8AC3E}">
        <p14:creationId xmlns:p14="http://schemas.microsoft.com/office/powerpoint/2010/main" val="97582742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9.png"/><Relationship Id="rId7"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3.wmf"/><Relationship Id="rId10" Type="http://schemas.openxmlformats.org/officeDocument/2006/relationships/oleObject" Target="../embeddings/oleObject14.bin"/><Relationship Id="rId4" Type="http://schemas.openxmlformats.org/officeDocument/2006/relationships/oleObject" Target="../embeddings/oleObject9.bin"/><Relationship Id="rId9"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70.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3.xml"/><Relationship Id="rId1" Type="http://schemas.openxmlformats.org/officeDocument/2006/relationships/video" Target="file:///\\drive01\drethwis\Documents\Callister%20Text\8th%20Edition\8e%20Powerpoints%2011_10_09\Slide_3_6.AVI" TargetMode="Externa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w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3.xml"/><Relationship Id="rId1" Type="http://schemas.openxmlformats.org/officeDocument/2006/relationships/video" Target="Slide_3_8.AVI"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3.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wmf"/><Relationship Id="rId5" Type="http://schemas.openxmlformats.org/officeDocument/2006/relationships/oleObject" Target="../embeddings/oleObject8.bin"/><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Comic Sans MS" panose="030F0702030302020204" pitchFamily="66" charset="0"/>
              </a:rPr>
              <a:t>Chapter5:Bonding: Molecules and Solids-Class1</a:t>
            </a:r>
          </a:p>
        </p:txBody>
      </p:sp>
      <p:sp>
        <p:nvSpPr>
          <p:cNvPr id="3" name="Subtitle 2"/>
          <p:cNvSpPr>
            <a:spLocks noGrp="1"/>
          </p:cNvSpPr>
          <p:nvPr>
            <p:ph type="subTitle" idx="1"/>
          </p:nvPr>
        </p:nvSpPr>
        <p:spPr>
          <a:xfrm>
            <a:off x="2589889" y="4777382"/>
            <a:ext cx="8800601" cy="1126283"/>
          </a:xfrm>
        </p:spPr>
        <p:txBody>
          <a:bodyPr/>
          <a:lstStyle/>
          <a:p>
            <a:r>
              <a:rPr lang="en-US" dirty="0"/>
              <a:t>\</a:t>
            </a:r>
          </a:p>
        </p:txBody>
      </p:sp>
    </p:spTree>
    <p:extLst>
      <p:ext uri="{BB962C8B-B14F-4D97-AF65-F5344CB8AC3E}">
        <p14:creationId xmlns:p14="http://schemas.microsoft.com/office/powerpoint/2010/main" val="67690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1951039" y="1412875"/>
            <a:ext cx="80406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dirty="0">
                <a:solidFill>
                  <a:schemeClr val="accent2">
                    <a:lumMod val="50000"/>
                  </a:schemeClr>
                </a:solidFill>
                <a:latin typeface="Comic Sans MS" panose="030F0702030302020204" pitchFamily="66" charset="0"/>
              </a:rPr>
              <a:t>This table summarizes the four quantum numbers.</a:t>
            </a:r>
          </a:p>
        </p:txBody>
      </p:sp>
      <p:sp>
        <p:nvSpPr>
          <p:cNvPr id="22531" name="Rectangle 5"/>
          <p:cNvSpPr>
            <a:spLocks noGrp="1" noChangeArrowheads="1"/>
          </p:cNvSpPr>
          <p:nvPr>
            <p:ph type="title"/>
          </p:nvPr>
        </p:nvSpPr>
        <p:spPr>
          <a:xfrm>
            <a:off x="2008188" y="0"/>
            <a:ext cx="8202612" cy="1257300"/>
          </a:xfrm>
        </p:spPr>
        <p:txBody>
          <a:bodyPr/>
          <a:lstStyle/>
          <a:p>
            <a:pPr eaLnBrk="1" hangingPunct="1"/>
            <a:r>
              <a:rPr lang="en-US" altLang="en-US" dirty="0">
                <a:latin typeface="Comic Sans MS" panose="030F0702030302020204" pitchFamily="66" charset="0"/>
              </a:rPr>
              <a:t>Quantum Numbers</a:t>
            </a:r>
          </a:p>
        </p:txBody>
      </p:sp>
      <p:pic>
        <p:nvPicPr>
          <p:cNvPr id="22532" name="Picture 7" descr="Table_39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2957514"/>
            <a:ext cx="854868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08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ChangeArrowheads="1"/>
          </p:cNvSpPr>
          <p:nvPr/>
        </p:nvSpPr>
        <p:spPr bwMode="auto">
          <a:xfrm>
            <a:off x="4787901" y="2824164"/>
            <a:ext cx="2627313"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endParaRPr lang="en-US" altLang="en-US"/>
          </a:p>
        </p:txBody>
      </p:sp>
      <p:sp>
        <p:nvSpPr>
          <p:cNvPr id="27651" name="Text Box 3"/>
          <p:cNvSpPr txBox="1">
            <a:spLocks noChangeArrowheads="1"/>
          </p:cNvSpPr>
          <p:nvPr/>
        </p:nvSpPr>
        <p:spPr bwMode="auto">
          <a:xfrm>
            <a:off x="1892301" y="1484314"/>
            <a:ext cx="8277225"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dirty="0">
                <a:solidFill>
                  <a:schemeClr val="accent2">
                    <a:lumMod val="50000"/>
                  </a:schemeClr>
                </a:solidFill>
                <a:latin typeface="Comic Sans MS" panose="030F0702030302020204" pitchFamily="66" charset="0"/>
              </a:rPr>
              <a:t>“Allowed” transitions between energy levels occur between states whose value of </a:t>
            </a:r>
            <a:r>
              <a:rPr lang="en-US" altLang="en-US" i="1" dirty="0">
                <a:solidFill>
                  <a:schemeClr val="accent2">
                    <a:lumMod val="50000"/>
                  </a:schemeClr>
                </a:solidFill>
                <a:latin typeface="Comic Sans MS" panose="030F0702030302020204" pitchFamily="66" charset="0"/>
              </a:rPr>
              <a:t> </a:t>
            </a:r>
            <a:r>
              <a:rPr lang="en-US" altLang="en-US" dirty="0">
                <a:solidFill>
                  <a:schemeClr val="accent2">
                    <a:lumMod val="50000"/>
                  </a:schemeClr>
                </a:solidFill>
                <a:latin typeface="Comic Sans MS" panose="030F0702030302020204" pitchFamily="66" charset="0"/>
              </a:rPr>
              <a:t>  differ by one:</a:t>
            </a:r>
          </a:p>
        </p:txBody>
      </p:sp>
      <p:sp>
        <p:nvSpPr>
          <p:cNvPr id="27652" name="Text Box 5"/>
          <p:cNvSpPr txBox="1">
            <a:spLocks noChangeArrowheads="1"/>
          </p:cNvSpPr>
          <p:nvPr/>
        </p:nvSpPr>
        <p:spPr bwMode="auto">
          <a:xfrm>
            <a:off x="1981200" y="3979863"/>
            <a:ext cx="8097838"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dirty="0">
                <a:solidFill>
                  <a:schemeClr val="accent2">
                    <a:lumMod val="50000"/>
                  </a:schemeClr>
                </a:solidFill>
                <a:latin typeface="Comic Sans MS" panose="030F0702030302020204" pitchFamily="66" charset="0"/>
              </a:rPr>
              <a:t>Other, “forbidden,” transitions also occur but with much lower probability.</a:t>
            </a:r>
          </a:p>
          <a:p>
            <a:pPr eaLnBrk="1" hangingPunct="1">
              <a:spcBef>
                <a:spcPct val="50000"/>
              </a:spcBef>
            </a:pPr>
            <a:r>
              <a:rPr lang="en-US" altLang="en-US" dirty="0">
                <a:solidFill>
                  <a:schemeClr val="accent2">
                    <a:lumMod val="50000"/>
                  </a:schemeClr>
                </a:solidFill>
                <a:latin typeface="Comic Sans MS" panose="030F0702030302020204" pitchFamily="66" charset="0"/>
              </a:rPr>
              <a:t>An electron in     =2 state can jump only to a state with   =1 or   =3. It cannot jump  to a state with   =2 or   =0 ( forbidden transition)</a:t>
            </a:r>
          </a:p>
        </p:txBody>
      </p:sp>
      <p:sp>
        <p:nvSpPr>
          <p:cNvPr id="27653" name="Rectangle 6"/>
          <p:cNvSpPr>
            <a:spLocks noGrp="1" noChangeArrowheads="1"/>
          </p:cNvSpPr>
          <p:nvPr>
            <p:ph type="title"/>
          </p:nvPr>
        </p:nvSpPr>
        <p:spPr>
          <a:xfrm>
            <a:off x="1981200" y="0"/>
            <a:ext cx="8229600" cy="1271588"/>
          </a:xfrm>
        </p:spPr>
        <p:txBody>
          <a:bodyPr/>
          <a:lstStyle/>
          <a:p>
            <a:pPr eaLnBrk="1" hangingPunct="1"/>
            <a:r>
              <a:rPr lang="en-US" altLang="en-US" dirty="0">
                <a:latin typeface="Comic Sans MS" panose="030F0702030302020204" pitchFamily="66" charset="0"/>
              </a:rPr>
              <a:t>Quantum Numbers :Allowed transitions</a:t>
            </a:r>
          </a:p>
        </p:txBody>
      </p:sp>
      <p:pic>
        <p:nvPicPr>
          <p:cNvPr id="276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451" y="2889250"/>
            <a:ext cx="244951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655" name="Object 10"/>
          <p:cNvGraphicFramePr>
            <a:graphicFrameLocks noChangeAspect="1"/>
          </p:cNvGraphicFramePr>
          <p:nvPr>
            <p:extLst>
              <p:ext uri="{D42A27DB-BD31-4B8C-83A1-F6EECF244321}">
                <p14:modId xmlns:p14="http://schemas.microsoft.com/office/powerpoint/2010/main" val="3553715312"/>
              </p:ext>
            </p:extLst>
          </p:nvPr>
        </p:nvGraphicFramePr>
        <p:xfrm>
          <a:off x="8421804" y="1827212"/>
          <a:ext cx="390525" cy="566738"/>
        </p:xfrm>
        <a:graphic>
          <a:graphicData uri="http://schemas.openxmlformats.org/presentationml/2006/ole">
            <mc:AlternateContent xmlns:mc="http://schemas.openxmlformats.org/markup-compatibility/2006">
              <mc:Choice xmlns:v="urn:schemas-microsoft-com:vml" Requires="v">
                <p:oleObj spid="_x0000_s4316" name="Equation" r:id="rId4" imgW="114151" imgH="164885" progId="Equation.DSMT4">
                  <p:embed/>
                </p:oleObj>
              </mc:Choice>
              <mc:Fallback>
                <p:oleObj name="Equation" r:id="rId4" imgW="114151" imgH="164885" progId="Equation.DSMT4">
                  <p:embed/>
                  <p:pic>
                    <p:nvPicPr>
                      <p:cNvPr id="27655"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1804" y="1827212"/>
                        <a:ext cx="390525"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10"/>
          <p:cNvGraphicFramePr>
            <a:graphicFrameLocks noChangeAspect="1"/>
          </p:cNvGraphicFramePr>
          <p:nvPr>
            <p:extLst>
              <p:ext uri="{D42A27DB-BD31-4B8C-83A1-F6EECF244321}">
                <p14:modId xmlns:p14="http://schemas.microsoft.com/office/powerpoint/2010/main" val="3262730981"/>
              </p:ext>
            </p:extLst>
          </p:nvPr>
        </p:nvGraphicFramePr>
        <p:xfrm>
          <a:off x="4936953" y="4916489"/>
          <a:ext cx="390525" cy="566738"/>
        </p:xfrm>
        <a:graphic>
          <a:graphicData uri="http://schemas.openxmlformats.org/presentationml/2006/ole">
            <mc:AlternateContent xmlns:mc="http://schemas.openxmlformats.org/markup-compatibility/2006">
              <mc:Choice xmlns:v="urn:schemas-microsoft-com:vml" Requires="v">
                <p:oleObj spid="_x0000_s4317" name="Equation" r:id="rId6" imgW="114151" imgH="164885" progId="Equation.DSMT4">
                  <p:embed/>
                </p:oleObj>
              </mc:Choice>
              <mc:Fallback>
                <p:oleObj name="Equation" r:id="rId6" imgW="114151" imgH="164885" progId="Equation.DSMT4">
                  <p:embed/>
                  <p:pic>
                    <p:nvPicPr>
                      <p:cNvPr id="27655"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6953" y="4916489"/>
                        <a:ext cx="390525"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3451442042"/>
              </p:ext>
            </p:extLst>
          </p:nvPr>
        </p:nvGraphicFramePr>
        <p:xfrm>
          <a:off x="4438996" y="5395859"/>
          <a:ext cx="348905" cy="566738"/>
        </p:xfrm>
        <a:graphic>
          <a:graphicData uri="http://schemas.openxmlformats.org/presentationml/2006/ole">
            <mc:AlternateContent xmlns:mc="http://schemas.openxmlformats.org/markup-compatibility/2006">
              <mc:Choice xmlns:v="urn:schemas-microsoft-com:vml" Requires="v">
                <p:oleObj spid="_x0000_s4318" name="Equation" r:id="rId7" imgW="114151" imgH="164885" progId="Equation.DSMT4">
                  <p:embed/>
                </p:oleObj>
              </mc:Choice>
              <mc:Fallback>
                <p:oleObj name="Equation" r:id="rId7" imgW="114151" imgH="164885" progId="Equation.DSMT4">
                  <p:embed/>
                  <p:pic>
                    <p:nvPicPr>
                      <p:cNvPr id="27655"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8996" y="5395859"/>
                        <a:ext cx="348905" cy="566738"/>
                      </a:xfrm>
                      <a:prstGeom prst="rect">
                        <a:avLst/>
                      </a:prstGeom>
                      <a:noFill/>
                      <a:ln>
                        <a:noFill/>
                      </a:ln>
                      <a:effectLst/>
                    </p:spPr>
                  </p:pic>
                </p:oleObj>
              </mc:Fallback>
            </mc:AlternateContent>
          </a:graphicData>
        </a:graphic>
      </p:graphicFrame>
      <p:graphicFrame>
        <p:nvGraphicFramePr>
          <p:cNvPr id="10" name="Object 10"/>
          <p:cNvGraphicFramePr>
            <a:graphicFrameLocks noChangeAspect="1"/>
          </p:cNvGraphicFramePr>
          <p:nvPr>
            <p:extLst>
              <p:ext uri="{D42A27DB-BD31-4B8C-83A1-F6EECF244321}">
                <p14:modId xmlns:p14="http://schemas.microsoft.com/office/powerpoint/2010/main" val="3824314865"/>
              </p:ext>
            </p:extLst>
          </p:nvPr>
        </p:nvGraphicFramePr>
        <p:xfrm>
          <a:off x="5704682" y="5395859"/>
          <a:ext cx="390525" cy="566738"/>
        </p:xfrm>
        <a:graphic>
          <a:graphicData uri="http://schemas.openxmlformats.org/presentationml/2006/ole">
            <mc:AlternateContent xmlns:mc="http://schemas.openxmlformats.org/markup-compatibility/2006">
              <mc:Choice xmlns:v="urn:schemas-microsoft-com:vml" Requires="v">
                <p:oleObj spid="_x0000_s4319" name="Equation" r:id="rId8" imgW="114151" imgH="164885" progId="Equation.DSMT4">
                  <p:embed/>
                </p:oleObj>
              </mc:Choice>
              <mc:Fallback>
                <p:oleObj name="Equation" r:id="rId8" imgW="114151" imgH="164885" progId="Equation.DSMT4">
                  <p:embed/>
                  <p:pic>
                    <p:nvPicPr>
                      <p:cNvPr id="27655"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682" y="5395859"/>
                        <a:ext cx="390525"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254686024"/>
              </p:ext>
            </p:extLst>
          </p:nvPr>
        </p:nvGraphicFramePr>
        <p:xfrm>
          <a:off x="4787901" y="5799083"/>
          <a:ext cx="390525" cy="566738"/>
        </p:xfrm>
        <a:graphic>
          <a:graphicData uri="http://schemas.openxmlformats.org/presentationml/2006/ole">
            <mc:AlternateContent xmlns:mc="http://schemas.openxmlformats.org/markup-compatibility/2006">
              <mc:Choice xmlns:v="urn:schemas-microsoft-com:vml" Requires="v">
                <p:oleObj spid="_x0000_s4320" name="Equation" r:id="rId9" imgW="114151" imgH="164885" progId="Equation.DSMT4">
                  <p:embed/>
                </p:oleObj>
              </mc:Choice>
              <mc:Fallback>
                <p:oleObj name="Equation" r:id="rId9" imgW="114151" imgH="164885" progId="Equation.DSMT4">
                  <p:embed/>
                  <p:pic>
                    <p:nvPicPr>
                      <p:cNvPr id="27655"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1" y="5799083"/>
                        <a:ext cx="390525"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0"/>
          <p:cNvGraphicFramePr>
            <a:graphicFrameLocks noChangeAspect="1"/>
          </p:cNvGraphicFramePr>
          <p:nvPr>
            <p:extLst>
              <p:ext uri="{D42A27DB-BD31-4B8C-83A1-F6EECF244321}">
                <p14:modId xmlns:p14="http://schemas.microsoft.com/office/powerpoint/2010/main" val="1633564770"/>
              </p:ext>
            </p:extLst>
          </p:nvPr>
        </p:nvGraphicFramePr>
        <p:xfrm>
          <a:off x="6101557" y="5799083"/>
          <a:ext cx="390525" cy="566738"/>
        </p:xfrm>
        <a:graphic>
          <a:graphicData uri="http://schemas.openxmlformats.org/presentationml/2006/ole">
            <mc:AlternateContent xmlns:mc="http://schemas.openxmlformats.org/markup-compatibility/2006">
              <mc:Choice xmlns:v="urn:schemas-microsoft-com:vml" Requires="v">
                <p:oleObj spid="_x0000_s4321" name="Equation" r:id="rId10" imgW="114151" imgH="164885" progId="Equation.DSMT4">
                  <p:embed/>
                </p:oleObj>
              </mc:Choice>
              <mc:Fallback>
                <p:oleObj name="Equation" r:id="rId10" imgW="114151" imgH="164885" progId="Equation.DSMT4">
                  <p:embed/>
                  <p:pic>
                    <p:nvPicPr>
                      <p:cNvPr id="27655"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1557" y="5799083"/>
                        <a:ext cx="390525"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35681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2217739" y="1566864"/>
            <a:ext cx="7756525" cy="372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dirty="0">
                <a:solidFill>
                  <a:schemeClr val="accent2">
                    <a:lumMod val="50000"/>
                  </a:schemeClr>
                </a:solidFill>
                <a:latin typeface="Comic Sans MS" panose="030F0702030302020204" pitchFamily="66" charset="0"/>
              </a:rPr>
              <a:t>Complex atoms contain more than one electron, so the interaction between electrons must be accounted for in the energy levels. This means that the energy depends on both </a:t>
            </a:r>
            <a:r>
              <a:rPr lang="en-US" altLang="en-US" i="1" dirty="0">
                <a:solidFill>
                  <a:schemeClr val="accent2">
                    <a:lumMod val="50000"/>
                  </a:schemeClr>
                </a:solidFill>
                <a:latin typeface="Comic Sans MS" panose="030F0702030302020204" pitchFamily="66" charset="0"/>
              </a:rPr>
              <a:t>n</a:t>
            </a:r>
            <a:r>
              <a:rPr lang="en-US" altLang="en-US" dirty="0">
                <a:solidFill>
                  <a:schemeClr val="accent2">
                    <a:lumMod val="50000"/>
                  </a:schemeClr>
                </a:solidFill>
                <a:latin typeface="Comic Sans MS" panose="030F0702030302020204" pitchFamily="66" charset="0"/>
              </a:rPr>
              <a:t> and </a:t>
            </a:r>
            <a:r>
              <a:rPr lang="en-US" altLang="en-US" i="1" dirty="0">
                <a:solidFill>
                  <a:schemeClr val="accent2">
                    <a:lumMod val="50000"/>
                  </a:schemeClr>
                </a:solidFill>
                <a:latin typeface="Comic Sans MS" panose="030F0702030302020204" pitchFamily="66" charset="0"/>
              </a:rPr>
              <a:t>  </a:t>
            </a:r>
            <a:r>
              <a:rPr lang="en-US" altLang="en-US" dirty="0">
                <a:solidFill>
                  <a:schemeClr val="accent2">
                    <a:lumMod val="50000"/>
                  </a:schemeClr>
                </a:solidFill>
                <a:latin typeface="Comic Sans MS" panose="030F0702030302020204" pitchFamily="66" charset="0"/>
              </a:rPr>
              <a:t>.</a:t>
            </a:r>
          </a:p>
          <a:p>
            <a:pPr eaLnBrk="1" hangingPunct="1">
              <a:spcBef>
                <a:spcPct val="50000"/>
              </a:spcBef>
            </a:pPr>
            <a:r>
              <a:rPr lang="en-US" altLang="en-US" dirty="0">
                <a:solidFill>
                  <a:schemeClr val="accent2">
                    <a:lumMod val="50000"/>
                  </a:schemeClr>
                </a:solidFill>
                <a:latin typeface="Comic Sans MS" panose="030F0702030302020204" pitchFamily="66" charset="0"/>
              </a:rPr>
              <a:t>A neutral atom has </a:t>
            </a:r>
            <a:r>
              <a:rPr lang="en-US" altLang="en-US" i="1" dirty="0">
                <a:solidFill>
                  <a:schemeClr val="accent2">
                    <a:lumMod val="50000"/>
                  </a:schemeClr>
                </a:solidFill>
                <a:latin typeface="Comic Sans MS" panose="030F0702030302020204" pitchFamily="66" charset="0"/>
              </a:rPr>
              <a:t>Z</a:t>
            </a:r>
            <a:r>
              <a:rPr lang="en-US" altLang="en-US" dirty="0">
                <a:solidFill>
                  <a:schemeClr val="accent2">
                    <a:lumMod val="50000"/>
                  </a:schemeClr>
                </a:solidFill>
                <a:latin typeface="Comic Sans MS" panose="030F0702030302020204" pitchFamily="66" charset="0"/>
              </a:rPr>
              <a:t> electrons, as well as </a:t>
            </a:r>
            <a:r>
              <a:rPr lang="en-US" altLang="en-US" i="1" dirty="0">
                <a:solidFill>
                  <a:schemeClr val="accent2">
                    <a:lumMod val="50000"/>
                  </a:schemeClr>
                </a:solidFill>
                <a:latin typeface="Comic Sans MS" panose="030F0702030302020204" pitchFamily="66" charset="0"/>
              </a:rPr>
              <a:t>Z</a:t>
            </a:r>
            <a:r>
              <a:rPr lang="en-US" altLang="en-US" dirty="0">
                <a:solidFill>
                  <a:schemeClr val="accent2">
                    <a:lumMod val="50000"/>
                  </a:schemeClr>
                </a:solidFill>
                <a:latin typeface="Comic Sans MS" panose="030F0702030302020204" pitchFamily="66" charset="0"/>
              </a:rPr>
              <a:t> protons in its nucleus. </a:t>
            </a:r>
            <a:r>
              <a:rPr lang="en-US" altLang="en-US" i="1" dirty="0">
                <a:solidFill>
                  <a:schemeClr val="accent2">
                    <a:lumMod val="50000"/>
                  </a:schemeClr>
                </a:solidFill>
                <a:latin typeface="Comic Sans MS" panose="030F0702030302020204" pitchFamily="66" charset="0"/>
              </a:rPr>
              <a:t>Z</a:t>
            </a:r>
            <a:r>
              <a:rPr lang="en-US" altLang="en-US" dirty="0">
                <a:solidFill>
                  <a:schemeClr val="accent2">
                    <a:lumMod val="50000"/>
                  </a:schemeClr>
                </a:solidFill>
                <a:latin typeface="Comic Sans MS" panose="030F0702030302020204" pitchFamily="66" charset="0"/>
              </a:rPr>
              <a:t> is the atomic number.</a:t>
            </a:r>
          </a:p>
        </p:txBody>
      </p:sp>
      <p:sp>
        <p:nvSpPr>
          <p:cNvPr id="37891" name="Rectangle 4"/>
          <p:cNvSpPr>
            <a:spLocks noGrp="1" noChangeArrowheads="1"/>
          </p:cNvSpPr>
          <p:nvPr>
            <p:ph type="title"/>
          </p:nvPr>
        </p:nvSpPr>
        <p:spPr>
          <a:xfrm>
            <a:off x="1981200" y="0"/>
            <a:ext cx="8229600" cy="1257300"/>
          </a:xfrm>
        </p:spPr>
        <p:txBody>
          <a:bodyPr/>
          <a:lstStyle/>
          <a:p>
            <a:pPr eaLnBrk="1" hangingPunct="1"/>
            <a:r>
              <a:rPr lang="en-US" altLang="en-US" dirty="0">
                <a:latin typeface="Comic Sans MS" panose="030F0702030302020204" pitchFamily="66" charset="0"/>
              </a:rPr>
              <a:t>Complex Atoms; the Exclusion Principle</a:t>
            </a:r>
          </a:p>
        </p:txBody>
      </p:sp>
      <p:graphicFrame>
        <p:nvGraphicFramePr>
          <p:cNvPr id="37892" name="Object 5"/>
          <p:cNvGraphicFramePr>
            <a:graphicFrameLocks noChangeAspect="1"/>
          </p:cNvGraphicFramePr>
          <p:nvPr/>
        </p:nvGraphicFramePr>
        <p:xfrm>
          <a:off x="6207126" y="3217864"/>
          <a:ext cx="390525" cy="566737"/>
        </p:xfrm>
        <a:graphic>
          <a:graphicData uri="http://schemas.openxmlformats.org/presentationml/2006/ole">
            <mc:AlternateContent xmlns:mc="http://schemas.openxmlformats.org/markup-compatibility/2006">
              <mc:Choice xmlns:v="urn:schemas-microsoft-com:vml" Requires="v">
                <p:oleObj spid="_x0000_s5158" name="Equation" r:id="rId3" imgW="114151" imgH="164885" progId="Equation.DSMT4">
                  <p:embed/>
                </p:oleObj>
              </mc:Choice>
              <mc:Fallback>
                <p:oleObj name="Equation" r:id="rId3" imgW="114151" imgH="164885" progId="Equation.DSMT4">
                  <p:embed/>
                  <p:pic>
                    <p:nvPicPr>
                      <p:cNvPr id="3789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26" y="3217864"/>
                        <a:ext cx="390525"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25481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1903413" y="1436688"/>
            <a:ext cx="8242300" cy="408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dirty="0">
                <a:solidFill>
                  <a:schemeClr val="accent2">
                    <a:lumMod val="50000"/>
                  </a:schemeClr>
                </a:solidFill>
                <a:latin typeface="Comic Sans MS" panose="030F0702030302020204" pitchFamily="66" charset="0"/>
              </a:rPr>
              <a:t>In order to understand the electron distributions in atoms, another principle is needed. This is the </a:t>
            </a:r>
            <a:r>
              <a:rPr lang="en-US" altLang="en-US" u="sng" dirty="0">
                <a:solidFill>
                  <a:schemeClr val="accent2">
                    <a:lumMod val="50000"/>
                  </a:schemeClr>
                </a:solidFill>
                <a:latin typeface="Comic Sans MS" panose="030F0702030302020204" pitchFamily="66" charset="0"/>
              </a:rPr>
              <a:t>Pauli exclusion principle</a:t>
            </a:r>
            <a:r>
              <a:rPr lang="en-US" altLang="en-US" dirty="0">
                <a:solidFill>
                  <a:schemeClr val="accent2">
                    <a:lumMod val="50000"/>
                  </a:schemeClr>
                </a:solidFill>
                <a:latin typeface="Comic Sans MS" panose="030F0702030302020204" pitchFamily="66" charset="0"/>
              </a:rPr>
              <a:t>:</a:t>
            </a:r>
          </a:p>
          <a:p>
            <a:pPr eaLnBrk="1" hangingPunct="1">
              <a:spcBef>
                <a:spcPct val="50000"/>
              </a:spcBef>
            </a:pPr>
            <a:r>
              <a:rPr lang="en-US" altLang="en-US" sz="3200" i="1" dirty="0">
                <a:latin typeface="Comic Sans MS" panose="030F0702030302020204" pitchFamily="66" charset="0"/>
              </a:rPr>
              <a:t>No two electrons in an atom can occupy the same quantum state.</a:t>
            </a:r>
          </a:p>
          <a:p>
            <a:pPr eaLnBrk="1" hangingPunct="1">
              <a:spcBef>
                <a:spcPct val="50000"/>
              </a:spcBef>
            </a:pPr>
            <a:r>
              <a:rPr lang="en-US" altLang="en-US" dirty="0">
                <a:solidFill>
                  <a:schemeClr val="accent2">
                    <a:lumMod val="50000"/>
                  </a:schemeClr>
                </a:solidFill>
                <a:latin typeface="Comic Sans MS" panose="030F0702030302020204" pitchFamily="66" charset="0"/>
              </a:rPr>
              <a:t>The quantum state is specified by the four quantum numbers; no two electrons can have the same set.</a:t>
            </a:r>
          </a:p>
        </p:txBody>
      </p:sp>
      <p:sp>
        <p:nvSpPr>
          <p:cNvPr id="38915" name="Rectangle 4"/>
          <p:cNvSpPr>
            <a:spLocks noGrp="1" noChangeArrowheads="1"/>
          </p:cNvSpPr>
          <p:nvPr>
            <p:ph type="title"/>
          </p:nvPr>
        </p:nvSpPr>
        <p:spPr>
          <a:xfrm>
            <a:off x="1966914" y="1"/>
            <a:ext cx="8243887" cy="1190625"/>
          </a:xfrm>
        </p:spPr>
        <p:txBody>
          <a:bodyPr/>
          <a:lstStyle/>
          <a:p>
            <a:pPr eaLnBrk="1" hangingPunct="1"/>
            <a:r>
              <a:rPr lang="en-US" altLang="en-US" dirty="0">
                <a:latin typeface="Comic Sans MS" panose="030F0702030302020204" pitchFamily="66" charset="0"/>
              </a:rPr>
              <a:t>Complex Atoms; the Exclusion Principle</a:t>
            </a:r>
          </a:p>
        </p:txBody>
      </p:sp>
    </p:spTree>
    <p:extLst>
      <p:ext uri="{BB962C8B-B14F-4D97-AF65-F5344CB8AC3E}">
        <p14:creationId xmlns:p14="http://schemas.microsoft.com/office/powerpoint/2010/main" val="2366275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Comic Sans MS" panose="030F0702030302020204" pitchFamily="66" charset="0"/>
              </a:rPr>
              <a:t>Exclusion principle</a:t>
            </a:r>
          </a:p>
        </p:txBody>
      </p:sp>
      <p:sp>
        <p:nvSpPr>
          <p:cNvPr id="3" name="Rectangle 2"/>
          <p:cNvSpPr/>
          <p:nvPr/>
        </p:nvSpPr>
        <p:spPr>
          <a:xfrm>
            <a:off x="1285022" y="1905000"/>
            <a:ext cx="9743591" cy="310854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18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  </a:t>
            </a:r>
            <a:r>
              <a:rPr kumimoji="0" lang="en-US" altLang="en-US" sz="28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The exclusion principle tells us that because , no two electrons  can occupy the same quantum state, if the two electrons have the same quantum numbers, they must be different in some other </a:t>
            </a:r>
            <a:r>
              <a:rPr kumimoji="0" lang="en-US" altLang="en-US" sz="2800" b="1"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way-namely by being at different places in space</a:t>
            </a:r>
            <a:r>
              <a:rPr kumimoji="0" lang="en-US" altLang="en-US" sz="28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 (attached to different atoms).</a:t>
            </a:r>
          </a:p>
          <a:p>
            <a:pPr marR="0" lvl="0" algn="l" defTabSz="914400" rtl="0" eaLnBrk="1" fontAlgn="auto" latinLnBrk="0" hangingPunct="1">
              <a:lnSpc>
                <a:spcPct val="100000"/>
              </a:lnSpc>
              <a:spcBef>
                <a:spcPts val="0"/>
              </a:spcBef>
              <a:spcAft>
                <a:spcPts val="0"/>
              </a:spcAft>
              <a:buClrTx/>
              <a:buSzTx/>
              <a:tabLst/>
              <a:defRPr/>
            </a:pPr>
            <a:endParaRPr kumimoji="0" lang="en-US" altLang="en-US" sz="28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09149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659876" y="1159824"/>
            <a:ext cx="1107649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dirty="0">
                <a:solidFill>
                  <a:schemeClr val="accent2">
                    <a:lumMod val="50000"/>
                  </a:schemeClr>
                </a:solidFill>
                <a:latin typeface="Comic Sans MS" panose="030F0702030302020204" pitchFamily="66" charset="0"/>
              </a:rPr>
              <a:t>This chart shows the occupied – and some unoccupied – states in He, Li, and Na.</a:t>
            </a:r>
          </a:p>
          <a:p>
            <a:pPr>
              <a:spcBef>
                <a:spcPct val="50000"/>
              </a:spcBef>
            </a:pPr>
            <a:r>
              <a:rPr lang="en-US" altLang="en-US" dirty="0">
                <a:solidFill>
                  <a:schemeClr val="accent2">
                    <a:lumMod val="50000"/>
                  </a:schemeClr>
                </a:solidFill>
                <a:latin typeface="Comic Sans MS" panose="030F0702030302020204" pitchFamily="66" charset="0"/>
              </a:rPr>
              <a:t>Energy level diagram (not to scale) showing occupied states (</a:t>
            </a:r>
            <a:r>
              <a:rPr lang="en-US" altLang="en-US" dirty="0" err="1">
                <a:solidFill>
                  <a:schemeClr val="accent2">
                    <a:lumMod val="50000"/>
                  </a:schemeClr>
                </a:solidFill>
                <a:latin typeface="Comic Sans MS" panose="030F0702030302020204" pitchFamily="66" charset="0"/>
              </a:rPr>
              <a:t>m</a:t>
            </a:r>
            <a:r>
              <a:rPr lang="en-US" altLang="en-US" baseline="-25000" dirty="0" err="1">
                <a:solidFill>
                  <a:schemeClr val="accent2">
                    <a:lumMod val="50000"/>
                  </a:schemeClr>
                </a:solidFill>
                <a:latin typeface="Comic Sans MS" panose="030F0702030302020204" pitchFamily="66" charset="0"/>
              </a:rPr>
              <a:t>s</a:t>
            </a:r>
            <a:r>
              <a:rPr lang="en-US" altLang="en-US" dirty="0">
                <a:solidFill>
                  <a:schemeClr val="accent2">
                    <a:lumMod val="50000"/>
                  </a:schemeClr>
                </a:solidFill>
                <a:latin typeface="Comic Sans MS" panose="030F0702030302020204" pitchFamily="66" charset="0"/>
              </a:rPr>
              <a:t>=1/2 or -1/2 :arrows) and possible empty states (o) for He, Li, and Na. Note that we have shown the n = 2, l = 1 level of Li even though it is empty.</a:t>
            </a:r>
          </a:p>
          <a:p>
            <a:pPr eaLnBrk="1" hangingPunct="1">
              <a:spcBef>
                <a:spcPct val="50000"/>
              </a:spcBef>
            </a:pPr>
            <a:endParaRPr lang="en-US" altLang="en-US" dirty="0">
              <a:solidFill>
                <a:schemeClr val="accent2">
                  <a:lumMod val="50000"/>
                </a:schemeClr>
              </a:solidFill>
              <a:latin typeface="Comic Sans MS" panose="030F0702030302020204" pitchFamily="66" charset="0"/>
            </a:endParaRPr>
          </a:p>
        </p:txBody>
      </p:sp>
      <p:sp>
        <p:nvSpPr>
          <p:cNvPr id="39939" name="Rectangle 5"/>
          <p:cNvSpPr>
            <a:spLocks noGrp="1" noChangeArrowheads="1"/>
          </p:cNvSpPr>
          <p:nvPr>
            <p:ph type="title"/>
          </p:nvPr>
        </p:nvSpPr>
        <p:spPr>
          <a:xfrm>
            <a:off x="1981200" y="1"/>
            <a:ext cx="8229600" cy="1300163"/>
          </a:xfrm>
        </p:spPr>
        <p:txBody>
          <a:bodyPr/>
          <a:lstStyle/>
          <a:p>
            <a:pPr eaLnBrk="1" hangingPunct="1"/>
            <a:r>
              <a:rPr lang="en-US" altLang="en-US" dirty="0">
                <a:latin typeface="Comic Sans MS" panose="030F0702030302020204" pitchFamily="66" charset="0"/>
              </a:rPr>
              <a:t>Complex Atoms; the Exclusion Principle</a:t>
            </a:r>
          </a:p>
        </p:txBody>
      </p:sp>
      <p:pic>
        <p:nvPicPr>
          <p:cNvPr id="39940" name="Picture 7" descr="Figure_39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656" y="4050008"/>
            <a:ext cx="8548687"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226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569699" y="1214817"/>
            <a:ext cx="1108917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sng"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Hydrogen molecule, H</a:t>
            </a:r>
            <a:r>
              <a:rPr kumimoji="0" lang="en-US" altLang="en-US" sz="2000" b="1" i="0" u="sng" strike="noStrike" kern="1200" cap="none" spc="0" normalizeH="0" baseline="-25000" noProof="0" dirty="0">
                <a:ln>
                  <a:noFill/>
                </a:ln>
                <a:solidFill>
                  <a:srgbClr val="1CACE3">
                    <a:lumMod val="50000"/>
                  </a:srgbClr>
                </a:solidFill>
                <a:effectLst/>
                <a:uLnTx/>
                <a:uFillTx/>
                <a:latin typeface="Comic Sans MS" panose="030F0702030302020204" pitchFamily="66" charset="0"/>
                <a:ea typeface="+mn-ea"/>
                <a:cs typeface="+mn-cs"/>
              </a:rPr>
              <a:t>2</a:t>
            </a:r>
            <a:r>
              <a:rPr kumimoji="0" lang="en-US" altLang="en-US" sz="2000" b="1" i="0" u="sng"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 is bound covalently. </a:t>
            </a:r>
          </a:p>
          <a:p>
            <a:pPr lvl="0" fontAlgn="base">
              <a:spcBef>
                <a:spcPct val="50000"/>
              </a:spcBef>
              <a:spcAft>
                <a:spcPct val="0"/>
              </a:spcAft>
              <a:defRPr/>
            </a:pPr>
            <a:r>
              <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If the atoms have their spins are parallel and in the same direction: </a:t>
            </a:r>
            <a:r>
              <a:rPr kumimoji="0" lang="en-US" altLang="en-US" sz="2000" b="0" i="1"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S</a:t>
            </a:r>
            <a:r>
              <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 = 1 ( S=1/2 +1/2) for the molecule, the atoms will not bond due to the exclusion principle (the 2 electrons cannot be in the lowest energy state and attached to the same atom since they will have the same quantum number in violation with the exclusion principle </a:t>
            </a:r>
            <a:r>
              <a:rPr lang="en-US" altLang="en-US" sz="2000" b="0" dirty="0">
                <a:solidFill>
                  <a:srgbClr val="1CACE3">
                    <a:lumMod val="50000"/>
                  </a:srgbClr>
                </a:solidFill>
                <a:latin typeface="Comic Sans MS" panose="030F0702030302020204" pitchFamily="66" charset="0"/>
              </a:rPr>
              <a:t>. So for s=1 when two atoms approach each other , the electrons will stay away from each other as shown by the probability  distribution.</a:t>
            </a:r>
            <a:endPar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endParaRPr>
          </a:p>
        </p:txBody>
      </p:sp>
      <p:sp>
        <p:nvSpPr>
          <p:cNvPr id="10243" name="Rectangle 5"/>
          <p:cNvSpPr>
            <a:spLocks noGrp="1" noChangeArrowheads="1"/>
          </p:cNvSpPr>
          <p:nvPr>
            <p:ph type="title"/>
          </p:nvPr>
        </p:nvSpPr>
        <p:spPr>
          <a:xfrm>
            <a:off x="3391562" y="0"/>
            <a:ext cx="6589200" cy="724524"/>
          </a:xfrm>
        </p:spPr>
        <p:txBody>
          <a:bodyPr/>
          <a:lstStyle/>
          <a:p>
            <a:pPr eaLnBrk="1" hangingPunct="1"/>
            <a:r>
              <a:rPr lang="en-US" altLang="en-US" dirty="0">
                <a:latin typeface="Comic Sans MS" panose="030F0702030302020204" pitchFamily="66" charset="0"/>
              </a:rPr>
              <a:t>Covalent Bonds</a:t>
            </a:r>
          </a:p>
        </p:txBody>
      </p:sp>
      <p:pic>
        <p:nvPicPr>
          <p:cNvPr id="10244" name="Picture 7" descr="Figure_40_0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9273" y="3699113"/>
            <a:ext cx="3649287" cy="306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773084" y="4269142"/>
            <a:ext cx="6551707" cy="2294808"/>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874974" y="4188373"/>
                <a:ext cx="2975318" cy="230832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Electron probability distribution (electron cloud) for 2 H atoms when S=1: (a) electron cloud,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 Projection of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𝜓</m:t>
                            </m:r>
                          </m:e>
                        </m:d>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a14:m>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along the line through the centers of the two atoms</a:t>
                </a:r>
              </a:p>
            </p:txBody>
          </p:sp>
        </mc:Choice>
        <mc:Fallback xmlns="">
          <p:sp>
            <p:nvSpPr>
              <p:cNvPr id="3" name="TextBox 2"/>
              <p:cNvSpPr txBox="1">
                <a:spLocks noRot="1" noChangeAspect="1" noMove="1" noResize="1" noEditPoints="1" noAdjustHandles="1" noChangeArrowheads="1" noChangeShapeType="1" noTextEdit="1"/>
              </p:cNvSpPr>
              <p:nvPr/>
            </p:nvSpPr>
            <p:spPr>
              <a:xfrm>
                <a:off x="874974" y="4188373"/>
                <a:ext cx="2975318" cy="2308324"/>
              </a:xfrm>
              <a:prstGeom prst="rect">
                <a:avLst/>
              </a:prstGeom>
              <a:blipFill>
                <a:blip r:embed="rId5"/>
                <a:stretch>
                  <a:fillRect l="-1844" t="-1055" r="-2664" b="-3430"/>
                </a:stretch>
              </a:blipFill>
            </p:spPr>
            <p:txBody>
              <a:bodyPr/>
              <a:lstStyle/>
              <a:p>
                <a:r>
                  <a:rPr lang="en-US">
                    <a:noFill/>
                  </a:rPr>
                  <a:t> </a:t>
                </a:r>
              </a:p>
            </p:txBody>
          </p:sp>
        </mc:Fallback>
      </mc:AlternateContent>
    </p:spTree>
    <p:extLst>
      <p:ext uri="{BB962C8B-B14F-4D97-AF65-F5344CB8AC3E}">
        <p14:creationId xmlns:p14="http://schemas.microsoft.com/office/powerpoint/2010/main" val="82358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246966" y="666527"/>
            <a:ext cx="10636562"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The molecule will form only if the spin </a:t>
            </a:r>
            <a:r>
              <a:rPr kumimoji="0" lang="en-US" altLang="en-US" sz="2000" b="0" i="1"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S</a:t>
            </a:r>
            <a:r>
              <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 = 0 (spins in the opposite direction). The electrons are in different quantum states. The electrons can come close together and the probability  looks like fig. (b). The positive nuclei are attracted to the concentration of the negative charge electron cloud between the them fig. (a). </a:t>
            </a:r>
            <a:r>
              <a:rPr kumimoji="0" lang="en-US" altLang="en-US" sz="2000" b="1" i="0" u="sng"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This is a covalent bond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The two electrons are shared by both atoms: sharing</a:t>
            </a:r>
          </a:p>
        </p:txBody>
      </p:sp>
      <p:sp>
        <p:nvSpPr>
          <p:cNvPr id="12291" name="Text Box 5"/>
          <p:cNvSpPr txBox="1">
            <a:spLocks noChangeArrowheads="1"/>
          </p:cNvSpPr>
          <p:nvPr/>
        </p:nvSpPr>
        <p:spPr bwMode="auto">
          <a:xfrm>
            <a:off x="678730" y="6202815"/>
            <a:ext cx="1139532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The energy needed to bond the atoms is called the binding energy. Energy</a:t>
            </a:r>
            <a:r>
              <a:rPr kumimoji="0" lang="en-US" altLang="en-US" sz="2000" b="1" i="0" u="none" strike="noStrike" kern="1200" cap="none" spc="0" normalizeH="0" noProof="0" dirty="0">
                <a:ln>
                  <a:noFill/>
                </a:ln>
                <a:solidFill>
                  <a:srgbClr val="333399"/>
                </a:solidFill>
                <a:effectLst/>
                <a:uLnTx/>
                <a:uFillTx/>
                <a:latin typeface="Comic Sans MS" panose="030F0702030302020204" pitchFamily="66" charset="0"/>
                <a:ea typeface="+mn-ea"/>
                <a:cs typeface="+mn-cs"/>
              </a:rPr>
              <a:t> that we look at in x-ray spectroscopy to determine the elements in a material</a:t>
            </a:r>
            <a:endParaRPr kumimoji="0" lang="en-US" altLang="en-US" sz="200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p:txBody>
      </p:sp>
      <p:sp>
        <p:nvSpPr>
          <p:cNvPr id="12292" name="Rectangle 6"/>
          <p:cNvSpPr>
            <a:spLocks noGrp="1" noChangeArrowheads="1"/>
          </p:cNvSpPr>
          <p:nvPr>
            <p:ph type="title"/>
          </p:nvPr>
        </p:nvSpPr>
        <p:spPr>
          <a:xfrm>
            <a:off x="3443320" y="135273"/>
            <a:ext cx="6589200" cy="546215"/>
          </a:xfrm>
        </p:spPr>
        <p:txBody>
          <a:bodyPr>
            <a:normAutofit fontScale="90000"/>
          </a:bodyPr>
          <a:lstStyle/>
          <a:p>
            <a:r>
              <a:rPr lang="en-US" dirty="0">
                <a:solidFill>
                  <a:srgbClr val="1CACE3">
                    <a:lumMod val="75000"/>
                  </a:srgbClr>
                </a:solidFill>
                <a:latin typeface="Comic Sans MS" panose="030F0702030302020204" pitchFamily="66" charset="0"/>
              </a:rPr>
              <a:t>Covalent Bond</a:t>
            </a:r>
            <a:endParaRPr lang="en-US" altLang="en-US" dirty="0">
              <a:latin typeface="Comic Sans MS" panose="030F0702030302020204" pitchFamily="66" charset="0"/>
            </a:endParaRPr>
          </a:p>
        </p:txBody>
      </p:sp>
      <p:pic>
        <p:nvPicPr>
          <p:cNvPr id="12293" name="Picture 9" descr="Figure_40_02a"/>
          <p:cNvPicPr>
            <a:picLocks noChangeAspect="1" noChangeArrowheads="1"/>
          </p:cNvPicPr>
          <p:nvPr/>
        </p:nvPicPr>
        <p:blipFill>
          <a:blip r:embed="rId3" cstate="print">
            <a:extLst>
              <a:ext uri="{28A0092B-C50C-407E-A947-70E740481C1C}">
                <a14:useLocalDpi xmlns:a14="http://schemas.microsoft.com/office/drawing/2010/main" val="0"/>
              </a:ext>
            </a:extLst>
          </a:blip>
          <a:srcRect b="16406"/>
          <a:stretch>
            <a:fillRect/>
          </a:stretch>
        </p:blipFill>
        <p:spPr bwMode="auto">
          <a:xfrm>
            <a:off x="439548" y="3353174"/>
            <a:ext cx="3994907" cy="263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992243" y="2726260"/>
            <a:ext cx="6663822" cy="3371380"/>
          </a:xfrm>
          <a:prstGeom prst="rect">
            <a:avLst/>
          </a:prstGeom>
        </p:spPr>
      </p:pic>
      <p:sp>
        <p:nvSpPr>
          <p:cNvPr id="3" name="TextBox 2"/>
          <p:cNvSpPr txBox="1"/>
          <p:nvPr/>
        </p:nvSpPr>
        <p:spPr>
          <a:xfrm>
            <a:off x="8117739" y="2718516"/>
            <a:ext cx="3652058" cy="31085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rPr>
              <a:t>When the electron cloud in the H atom start to overlap each electron orbit about both nuclei;</a:t>
            </a:r>
            <a:r>
              <a:rPr kumimoji="0" lang="en-US" sz="2800" b="0" i="0" u="none" strike="noStrike" kern="1200" cap="none" spc="0" normalizeH="0" noProof="0" dirty="0">
                <a:ln>
                  <a:noFill/>
                </a:ln>
                <a:solidFill>
                  <a:prstClr val="black"/>
                </a:solidFill>
                <a:effectLst/>
                <a:uLnTx/>
                <a:uFillTx/>
                <a:latin typeface="Comic Sans MS" panose="030F0702030302020204" pitchFamily="66" charset="0"/>
              </a:rPr>
              <a:t> this is called electron </a:t>
            </a:r>
            <a:endPar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ndParaRPr>
          </a:p>
        </p:txBody>
      </p:sp>
      <p:sp>
        <p:nvSpPr>
          <p:cNvPr id="4" name="TextBox 3"/>
          <p:cNvSpPr txBox="1"/>
          <p:nvPr/>
        </p:nvSpPr>
        <p:spPr>
          <a:xfrm>
            <a:off x="7498080" y="3712464"/>
            <a:ext cx="5116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(b)</a:t>
            </a:r>
          </a:p>
        </p:txBody>
      </p:sp>
      <p:sp>
        <p:nvSpPr>
          <p:cNvPr id="5" name="TextBox 4"/>
          <p:cNvSpPr txBox="1"/>
          <p:nvPr/>
        </p:nvSpPr>
        <p:spPr>
          <a:xfrm>
            <a:off x="3922776" y="3913632"/>
            <a:ext cx="5116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(a)</a:t>
            </a:r>
          </a:p>
        </p:txBody>
      </p:sp>
    </p:spTree>
    <p:extLst>
      <p:ext uri="{BB962C8B-B14F-4D97-AF65-F5344CB8AC3E}">
        <p14:creationId xmlns:p14="http://schemas.microsoft.com/office/powerpoint/2010/main" val="2399825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282" y="185198"/>
            <a:ext cx="8785599" cy="409162"/>
          </a:xfrm>
        </p:spPr>
        <p:txBody>
          <a:bodyPr>
            <a:noAutofit/>
          </a:bodyPr>
          <a:lstStyle/>
          <a:p>
            <a:r>
              <a:rPr lang="en-US" sz="4000" dirty="0">
                <a:latin typeface="Comic Sans MS" panose="030F0702030302020204" pitchFamily="66" charset="0"/>
              </a:rPr>
              <a:t>Covalent Bond-Wave interference</a:t>
            </a:r>
          </a:p>
        </p:txBody>
      </p:sp>
      <p:sp>
        <p:nvSpPr>
          <p:cNvPr id="3" name="Content Placeholder 2"/>
          <p:cNvSpPr>
            <a:spLocks noGrp="1"/>
          </p:cNvSpPr>
          <p:nvPr>
            <p:ph idx="1"/>
          </p:nvPr>
        </p:nvSpPr>
        <p:spPr>
          <a:xfrm>
            <a:off x="895547" y="1570128"/>
            <a:ext cx="10502508" cy="4557910"/>
          </a:xfrm>
        </p:spPr>
        <p:txBody>
          <a:bodyPr>
            <a:noAutofit/>
          </a:bodyPr>
          <a:lstStyle/>
          <a:p>
            <a:r>
              <a:rPr lang="en-US" sz="2800" dirty="0">
                <a:latin typeface="Comic Sans MS" panose="030F0702030302020204" pitchFamily="66" charset="0"/>
              </a:rPr>
              <a:t>What the exclusion principle requires is that when the spins are the same , there </a:t>
            </a:r>
            <a:r>
              <a:rPr lang="en-US" sz="2800" b="1" u="sng" dirty="0">
                <a:latin typeface="Comic Sans MS" panose="030F0702030302020204" pitchFamily="66" charset="0"/>
              </a:rPr>
              <a:t>is a destructive interference </a:t>
            </a:r>
            <a:r>
              <a:rPr lang="en-US" sz="2800" dirty="0">
                <a:latin typeface="Comic Sans MS" panose="030F0702030302020204" pitchFamily="66" charset="0"/>
              </a:rPr>
              <a:t>of the electron wave, and when  the spins are opposite , there is </a:t>
            </a:r>
            <a:r>
              <a:rPr lang="en-US" sz="2800" b="1" u="sng" dirty="0">
                <a:latin typeface="Comic Sans MS" panose="030F0702030302020204" pitchFamily="66" charset="0"/>
              </a:rPr>
              <a:t>a constructive electron  wave interference ( electron acting as a wave)</a:t>
            </a:r>
            <a:r>
              <a:rPr lang="en-US" sz="2800" dirty="0">
                <a:latin typeface="Comic Sans MS" panose="030F0702030302020204" pitchFamily="66" charset="0"/>
              </a:rPr>
              <a:t>. </a:t>
            </a:r>
          </a:p>
          <a:p>
            <a:r>
              <a:rPr lang="en-US" sz="2800" dirty="0">
                <a:latin typeface="Comic Sans MS" panose="030F0702030302020204" pitchFamily="66" charset="0"/>
              </a:rPr>
              <a:t>This happens between the two atoms , there is a large amount of negative charge , and the </a:t>
            </a:r>
            <a:r>
              <a:rPr lang="en-US" sz="2800" b="1" u="sng" dirty="0">
                <a:latin typeface="Comic Sans MS" panose="030F0702030302020204" pitchFamily="66" charset="0"/>
              </a:rPr>
              <a:t>bond is the result of constructive interference between the two atoms.</a:t>
            </a:r>
          </a:p>
        </p:txBody>
      </p:sp>
    </p:spTree>
    <p:extLst>
      <p:ext uri="{BB962C8B-B14F-4D97-AF65-F5344CB8AC3E}">
        <p14:creationId xmlns:p14="http://schemas.microsoft.com/office/powerpoint/2010/main" val="434702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443" y="510988"/>
            <a:ext cx="8785599" cy="619474"/>
          </a:xfrm>
        </p:spPr>
        <p:txBody>
          <a:bodyPr>
            <a:noAutofit/>
          </a:bodyPr>
          <a:lstStyle/>
          <a:p>
            <a:r>
              <a:rPr lang="en-US" sz="4000" dirty="0">
                <a:solidFill>
                  <a:srgbClr val="1CACE3">
                    <a:lumMod val="75000"/>
                  </a:srgbClr>
                </a:solidFill>
                <a:latin typeface="Comic Sans MS" panose="030F0702030302020204" pitchFamily="66" charset="0"/>
              </a:rPr>
              <a:t>Covalent Bond-Energy</a:t>
            </a:r>
            <a:endParaRPr lang="en-US" sz="4000" dirty="0"/>
          </a:p>
        </p:txBody>
      </p:sp>
      <p:sp>
        <p:nvSpPr>
          <p:cNvPr id="3" name="Content Placeholder 2"/>
          <p:cNvSpPr>
            <a:spLocks noGrp="1"/>
          </p:cNvSpPr>
          <p:nvPr>
            <p:ph idx="1"/>
          </p:nvPr>
        </p:nvSpPr>
        <p:spPr>
          <a:xfrm>
            <a:off x="1481328" y="1335024"/>
            <a:ext cx="9897873" cy="4576198"/>
          </a:xfrm>
        </p:spPr>
        <p:txBody>
          <a:bodyPr>
            <a:normAutofit lnSpcReduction="10000"/>
          </a:bodyPr>
          <a:lstStyle/>
          <a:p>
            <a:r>
              <a:rPr lang="en-US" sz="2800" dirty="0">
                <a:latin typeface="Comic Sans MS" panose="030F0702030302020204" pitchFamily="66" charset="0"/>
              </a:rPr>
              <a:t>We can also explain the bond using the point of view of energy.</a:t>
            </a:r>
          </a:p>
          <a:p>
            <a:r>
              <a:rPr lang="en-US" sz="2800" dirty="0">
                <a:latin typeface="Comic Sans MS" panose="030F0702030302020204" pitchFamily="66" charset="0"/>
              </a:rPr>
              <a:t>If the spin are opposite , the electron can occupy the same space, which means that the electron can move about the space of the two atoms instead of the volume of one atom only.</a:t>
            </a:r>
          </a:p>
          <a:p>
            <a:r>
              <a:rPr lang="en-US" sz="2800" dirty="0">
                <a:latin typeface="Comic Sans MS" panose="030F0702030302020204" pitchFamily="66" charset="0"/>
              </a:rPr>
              <a:t>And because of the uncertainty principle: If ∆x is large ∆p should be low ( energy should be low), which </a:t>
            </a:r>
            <a:r>
              <a:rPr lang="en-US" sz="2800" b="1" u="sng" dirty="0">
                <a:latin typeface="Comic Sans MS" panose="030F0702030302020204" pitchFamily="66" charset="0"/>
              </a:rPr>
              <a:t>means less energy when they combine then when they separate</a:t>
            </a:r>
            <a:endParaRPr lang="en-US" sz="2800" b="1" u="sng" dirty="0"/>
          </a:p>
        </p:txBody>
      </p:sp>
    </p:spTree>
    <p:extLst>
      <p:ext uri="{BB962C8B-B14F-4D97-AF65-F5344CB8AC3E}">
        <p14:creationId xmlns:p14="http://schemas.microsoft.com/office/powerpoint/2010/main" val="1098347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811498"/>
          </a:xfrm>
        </p:spPr>
        <p:txBody>
          <a:bodyPr>
            <a:noAutofit/>
          </a:bodyPr>
          <a:lstStyle/>
          <a:p>
            <a:r>
              <a:rPr lang="en-US" sz="4800" dirty="0">
                <a:latin typeface="Comic Sans MS" panose="030F0702030302020204" pitchFamily="66" charset="0"/>
              </a:rPr>
              <a:t>Chemical Bonds</a:t>
            </a:r>
          </a:p>
        </p:txBody>
      </p:sp>
      <p:sp>
        <p:nvSpPr>
          <p:cNvPr id="3" name="Content Placeholder 2"/>
          <p:cNvSpPr>
            <a:spLocks noGrp="1"/>
          </p:cNvSpPr>
          <p:nvPr>
            <p:ph idx="1"/>
          </p:nvPr>
        </p:nvSpPr>
        <p:spPr>
          <a:xfrm>
            <a:off x="1591056" y="1527048"/>
            <a:ext cx="9788145" cy="4384174"/>
          </a:xfrm>
        </p:spPr>
        <p:txBody>
          <a:bodyPr>
            <a:normAutofit fontScale="92500" lnSpcReduction="10000"/>
          </a:bodyPr>
          <a:lstStyle/>
          <a:p>
            <a:r>
              <a:rPr lang="en-US" sz="3200" dirty="0">
                <a:latin typeface="Comic Sans MS" panose="030F0702030302020204" pitchFamily="66" charset="0"/>
              </a:rPr>
              <a:t>A molecule is a group of atoms that held together and function as a single unit. </a:t>
            </a:r>
          </a:p>
          <a:p>
            <a:r>
              <a:rPr lang="en-US" sz="3200" dirty="0">
                <a:latin typeface="Comic Sans MS" panose="030F0702030302020204" pitchFamily="66" charset="0"/>
              </a:rPr>
              <a:t>When atoms make such attachment , we say that Chemical bonds between them have formed.</a:t>
            </a:r>
          </a:p>
          <a:p>
            <a:r>
              <a:rPr lang="en-US" sz="3200" dirty="0">
                <a:latin typeface="Comic Sans MS" panose="030F0702030302020204" pitchFamily="66" charset="0"/>
              </a:rPr>
              <a:t>Simplest case is the Hydrogen that forms the H</a:t>
            </a:r>
            <a:r>
              <a:rPr lang="en-US" sz="3200" baseline="-25000" dirty="0">
                <a:latin typeface="Comic Sans MS" panose="030F0702030302020204" pitchFamily="66" charset="0"/>
              </a:rPr>
              <a:t>2</a:t>
            </a:r>
            <a:r>
              <a:rPr lang="en-US" sz="3200" dirty="0">
                <a:latin typeface="Comic Sans MS" panose="030F0702030302020204" pitchFamily="66" charset="0"/>
              </a:rPr>
              <a:t> Molecule.</a:t>
            </a:r>
          </a:p>
          <a:p>
            <a:r>
              <a:rPr lang="en-US" sz="3200" dirty="0">
                <a:latin typeface="Comic Sans MS" panose="030F0702030302020204" pitchFamily="66" charset="0"/>
              </a:rPr>
              <a:t>When the two  H atoms approach each other, their electron cloud start to overlap, each electron can orbit both nuclei ( this is called sharing)</a:t>
            </a:r>
          </a:p>
          <a:p>
            <a:endParaRPr lang="en-US" sz="3200" dirty="0">
              <a:latin typeface="Comic Sans MS" panose="030F0702030302020204" pitchFamily="66" charset="0"/>
            </a:endParaRPr>
          </a:p>
          <a:p>
            <a:endParaRPr lang="en-US" sz="3200" dirty="0">
              <a:latin typeface="Comic Sans MS" panose="030F0702030302020204" pitchFamily="66" charset="0"/>
            </a:endParaRPr>
          </a:p>
        </p:txBody>
      </p:sp>
    </p:spTree>
    <p:extLst>
      <p:ext uri="{BB962C8B-B14F-4D97-AF65-F5344CB8AC3E}">
        <p14:creationId xmlns:p14="http://schemas.microsoft.com/office/powerpoint/2010/main" val="3547165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806335" y="1295400"/>
            <a:ext cx="5670665"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Pure covalent bonds </a:t>
            </a:r>
            <a:r>
              <a:rPr kumimoji="0" lang="en-US" altLang="en-US" sz="28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are found in molecules consisting of only one type of atom.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Otherwise, electrons are likely to spend more time around one type of atom than another, giving a </a:t>
            </a:r>
            <a:r>
              <a:rPr kumimoji="0" lang="en-US" altLang="en-US" sz="280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partial ionic </a:t>
            </a:r>
            <a:r>
              <a:rPr kumimoji="0" lang="en-US" altLang="en-US" sz="28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character. Water (H</a:t>
            </a:r>
            <a:r>
              <a:rPr kumimoji="0" lang="en-US" altLang="en-US" sz="2800" b="0" i="0" u="none" strike="noStrike" kern="1200" cap="none" spc="0" normalizeH="0" baseline="-25000" noProof="0" dirty="0">
                <a:ln>
                  <a:noFill/>
                </a:ln>
                <a:solidFill>
                  <a:srgbClr val="1CACE3">
                    <a:lumMod val="50000"/>
                  </a:srgbClr>
                </a:solidFill>
                <a:effectLst/>
                <a:uLnTx/>
                <a:uFillTx/>
                <a:latin typeface="Comic Sans MS" panose="030F0702030302020204" pitchFamily="66" charset="0"/>
                <a:ea typeface="+mn-ea"/>
                <a:cs typeface="+mn-cs"/>
              </a:rPr>
              <a:t>2</a:t>
            </a:r>
            <a:r>
              <a:rPr kumimoji="0" lang="en-US" altLang="en-US" sz="28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O) is one such molecule.</a:t>
            </a:r>
          </a:p>
        </p:txBody>
      </p:sp>
      <p:sp>
        <p:nvSpPr>
          <p:cNvPr id="18435" name="Rectangle 5"/>
          <p:cNvSpPr>
            <a:spLocks noGrp="1" noChangeArrowheads="1"/>
          </p:cNvSpPr>
          <p:nvPr>
            <p:ph type="title"/>
          </p:nvPr>
        </p:nvSpPr>
        <p:spPr>
          <a:xfrm>
            <a:off x="3076038" y="115152"/>
            <a:ext cx="6589200" cy="1280890"/>
          </a:xfrm>
        </p:spPr>
        <p:txBody>
          <a:bodyPr/>
          <a:lstStyle/>
          <a:p>
            <a:r>
              <a:rPr lang="en-US" dirty="0">
                <a:solidFill>
                  <a:srgbClr val="1CACE3">
                    <a:lumMod val="75000"/>
                  </a:srgbClr>
                </a:solidFill>
                <a:latin typeface="Comic Sans MS" panose="030F0702030302020204" pitchFamily="66" charset="0"/>
              </a:rPr>
              <a:t>Covalent Bond</a:t>
            </a:r>
            <a:endParaRPr lang="en-US" altLang="en-US" dirty="0">
              <a:latin typeface="Comic Sans MS" panose="030F0702030302020204" pitchFamily="66" charset="0"/>
            </a:endParaRPr>
          </a:p>
        </p:txBody>
      </p:sp>
      <p:pic>
        <p:nvPicPr>
          <p:cNvPr id="18436" name="Picture 8" descr="Figure_40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639" y="835026"/>
            <a:ext cx="3984625"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279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1905000" y="1275546"/>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Potential energy of two point charges: r is the separation between the 2 point charges.</a:t>
            </a:r>
          </a:p>
        </p:txBody>
      </p:sp>
      <p:sp>
        <p:nvSpPr>
          <p:cNvPr id="20483" name="Rectangle 6"/>
          <p:cNvSpPr>
            <a:spLocks noGrp="1" noChangeArrowheads="1"/>
          </p:cNvSpPr>
          <p:nvPr>
            <p:ph type="title"/>
          </p:nvPr>
        </p:nvSpPr>
        <p:spPr>
          <a:xfrm>
            <a:off x="1981200" y="0"/>
            <a:ext cx="8229600" cy="1219200"/>
          </a:xfrm>
        </p:spPr>
        <p:txBody>
          <a:bodyPr/>
          <a:lstStyle/>
          <a:p>
            <a:pPr eaLnBrk="1" hangingPunct="1"/>
            <a:r>
              <a:rPr lang="en-US" altLang="en-US" dirty="0">
                <a:latin typeface="Comic Sans MS" panose="030F0702030302020204" pitchFamily="66" charset="0"/>
              </a:rPr>
              <a:t>Potential-Energy Diagrams for Molecules</a:t>
            </a:r>
          </a:p>
        </p:txBody>
      </p:sp>
      <p:pic>
        <p:nvPicPr>
          <p:cNvPr id="20484" name="Picture 8" descr="Figure_40_0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2581275"/>
            <a:ext cx="34829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9" descr="Figure_40_07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2550" y="2286000"/>
            <a:ext cx="35496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4247146" y="2581275"/>
                <a:ext cx="1729769" cy="81522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sSub>
                            <m:sSub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den>
                      </m:f>
                    </m:oMath>
                  </m:oMathPara>
                </a14:m>
                <a:endPar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247146" y="2581275"/>
                <a:ext cx="1729769" cy="81522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72536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413189" y="594438"/>
            <a:ext cx="1067437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For the hydrogen molecule, the force between the atoms is attractive at large distances. If the atoms are too close, the electrons are too squeezed; therefore, there is a minimum in the potential.</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The binding energy is the bond energy. When r increases , U decreases as atoms approach one another and the attraction happens.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endParaRPr>
          </a:p>
        </p:txBody>
      </p:sp>
      <p:sp>
        <p:nvSpPr>
          <p:cNvPr id="22531" name="Rectangle 5"/>
          <p:cNvSpPr>
            <a:spLocks noGrp="1" noChangeArrowheads="1"/>
          </p:cNvSpPr>
          <p:nvPr>
            <p:ph type="title"/>
          </p:nvPr>
        </p:nvSpPr>
        <p:spPr>
          <a:xfrm>
            <a:off x="1981199" y="0"/>
            <a:ext cx="9538355" cy="622169"/>
          </a:xfrm>
        </p:spPr>
        <p:txBody>
          <a:bodyPr>
            <a:normAutofit fontScale="90000"/>
          </a:bodyPr>
          <a:lstStyle/>
          <a:p>
            <a:pPr eaLnBrk="1" hangingPunct="1"/>
            <a:r>
              <a:rPr lang="en-US" altLang="en-US" dirty="0">
                <a:latin typeface="Comic Sans MS" panose="030F0702030302020204" pitchFamily="66" charset="0"/>
              </a:rPr>
              <a:t>Potential-Energy Diagrams for Molecules</a:t>
            </a:r>
          </a:p>
        </p:txBody>
      </p:sp>
      <p:pic>
        <p:nvPicPr>
          <p:cNvPr id="22532" name="Picture 7" descr="Figure_40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670300"/>
            <a:ext cx="45720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37230" y="3798360"/>
            <a:ext cx="5555752" cy="2169825"/>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Calibri" panose="020F0502020204030204"/>
                <a:ea typeface="+mn-ea"/>
                <a:cs typeface="+mn-cs"/>
              </a:rPr>
              <a:t>r </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the separation of the two H atoms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binding energy (the energy difference between U =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the lowest energy state near the bottom of the well)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4.5 eV, and r</a:t>
            </a:r>
            <a:r>
              <a:rPr kumimoji="0" lang="en-US" alt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0</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 0.074 nm.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energy is the lowest for r</a:t>
            </a:r>
            <a:r>
              <a:rPr kumimoji="0" lang="en-US" alt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0</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alt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0</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the average separation between atoms.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532715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014670" y="913954"/>
            <a:ext cx="1039672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lvl="0">
              <a:spcBef>
                <a:spcPct val="50000"/>
              </a:spcBef>
              <a:defRPr/>
            </a:pPr>
            <a:r>
              <a:rPr kumimoji="0" lang="en-US" altLang="en-US" sz="2400" b="1" i="0" u="none" strike="noStrike" kern="1200" cap="none" spc="0" normalizeH="0" baseline="0" noProof="0" dirty="0">
                <a:ln>
                  <a:noFill/>
                </a:ln>
                <a:solidFill>
                  <a:srgbClr val="2E5369"/>
                </a:solidFill>
                <a:effectLst/>
                <a:uLnTx/>
                <a:uFillTx/>
                <a:latin typeface="Comic Sans MS" panose="030F0702030302020204" pitchFamily="66" charset="0"/>
                <a:ea typeface="+mn-ea"/>
                <a:cs typeface="+mn-cs"/>
              </a:rPr>
              <a:t>For many bonds, this is the real potential energy diagram. For example in H</a:t>
            </a:r>
            <a:r>
              <a:rPr kumimoji="0" lang="en-US" altLang="en-US" sz="2400" b="1" i="0" u="none" strike="noStrike" kern="1200" cap="none" spc="0" normalizeH="0" baseline="-25000" noProof="0" dirty="0">
                <a:ln>
                  <a:noFill/>
                </a:ln>
                <a:solidFill>
                  <a:srgbClr val="2E5369"/>
                </a:solidFill>
                <a:effectLst/>
                <a:uLnTx/>
                <a:uFillTx/>
                <a:latin typeface="Comic Sans MS" panose="030F0702030302020204" pitchFamily="66" charset="0"/>
                <a:ea typeface="+mn-ea"/>
                <a:cs typeface="+mn-cs"/>
              </a:rPr>
              <a:t>2</a:t>
            </a:r>
            <a:r>
              <a:rPr kumimoji="0" lang="en-US" altLang="en-US" sz="2400" b="1" i="0" u="none" strike="noStrike" kern="1200" cap="none" spc="0" normalizeH="0" baseline="0" noProof="0" dirty="0">
                <a:ln>
                  <a:noFill/>
                </a:ln>
                <a:solidFill>
                  <a:srgbClr val="2E5369"/>
                </a:solidFill>
                <a:effectLst/>
                <a:uLnTx/>
                <a:uFillTx/>
                <a:latin typeface="Comic Sans MS" panose="030F0702030302020204" pitchFamily="66" charset="0"/>
                <a:ea typeface="+mn-ea"/>
                <a:cs typeface="+mn-cs"/>
              </a:rPr>
              <a:t>O, when the atoms  approach, the force is rather repulsive than attractive, and some </a:t>
            </a:r>
            <a:r>
              <a:rPr kumimoji="0" lang="en-US" altLang="en-US" sz="2400" b="1" i="0" u="sng"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extra energy </a:t>
            </a:r>
            <a:r>
              <a:rPr lang="en-US" altLang="en-US" sz="2400" dirty="0">
                <a:solidFill>
                  <a:srgbClr val="2E5369"/>
                </a:solidFill>
                <a:latin typeface="Comic Sans MS" panose="030F0702030302020204" pitchFamily="66" charset="0"/>
              </a:rPr>
              <a:t>is needed into </a:t>
            </a:r>
            <a:r>
              <a:rPr kumimoji="0" lang="en-US" altLang="en-US" sz="2400" b="1" i="0" u="none" strike="noStrike" kern="1200" cap="none" spc="0" normalizeH="0" baseline="0" noProof="0" dirty="0">
                <a:ln>
                  <a:noFill/>
                </a:ln>
                <a:solidFill>
                  <a:srgbClr val="2E5369"/>
                </a:solidFill>
                <a:effectLst/>
                <a:uLnTx/>
                <a:uFillTx/>
                <a:latin typeface="Comic Sans MS" panose="030F0702030302020204" pitchFamily="66" charset="0"/>
                <a:ea typeface="+mn-ea"/>
                <a:cs typeface="+mn-cs"/>
              </a:rPr>
              <a:t>the system. H</a:t>
            </a:r>
            <a:r>
              <a:rPr kumimoji="0" lang="en-US" altLang="en-US" sz="2400" b="1" i="0" u="none" strike="noStrike" kern="1200" cap="none" spc="0" normalizeH="0" baseline="-25000" noProof="0" dirty="0">
                <a:ln>
                  <a:noFill/>
                </a:ln>
                <a:solidFill>
                  <a:srgbClr val="2E5369"/>
                </a:solidFill>
                <a:effectLst/>
                <a:uLnTx/>
                <a:uFillTx/>
                <a:latin typeface="Comic Sans MS" panose="030F0702030302020204" pitchFamily="66" charset="0"/>
                <a:ea typeface="+mn-ea"/>
                <a:cs typeface="+mn-cs"/>
              </a:rPr>
              <a:t>2</a:t>
            </a:r>
            <a:r>
              <a:rPr kumimoji="0" lang="en-US" altLang="en-US" sz="2400" b="1" i="0" u="none" strike="noStrike" kern="1200" cap="none" spc="0" normalizeH="0" baseline="0" noProof="0" dirty="0">
                <a:ln>
                  <a:noFill/>
                </a:ln>
                <a:solidFill>
                  <a:srgbClr val="2E5369"/>
                </a:solidFill>
                <a:effectLst/>
                <a:uLnTx/>
                <a:uFillTx/>
                <a:latin typeface="Comic Sans MS" panose="030F0702030302020204" pitchFamily="66" charset="0"/>
                <a:ea typeface="+mn-ea"/>
                <a:cs typeface="+mn-cs"/>
              </a:rPr>
              <a:t>, and O</a:t>
            </a:r>
            <a:r>
              <a:rPr kumimoji="0" lang="en-US" altLang="en-US" sz="2400" b="1" i="0" u="none" strike="noStrike" kern="1200" cap="none" spc="0" normalizeH="0" baseline="-25000" noProof="0" dirty="0">
                <a:ln>
                  <a:noFill/>
                </a:ln>
                <a:solidFill>
                  <a:srgbClr val="2E5369"/>
                </a:solidFill>
                <a:effectLst/>
                <a:uLnTx/>
                <a:uFillTx/>
                <a:latin typeface="Comic Sans MS" panose="030F0702030302020204" pitchFamily="66" charset="0"/>
                <a:ea typeface="+mn-ea"/>
                <a:cs typeface="+mn-cs"/>
              </a:rPr>
              <a:t>2</a:t>
            </a:r>
            <a:r>
              <a:rPr kumimoji="0" lang="en-US" altLang="en-US" sz="2400" b="1" i="0" u="none" strike="noStrike" kern="1200" cap="none" spc="0" normalizeH="0" baseline="0" noProof="0" dirty="0">
                <a:ln>
                  <a:noFill/>
                </a:ln>
                <a:solidFill>
                  <a:srgbClr val="2E5369"/>
                </a:solidFill>
                <a:effectLst/>
                <a:uLnTx/>
                <a:uFillTx/>
                <a:latin typeface="Comic Sans MS" panose="030F0702030302020204" pitchFamily="66" charset="0"/>
                <a:ea typeface="+mn-ea"/>
                <a:cs typeface="+mn-cs"/>
              </a:rPr>
              <a:t> must be broken before H and O combine.</a:t>
            </a:r>
          </a:p>
          <a:p>
            <a:pPr lvl="0" fontAlgn="base">
              <a:spcBef>
                <a:spcPct val="50000"/>
              </a:spcBef>
              <a:spcAft>
                <a:spcPct val="0"/>
              </a:spcAft>
              <a:defRPr/>
            </a:pPr>
            <a:r>
              <a:rPr lang="en-US" altLang="en-US" sz="2400" dirty="0">
                <a:solidFill>
                  <a:srgbClr val="1CACE3">
                    <a:lumMod val="50000"/>
                  </a:srgbClr>
                </a:solidFill>
                <a:latin typeface="Comic Sans MS" panose="030F0702030302020204" pitchFamily="66" charset="0"/>
              </a:rPr>
              <a:t>r</a:t>
            </a:r>
            <a:r>
              <a:rPr lang="en-US" altLang="en-US" sz="2400" baseline="-25000" dirty="0">
                <a:solidFill>
                  <a:srgbClr val="1CACE3">
                    <a:lumMod val="50000"/>
                  </a:srgbClr>
                </a:solidFill>
                <a:latin typeface="Comic Sans MS" panose="030F0702030302020204" pitchFamily="66" charset="0"/>
              </a:rPr>
              <a:t>0</a:t>
            </a:r>
            <a:r>
              <a:rPr lang="en-US" altLang="en-US" sz="2400" dirty="0">
                <a:solidFill>
                  <a:srgbClr val="1CACE3">
                    <a:lumMod val="50000"/>
                  </a:srgbClr>
                </a:solidFill>
                <a:latin typeface="Comic Sans MS" panose="030F0702030302020204" pitchFamily="66" charset="0"/>
              </a:rPr>
              <a:t> optimum distance at which the molecule is stable.</a:t>
            </a:r>
            <a:endParaRPr kumimoji="0" lang="en-US" altLang="en-US" sz="2400" i="0" u="none" strike="noStrike" kern="1200" cap="none" spc="0" normalizeH="0" baseline="0" noProof="0" dirty="0">
              <a:ln>
                <a:noFill/>
              </a:ln>
              <a:solidFill>
                <a:srgbClr val="2E5369"/>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2E5369"/>
                </a:solidFill>
                <a:effectLst/>
                <a:uLnTx/>
                <a:uFillTx/>
                <a:latin typeface="Comic Sans MS" panose="030F0702030302020204" pitchFamily="66" charset="0"/>
                <a:ea typeface="+mn-ea"/>
                <a:cs typeface="+mn-cs"/>
              </a:rPr>
              <a:t>Often, there is </a:t>
            </a:r>
            <a:r>
              <a:rPr kumimoji="0" lang="en-US" altLang="en-US" sz="2400" i="0" u="sng"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an activation energy </a:t>
            </a:r>
            <a:r>
              <a:rPr kumimoji="0" lang="en-US" altLang="en-US" sz="2400" b="1" i="0" u="none" strike="noStrike" kern="1200" cap="none" spc="0" normalizeH="0" baseline="0" noProof="0" dirty="0">
                <a:ln>
                  <a:noFill/>
                </a:ln>
                <a:solidFill>
                  <a:srgbClr val="2E5369"/>
                </a:solidFill>
                <a:effectLst/>
                <a:uLnTx/>
                <a:uFillTx/>
                <a:latin typeface="Comic Sans MS" panose="030F0702030302020204" pitchFamily="66" charset="0"/>
                <a:ea typeface="+mn-ea"/>
                <a:cs typeface="+mn-cs"/>
              </a:rPr>
              <a:t>required – atoms must be separated from existing molecules before they can be combined to make new ones.</a:t>
            </a:r>
          </a:p>
        </p:txBody>
      </p:sp>
      <p:sp>
        <p:nvSpPr>
          <p:cNvPr id="24579" name="Rectangle 5"/>
          <p:cNvSpPr>
            <a:spLocks noGrp="1" noChangeArrowheads="1"/>
          </p:cNvSpPr>
          <p:nvPr>
            <p:ph type="title"/>
          </p:nvPr>
        </p:nvSpPr>
        <p:spPr>
          <a:xfrm>
            <a:off x="1981200" y="0"/>
            <a:ext cx="9500616" cy="777240"/>
          </a:xfrm>
        </p:spPr>
        <p:txBody>
          <a:bodyPr>
            <a:normAutofit/>
          </a:bodyPr>
          <a:lstStyle/>
          <a:p>
            <a:pPr eaLnBrk="1" hangingPunct="1"/>
            <a:r>
              <a:rPr lang="en-US" altLang="en-US" dirty="0">
                <a:latin typeface="Comic Sans MS" panose="030F0702030302020204" pitchFamily="66" charset="0"/>
              </a:rPr>
              <a:t>Potential-Energy Diagrams for Molecules</a:t>
            </a:r>
          </a:p>
        </p:txBody>
      </p:sp>
      <p:pic>
        <p:nvPicPr>
          <p:cNvPr id="24580" name="Picture 7" descr="Figure_40_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4186" y="4368345"/>
            <a:ext cx="3704702" cy="267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3715" y="5451636"/>
            <a:ext cx="302294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2060"/>
                </a:solidFill>
                <a:effectLst/>
                <a:uLnTx/>
                <a:uFillTx/>
                <a:latin typeface="Comic Sans MS" panose="030F0702030302020204" pitchFamily="66" charset="0"/>
                <a:ea typeface="+mn-ea"/>
                <a:cs typeface="+mn-cs"/>
              </a:rPr>
              <a:t>Potential-energy diagram for a bond requiring an activation energy.</a:t>
            </a:r>
          </a:p>
        </p:txBody>
      </p:sp>
    </p:spTree>
    <p:extLst>
      <p:ext uri="{BB962C8B-B14F-4D97-AF65-F5344CB8AC3E}">
        <p14:creationId xmlns:p14="http://schemas.microsoft.com/office/powerpoint/2010/main" val="1248982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1981200" y="990601"/>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p:txBody>
      </p:sp>
      <p:sp>
        <p:nvSpPr>
          <p:cNvPr id="14339" name="Text Box 4"/>
          <p:cNvSpPr txBox="1">
            <a:spLocks noChangeArrowheads="1"/>
          </p:cNvSpPr>
          <p:nvPr/>
        </p:nvSpPr>
        <p:spPr bwMode="auto">
          <a:xfrm>
            <a:off x="987552" y="1129939"/>
            <a:ext cx="1073505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50000"/>
              </a:spcBef>
              <a:spcAft>
                <a:spcPct val="0"/>
              </a:spcAft>
              <a:buClrTx/>
              <a:buSzTx/>
              <a:buFont typeface="Wingdings" panose="05000000000000000000" pitchFamily="2" charset="2"/>
              <a:buChar char="Ø"/>
              <a:tabLst/>
              <a:defRPr/>
            </a:pPr>
            <a:r>
              <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An ionic bond is created by the attraction of ions. It is a special case of covalent bond, but electron are shared unequally.</a:t>
            </a:r>
          </a:p>
          <a:p>
            <a:pPr marL="342900" marR="0" lvl="0" indent="-342900" algn="l" defTabSz="914400" rtl="0" eaLnBrk="1" fontAlgn="base" latinLnBrk="0" hangingPunct="1">
              <a:lnSpc>
                <a:spcPct val="100000"/>
              </a:lnSpc>
              <a:spcBef>
                <a:spcPct val="50000"/>
              </a:spcBef>
              <a:spcAft>
                <a:spcPct val="0"/>
              </a:spcAft>
              <a:buClrTx/>
              <a:buSzTx/>
              <a:buFont typeface="Wingdings" panose="05000000000000000000" pitchFamily="2" charset="2"/>
              <a:buChar char="Ø"/>
              <a:tabLst/>
              <a:defRPr/>
            </a:pPr>
            <a:r>
              <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The electrostatic attraction between the two charged atoms hold them together, we have ionic bonds ( attraction between two ions).</a:t>
            </a:r>
          </a:p>
          <a:p>
            <a:pPr marL="342900" marR="0" lvl="0" indent="-342900" algn="l" defTabSz="914400" rtl="0" eaLnBrk="1" fontAlgn="base" latinLnBrk="0" hangingPunct="1">
              <a:lnSpc>
                <a:spcPct val="100000"/>
              </a:lnSpc>
              <a:spcBef>
                <a:spcPct val="50000"/>
              </a:spcBef>
              <a:spcAft>
                <a:spcPct val="0"/>
              </a:spcAft>
              <a:buClrTx/>
              <a:buSzTx/>
              <a:buFont typeface="Wingdings" panose="05000000000000000000" pitchFamily="2" charset="2"/>
              <a:buChar char="Ø"/>
              <a:tabLst/>
              <a:defRPr/>
            </a:pPr>
            <a:r>
              <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For example, the outermost electron in the sodium atom spends most of its time around the chlorine atom in </a:t>
            </a:r>
            <a:r>
              <a:rPr kumimoji="0" lang="en-US" altLang="en-US" sz="2000" b="0" i="0" u="none" strike="noStrike" kern="1200" cap="none" spc="0" normalizeH="0" baseline="0" noProof="0" dirty="0" err="1">
                <a:ln>
                  <a:noFill/>
                </a:ln>
                <a:solidFill>
                  <a:srgbClr val="1CACE3">
                    <a:lumMod val="50000"/>
                  </a:srgbClr>
                </a:solidFill>
                <a:effectLst/>
                <a:uLnTx/>
                <a:uFillTx/>
                <a:latin typeface="Comic Sans MS" panose="030F0702030302020204" pitchFamily="66" charset="0"/>
                <a:ea typeface="+mn-ea"/>
                <a:cs typeface="+mn-cs"/>
              </a:rPr>
              <a:t>NaCl</a:t>
            </a:r>
            <a:r>
              <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a:t>
            </a:r>
          </a:p>
        </p:txBody>
      </p:sp>
      <p:sp>
        <p:nvSpPr>
          <p:cNvPr id="14340" name="Rectangle 6"/>
          <p:cNvSpPr>
            <a:spLocks noGrp="1" noChangeArrowheads="1"/>
          </p:cNvSpPr>
          <p:nvPr>
            <p:ph type="title"/>
          </p:nvPr>
        </p:nvSpPr>
        <p:spPr>
          <a:xfrm>
            <a:off x="3244913" y="141510"/>
            <a:ext cx="6589200" cy="644874"/>
          </a:xfrm>
        </p:spPr>
        <p:txBody>
          <a:bodyPr/>
          <a:lstStyle/>
          <a:p>
            <a:pPr eaLnBrk="1" hangingPunct="1"/>
            <a:r>
              <a:rPr lang="en-US" altLang="en-US" dirty="0">
                <a:latin typeface="Comic Sans MS" panose="030F0702030302020204" pitchFamily="66" charset="0"/>
              </a:rPr>
              <a:t>Ionic Bond</a:t>
            </a:r>
          </a:p>
        </p:txBody>
      </p:sp>
      <p:pic>
        <p:nvPicPr>
          <p:cNvPr id="14341" name="Picture 8" descr="Figure_40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521" y="2996932"/>
            <a:ext cx="4572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281514" y="5921107"/>
            <a:ext cx="550817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Probability distribution |ψ|</a:t>
            </a:r>
            <a:r>
              <a:rPr kumimoji="0" lang="en-US" sz="24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2</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for the outermost electron of Na in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NaCl</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p:txBody>
      </p:sp>
      <p:sp>
        <p:nvSpPr>
          <p:cNvPr id="3" name="TextBox 2"/>
          <p:cNvSpPr txBox="1"/>
          <p:nvPr/>
        </p:nvSpPr>
        <p:spPr>
          <a:xfrm>
            <a:off x="1177159" y="3762703"/>
            <a:ext cx="4025462" cy="1569660"/>
          </a:xfrm>
          <a:prstGeom prst="rect">
            <a:avLst/>
          </a:prstGeom>
          <a:noFill/>
        </p:spPr>
        <p:txBody>
          <a:bodyPr wrap="square" rtlCol="0">
            <a:spAutoFit/>
          </a:bodyPr>
          <a:lstStyle/>
          <a:p>
            <a:r>
              <a:rPr lang="en-US" sz="2400" dirty="0">
                <a:latin typeface="Comic Sans MS" panose="030F0702030302020204" pitchFamily="66" charset="0"/>
              </a:rPr>
              <a:t>Na</a:t>
            </a:r>
            <a:r>
              <a:rPr lang="en-US" sz="2400" baseline="30000" dirty="0">
                <a:latin typeface="Comic Sans MS" panose="030F0702030302020204" pitchFamily="66" charset="0"/>
              </a:rPr>
              <a:t>+</a:t>
            </a:r>
            <a:r>
              <a:rPr lang="en-US" sz="2400" dirty="0">
                <a:latin typeface="Comic Sans MS" panose="030F0702030302020204" pitchFamily="66" charset="0"/>
              </a:rPr>
              <a:t> has 11 electrons , 10 in  a closed shell and one electron outside the closed shell</a:t>
            </a:r>
          </a:p>
        </p:txBody>
      </p:sp>
    </p:spTree>
    <p:extLst>
      <p:ext uri="{BB962C8B-B14F-4D97-AF65-F5344CB8AC3E}">
        <p14:creationId xmlns:p14="http://schemas.microsoft.com/office/powerpoint/2010/main" val="1055881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386" name="Text Box 3"/>
              <p:cNvSpPr txBox="1">
                <a:spLocks noChangeArrowheads="1"/>
              </p:cNvSpPr>
              <p:nvPr/>
            </p:nvSpPr>
            <p:spPr bwMode="auto">
              <a:xfrm>
                <a:off x="140208" y="1178304"/>
                <a:ext cx="7580376" cy="560153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The reason this happens is that sodium has a single electron outside a closed shell, and it is not tightly bound. Conversely, the chlorine atom has an empty space; there is only one electron where two can be accommodated.</a:t>
                </a: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Neutral chlorine atom: The +17e of the nucleus is shielded by the 12 electrons in the inner shells and subshells. Four of the five 3p electrons are shown in doughnut-shaped clouds, and the fifth is in the (dashed-line) cloud concentrated about the z axis (vertical). An extra electron at </a:t>
                </a:r>
                <a14:m>
                  <m:oMath xmlns:m="http://schemas.openxmlformats.org/officeDocument/2006/math">
                    <m:r>
                      <a:rPr kumimoji="0" lang="en-US" altLang="en-US" sz="2000" b="0" i="1" u="none" strike="noStrike" kern="1200" cap="none" spc="0" normalizeH="0" baseline="0" noProof="0" dirty="0" smtClean="0">
                        <a:ln>
                          <a:noFill/>
                        </a:ln>
                        <a:solidFill>
                          <a:srgbClr val="1CACE3">
                            <a:lumMod val="50000"/>
                          </a:srgbClr>
                        </a:solidFill>
                        <a:effectLst/>
                        <a:uLnTx/>
                        <a:uFillTx/>
                        <a:latin typeface="Cambria Math" panose="02040503050406030204" pitchFamily="18" charset="0"/>
                        <a:ea typeface="+mn-ea"/>
                        <a:cs typeface="+mn-cs"/>
                      </a:rPr>
                      <m:t>𝑥</m:t>
                    </m:r>
                  </m:oMath>
                </a14:m>
                <a:r>
                  <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 will be attracted by a net charge that can be as much as ±5e.</a:t>
                </a: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The outer electron of Na, is more strongly attracted to the 5e+ of Cl- than to the e+ of its own.</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dirty="0">
                  <a:ln>
                    <a:noFill/>
                  </a:ln>
                  <a:solidFill>
                    <a:srgbClr val="1CACE3">
                      <a:lumMod val="50000"/>
                    </a:srgbClr>
                  </a:solidFill>
                  <a:effectLst/>
                  <a:uLnTx/>
                  <a:uFillTx/>
                  <a:latin typeface="Arial" panose="020B0604020202020204" pitchFamily="34" charset="0"/>
                  <a:ea typeface="+mn-ea"/>
                  <a:cs typeface="+mn-cs"/>
                </a:endParaRPr>
              </a:p>
            </p:txBody>
          </p:sp>
        </mc:Choice>
        <mc:Fallback xmlns="">
          <p:sp>
            <p:nvSpPr>
              <p:cNvPr id="16386" name="Text Box 3"/>
              <p:cNvSpPr txBox="1">
                <a:spLocks noRot="1" noChangeAspect="1" noMove="1" noResize="1" noEditPoints="1" noAdjustHandles="1" noChangeArrowheads="1" noChangeShapeType="1" noTextEdit="1"/>
              </p:cNvSpPr>
              <p:nvPr/>
            </p:nvSpPr>
            <p:spPr bwMode="auto">
              <a:xfrm>
                <a:off x="140208" y="1178304"/>
                <a:ext cx="7580376" cy="5601533"/>
              </a:xfrm>
              <a:prstGeom prst="rect">
                <a:avLst/>
              </a:prstGeom>
              <a:blipFill>
                <a:blip r:embed="rId3"/>
                <a:stretch>
                  <a:fillRect l="-723" t="-544" r="-9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6387" name="Rectangle 5"/>
          <p:cNvSpPr>
            <a:spLocks noGrp="1" noChangeArrowheads="1"/>
          </p:cNvSpPr>
          <p:nvPr>
            <p:ph type="title"/>
          </p:nvPr>
        </p:nvSpPr>
        <p:spPr>
          <a:xfrm>
            <a:off x="3339803" y="54198"/>
            <a:ext cx="6589200" cy="1280890"/>
          </a:xfrm>
        </p:spPr>
        <p:txBody>
          <a:bodyPr/>
          <a:lstStyle/>
          <a:p>
            <a:pPr eaLnBrk="1" hangingPunct="1"/>
            <a:r>
              <a:rPr lang="en-US" altLang="en-US" dirty="0">
                <a:latin typeface="Comic Sans MS" panose="030F0702030302020204" pitchFamily="66" charset="0"/>
              </a:rPr>
              <a:t>Ionic Bonding</a:t>
            </a:r>
          </a:p>
        </p:txBody>
      </p:sp>
      <p:pic>
        <p:nvPicPr>
          <p:cNvPr id="16388" name="Picture 7" descr="Figure_40_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0584" y="842341"/>
            <a:ext cx="4251457" cy="39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455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81200" y="1"/>
            <a:ext cx="8229600" cy="411163"/>
          </a:xfrm>
        </p:spPr>
        <p:txBody>
          <a:bodyPr>
            <a:normAutofit fontScale="90000"/>
          </a:bodyPr>
          <a:lstStyle/>
          <a:p>
            <a:pPr eaLnBrk="1" hangingPunct="1"/>
            <a:r>
              <a:rPr lang="en-US" sz="4000" dirty="0">
                <a:latin typeface="Comic Sans MS" panose="030F0702030302020204" pitchFamily="66" charset="0"/>
              </a:rPr>
              <a:t>Ionic Bond (</a:t>
            </a:r>
            <a:r>
              <a:rPr lang="en-US" sz="4000" dirty="0" err="1">
                <a:latin typeface="Comic Sans MS" panose="030F0702030302020204" pitchFamily="66" charset="0"/>
              </a:rPr>
              <a:t>NaCl</a:t>
            </a:r>
            <a:r>
              <a:rPr lang="en-US" sz="4000" dirty="0">
                <a:latin typeface="Comic Sans MS" panose="030F0702030302020204" pitchFamily="66" charset="0"/>
              </a:rPr>
              <a:t>)</a:t>
            </a:r>
          </a:p>
        </p:txBody>
      </p:sp>
      <p:sp>
        <p:nvSpPr>
          <p:cNvPr id="55299" name="Text Box 3"/>
          <p:cNvSpPr txBox="1">
            <a:spLocks noChangeArrowheads="1"/>
          </p:cNvSpPr>
          <p:nvPr/>
        </p:nvSpPr>
        <p:spPr bwMode="auto">
          <a:xfrm>
            <a:off x="2441248" y="583537"/>
            <a:ext cx="2805576" cy="430887"/>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Na (outer shell 3s</a:t>
            </a:r>
            <a:r>
              <a:rPr kumimoji="0" lang="en-US" sz="2200" b="0" i="0" u="none" strike="noStrike" kern="1200" cap="none" spc="0" normalizeH="0" baseline="30000" noProof="0" dirty="0">
                <a:ln>
                  <a:noFill/>
                </a:ln>
                <a:solidFill>
                  <a:srgbClr val="000000"/>
                </a:solidFill>
                <a:effectLst/>
                <a:uLnTx/>
                <a:uFillTx/>
                <a:latin typeface="Comic Sans MS" panose="030F0702030302020204" pitchFamily="66" charset="0"/>
                <a:ea typeface="+mn-ea"/>
                <a:cs typeface="+mn-cs"/>
              </a:rPr>
              <a:t>1</a:t>
            </a:r>
            <a:r>
              <a:rPr kumimoji="0" lang="en-US" sz="2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a:t>
            </a:r>
            <a:r>
              <a:rPr kumimoji="0" 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a:t>
            </a:r>
          </a:p>
        </p:txBody>
      </p:sp>
      <p:sp>
        <p:nvSpPr>
          <p:cNvPr id="66564" name="Text Box 4"/>
          <p:cNvSpPr txBox="1">
            <a:spLocks noChangeArrowheads="1"/>
          </p:cNvSpPr>
          <p:nvPr/>
        </p:nvSpPr>
        <p:spPr bwMode="auto">
          <a:xfrm>
            <a:off x="7292372" y="678301"/>
            <a:ext cx="3151825" cy="430887"/>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err="1">
                <a:ln>
                  <a:noFill/>
                </a:ln>
                <a:solidFill>
                  <a:srgbClr val="000000"/>
                </a:solidFill>
                <a:effectLst/>
                <a:uLnTx/>
                <a:uFillTx/>
                <a:latin typeface="Comic Sans MS" panose="030F0702030302020204" pitchFamily="66" charset="0"/>
                <a:ea typeface="+mn-ea"/>
                <a:cs typeface="+mn-cs"/>
              </a:rPr>
              <a:t>Cl</a:t>
            </a:r>
            <a:r>
              <a:rPr kumimoji="0" lang="en-US" sz="2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(outer shell 3s</a:t>
            </a:r>
            <a:r>
              <a:rPr kumimoji="0" lang="en-US" sz="2200" b="0" i="0" u="none" strike="noStrike" kern="1200" cap="none" spc="0" normalizeH="0" baseline="30000" noProof="0" dirty="0">
                <a:ln>
                  <a:noFill/>
                </a:ln>
                <a:solidFill>
                  <a:srgbClr val="000000"/>
                </a:solidFill>
                <a:effectLst/>
                <a:uLnTx/>
                <a:uFillTx/>
                <a:latin typeface="Comic Sans MS" panose="030F0702030302020204" pitchFamily="66" charset="0"/>
                <a:ea typeface="+mn-ea"/>
                <a:cs typeface="+mn-cs"/>
              </a:rPr>
              <a:t>2</a:t>
            </a:r>
            <a:r>
              <a:rPr kumimoji="0" lang="en-US" sz="2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3p</a:t>
            </a:r>
            <a:r>
              <a:rPr kumimoji="0" lang="en-US" sz="2200" b="0" i="0" u="none" strike="noStrike" kern="1200" cap="none" spc="0" normalizeH="0" baseline="30000" noProof="0" dirty="0">
                <a:ln>
                  <a:noFill/>
                </a:ln>
                <a:solidFill>
                  <a:srgbClr val="000000"/>
                </a:solidFill>
                <a:effectLst/>
                <a:uLnTx/>
                <a:uFillTx/>
                <a:latin typeface="Comic Sans MS" panose="030F0702030302020204" pitchFamily="66" charset="0"/>
                <a:ea typeface="+mn-ea"/>
                <a:cs typeface="+mn-cs"/>
              </a:rPr>
              <a:t>5</a:t>
            </a:r>
            <a:r>
              <a:rPr kumimoji="0" lang="en-US" sz="2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a:t>
            </a:r>
            <a:r>
              <a:rPr kumimoji="0" 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 </a:t>
            </a:r>
          </a:p>
        </p:txBody>
      </p:sp>
      <p:sp>
        <p:nvSpPr>
          <p:cNvPr id="55301" name="Text Box 5"/>
          <p:cNvSpPr txBox="1">
            <a:spLocks noChangeArrowheads="1"/>
          </p:cNvSpPr>
          <p:nvPr/>
        </p:nvSpPr>
        <p:spPr bwMode="auto">
          <a:xfrm>
            <a:off x="1524000" y="1126248"/>
            <a:ext cx="4211409" cy="769441"/>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Has one weakly bound electron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Low ionization energy</a:t>
            </a:r>
          </a:p>
        </p:txBody>
      </p:sp>
      <p:sp>
        <p:nvSpPr>
          <p:cNvPr id="66566" name="Text Box 6"/>
          <p:cNvSpPr txBox="1">
            <a:spLocks noChangeArrowheads="1"/>
          </p:cNvSpPr>
          <p:nvPr/>
        </p:nvSpPr>
        <p:spPr bwMode="auto">
          <a:xfrm>
            <a:off x="6421557" y="1155208"/>
            <a:ext cx="4256293" cy="769441"/>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Needs one electron to fill shell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Strong electron affinity</a:t>
            </a:r>
          </a:p>
        </p:txBody>
      </p:sp>
      <p:sp>
        <p:nvSpPr>
          <p:cNvPr id="66567" name="Oval 7"/>
          <p:cNvSpPr>
            <a:spLocks noChangeArrowheads="1"/>
          </p:cNvSpPr>
          <p:nvPr/>
        </p:nvSpPr>
        <p:spPr bwMode="auto">
          <a:xfrm>
            <a:off x="2590800" y="2438400"/>
            <a:ext cx="1143000" cy="990600"/>
          </a:xfrm>
          <a:prstGeom prst="ellipse">
            <a:avLst/>
          </a:prstGeom>
          <a:solidFill>
            <a:schemeClr val="accent6">
              <a:lumMod val="75000"/>
            </a:schemeClr>
          </a:solidFill>
          <a:ln w="9525">
            <a:solidFill>
              <a:schemeClr val="tx1"/>
            </a:solidFill>
            <a:round/>
            <a:headEnd/>
            <a:tailEnd/>
          </a:ln>
        </p:spPr>
        <p:txBody>
          <a:bodyPr wrap="none"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Na</a:t>
            </a:r>
          </a:p>
        </p:txBody>
      </p:sp>
      <p:sp>
        <p:nvSpPr>
          <p:cNvPr id="66568" name="Oval 8"/>
          <p:cNvSpPr>
            <a:spLocks noChangeArrowheads="1"/>
          </p:cNvSpPr>
          <p:nvPr/>
        </p:nvSpPr>
        <p:spPr bwMode="auto">
          <a:xfrm>
            <a:off x="8686800" y="2667000"/>
            <a:ext cx="533400" cy="457200"/>
          </a:xfrm>
          <a:prstGeom prst="ellipse">
            <a:avLst/>
          </a:prstGeom>
          <a:solidFill>
            <a:schemeClr val="accent6">
              <a:lumMod val="75000"/>
            </a:schemeClr>
          </a:solidFill>
          <a:ln w="9525">
            <a:solidFill>
              <a:schemeClr val="tx1"/>
            </a:solidFill>
            <a:round/>
            <a:headEnd/>
            <a:tailEnd/>
          </a:ln>
        </p:spPr>
        <p:txBody>
          <a:bodyPr wrap="none"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Cl</a:t>
            </a:r>
          </a:p>
        </p:txBody>
      </p:sp>
      <p:sp>
        <p:nvSpPr>
          <p:cNvPr id="55305" name="Oval 9"/>
          <p:cNvSpPr>
            <a:spLocks noChangeArrowheads="1"/>
          </p:cNvSpPr>
          <p:nvPr/>
        </p:nvSpPr>
        <p:spPr bwMode="auto">
          <a:xfrm>
            <a:off x="3287714" y="4648200"/>
            <a:ext cx="484187" cy="533400"/>
          </a:xfrm>
          <a:prstGeom prst="ellipse">
            <a:avLst/>
          </a:prstGeom>
          <a:solidFill>
            <a:schemeClr val="accent6">
              <a:lumMod val="75000"/>
            </a:schemeClr>
          </a:solidFill>
          <a:ln w="9525">
            <a:solidFill>
              <a:schemeClr val="tx1"/>
            </a:solidFill>
            <a:round/>
            <a:headEnd/>
            <a:tailEnd/>
          </a:ln>
        </p:spPr>
        <p:txBody>
          <a:bodyPr wrap="none"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Na</a:t>
            </a:r>
            <a:r>
              <a:rPr kumimoji="0" lang="en-US" sz="1800" b="0" i="0" u="none" strike="noStrike" kern="1200" cap="none" spc="0" normalizeH="0" baseline="30000" noProof="0" dirty="0">
                <a:ln>
                  <a:noFill/>
                </a:ln>
                <a:solidFill>
                  <a:srgbClr val="000000"/>
                </a:solidFill>
                <a:effectLst/>
                <a:uLnTx/>
                <a:uFillTx/>
                <a:latin typeface="Arial" charset="0"/>
                <a:ea typeface="+mn-ea"/>
                <a:cs typeface="+mn-cs"/>
              </a:rPr>
              <a:t>+</a:t>
            </a:r>
          </a:p>
        </p:txBody>
      </p:sp>
      <p:sp>
        <p:nvSpPr>
          <p:cNvPr id="55306" name="Oval 10"/>
          <p:cNvSpPr>
            <a:spLocks noChangeArrowheads="1"/>
          </p:cNvSpPr>
          <p:nvPr/>
        </p:nvSpPr>
        <p:spPr bwMode="auto">
          <a:xfrm>
            <a:off x="3810000" y="4724400"/>
            <a:ext cx="533400" cy="457200"/>
          </a:xfrm>
          <a:prstGeom prst="ellipse">
            <a:avLst/>
          </a:prstGeom>
          <a:solidFill>
            <a:schemeClr val="accent6">
              <a:lumMod val="75000"/>
            </a:schemeClr>
          </a:solidFill>
          <a:ln w="9525">
            <a:solidFill>
              <a:schemeClr val="tx1"/>
            </a:solidFill>
            <a:round/>
            <a:headEnd/>
            <a:tailEnd/>
          </a:ln>
        </p:spPr>
        <p:txBody>
          <a:bodyPr wrap="none"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Cl</a:t>
            </a:r>
            <a:r>
              <a:rPr kumimoji="0" lang="en-US" sz="1800" b="0" i="0" u="none" strike="noStrike" kern="1200" cap="none" spc="0" normalizeH="0" baseline="30000" noProof="0" dirty="0">
                <a:ln>
                  <a:noFill/>
                </a:ln>
                <a:solidFill>
                  <a:srgbClr val="000000"/>
                </a:solidFill>
                <a:effectLst/>
                <a:uLnTx/>
                <a:uFillTx/>
                <a:latin typeface="Arial" charset="0"/>
                <a:ea typeface="+mn-ea"/>
                <a:cs typeface="+mn-cs"/>
              </a:rPr>
              <a:t>-</a:t>
            </a:r>
          </a:p>
        </p:txBody>
      </p:sp>
      <p:sp>
        <p:nvSpPr>
          <p:cNvPr id="55307" name="Text Box 11"/>
          <p:cNvSpPr txBox="1">
            <a:spLocks noChangeArrowheads="1"/>
          </p:cNvSpPr>
          <p:nvPr/>
        </p:nvSpPr>
        <p:spPr bwMode="auto">
          <a:xfrm>
            <a:off x="1676400" y="5334001"/>
            <a:ext cx="4499950" cy="430887"/>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Attracted by coulomb attraction</a:t>
            </a:r>
          </a:p>
        </p:txBody>
      </p:sp>
      <p:sp>
        <p:nvSpPr>
          <p:cNvPr id="66572" name="Text Box 12"/>
          <p:cNvSpPr txBox="1">
            <a:spLocks noChangeArrowheads="1"/>
          </p:cNvSpPr>
          <p:nvPr/>
        </p:nvSpPr>
        <p:spPr bwMode="auto">
          <a:xfrm>
            <a:off x="3352800" y="2438400"/>
            <a:ext cx="312906"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e</a:t>
            </a:r>
          </a:p>
        </p:txBody>
      </p:sp>
      <p:sp>
        <p:nvSpPr>
          <p:cNvPr id="66573" name="Text Box 13"/>
          <p:cNvSpPr txBox="1">
            <a:spLocks noChangeArrowheads="1"/>
          </p:cNvSpPr>
          <p:nvPr/>
        </p:nvSpPr>
        <p:spPr bwMode="auto">
          <a:xfrm>
            <a:off x="3162301" y="2595891"/>
            <a:ext cx="349425" cy="430887"/>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mn-cs"/>
              </a:rPr>
              <a:t>+</a:t>
            </a:r>
          </a:p>
        </p:txBody>
      </p:sp>
      <p:sp>
        <p:nvSpPr>
          <p:cNvPr id="66574" name="Text Box 14"/>
          <p:cNvSpPr txBox="1">
            <a:spLocks noChangeArrowheads="1"/>
          </p:cNvSpPr>
          <p:nvPr/>
        </p:nvSpPr>
        <p:spPr bwMode="auto">
          <a:xfrm>
            <a:off x="8991601" y="2596004"/>
            <a:ext cx="278617" cy="430887"/>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 charset="0"/>
                <a:ea typeface="+mn-ea"/>
                <a:cs typeface="+mn-cs"/>
              </a:rPr>
              <a:t>-</a:t>
            </a:r>
          </a:p>
        </p:txBody>
      </p:sp>
      <p:sp>
        <p:nvSpPr>
          <p:cNvPr id="66575" name="Line 15"/>
          <p:cNvSpPr>
            <a:spLocks noChangeShapeType="1"/>
          </p:cNvSpPr>
          <p:nvPr/>
        </p:nvSpPr>
        <p:spPr bwMode="auto">
          <a:xfrm>
            <a:off x="6934200" y="3886200"/>
            <a:ext cx="0" cy="2590800"/>
          </a:xfrm>
          <a:prstGeom prst="line">
            <a:avLst/>
          </a:prstGeom>
          <a:noFill/>
          <a:ln w="28575">
            <a:solidFill>
              <a:schemeClr val="tx1"/>
            </a:solidFill>
            <a:round/>
            <a:headEnd type="triangle" w="med" len="me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576" name="Text Box 16"/>
          <p:cNvSpPr txBox="1">
            <a:spLocks noChangeArrowheads="1"/>
          </p:cNvSpPr>
          <p:nvPr/>
        </p:nvSpPr>
        <p:spPr bwMode="auto">
          <a:xfrm rot="-5400000">
            <a:off x="6017596" y="5038209"/>
            <a:ext cx="915635"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Energy</a:t>
            </a:r>
          </a:p>
        </p:txBody>
      </p:sp>
      <p:sp>
        <p:nvSpPr>
          <p:cNvPr id="66577" name="Line 17"/>
          <p:cNvSpPr>
            <a:spLocks noChangeShapeType="1"/>
          </p:cNvSpPr>
          <p:nvPr/>
        </p:nvSpPr>
        <p:spPr bwMode="auto">
          <a:xfrm>
            <a:off x="6858000" y="5181600"/>
            <a:ext cx="3581400" cy="0"/>
          </a:xfrm>
          <a:prstGeom prst="line">
            <a:avLst/>
          </a:prstGeom>
          <a:noFill/>
          <a:ln w="28575">
            <a:solidFill>
              <a:schemeClr val="tx1"/>
            </a:solidFill>
            <a:round/>
            <a:headEnd/>
            <a:tailEnd type="triangle" w="med" len="me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578" name="Text Box 18"/>
          <p:cNvSpPr txBox="1">
            <a:spLocks noChangeArrowheads="1"/>
          </p:cNvSpPr>
          <p:nvPr/>
        </p:nvSpPr>
        <p:spPr bwMode="auto">
          <a:xfrm>
            <a:off x="8991600" y="4267201"/>
            <a:ext cx="1426994" cy="646331"/>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Separation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of ions</a:t>
            </a:r>
          </a:p>
        </p:txBody>
      </p:sp>
      <p:sp>
        <p:nvSpPr>
          <p:cNvPr id="66579" name="Freeform 19"/>
          <p:cNvSpPr>
            <a:spLocks/>
          </p:cNvSpPr>
          <p:nvPr/>
        </p:nvSpPr>
        <p:spPr bwMode="auto">
          <a:xfrm>
            <a:off x="7239000" y="3962400"/>
            <a:ext cx="3054350" cy="2355850"/>
          </a:xfrm>
          <a:custGeom>
            <a:avLst/>
            <a:gdLst>
              <a:gd name="T0" fmla="*/ 0 w 1924"/>
              <a:gd name="T1" fmla="*/ 0 h 1484"/>
              <a:gd name="T2" fmla="*/ 76200 w 1924"/>
              <a:gd name="T3" fmla="*/ 914400 h 1484"/>
              <a:gd name="T4" fmla="*/ 228600 w 1924"/>
              <a:gd name="T5" fmla="*/ 2057400 h 1484"/>
              <a:gd name="T6" fmla="*/ 431800 w 1924"/>
              <a:gd name="T7" fmla="*/ 2317750 h 1484"/>
              <a:gd name="T8" fmla="*/ 838200 w 1924"/>
              <a:gd name="T9" fmla="*/ 1828800 h 1484"/>
              <a:gd name="T10" fmla="*/ 1371600 w 1924"/>
              <a:gd name="T11" fmla="*/ 1447800 h 1484"/>
              <a:gd name="T12" fmla="*/ 2019300 w 1924"/>
              <a:gd name="T13" fmla="*/ 1292225 h 1484"/>
              <a:gd name="T14" fmla="*/ 3054350 w 1924"/>
              <a:gd name="T15" fmla="*/ 1182688 h 1484"/>
              <a:gd name="T16" fmla="*/ 0 60000 65536"/>
              <a:gd name="T17" fmla="*/ 0 60000 65536"/>
              <a:gd name="T18" fmla="*/ 0 60000 65536"/>
              <a:gd name="T19" fmla="*/ 0 60000 65536"/>
              <a:gd name="T20" fmla="*/ 0 60000 65536"/>
              <a:gd name="T21" fmla="*/ 0 60000 65536"/>
              <a:gd name="T22" fmla="*/ 0 60000 65536"/>
              <a:gd name="T23" fmla="*/ 0 60000 65536"/>
              <a:gd name="T24" fmla="*/ 0 w 1924"/>
              <a:gd name="T25" fmla="*/ 0 h 1484"/>
              <a:gd name="T26" fmla="*/ 1924 w 1924"/>
              <a:gd name="T27" fmla="*/ 1484 h 14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4" h="1484">
                <a:moveTo>
                  <a:pt x="0" y="0"/>
                </a:moveTo>
                <a:cubicBezTo>
                  <a:pt x="12" y="180"/>
                  <a:pt x="24" y="360"/>
                  <a:pt x="48" y="576"/>
                </a:cubicBezTo>
                <a:cubicBezTo>
                  <a:pt x="72" y="792"/>
                  <a:pt x="107" y="1149"/>
                  <a:pt x="144" y="1296"/>
                </a:cubicBezTo>
                <a:cubicBezTo>
                  <a:pt x="181" y="1443"/>
                  <a:pt x="208" y="1484"/>
                  <a:pt x="272" y="1460"/>
                </a:cubicBezTo>
                <a:cubicBezTo>
                  <a:pt x="336" y="1436"/>
                  <a:pt x="429" y="1243"/>
                  <a:pt x="528" y="1152"/>
                </a:cubicBezTo>
                <a:cubicBezTo>
                  <a:pt x="627" y="1061"/>
                  <a:pt x="740" y="968"/>
                  <a:pt x="864" y="912"/>
                </a:cubicBezTo>
                <a:cubicBezTo>
                  <a:pt x="988" y="856"/>
                  <a:pt x="1095" y="842"/>
                  <a:pt x="1272" y="814"/>
                </a:cubicBezTo>
                <a:cubicBezTo>
                  <a:pt x="1449" y="786"/>
                  <a:pt x="1788" y="759"/>
                  <a:pt x="1924" y="745"/>
                </a:cubicBezTo>
              </a:path>
            </a:pathLst>
          </a:custGeom>
          <a:noFill/>
          <a:ln w="38100">
            <a:solidFill>
              <a:srgbClr val="F61B16"/>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580" name="Text Box 20"/>
          <p:cNvSpPr txBox="1">
            <a:spLocks noChangeArrowheads="1"/>
          </p:cNvSpPr>
          <p:nvPr/>
        </p:nvSpPr>
        <p:spPr bwMode="auto">
          <a:xfrm>
            <a:off x="6858001" y="3505200"/>
            <a:ext cx="582211"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61B16"/>
                </a:solidFill>
                <a:effectLst/>
                <a:uLnTx/>
                <a:uFillTx/>
                <a:latin typeface="Arial" charset="0"/>
                <a:ea typeface="+mn-ea"/>
                <a:cs typeface="+mn-cs"/>
              </a:rPr>
              <a:t>U(r)</a:t>
            </a:r>
          </a:p>
        </p:txBody>
      </p:sp>
      <p:sp>
        <p:nvSpPr>
          <p:cNvPr id="66581" name="Line 21"/>
          <p:cNvSpPr>
            <a:spLocks noChangeShapeType="1"/>
          </p:cNvSpPr>
          <p:nvPr/>
        </p:nvSpPr>
        <p:spPr bwMode="auto">
          <a:xfrm>
            <a:off x="8305800" y="5715000"/>
            <a:ext cx="457200" cy="304800"/>
          </a:xfrm>
          <a:prstGeom prst="line">
            <a:avLst/>
          </a:prstGeom>
          <a:noFill/>
          <a:ln w="9525">
            <a:solidFill>
              <a:schemeClr val="tx1"/>
            </a:solidFill>
            <a:round/>
            <a:headEnd type="triangle" w="med" len="me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582" name="Text Box 22"/>
          <p:cNvSpPr txBox="1">
            <a:spLocks noChangeArrowheads="1"/>
          </p:cNvSpPr>
          <p:nvPr/>
        </p:nvSpPr>
        <p:spPr bwMode="auto">
          <a:xfrm>
            <a:off x="7924801" y="6096000"/>
            <a:ext cx="2234907"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Coulomb attraction</a:t>
            </a:r>
          </a:p>
        </p:txBody>
      </p:sp>
      <p:sp>
        <p:nvSpPr>
          <p:cNvPr id="66583" name="Oval 23"/>
          <p:cNvSpPr>
            <a:spLocks noChangeArrowheads="1"/>
          </p:cNvSpPr>
          <p:nvPr/>
        </p:nvSpPr>
        <p:spPr bwMode="auto">
          <a:xfrm>
            <a:off x="9906000" y="4876800"/>
            <a:ext cx="457200" cy="533400"/>
          </a:xfrm>
          <a:prstGeom prst="ellipse">
            <a:avLst/>
          </a:prstGeom>
          <a:solidFill>
            <a:schemeClr val="accent6">
              <a:lumMod val="75000"/>
            </a:schemeClr>
          </a:solidFill>
          <a:ln w="9525">
            <a:solidFill>
              <a:schemeClr val="tx1"/>
            </a:solidFill>
            <a:round/>
            <a:headEnd/>
            <a:tailEnd/>
          </a:ln>
        </p:spPr>
        <p:txBody>
          <a:bodyPr wrap="none"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Na</a:t>
            </a:r>
            <a:r>
              <a:rPr kumimoji="0" lang="en-US" sz="1800" b="0" i="0" u="none" strike="noStrike" kern="1200" cap="none" spc="0" normalizeH="0" baseline="30000" noProof="0" dirty="0">
                <a:ln>
                  <a:noFill/>
                </a:ln>
                <a:solidFill>
                  <a:srgbClr val="000000"/>
                </a:solidFill>
                <a:effectLst/>
                <a:uLnTx/>
                <a:uFillTx/>
                <a:latin typeface="Arial" charset="0"/>
                <a:ea typeface="+mn-ea"/>
                <a:cs typeface="+mn-cs"/>
              </a:rPr>
              <a:t>+</a:t>
            </a:r>
          </a:p>
        </p:txBody>
      </p:sp>
      <p:sp>
        <p:nvSpPr>
          <p:cNvPr id="66584" name="Oval 24"/>
          <p:cNvSpPr>
            <a:spLocks noChangeArrowheads="1"/>
          </p:cNvSpPr>
          <p:nvPr/>
        </p:nvSpPr>
        <p:spPr bwMode="auto">
          <a:xfrm>
            <a:off x="6705600" y="4953000"/>
            <a:ext cx="457200" cy="457200"/>
          </a:xfrm>
          <a:prstGeom prst="ellipse">
            <a:avLst/>
          </a:prstGeom>
          <a:solidFill>
            <a:schemeClr val="accent6">
              <a:lumMod val="75000"/>
            </a:schemeClr>
          </a:solidFill>
          <a:ln w="9525">
            <a:solidFill>
              <a:schemeClr val="tx1"/>
            </a:solidFill>
            <a:round/>
            <a:headEnd/>
            <a:tailEnd/>
          </a:ln>
        </p:spPr>
        <p:txBody>
          <a:bodyPr wrap="none"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Cl</a:t>
            </a:r>
            <a:r>
              <a:rPr kumimoji="0" lang="en-US" sz="1800" b="0" i="0" u="none" strike="noStrike" kern="1200" cap="none" spc="0" normalizeH="0" baseline="30000" noProof="0" dirty="0">
                <a:ln>
                  <a:noFill/>
                </a:ln>
                <a:solidFill>
                  <a:srgbClr val="000000"/>
                </a:solidFill>
                <a:effectLst/>
                <a:uLnTx/>
                <a:uFillTx/>
                <a:latin typeface="Arial" charset="0"/>
                <a:ea typeface="+mn-ea"/>
                <a:cs typeface="+mn-cs"/>
              </a:rPr>
              <a:t>-</a:t>
            </a:r>
          </a:p>
        </p:txBody>
      </p:sp>
      <p:sp>
        <p:nvSpPr>
          <p:cNvPr id="66585" name="Line 25"/>
          <p:cNvSpPr>
            <a:spLocks noChangeShapeType="1"/>
          </p:cNvSpPr>
          <p:nvPr/>
        </p:nvSpPr>
        <p:spPr bwMode="auto">
          <a:xfrm flipV="1">
            <a:off x="7315200" y="3810000"/>
            <a:ext cx="457200" cy="685800"/>
          </a:xfrm>
          <a:prstGeom prst="line">
            <a:avLst/>
          </a:prstGeom>
          <a:noFill/>
          <a:ln w="9525">
            <a:solidFill>
              <a:schemeClr val="tx1"/>
            </a:solidFill>
            <a:round/>
            <a:headEnd type="triangle" w="med" len="me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586" name="Text Box 26"/>
          <p:cNvSpPr txBox="1">
            <a:spLocks noChangeArrowheads="1"/>
          </p:cNvSpPr>
          <p:nvPr/>
        </p:nvSpPr>
        <p:spPr bwMode="auto">
          <a:xfrm>
            <a:off x="7620001" y="3429001"/>
            <a:ext cx="1890261" cy="646331"/>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Repulsion when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atoms overlap</a:t>
            </a:r>
          </a:p>
        </p:txBody>
      </p:sp>
    </p:spTree>
    <p:extLst>
      <p:ext uri="{BB962C8B-B14F-4D97-AF65-F5344CB8AC3E}">
        <p14:creationId xmlns:p14="http://schemas.microsoft.com/office/powerpoint/2010/main" val="388593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66"/>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665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0 0  L 0.25 0  E" pathEditMode="relative" ptsTypes="">
                                      <p:cBhvr>
                                        <p:cTn id="14" dur="2000" fill="hold"/>
                                        <p:tgtEl>
                                          <p:spTgt spid="66567"/>
                                        </p:tgtEl>
                                        <p:attrNameLst>
                                          <p:attrName>ppt_x</p:attrName>
                                          <p:attrName>ppt_y</p:attrName>
                                        </p:attrNameLst>
                                      </p:cBhvr>
                                    </p:animMotion>
                                  </p:childTnLst>
                                </p:cTn>
                              </p:par>
                              <p:par>
                                <p:cTn id="15" presetID="63" presetClass="path" presetSubtype="0" accel="50000" decel="50000" fill="hold" grpId="0" nodeType="withEffect">
                                  <p:stCondLst>
                                    <p:cond delay="0"/>
                                  </p:stCondLst>
                                  <p:childTnLst>
                                    <p:animMotion origin="layout" path="M 0 0  L 0.25 0  E" pathEditMode="relative" ptsTypes="">
                                      <p:cBhvr>
                                        <p:cTn id="16" dur="2000" fill="hold"/>
                                        <p:tgtEl>
                                          <p:spTgt spid="66572"/>
                                        </p:tgtEl>
                                        <p:attrNameLst>
                                          <p:attrName>ppt_x</p:attrName>
                                          <p:attrName>ppt_y</p:attrName>
                                        </p:attrNameLst>
                                      </p:cBhvr>
                                    </p:animMotion>
                                  </p:childTnLst>
                                </p:cTn>
                              </p:par>
                              <p:par>
                                <p:cTn id="17" presetID="35" presetClass="path" presetSubtype="0" accel="50000" decel="50000" fill="hold" grpId="0" nodeType="withEffect">
                                  <p:stCondLst>
                                    <p:cond delay="0"/>
                                  </p:stCondLst>
                                  <p:childTnLst>
                                    <p:animMotion origin="layout" path="M 0 0  L -0.25 0  E" pathEditMode="relative" ptsTypes="">
                                      <p:cBhvr>
                                        <p:cTn id="18" dur="2000" fill="hold"/>
                                        <p:tgtEl>
                                          <p:spTgt spid="6656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1" nodeType="clickEffect">
                                  <p:stCondLst>
                                    <p:cond delay="0"/>
                                  </p:stCondLst>
                                  <p:childTnLst>
                                    <p:animMotion origin="layout" path="M 0.25 9.85427E-7 L 0.35573 0.0111 " pathEditMode="relative" rAng="0" ptsTypes="AA">
                                      <p:cBhvr>
                                        <p:cTn id="22" dur="2000" fill="hold"/>
                                        <p:tgtEl>
                                          <p:spTgt spid="66572"/>
                                        </p:tgtEl>
                                        <p:attrNameLst>
                                          <p:attrName>ppt_x</p:attrName>
                                          <p:attrName>ppt_y</p:attrName>
                                        </p:attrNameLst>
                                      </p:cBhvr>
                                      <p:rCtr x="53" y="6"/>
                                    </p:animMotion>
                                  </p:childTnLst>
                                </p:cTn>
                              </p:par>
                              <p:par>
                                <p:cTn id="23" presetID="6" presetClass="emph" presetSubtype="0" fill="hold" grpId="1" nodeType="withEffect">
                                  <p:stCondLst>
                                    <p:cond delay="0"/>
                                  </p:stCondLst>
                                  <p:childTnLst>
                                    <p:animScale>
                                      <p:cBhvr>
                                        <p:cTn id="24" dur="2000" fill="hold"/>
                                        <p:tgtEl>
                                          <p:spTgt spid="66567"/>
                                        </p:tgtEl>
                                      </p:cBhvr>
                                      <p:by x="50000" y="5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65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6574"/>
                                        </p:tgtEl>
                                        <p:attrNameLst>
                                          <p:attrName>style.visibility</p:attrName>
                                        </p:attrNameLst>
                                      </p:cBhvr>
                                      <p:to>
                                        <p:strVal val="visible"/>
                                      </p:to>
                                    </p:set>
                                  </p:childTnLst>
                                </p:cTn>
                              </p:par>
                              <p:par>
                                <p:cTn id="33" presetID="1" presetClass="exit" presetSubtype="0" fill="hold" grpId="2" nodeType="withEffect">
                                  <p:stCondLst>
                                    <p:cond delay="0"/>
                                  </p:stCondLst>
                                  <p:childTnLst>
                                    <p:set>
                                      <p:cBhvr>
                                        <p:cTn id="34" dur="1" fill="hold">
                                          <p:stCondLst>
                                            <p:cond delay="0"/>
                                          </p:stCondLst>
                                        </p:cTn>
                                        <p:tgtEl>
                                          <p:spTgt spid="6657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grpId="1" nodeType="clickEffect">
                                  <p:stCondLst>
                                    <p:cond delay="0"/>
                                  </p:stCondLst>
                                  <p:childTnLst>
                                    <p:animMotion origin="layout" path="M 1.66667E-6 4.18459E-6 L 0.08854 4.18459E-6 " pathEditMode="relative" rAng="0" ptsTypes="AA">
                                      <p:cBhvr>
                                        <p:cTn id="38" dur="2000" fill="hold"/>
                                        <p:tgtEl>
                                          <p:spTgt spid="66573"/>
                                        </p:tgtEl>
                                        <p:attrNameLst>
                                          <p:attrName>ppt_x</p:attrName>
                                          <p:attrName>ppt_y</p:attrName>
                                        </p:attrNameLst>
                                      </p:cBhvr>
                                      <p:rCtr x="44" y="0"/>
                                    </p:animMotion>
                                  </p:childTnLst>
                                </p:cTn>
                              </p:par>
                              <p:par>
                                <p:cTn id="39" presetID="63" presetClass="path" presetSubtype="0" accel="50000" decel="50000" fill="hold" grpId="2" nodeType="withEffect">
                                  <p:stCondLst>
                                    <p:cond delay="0"/>
                                  </p:stCondLst>
                                  <p:childTnLst>
                                    <p:animMotion origin="layout" path="M 0.25 -9.16031E-7 L 0.32083 0.00555 " pathEditMode="relative" rAng="0" ptsTypes="AA">
                                      <p:cBhvr>
                                        <p:cTn id="40" dur="2000" fill="hold"/>
                                        <p:tgtEl>
                                          <p:spTgt spid="66567"/>
                                        </p:tgtEl>
                                        <p:attrNameLst>
                                          <p:attrName>ppt_x</p:attrName>
                                          <p:attrName>ppt_y</p:attrName>
                                        </p:attrNameLst>
                                      </p:cBhvr>
                                      <p:rCtr x="35" y="3"/>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65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657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657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65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657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65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5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6582"/>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6658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58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658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658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35" presetClass="path" presetSubtype="0" accel="50000" decel="50000" fill="hold" grpId="0" nodeType="clickEffect">
                                  <p:stCondLst>
                                    <p:cond delay="0"/>
                                  </p:stCondLst>
                                  <p:childTnLst>
                                    <p:animMotion origin="layout" path="M 3.33333E-6 4.71895E-7 L -0.26528 0.00578 " pathEditMode="relative" rAng="0" ptsTypes="AA">
                                      <p:cBhvr>
                                        <p:cTn id="70" dur="2000" fill="hold"/>
                                        <p:tgtEl>
                                          <p:spTgt spid="66583"/>
                                        </p:tgtEl>
                                        <p:attrNameLst>
                                          <p:attrName>ppt_x</p:attrName>
                                          <p:attrName>ppt_y</p:attrName>
                                        </p:attrNameLst>
                                      </p:cBhvr>
                                      <p:rCtr x="-133"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P spid="66566" grpId="0"/>
      <p:bldP spid="66567" grpId="0" animBg="1"/>
      <p:bldP spid="66567" grpId="1" animBg="1"/>
      <p:bldP spid="66567" grpId="2" animBg="1"/>
      <p:bldP spid="66568" grpId="0" animBg="1"/>
      <p:bldP spid="66568" grpId="1" animBg="1"/>
      <p:bldP spid="66572" grpId="0"/>
      <p:bldP spid="66572" grpId="1"/>
      <p:bldP spid="66572" grpId="2"/>
      <p:bldP spid="66573" grpId="0"/>
      <p:bldP spid="66573" grpId="1"/>
      <p:bldP spid="66574" grpId="0"/>
      <p:bldP spid="66575" grpId="0" animBg="1"/>
      <p:bldP spid="66576" grpId="0"/>
      <p:bldP spid="66577" grpId="0" animBg="1"/>
      <p:bldP spid="66578" grpId="0"/>
      <p:bldP spid="66579" grpId="0" animBg="1"/>
      <p:bldP spid="66580" grpId="0"/>
      <p:bldP spid="66581" grpId="0" animBg="1"/>
      <p:bldP spid="66582" grpId="0"/>
      <p:bldP spid="66583" grpId="0" animBg="1"/>
      <p:bldP spid="66583" grpId="1" animBg="1"/>
      <p:bldP spid="66584" grpId="0" animBg="1"/>
      <p:bldP spid="66585" grpId="0" animBg="1"/>
      <p:bldP spid="6658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1435608" y="789067"/>
            <a:ext cx="1088136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265991">
                    <a:lumMod val="50000"/>
                  </a:srgbClr>
                </a:solidFill>
                <a:effectLst/>
                <a:uLnTx/>
                <a:uFillTx/>
                <a:latin typeface="Comic Sans MS" panose="030F0702030302020204" pitchFamily="66" charset="0"/>
                <a:ea typeface="+mn-ea"/>
                <a:cs typeface="+mn-cs"/>
              </a:rPr>
              <a:t>Bond energy or binding energy </a:t>
            </a:r>
            <a:r>
              <a:rPr kumimoji="0" lang="en-US" altLang="en-US" sz="2400" b="1" i="0" u="sng" strike="noStrike" kern="1200" cap="none" spc="0" normalizeH="0" baseline="0" noProof="0" dirty="0">
                <a:ln>
                  <a:noFill/>
                </a:ln>
                <a:solidFill>
                  <a:srgbClr val="265991">
                    <a:lumMod val="50000"/>
                  </a:srgbClr>
                </a:solidFill>
                <a:effectLst/>
                <a:uLnTx/>
                <a:uFillTx/>
                <a:latin typeface="Comic Sans MS" panose="030F0702030302020204" pitchFamily="66" charset="0"/>
                <a:ea typeface="+mn-ea"/>
                <a:cs typeface="+mn-cs"/>
              </a:rPr>
              <a:t>between</a:t>
            </a:r>
            <a:r>
              <a:rPr kumimoji="0" lang="en-US" altLang="en-US" sz="2400" b="1" i="0" u="sng" strike="noStrike" kern="1200" cap="none" spc="0" normalizeH="0" noProof="0" dirty="0">
                <a:ln>
                  <a:noFill/>
                </a:ln>
                <a:solidFill>
                  <a:srgbClr val="265991">
                    <a:lumMod val="50000"/>
                  </a:srgbClr>
                </a:solidFill>
                <a:effectLst/>
                <a:uLnTx/>
                <a:uFillTx/>
                <a:latin typeface="Comic Sans MS" panose="030F0702030302020204" pitchFamily="66" charset="0"/>
                <a:ea typeface="+mn-ea"/>
                <a:cs typeface="+mn-cs"/>
              </a:rPr>
              <a:t> atoms </a:t>
            </a:r>
            <a:r>
              <a:rPr kumimoji="0" lang="en-US" altLang="en-US" sz="2400" b="1" i="0" u="none" strike="noStrike" kern="1200" cap="none" spc="0" normalizeH="0" baseline="0" noProof="0" dirty="0">
                <a:ln>
                  <a:noFill/>
                </a:ln>
                <a:solidFill>
                  <a:srgbClr val="265991">
                    <a:lumMod val="50000"/>
                  </a:srgbClr>
                </a:solidFill>
                <a:effectLst/>
                <a:uLnTx/>
                <a:uFillTx/>
                <a:latin typeface="Comic Sans MS" panose="030F0702030302020204" pitchFamily="66" charset="0"/>
                <a:ea typeface="+mn-ea"/>
                <a:cs typeface="+mn-cs"/>
              </a:rPr>
              <a:t>are typically about 2 to 5 eV for strong bonds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265991">
                    <a:lumMod val="50000"/>
                  </a:srgbClr>
                </a:solidFill>
                <a:effectLst/>
                <a:uLnTx/>
                <a:uFillTx/>
                <a:latin typeface="Comic Sans MS" panose="030F0702030302020204" pitchFamily="66" charset="0"/>
                <a:ea typeface="+mn-ea"/>
                <a:cs typeface="+mn-cs"/>
              </a:rPr>
              <a:t>Weak bonds are electrostatic bonds between molecules </a:t>
            </a:r>
            <a:r>
              <a:rPr kumimoji="0" lang="en-US" altLang="en-US" sz="2400" b="1" i="0" u="sng" strike="noStrike" kern="1200" cap="none" spc="0" normalizeH="0" baseline="0" noProof="0" dirty="0">
                <a:ln>
                  <a:noFill/>
                </a:ln>
                <a:solidFill>
                  <a:srgbClr val="265991">
                    <a:lumMod val="50000"/>
                  </a:srgbClr>
                </a:solidFill>
                <a:effectLst/>
                <a:uLnTx/>
                <a:uFillTx/>
                <a:latin typeface="Comic Sans MS" panose="030F0702030302020204" pitchFamily="66" charset="0"/>
                <a:ea typeface="+mn-ea"/>
                <a:cs typeface="+mn-cs"/>
              </a:rPr>
              <a:t>(and not between atoms within a molecule)</a:t>
            </a:r>
            <a:r>
              <a:rPr kumimoji="0" lang="en-US" altLang="en-US" sz="2400" b="1" i="0" u="none" strike="noStrike" kern="1200" cap="none" spc="0" normalizeH="0" baseline="0" noProof="0" dirty="0">
                <a:ln>
                  <a:noFill/>
                </a:ln>
                <a:solidFill>
                  <a:srgbClr val="265991">
                    <a:lumMod val="50000"/>
                  </a:srgbClr>
                </a:solidFill>
                <a:effectLst/>
                <a:uLnTx/>
                <a:uFillTx/>
                <a:latin typeface="Comic Sans MS" panose="030F0702030302020204" pitchFamily="66" charset="0"/>
                <a:ea typeface="+mn-ea"/>
                <a:cs typeface="+mn-cs"/>
              </a:rPr>
              <a:t>. The binding energy is much less than that of strong bonds, about 0.04 to 0.3 eV.</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265991">
                    <a:lumMod val="50000"/>
                  </a:srgbClr>
                </a:solidFill>
                <a:effectLst/>
                <a:uLnTx/>
                <a:uFillTx/>
                <a:latin typeface="Comic Sans MS" panose="030F0702030302020204" pitchFamily="66" charset="0"/>
                <a:ea typeface="+mn-ea"/>
                <a:cs typeface="+mn-cs"/>
              </a:rPr>
              <a:t>Weak bonds are usually the result of attraction </a:t>
            </a:r>
            <a:r>
              <a:rPr kumimoji="0" lang="en-US" altLang="en-US" sz="2400" b="1" i="0" u="sng" strike="noStrike" kern="1200" cap="none" spc="0" normalizeH="0" baseline="0" noProof="0" dirty="0">
                <a:ln>
                  <a:noFill/>
                </a:ln>
                <a:solidFill>
                  <a:srgbClr val="265991">
                    <a:lumMod val="50000"/>
                  </a:srgbClr>
                </a:solidFill>
                <a:effectLst/>
                <a:uLnTx/>
                <a:uFillTx/>
                <a:latin typeface="Comic Sans MS" panose="030F0702030302020204" pitchFamily="66" charset="0"/>
                <a:ea typeface="+mn-ea"/>
                <a:cs typeface="+mn-cs"/>
              </a:rPr>
              <a:t>between dipoles. </a:t>
            </a:r>
            <a:r>
              <a:rPr kumimoji="0" lang="en-US" altLang="en-US" sz="2400" b="1" i="0" u="none" strike="noStrike" kern="1200" cap="none" spc="0" normalizeH="0" baseline="0" noProof="0" dirty="0">
                <a:ln>
                  <a:noFill/>
                </a:ln>
                <a:solidFill>
                  <a:srgbClr val="265991">
                    <a:lumMod val="50000"/>
                  </a:srgbClr>
                </a:solidFill>
                <a:effectLst/>
                <a:uLnTx/>
                <a:uFillTx/>
                <a:latin typeface="Comic Sans MS" panose="030F0702030302020204" pitchFamily="66" charset="0"/>
                <a:ea typeface="+mn-ea"/>
                <a:cs typeface="+mn-cs"/>
              </a:rPr>
              <a:t>The C+-O- and H+-N- dipoles attract each other.</a:t>
            </a:r>
          </a:p>
        </p:txBody>
      </p:sp>
      <p:sp>
        <p:nvSpPr>
          <p:cNvPr id="32771" name="Rectangle 5"/>
          <p:cNvSpPr>
            <a:spLocks noGrp="1" noChangeArrowheads="1"/>
          </p:cNvSpPr>
          <p:nvPr>
            <p:ph type="title"/>
          </p:nvPr>
        </p:nvSpPr>
        <p:spPr>
          <a:xfrm>
            <a:off x="2337568" y="121190"/>
            <a:ext cx="8785600" cy="857218"/>
          </a:xfrm>
        </p:spPr>
        <p:txBody>
          <a:bodyPr/>
          <a:lstStyle/>
          <a:p>
            <a:pPr eaLnBrk="1" hangingPunct="1"/>
            <a:r>
              <a:rPr lang="en-US" altLang="en-US" dirty="0">
                <a:latin typeface="Comic Sans MS" panose="030F0702030302020204" pitchFamily="66" charset="0"/>
              </a:rPr>
              <a:t>Weak (van der Waals) Bonds</a:t>
            </a:r>
          </a:p>
        </p:txBody>
      </p:sp>
      <p:pic>
        <p:nvPicPr>
          <p:cNvPr id="32772" name="Picture 7" descr="Figure_40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28" y="3974543"/>
            <a:ext cx="65532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866888" y="3836055"/>
            <a:ext cx="2889504"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 and - charges typically have magnitudes of a fraction of </a:t>
            </a:r>
            <a:r>
              <a:rPr kumimoji="0" lang="en-US" altLang="en-US" sz="24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2591539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850392" y="990600"/>
            <a:ext cx="10497312"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265991">
                    <a:lumMod val="50000"/>
                  </a:srgbClr>
                </a:solidFill>
                <a:effectLst/>
                <a:uLnTx/>
                <a:uFillTx/>
                <a:latin typeface="Comic Sans MS" panose="030F0702030302020204" pitchFamily="66" charset="0"/>
                <a:ea typeface="+mn-ea"/>
                <a:cs typeface="+mn-cs"/>
              </a:rPr>
              <a:t>Weak bonds become important in liquids and solids where strong bonds are absent.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265991">
                    <a:lumMod val="50000"/>
                  </a:srgbClr>
                </a:solidFill>
                <a:effectLst/>
                <a:uLnTx/>
                <a:uFillTx/>
                <a:latin typeface="Comic Sans MS" panose="030F0702030302020204" pitchFamily="66" charset="0"/>
                <a:ea typeface="+mn-ea"/>
                <a:cs typeface="+mn-cs"/>
              </a:rPr>
              <a:t>They are also important in living cells, especially in DNA replication.</a:t>
            </a:r>
          </a:p>
        </p:txBody>
      </p:sp>
      <p:sp>
        <p:nvSpPr>
          <p:cNvPr id="34819" name="Rectangle 5"/>
          <p:cNvSpPr>
            <a:spLocks noGrp="1" noChangeArrowheads="1"/>
          </p:cNvSpPr>
          <p:nvPr>
            <p:ph type="title"/>
          </p:nvPr>
        </p:nvSpPr>
        <p:spPr>
          <a:xfrm>
            <a:off x="2657608" y="121190"/>
            <a:ext cx="8785600" cy="729202"/>
          </a:xfrm>
        </p:spPr>
        <p:txBody>
          <a:bodyPr/>
          <a:lstStyle/>
          <a:p>
            <a:pPr eaLnBrk="1" hangingPunct="1"/>
            <a:r>
              <a:rPr lang="en-US" altLang="en-US" dirty="0">
                <a:latin typeface="Comic Sans MS" panose="030F0702030302020204" pitchFamily="66" charset="0"/>
              </a:rPr>
              <a:t>Weak (van der Waals) Bonds</a:t>
            </a:r>
          </a:p>
        </p:txBody>
      </p:sp>
      <p:pic>
        <p:nvPicPr>
          <p:cNvPr id="34820" name="Picture 7" descr="Figure_40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50" y="3005138"/>
            <a:ext cx="777557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988462" y="2637380"/>
            <a:ext cx="386355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red dots represent hydrogen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bonds between the two strands.</a:t>
            </a:r>
          </a:p>
        </p:txBody>
      </p:sp>
      <p:sp>
        <p:nvSpPr>
          <p:cNvPr id="3" name="TextBox 2"/>
          <p:cNvSpPr txBox="1"/>
          <p:nvPr/>
        </p:nvSpPr>
        <p:spPr>
          <a:xfrm>
            <a:off x="8166944" y="3939356"/>
            <a:ext cx="3863558"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 “Close-up” view: cytosine (C) and guanine (G) molecules 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separate strands of a DNA double helix are held together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by the hydrogen bonds (red dots) </a:t>
            </a:r>
            <a:r>
              <a:rPr kumimoji="0" lang="en-US" sz="18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involving 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 on one molecule attracted to an N- or C+-O-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molecule on the adjacent chain. </a:t>
            </a:r>
          </a:p>
        </p:txBody>
      </p:sp>
      <p:sp>
        <p:nvSpPr>
          <p:cNvPr id="4" name="TextBox 3">
            <a:extLst>
              <a:ext uri="{FF2B5EF4-FFF2-40B4-BE49-F238E27FC236}">
                <a16:creationId xmlns:a16="http://schemas.microsoft.com/office/drawing/2014/main" id="{8D97CC63-18BC-4395-A606-230042713308}"/>
              </a:ext>
            </a:extLst>
          </p:cNvPr>
          <p:cNvSpPr txBox="1"/>
          <p:nvPr/>
        </p:nvSpPr>
        <p:spPr>
          <a:xfrm>
            <a:off x="8166943" y="3372896"/>
            <a:ext cx="3616561" cy="646331"/>
          </a:xfrm>
          <a:prstGeom prst="rect">
            <a:avLst/>
          </a:prstGeom>
          <a:noFill/>
        </p:spPr>
        <p:txBody>
          <a:bodyPr wrap="square" rtlCol="0">
            <a:spAutoFit/>
          </a:bodyPr>
          <a:lstStyle/>
          <a:p>
            <a:r>
              <a:rPr lang="en-US" dirty="0">
                <a:latin typeface="Comic Sans MS" panose="030F0702030302020204" pitchFamily="66" charset="0"/>
              </a:rPr>
              <a:t>(a) Section of a DNA double helix</a:t>
            </a:r>
          </a:p>
        </p:txBody>
      </p:sp>
    </p:spTree>
    <p:extLst>
      <p:ext uri="{BB962C8B-B14F-4D97-AF65-F5344CB8AC3E}">
        <p14:creationId xmlns:p14="http://schemas.microsoft.com/office/powerpoint/2010/main" val="1466759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9241" y="403063"/>
            <a:ext cx="6589199" cy="574962"/>
          </a:xfrm>
        </p:spPr>
        <p:txBody>
          <a:bodyPr>
            <a:normAutofit fontScale="90000"/>
          </a:bodyPr>
          <a:lstStyle/>
          <a:p>
            <a:r>
              <a:rPr lang="en-US" altLang="en-US" dirty="0">
                <a:solidFill>
                  <a:schemeClr val="accent3">
                    <a:lumMod val="50000"/>
                  </a:schemeClr>
                </a:solidFill>
                <a:latin typeface="Comic Sans MS" panose="030F0702030302020204" pitchFamily="66" charset="0"/>
              </a:rPr>
              <a:t>Rotation and Vibration</a:t>
            </a:r>
            <a:endParaRPr lang="en-US" dirty="0">
              <a:solidFill>
                <a:schemeClr val="accent3">
                  <a:lumMod val="50000"/>
                </a:schemeClr>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92799" y="1558793"/>
                <a:ext cx="7654506" cy="5382883"/>
              </a:xfrm>
            </p:spPr>
            <p:txBody>
              <a:bodyPr>
                <a:normAutofit/>
              </a:bodyPr>
              <a:lstStyle/>
              <a:p>
                <a:r>
                  <a:rPr lang="en-US" sz="2400" dirty="0">
                    <a:solidFill>
                      <a:schemeClr val="accent3">
                        <a:lumMod val="50000"/>
                      </a:schemeClr>
                    </a:solidFill>
                    <a:latin typeface="Comic Sans MS" panose="030F0702030302020204" pitchFamily="66" charset="0"/>
                  </a:rPr>
                  <a:t>In diatomic molecules, we have rotation and vibration, the molecular levels depend on the two quantum numbers </a:t>
                </a:r>
                <a14:m>
                  <m:oMath xmlns:m="http://schemas.openxmlformats.org/officeDocument/2006/math">
                    <m:r>
                      <a:rPr lang="en-US" sz="2400" i="1" dirty="0" smtClean="0">
                        <a:solidFill>
                          <a:schemeClr val="accent3">
                            <a:lumMod val="50000"/>
                          </a:schemeClr>
                        </a:solidFill>
                        <a:latin typeface="Cambria Math" panose="02040503050406030204" pitchFamily="18" charset="0"/>
                      </a:rPr>
                      <m:t>𝑛</m:t>
                    </m:r>
                  </m:oMath>
                </a14:m>
                <a:r>
                  <a:rPr lang="en-US" sz="2400" dirty="0">
                    <a:solidFill>
                      <a:schemeClr val="accent3">
                        <a:lumMod val="50000"/>
                      </a:schemeClr>
                    </a:solidFill>
                    <a:latin typeface="Comic Sans MS" panose="030F0702030302020204" pitchFamily="66" charset="0"/>
                  </a:rPr>
                  <a:t>, and </a:t>
                </a:r>
                <a14:m>
                  <m:oMath xmlns:m="http://schemas.openxmlformats.org/officeDocument/2006/math">
                    <m:r>
                      <a:rPr lang="en-US" sz="2400" i="1" dirty="0" smtClean="0">
                        <a:solidFill>
                          <a:schemeClr val="accent3">
                            <a:lumMod val="50000"/>
                          </a:schemeClr>
                        </a:solidFill>
                        <a:latin typeface="Cambria Math" panose="02040503050406030204" pitchFamily="18" charset="0"/>
                      </a:rPr>
                      <m:t>𝑙</m:t>
                    </m:r>
                  </m:oMath>
                </a14:m>
                <a:r>
                  <a:rPr lang="en-US" sz="2400" dirty="0">
                    <a:solidFill>
                      <a:schemeClr val="accent3">
                        <a:lumMod val="50000"/>
                      </a:schemeClr>
                    </a:solidFill>
                    <a:latin typeface="Comic Sans MS" panose="030F0702030302020204" pitchFamily="66" charset="0"/>
                  </a:rPr>
                  <a:t>, related to the vibrational and rotational energy respectively.</a:t>
                </a:r>
              </a:p>
              <a:p>
                <a:r>
                  <a:rPr lang="en-US" sz="2400" dirty="0">
                    <a:solidFill>
                      <a:schemeClr val="accent3">
                        <a:lumMod val="50000"/>
                      </a:schemeClr>
                    </a:solidFill>
                    <a:latin typeface="Comic Sans MS" panose="030F0702030302020204" pitchFamily="66" charset="0"/>
                  </a:rPr>
                  <a:t>The vibrational part in particular is identical to the one dimensional case. The molecular energy:</a:t>
                </a:r>
              </a:p>
              <a:p>
                <a14:m>
                  <m:oMath xmlns:m="http://schemas.openxmlformats.org/officeDocument/2006/math">
                    <m:sSub>
                      <m:sSubPr>
                        <m:ctrlPr>
                          <a:rPr lang="en-US" sz="2400" i="1" smtClean="0">
                            <a:solidFill>
                              <a:schemeClr val="accent3">
                                <a:lumMod val="50000"/>
                              </a:schemeClr>
                            </a:solidFill>
                            <a:latin typeface="Cambria Math" panose="02040503050406030204" pitchFamily="18" charset="0"/>
                          </a:rPr>
                        </m:ctrlPr>
                      </m:sSubPr>
                      <m:e>
                        <m:r>
                          <a:rPr lang="en-US" sz="2400" b="0" i="1" smtClean="0">
                            <a:solidFill>
                              <a:schemeClr val="accent3">
                                <a:lumMod val="50000"/>
                              </a:schemeClr>
                            </a:solidFill>
                            <a:latin typeface="Cambria Math" panose="02040503050406030204" pitchFamily="18" charset="0"/>
                          </a:rPr>
                          <m:t>𝐸</m:t>
                        </m:r>
                      </m:e>
                      <m:sub>
                        <m:r>
                          <a:rPr lang="en-US" sz="2400" b="0" i="1" smtClean="0">
                            <a:solidFill>
                              <a:schemeClr val="accent3">
                                <a:lumMod val="50000"/>
                              </a:schemeClr>
                            </a:solidFill>
                            <a:latin typeface="Cambria Math" panose="02040503050406030204" pitchFamily="18" charset="0"/>
                          </a:rPr>
                          <m:t>𝑛</m:t>
                        </m:r>
                        <m:r>
                          <a:rPr lang="en-US" sz="2400" b="0" i="1" smtClean="0">
                            <a:solidFill>
                              <a:schemeClr val="accent3">
                                <a:lumMod val="50000"/>
                              </a:schemeClr>
                            </a:solidFill>
                            <a:latin typeface="Cambria Math" panose="02040503050406030204" pitchFamily="18" charset="0"/>
                          </a:rPr>
                          <m:t>,</m:t>
                        </m:r>
                        <m:r>
                          <a:rPr lang="en-US" sz="2400" b="0" i="1" smtClean="0">
                            <a:solidFill>
                              <a:schemeClr val="accent3">
                                <a:lumMod val="50000"/>
                              </a:schemeClr>
                            </a:solidFill>
                            <a:latin typeface="Cambria Math" panose="02040503050406030204" pitchFamily="18" charset="0"/>
                          </a:rPr>
                          <m:t>𝑙</m:t>
                        </m:r>
                      </m:sub>
                    </m:sSub>
                    <m:r>
                      <a:rPr lang="en-US" sz="2400" b="0" i="1" smtClean="0">
                        <a:solidFill>
                          <a:schemeClr val="accent3">
                            <a:lumMod val="50000"/>
                          </a:schemeClr>
                        </a:solidFill>
                        <a:latin typeface="Cambria Math" panose="02040503050406030204" pitchFamily="18" charset="0"/>
                      </a:rPr>
                      <m:t>=</m:t>
                    </m:r>
                    <m:sSub>
                      <m:sSubPr>
                        <m:ctrlPr>
                          <a:rPr lang="en-US" sz="2400" b="0" i="1" smtClean="0">
                            <a:solidFill>
                              <a:schemeClr val="accent3">
                                <a:lumMod val="50000"/>
                              </a:schemeClr>
                            </a:solidFill>
                            <a:latin typeface="Cambria Math" panose="02040503050406030204" pitchFamily="18" charset="0"/>
                          </a:rPr>
                        </m:ctrlPr>
                      </m:sSubPr>
                      <m:e>
                        <m:r>
                          <a:rPr lang="en-US" sz="2400" b="0" i="1" smtClean="0">
                            <a:solidFill>
                              <a:schemeClr val="accent3">
                                <a:lumMod val="50000"/>
                              </a:schemeClr>
                            </a:solidFill>
                            <a:latin typeface="Cambria Math" panose="02040503050406030204" pitchFamily="18" charset="0"/>
                          </a:rPr>
                          <m:t>𝐸</m:t>
                        </m:r>
                      </m:e>
                      <m:sub>
                        <m:r>
                          <a:rPr lang="en-US" sz="2400" b="0" i="1" smtClean="0">
                            <a:solidFill>
                              <a:schemeClr val="accent3">
                                <a:lumMod val="50000"/>
                              </a:schemeClr>
                            </a:solidFill>
                            <a:latin typeface="Cambria Math" panose="02040503050406030204" pitchFamily="18" charset="0"/>
                          </a:rPr>
                          <m:t>𝑣𝑖𝑏</m:t>
                        </m:r>
                      </m:sub>
                    </m:sSub>
                    <m:r>
                      <a:rPr lang="en-US" sz="2400" b="0" i="1" smtClean="0">
                        <a:solidFill>
                          <a:schemeClr val="accent3">
                            <a:lumMod val="50000"/>
                          </a:schemeClr>
                        </a:solidFill>
                        <a:latin typeface="Cambria Math" panose="02040503050406030204" pitchFamily="18" charset="0"/>
                      </a:rPr>
                      <m:t>+</m:t>
                    </m:r>
                    <m:sSub>
                      <m:sSubPr>
                        <m:ctrlPr>
                          <a:rPr lang="en-US" sz="2400" b="0" i="1" smtClean="0">
                            <a:solidFill>
                              <a:schemeClr val="accent3">
                                <a:lumMod val="50000"/>
                              </a:schemeClr>
                            </a:solidFill>
                            <a:latin typeface="Cambria Math" panose="02040503050406030204" pitchFamily="18" charset="0"/>
                          </a:rPr>
                        </m:ctrlPr>
                      </m:sSubPr>
                      <m:e>
                        <m:r>
                          <a:rPr lang="en-US" sz="2400" b="0" i="1" smtClean="0">
                            <a:solidFill>
                              <a:schemeClr val="accent3">
                                <a:lumMod val="50000"/>
                              </a:schemeClr>
                            </a:solidFill>
                            <a:latin typeface="Cambria Math" panose="02040503050406030204" pitchFamily="18" charset="0"/>
                          </a:rPr>
                          <m:t>𝐸</m:t>
                        </m:r>
                      </m:e>
                      <m:sub>
                        <m:r>
                          <a:rPr lang="en-US" sz="2400" b="0" i="1" smtClean="0">
                            <a:solidFill>
                              <a:schemeClr val="accent3">
                                <a:lumMod val="50000"/>
                              </a:schemeClr>
                            </a:solidFill>
                            <a:latin typeface="Cambria Math" panose="02040503050406030204" pitchFamily="18" charset="0"/>
                          </a:rPr>
                          <m:t>𝑟𝑜𝑡</m:t>
                        </m:r>
                      </m:sub>
                    </m:sSub>
                    <m:r>
                      <a:rPr lang="en-US" sz="2400" b="0" i="1" smtClean="0">
                        <a:solidFill>
                          <a:schemeClr val="accent3">
                            <a:lumMod val="50000"/>
                          </a:schemeClr>
                        </a:solidFill>
                        <a:latin typeface="Cambria Math" panose="02040503050406030204" pitchFamily="18" charset="0"/>
                      </a:rPr>
                      <m:t>=</m:t>
                    </m:r>
                    <m:d>
                      <m:dPr>
                        <m:ctrlPr>
                          <a:rPr lang="en-US" sz="2400" b="0" i="1" smtClean="0">
                            <a:solidFill>
                              <a:schemeClr val="accent3">
                                <a:lumMod val="50000"/>
                              </a:schemeClr>
                            </a:solidFill>
                            <a:latin typeface="Cambria Math" panose="02040503050406030204" pitchFamily="18" charset="0"/>
                          </a:rPr>
                        </m:ctrlPr>
                      </m:dPr>
                      <m:e>
                        <m:r>
                          <a:rPr lang="en-US" sz="2400" b="0" i="1" smtClean="0">
                            <a:solidFill>
                              <a:schemeClr val="accent3">
                                <a:lumMod val="50000"/>
                              </a:schemeClr>
                            </a:solidFill>
                            <a:latin typeface="Cambria Math" panose="02040503050406030204" pitchFamily="18" charset="0"/>
                          </a:rPr>
                          <m:t>𝑛</m:t>
                        </m:r>
                        <m:r>
                          <a:rPr lang="en-US" sz="2400" b="0" i="1" smtClean="0">
                            <a:solidFill>
                              <a:schemeClr val="accent3">
                                <a:lumMod val="50000"/>
                              </a:schemeClr>
                            </a:solidFill>
                            <a:latin typeface="Cambria Math" panose="02040503050406030204" pitchFamily="18" charset="0"/>
                          </a:rPr>
                          <m:t>+</m:t>
                        </m:r>
                        <m:f>
                          <m:fPr>
                            <m:ctrlPr>
                              <a:rPr lang="en-US" sz="2400" b="0" i="1" smtClean="0">
                                <a:solidFill>
                                  <a:schemeClr val="accent3">
                                    <a:lumMod val="50000"/>
                                  </a:schemeClr>
                                </a:solidFill>
                                <a:latin typeface="Cambria Math" panose="02040503050406030204" pitchFamily="18" charset="0"/>
                              </a:rPr>
                            </m:ctrlPr>
                          </m:fPr>
                          <m:num>
                            <m:r>
                              <a:rPr lang="en-US" sz="2400" b="0" i="1" smtClean="0">
                                <a:solidFill>
                                  <a:schemeClr val="accent3">
                                    <a:lumMod val="50000"/>
                                  </a:schemeClr>
                                </a:solidFill>
                                <a:latin typeface="Cambria Math" panose="02040503050406030204" pitchFamily="18" charset="0"/>
                              </a:rPr>
                              <m:t>1</m:t>
                            </m:r>
                          </m:num>
                          <m:den>
                            <m:r>
                              <a:rPr lang="en-US" sz="2400" b="0" i="1" smtClean="0">
                                <a:solidFill>
                                  <a:schemeClr val="accent3">
                                    <a:lumMod val="50000"/>
                                  </a:schemeClr>
                                </a:solidFill>
                                <a:latin typeface="Cambria Math" panose="02040503050406030204" pitchFamily="18" charset="0"/>
                              </a:rPr>
                              <m:t>2</m:t>
                            </m:r>
                          </m:den>
                        </m:f>
                      </m:e>
                    </m:d>
                    <m:r>
                      <a:rPr lang="en-US" sz="2400" b="0" i="1" smtClean="0">
                        <a:solidFill>
                          <a:schemeClr val="accent3">
                            <a:lumMod val="50000"/>
                          </a:schemeClr>
                        </a:solidFill>
                        <a:latin typeface="Cambria Math" panose="02040503050406030204" pitchFamily="18" charset="0"/>
                      </a:rPr>
                      <m:t>h</m:t>
                    </m:r>
                    <m:rad>
                      <m:radPr>
                        <m:degHide m:val="on"/>
                        <m:ctrlPr>
                          <a:rPr lang="en-US" sz="2400" b="0" i="1" smtClean="0">
                            <a:solidFill>
                              <a:schemeClr val="accent3">
                                <a:lumMod val="50000"/>
                              </a:schemeClr>
                            </a:solidFill>
                            <a:latin typeface="Cambria Math" panose="02040503050406030204" pitchFamily="18" charset="0"/>
                          </a:rPr>
                        </m:ctrlPr>
                      </m:radPr>
                      <m:deg/>
                      <m:e>
                        <m:f>
                          <m:fPr>
                            <m:ctrlPr>
                              <a:rPr lang="en-US" sz="2400" b="0" i="1" smtClean="0">
                                <a:solidFill>
                                  <a:schemeClr val="accent3">
                                    <a:lumMod val="50000"/>
                                  </a:schemeClr>
                                </a:solidFill>
                                <a:latin typeface="Cambria Math" panose="02040503050406030204" pitchFamily="18" charset="0"/>
                              </a:rPr>
                            </m:ctrlPr>
                          </m:fPr>
                          <m:num>
                            <m:r>
                              <a:rPr lang="en-US" sz="2400" b="0" i="1" smtClean="0">
                                <a:solidFill>
                                  <a:schemeClr val="accent3">
                                    <a:lumMod val="50000"/>
                                  </a:schemeClr>
                                </a:solidFill>
                                <a:latin typeface="Cambria Math" panose="02040503050406030204" pitchFamily="18" charset="0"/>
                              </a:rPr>
                              <m:t>𝑘</m:t>
                            </m:r>
                          </m:num>
                          <m:den>
                            <m:r>
                              <a:rPr lang="en-US" sz="2400" b="0" i="1" smtClean="0">
                                <a:solidFill>
                                  <a:schemeClr val="accent3">
                                    <a:lumMod val="50000"/>
                                  </a:schemeClr>
                                </a:solidFill>
                                <a:latin typeface="Cambria Math" panose="02040503050406030204" pitchFamily="18" charset="0"/>
                                <a:ea typeface="Cambria Math" panose="02040503050406030204" pitchFamily="18" charset="0"/>
                              </a:rPr>
                              <m:t>𝜇</m:t>
                            </m:r>
                          </m:den>
                        </m:f>
                      </m:e>
                    </m:rad>
                    <m:r>
                      <a:rPr lang="en-US" sz="2400" b="0" i="1" smtClean="0">
                        <a:solidFill>
                          <a:schemeClr val="accent3">
                            <a:lumMod val="50000"/>
                          </a:schemeClr>
                        </a:solidFill>
                        <a:latin typeface="Cambria Math" panose="02040503050406030204" pitchFamily="18" charset="0"/>
                      </a:rPr>
                      <m:t>+ </m:t>
                    </m:r>
                    <m:f>
                      <m:fPr>
                        <m:ctrlPr>
                          <a:rPr lang="en-US" sz="2400" b="0" i="1" smtClean="0">
                            <a:solidFill>
                              <a:schemeClr val="accent3">
                                <a:lumMod val="50000"/>
                              </a:schemeClr>
                            </a:solidFill>
                            <a:latin typeface="Cambria Math" panose="02040503050406030204" pitchFamily="18" charset="0"/>
                          </a:rPr>
                        </m:ctrlPr>
                      </m:fPr>
                      <m:num>
                        <m:sSup>
                          <m:sSupPr>
                            <m:ctrlPr>
                              <a:rPr lang="en-US" sz="2400" b="0" i="1" smtClean="0">
                                <a:solidFill>
                                  <a:schemeClr val="accent3">
                                    <a:lumMod val="50000"/>
                                  </a:schemeClr>
                                </a:solidFill>
                                <a:latin typeface="Cambria Math" panose="02040503050406030204" pitchFamily="18" charset="0"/>
                              </a:rPr>
                            </m:ctrlPr>
                          </m:sSupPr>
                          <m:e>
                            <m:r>
                              <a:rPr lang="en-US" sz="2400" b="0" i="1" smtClean="0">
                                <a:solidFill>
                                  <a:schemeClr val="accent3">
                                    <a:lumMod val="50000"/>
                                  </a:schemeClr>
                                </a:solidFill>
                                <a:latin typeface="Cambria Math" panose="02040503050406030204" pitchFamily="18" charset="0"/>
                              </a:rPr>
                              <m:t>h</m:t>
                            </m:r>
                          </m:e>
                          <m:sup>
                            <m:r>
                              <a:rPr lang="en-US" sz="2400" b="0" i="1" smtClean="0">
                                <a:solidFill>
                                  <a:schemeClr val="accent3">
                                    <a:lumMod val="50000"/>
                                  </a:schemeClr>
                                </a:solidFill>
                                <a:latin typeface="Cambria Math" panose="02040503050406030204" pitchFamily="18" charset="0"/>
                              </a:rPr>
                              <m:t>2</m:t>
                            </m:r>
                          </m:sup>
                        </m:sSup>
                        <m:r>
                          <a:rPr lang="en-US" sz="2400" b="0" i="1" smtClean="0">
                            <a:solidFill>
                              <a:schemeClr val="accent3">
                                <a:lumMod val="50000"/>
                              </a:schemeClr>
                            </a:solidFill>
                            <a:latin typeface="Cambria Math" panose="02040503050406030204" pitchFamily="18" charset="0"/>
                            <a:ea typeface="Cambria Math" panose="02040503050406030204" pitchFamily="18" charset="0"/>
                          </a:rPr>
                          <m:t>ℓ</m:t>
                        </m:r>
                        <m:r>
                          <a:rPr lang="en-US" sz="2400" b="0" i="1" smtClean="0">
                            <a:solidFill>
                              <a:schemeClr val="accent3">
                                <a:lumMod val="50000"/>
                              </a:schemeClr>
                            </a:solidFill>
                            <a:latin typeface="Cambria Math" panose="02040503050406030204" pitchFamily="18" charset="0"/>
                          </a:rPr>
                          <m:t>(</m:t>
                        </m:r>
                        <m:r>
                          <a:rPr lang="en-US" sz="2400" b="0" i="1" smtClean="0">
                            <a:solidFill>
                              <a:schemeClr val="accent3">
                                <a:lumMod val="50000"/>
                              </a:schemeClr>
                            </a:solidFill>
                            <a:latin typeface="Cambria Math" panose="02040503050406030204" pitchFamily="18" charset="0"/>
                            <a:ea typeface="Cambria Math" panose="02040503050406030204" pitchFamily="18" charset="0"/>
                          </a:rPr>
                          <m:t>ℓ</m:t>
                        </m:r>
                        <m:r>
                          <a:rPr lang="en-US" sz="2400" b="0" i="1" smtClean="0">
                            <a:solidFill>
                              <a:schemeClr val="accent3">
                                <a:lumMod val="50000"/>
                              </a:schemeClr>
                            </a:solidFill>
                            <a:latin typeface="Cambria Math" panose="02040503050406030204" pitchFamily="18" charset="0"/>
                          </a:rPr>
                          <m:t>+1)</m:t>
                        </m:r>
                      </m:num>
                      <m:den>
                        <m:r>
                          <a:rPr lang="en-US" sz="2400" b="0" i="1" smtClean="0">
                            <a:solidFill>
                              <a:schemeClr val="accent3">
                                <a:lumMod val="50000"/>
                              </a:schemeClr>
                            </a:solidFill>
                            <a:latin typeface="Cambria Math" panose="02040503050406030204" pitchFamily="18" charset="0"/>
                          </a:rPr>
                          <m:t>2</m:t>
                        </m:r>
                        <m:r>
                          <a:rPr lang="en-US" sz="2400" b="0" i="1" smtClean="0">
                            <a:solidFill>
                              <a:schemeClr val="accent3">
                                <a:lumMod val="50000"/>
                              </a:schemeClr>
                            </a:solidFill>
                            <a:latin typeface="Cambria Math" panose="02040503050406030204" pitchFamily="18" charset="0"/>
                            <a:ea typeface="Cambria Math" panose="02040503050406030204" pitchFamily="18" charset="0"/>
                          </a:rPr>
                          <m:t>𝜇</m:t>
                        </m:r>
                        <m:sSup>
                          <m:sSupPr>
                            <m:ctrlPr>
                              <a:rPr lang="en-US" sz="2400" b="0" i="1" smtClean="0">
                                <a:solidFill>
                                  <a:schemeClr val="accent3">
                                    <a:lumMod val="50000"/>
                                  </a:schemeClr>
                                </a:solidFill>
                                <a:latin typeface="Cambria Math" panose="02040503050406030204" pitchFamily="18" charset="0"/>
                                <a:ea typeface="Cambria Math" panose="02040503050406030204" pitchFamily="18" charset="0"/>
                              </a:rPr>
                            </m:ctrlPr>
                          </m:sSupPr>
                          <m:e>
                            <m:r>
                              <a:rPr lang="en-US" sz="2400" b="0" i="1" smtClean="0">
                                <a:solidFill>
                                  <a:schemeClr val="accent3">
                                    <a:lumMod val="50000"/>
                                  </a:schemeClr>
                                </a:solidFill>
                                <a:latin typeface="Cambria Math" panose="02040503050406030204" pitchFamily="18" charset="0"/>
                                <a:ea typeface="Cambria Math" panose="02040503050406030204" pitchFamily="18" charset="0"/>
                              </a:rPr>
                              <m:t>𝑎</m:t>
                            </m:r>
                          </m:e>
                          <m:sup>
                            <m:r>
                              <a:rPr lang="en-US" sz="2400" b="0" i="1" smtClean="0">
                                <a:solidFill>
                                  <a:schemeClr val="accent3">
                                    <a:lumMod val="50000"/>
                                  </a:schemeClr>
                                </a:solidFill>
                                <a:latin typeface="Cambria Math" panose="02040503050406030204" pitchFamily="18" charset="0"/>
                                <a:ea typeface="Cambria Math" panose="02040503050406030204" pitchFamily="18" charset="0"/>
                              </a:rPr>
                              <m:t>2</m:t>
                            </m:r>
                          </m:sup>
                        </m:sSup>
                      </m:den>
                    </m:f>
                  </m:oMath>
                </a14:m>
                <a:endParaRPr lang="en-US" sz="2400" dirty="0">
                  <a:solidFill>
                    <a:schemeClr val="accent3">
                      <a:lumMod val="50000"/>
                    </a:schemeClr>
                  </a:solidFill>
                  <a:latin typeface="Comic Sans MS" panose="030F0702030302020204" pitchFamily="66" charset="0"/>
                </a:endParaRPr>
              </a:p>
              <a:p>
                <a:r>
                  <a:rPr lang="en-US" sz="2400" dirty="0">
                    <a:solidFill>
                      <a:schemeClr val="accent3">
                        <a:lumMod val="50000"/>
                      </a:schemeClr>
                    </a:solidFill>
                    <a:latin typeface="Comic Sans MS" panose="030F0702030302020204" pitchFamily="66" charset="0"/>
                  </a:rPr>
                  <a:t>Where </a:t>
                </a:r>
                <a14:m>
                  <m:oMath xmlns:m="http://schemas.openxmlformats.org/officeDocument/2006/math">
                    <m:r>
                      <a:rPr lang="en-US" sz="2400" i="1" smtClean="0">
                        <a:solidFill>
                          <a:schemeClr val="accent3">
                            <a:lumMod val="50000"/>
                          </a:schemeClr>
                        </a:solidFill>
                        <a:latin typeface="Cambria Math" panose="02040503050406030204" pitchFamily="18" charset="0"/>
                        <a:ea typeface="Cambria Math" panose="02040503050406030204" pitchFamily="18" charset="0"/>
                      </a:rPr>
                      <m:t>𝜇</m:t>
                    </m:r>
                    <m:r>
                      <a:rPr lang="en-US" sz="2400" b="0" i="1" smtClean="0">
                        <a:solidFill>
                          <a:schemeClr val="accent3">
                            <a:lumMod val="50000"/>
                          </a:schemeClr>
                        </a:solidFill>
                        <a:latin typeface="Cambria Math" panose="02040503050406030204" pitchFamily="18" charset="0"/>
                        <a:ea typeface="Cambria Math" panose="02040503050406030204" pitchFamily="18" charset="0"/>
                      </a:rPr>
                      <m:t>=</m:t>
                    </m:r>
                    <m:f>
                      <m:fPr>
                        <m:ctrlPr>
                          <a:rPr lang="en-US" sz="2400" b="0" i="1" smtClean="0">
                            <a:solidFill>
                              <a:schemeClr val="accent3">
                                <a:lumMod val="50000"/>
                              </a:schemeClr>
                            </a:solidFill>
                            <a:latin typeface="Cambria Math" panose="02040503050406030204" pitchFamily="18" charset="0"/>
                            <a:ea typeface="Cambria Math" panose="02040503050406030204" pitchFamily="18" charset="0"/>
                          </a:rPr>
                        </m:ctrlPr>
                      </m:fPr>
                      <m:num>
                        <m:sSub>
                          <m:sSubPr>
                            <m:ctrlPr>
                              <a:rPr lang="en-US" sz="2400" b="0" i="1" smtClean="0">
                                <a:solidFill>
                                  <a:schemeClr val="accent3">
                                    <a:lumMod val="50000"/>
                                  </a:schemeClr>
                                </a:solidFill>
                                <a:latin typeface="Cambria Math" panose="02040503050406030204" pitchFamily="18" charset="0"/>
                                <a:ea typeface="Cambria Math" panose="02040503050406030204" pitchFamily="18" charset="0"/>
                              </a:rPr>
                            </m:ctrlPr>
                          </m:sSubPr>
                          <m:e>
                            <m:r>
                              <a:rPr lang="en-US" sz="2400" b="0" i="1" smtClean="0">
                                <a:solidFill>
                                  <a:schemeClr val="accent3">
                                    <a:lumMod val="50000"/>
                                  </a:schemeClr>
                                </a:solidFill>
                                <a:latin typeface="Cambria Math" panose="02040503050406030204" pitchFamily="18" charset="0"/>
                                <a:ea typeface="Cambria Math" panose="02040503050406030204" pitchFamily="18" charset="0"/>
                              </a:rPr>
                              <m:t>𝑚</m:t>
                            </m:r>
                          </m:e>
                          <m:sub>
                            <m:r>
                              <a:rPr lang="en-US" sz="2400" b="0" i="1" smtClean="0">
                                <a:solidFill>
                                  <a:schemeClr val="accent3">
                                    <a:lumMod val="50000"/>
                                  </a:schemeClr>
                                </a:solidFill>
                                <a:latin typeface="Cambria Math" panose="02040503050406030204" pitchFamily="18" charset="0"/>
                                <a:ea typeface="Cambria Math" panose="02040503050406030204" pitchFamily="18" charset="0"/>
                              </a:rPr>
                              <m:t>1</m:t>
                            </m:r>
                          </m:sub>
                        </m:sSub>
                        <m:sSub>
                          <m:sSubPr>
                            <m:ctrlPr>
                              <a:rPr lang="en-US" sz="2400" b="0" i="1" smtClean="0">
                                <a:solidFill>
                                  <a:schemeClr val="accent3">
                                    <a:lumMod val="50000"/>
                                  </a:schemeClr>
                                </a:solidFill>
                                <a:latin typeface="Cambria Math" panose="02040503050406030204" pitchFamily="18" charset="0"/>
                                <a:ea typeface="Cambria Math" panose="02040503050406030204" pitchFamily="18" charset="0"/>
                              </a:rPr>
                            </m:ctrlPr>
                          </m:sSubPr>
                          <m:e>
                            <m:r>
                              <a:rPr lang="en-US" sz="2400" b="0" i="1" smtClean="0">
                                <a:solidFill>
                                  <a:schemeClr val="accent3">
                                    <a:lumMod val="50000"/>
                                  </a:schemeClr>
                                </a:solidFill>
                                <a:latin typeface="Cambria Math" panose="02040503050406030204" pitchFamily="18" charset="0"/>
                                <a:ea typeface="Cambria Math" panose="02040503050406030204" pitchFamily="18" charset="0"/>
                              </a:rPr>
                              <m:t>𝑚</m:t>
                            </m:r>
                          </m:e>
                          <m:sub>
                            <m:r>
                              <a:rPr lang="en-US" sz="2400" b="0" i="1" smtClean="0">
                                <a:solidFill>
                                  <a:schemeClr val="accent3">
                                    <a:lumMod val="50000"/>
                                  </a:schemeClr>
                                </a:solidFill>
                                <a:latin typeface="Cambria Math" panose="02040503050406030204" pitchFamily="18" charset="0"/>
                                <a:ea typeface="Cambria Math" panose="02040503050406030204" pitchFamily="18" charset="0"/>
                              </a:rPr>
                              <m:t>2</m:t>
                            </m:r>
                          </m:sub>
                        </m:sSub>
                      </m:num>
                      <m:den>
                        <m:sSub>
                          <m:sSubPr>
                            <m:ctrlPr>
                              <a:rPr lang="en-US" sz="2400" i="1">
                                <a:solidFill>
                                  <a:schemeClr val="accent3">
                                    <a:lumMod val="50000"/>
                                  </a:schemeClr>
                                </a:solidFill>
                                <a:latin typeface="Cambria Math" panose="02040503050406030204" pitchFamily="18" charset="0"/>
                                <a:ea typeface="Cambria Math" panose="02040503050406030204" pitchFamily="18" charset="0"/>
                              </a:rPr>
                            </m:ctrlPr>
                          </m:sSubPr>
                          <m:e>
                            <m:r>
                              <a:rPr lang="en-US" sz="2400" i="1">
                                <a:solidFill>
                                  <a:schemeClr val="accent3">
                                    <a:lumMod val="50000"/>
                                  </a:schemeClr>
                                </a:solidFill>
                                <a:latin typeface="Cambria Math" panose="02040503050406030204" pitchFamily="18" charset="0"/>
                                <a:ea typeface="Cambria Math" panose="02040503050406030204" pitchFamily="18" charset="0"/>
                              </a:rPr>
                              <m:t>𝑚</m:t>
                            </m:r>
                          </m:e>
                          <m:sub>
                            <m:r>
                              <a:rPr lang="en-US" sz="2400" i="1">
                                <a:solidFill>
                                  <a:schemeClr val="accent3">
                                    <a:lumMod val="50000"/>
                                  </a:schemeClr>
                                </a:solidFill>
                                <a:latin typeface="Cambria Math" panose="02040503050406030204" pitchFamily="18" charset="0"/>
                                <a:ea typeface="Cambria Math" panose="02040503050406030204" pitchFamily="18" charset="0"/>
                              </a:rPr>
                              <m:t>1</m:t>
                            </m:r>
                          </m:sub>
                        </m:sSub>
                        <m:r>
                          <a:rPr lang="en-US" sz="2400" b="0" i="1" smtClean="0">
                            <a:solidFill>
                              <a:schemeClr val="accent3">
                                <a:lumMod val="50000"/>
                              </a:schemeClr>
                            </a:solidFill>
                            <a:latin typeface="Cambria Math" panose="02040503050406030204" pitchFamily="18" charset="0"/>
                            <a:ea typeface="Cambria Math" panose="02040503050406030204" pitchFamily="18" charset="0"/>
                          </a:rPr>
                          <m:t>+</m:t>
                        </m:r>
                        <m:sSub>
                          <m:sSubPr>
                            <m:ctrlPr>
                              <a:rPr lang="en-US" sz="2400" i="1">
                                <a:solidFill>
                                  <a:schemeClr val="accent3">
                                    <a:lumMod val="50000"/>
                                  </a:schemeClr>
                                </a:solidFill>
                                <a:latin typeface="Cambria Math" panose="02040503050406030204" pitchFamily="18" charset="0"/>
                                <a:ea typeface="Cambria Math" panose="02040503050406030204" pitchFamily="18" charset="0"/>
                              </a:rPr>
                            </m:ctrlPr>
                          </m:sSubPr>
                          <m:e>
                            <m:r>
                              <a:rPr lang="en-US" sz="2400" i="1">
                                <a:solidFill>
                                  <a:schemeClr val="accent3">
                                    <a:lumMod val="50000"/>
                                  </a:schemeClr>
                                </a:solidFill>
                                <a:latin typeface="Cambria Math" panose="02040503050406030204" pitchFamily="18" charset="0"/>
                                <a:ea typeface="Cambria Math" panose="02040503050406030204" pitchFamily="18" charset="0"/>
                              </a:rPr>
                              <m:t>𝑚</m:t>
                            </m:r>
                          </m:e>
                          <m:sub>
                            <m:r>
                              <a:rPr lang="en-US" sz="2400" b="0" i="1" smtClean="0">
                                <a:solidFill>
                                  <a:schemeClr val="accent3">
                                    <a:lumMod val="50000"/>
                                  </a:schemeClr>
                                </a:solidFill>
                                <a:latin typeface="Cambria Math" panose="02040503050406030204" pitchFamily="18" charset="0"/>
                                <a:ea typeface="Cambria Math" panose="02040503050406030204" pitchFamily="18" charset="0"/>
                              </a:rPr>
                              <m:t>2</m:t>
                            </m:r>
                          </m:sub>
                        </m:sSub>
                      </m:den>
                    </m:f>
                  </m:oMath>
                </a14:m>
                <a:r>
                  <a:rPr lang="en-US" sz="2400" dirty="0">
                    <a:solidFill>
                      <a:schemeClr val="accent3">
                        <a:lumMod val="50000"/>
                      </a:schemeClr>
                    </a:solidFill>
                    <a:latin typeface="Comic Sans MS" panose="030F0702030302020204" pitchFamily="66" charset="0"/>
                  </a:rPr>
                  <a:t> is the reduced mass.</a:t>
                </a:r>
              </a:p>
              <a:p>
                <a:endParaRPr lang="en-US" sz="2400" dirty="0">
                  <a:solidFill>
                    <a:schemeClr val="accent3">
                      <a:lumMod val="50000"/>
                    </a:schemeClr>
                  </a:solidFill>
                  <a:latin typeface="Comic Sans MS" panose="030F0702030302020204" pitchFamily="66"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92799" y="1558793"/>
                <a:ext cx="7654506" cy="5382883"/>
              </a:xfrm>
              <a:blipFill>
                <a:blip r:embed="rId2"/>
                <a:stretch>
                  <a:fillRect l="-1115" t="-906"/>
                </a:stretch>
              </a:blipFill>
            </p:spPr>
            <p:txBody>
              <a:bodyPr/>
              <a:lstStyle/>
              <a:p>
                <a:r>
                  <a:rPr lang="en-US">
                    <a:noFill/>
                  </a:rPr>
                  <a:t> </a:t>
                </a:r>
              </a:p>
            </p:txBody>
          </p:sp>
        </mc:Fallback>
      </mc:AlternateContent>
      <p:cxnSp>
        <p:nvCxnSpPr>
          <p:cNvPr id="6" name="Straight Connector 5"/>
          <p:cNvCxnSpPr/>
          <p:nvPr/>
        </p:nvCxnSpPr>
        <p:spPr>
          <a:xfrm>
            <a:off x="4632443" y="4362394"/>
            <a:ext cx="129397" cy="8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35954" y="4228545"/>
            <a:ext cx="86264"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9660" y="4021118"/>
            <a:ext cx="2591485" cy="2684196"/>
          </a:xfrm>
          <a:prstGeom prst="rect">
            <a:avLst/>
          </a:prstGeom>
        </p:spPr>
      </p:pic>
      <p:pic>
        <p:nvPicPr>
          <p:cNvPr id="2" name="Picture 1"/>
          <p:cNvPicPr>
            <a:picLocks noChangeAspect="1"/>
          </p:cNvPicPr>
          <p:nvPr/>
        </p:nvPicPr>
        <p:blipFill>
          <a:blip r:embed="rId4"/>
          <a:stretch>
            <a:fillRect/>
          </a:stretch>
        </p:blipFill>
        <p:spPr>
          <a:xfrm>
            <a:off x="8927528" y="210312"/>
            <a:ext cx="2633638" cy="3596354"/>
          </a:xfrm>
          <a:prstGeom prst="rect">
            <a:avLst/>
          </a:prstGeom>
        </p:spPr>
      </p:pic>
    </p:spTree>
    <p:extLst>
      <p:ext uri="{BB962C8B-B14F-4D97-AF65-F5344CB8AC3E}">
        <p14:creationId xmlns:p14="http://schemas.microsoft.com/office/powerpoint/2010/main" val="3991647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8466" y="285782"/>
            <a:ext cx="8785599" cy="656050"/>
          </a:xfrm>
        </p:spPr>
        <p:txBody>
          <a:bodyPr>
            <a:normAutofit fontScale="90000"/>
          </a:bodyPr>
          <a:lstStyle/>
          <a:p>
            <a:r>
              <a:rPr lang="en-US" sz="4800" dirty="0">
                <a:latin typeface="Comic Sans MS" panose="030F0702030302020204" pitchFamily="66" charset="0"/>
              </a:rPr>
              <a:t>Spin</a:t>
            </a:r>
          </a:p>
        </p:txBody>
      </p:sp>
      <p:sp>
        <p:nvSpPr>
          <p:cNvPr id="3" name="Content Placeholder 2"/>
          <p:cNvSpPr>
            <a:spLocks noGrp="1"/>
          </p:cNvSpPr>
          <p:nvPr>
            <p:ph idx="1"/>
          </p:nvPr>
        </p:nvSpPr>
        <p:spPr>
          <a:xfrm>
            <a:off x="914400" y="1170432"/>
            <a:ext cx="11064240" cy="4292369"/>
          </a:xfrm>
        </p:spPr>
        <p:txBody>
          <a:bodyPr>
            <a:noAutofit/>
          </a:bodyPr>
          <a:lstStyle/>
          <a:p>
            <a:r>
              <a:rPr lang="en-US" sz="2000" dirty="0">
                <a:latin typeface="Comic Sans MS" panose="030F0702030302020204" pitchFamily="66" charset="0"/>
              </a:rPr>
              <a:t>In quantum mechanics and particle physics, </a:t>
            </a:r>
            <a:r>
              <a:rPr lang="en-US" sz="2000" b="1" dirty="0">
                <a:latin typeface="Comic Sans MS" panose="030F0702030302020204" pitchFamily="66" charset="0"/>
              </a:rPr>
              <a:t>spin is an intrinsic form of angular momentum carried by elementary particles</a:t>
            </a:r>
            <a:r>
              <a:rPr lang="en-US" sz="2000" dirty="0">
                <a:latin typeface="Comic Sans MS" panose="030F0702030302020204" pitchFamily="66" charset="0"/>
              </a:rPr>
              <a:t>.</a:t>
            </a:r>
          </a:p>
          <a:p>
            <a:r>
              <a:rPr lang="en-US" sz="2000" b="1" dirty="0">
                <a:latin typeface="Comic Sans MS" panose="030F0702030302020204" pitchFamily="66" charset="0"/>
              </a:rPr>
              <a:t>Spin is one of two types of angular momentum in quantum mechanics, the other being orbital angular momentum.</a:t>
            </a:r>
            <a:r>
              <a:rPr lang="en-US" sz="2000" dirty="0">
                <a:latin typeface="Comic Sans MS" panose="030F0702030302020204" pitchFamily="66" charset="0"/>
              </a:rPr>
              <a:t> The orbital angular momentum operator is the quantum-mechanical counterpart to the classical angular momentum of orbital revolution ( or the magnitude of the angular momentum of the electron or other particle).</a:t>
            </a:r>
          </a:p>
          <a:p>
            <a:r>
              <a:rPr lang="en-US" sz="2000" dirty="0">
                <a:latin typeface="Comic Sans MS" panose="030F0702030302020204" pitchFamily="66" charset="0"/>
              </a:rPr>
              <a:t>The  existence of spin angular momentum is inferred from experiments, such as the Stern–</a:t>
            </a:r>
            <a:r>
              <a:rPr lang="en-US" sz="2000" dirty="0" err="1">
                <a:latin typeface="Comic Sans MS" panose="030F0702030302020204" pitchFamily="66" charset="0"/>
              </a:rPr>
              <a:t>Gerlach</a:t>
            </a:r>
            <a:r>
              <a:rPr lang="en-US" sz="2000" dirty="0">
                <a:latin typeface="Comic Sans MS" panose="030F0702030302020204" pitchFamily="66" charset="0"/>
              </a:rPr>
              <a:t> experiment, in which silver atoms were observed to possess two possible discrete angular momenta despite having no orbital angular momentum.</a:t>
            </a:r>
          </a:p>
          <a:p>
            <a:r>
              <a:rPr lang="en-US" sz="2000" dirty="0">
                <a:latin typeface="Comic Sans MS" panose="030F0702030302020204" pitchFamily="66" charset="0"/>
              </a:rPr>
              <a:t>In some ways, spin is like a vector quantity; it has a definite magnitude, and it has a "direction" (but quantization makes this "direction" different from the direction of an ordinary vector). All elementary particles of a given kind have the same magnitude of spin angular momentum, which is indicated by assigning the particle a spin quantum number.</a:t>
            </a:r>
          </a:p>
          <a:p>
            <a:r>
              <a:rPr lang="en-US" sz="2000" dirty="0">
                <a:latin typeface="Comic Sans MS" panose="030F0702030302020204" pitchFamily="66" charset="0"/>
              </a:rPr>
              <a:t>The SI unit of spin is the (</a:t>
            </a:r>
            <a:r>
              <a:rPr lang="en-US" sz="2000" dirty="0" err="1">
                <a:latin typeface="Comic Sans MS" panose="030F0702030302020204" pitchFamily="66" charset="0"/>
              </a:rPr>
              <a:t>N·m·s</a:t>
            </a:r>
            <a:r>
              <a:rPr lang="en-US" sz="2000" dirty="0">
                <a:latin typeface="Comic Sans MS" panose="030F0702030302020204" pitchFamily="66" charset="0"/>
              </a:rPr>
              <a:t>) or (kg·m</a:t>
            </a:r>
            <a:r>
              <a:rPr lang="en-US" sz="2000" baseline="30000" dirty="0">
                <a:latin typeface="Comic Sans MS" panose="030F0702030302020204" pitchFamily="66" charset="0"/>
              </a:rPr>
              <a:t>2</a:t>
            </a:r>
            <a:r>
              <a:rPr lang="en-US" sz="2000" dirty="0">
                <a:latin typeface="Comic Sans MS" panose="030F0702030302020204" pitchFamily="66" charset="0"/>
              </a:rPr>
              <a:t>·s</a:t>
            </a:r>
            <a:r>
              <a:rPr lang="en-US" sz="2000" baseline="30000" dirty="0">
                <a:latin typeface="Comic Sans MS" panose="030F0702030302020204" pitchFamily="66" charset="0"/>
              </a:rPr>
              <a:t>−1</a:t>
            </a:r>
            <a:r>
              <a:rPr lang="en-US" sz="2000" dirty="0">
                <a:latin typeface="Comic Sans MS" panose="030F0702030302020204" pitchFamily="66" charset="0"/>
              </a:rPr>
              <a:t>), just as with classical angular momentum.</a:t>
            </a:r>
          </a:p>
        </p:txBody>
      </p:sp>
    </p:spTree>
    <p:extLst>
      <p:ext uri="{BB962C8B-B14F-4D97-AF65-F5344CB8AC3E}">
        <p14:creationId xmlns:p14="http://schemas.microsoft.com/office/powerpoint/2010/main" val="2997642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782426" y="1005399"/>
            <a:ext cx="1114248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50000"/>
              </a:spcBef>
              <a:spcAft>
                <a:spcPts val="0"/>
              </a:spcAft>
              <a:buClrTx/>
              <a:buSzTx/>
              <a:buFont typeface="Wingdings" panose="05000000000000000000" pitchFamily="2" charset="2"/>
              <a:buChar char="Ø"/>
              <a:tabLst/>
              <a:defRPr/>
            </a:pPr>
            <a:r>
              <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When there are vibrations or rotations, atoms combine to form molecules. </a:t>
            </a:r>
            <a:r>
              <a:rPr kumimoji="0" lang="en-US" altLang="en-US" sz="200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The wave functions overlap, and the probability distributions of the outer electrons orbits overlap</a:t>
            </a:r>
            <a:r>
              <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a:t>
            </a:r>
          </a:p>
          <a:p>
            <a:pPr marL="342900" marR="0" lvl="0" indent="-342900" algn="l" defTabSz="914400" rtl="0" eaLnBrk="1" fontAlgn="auto" latinLnBrk="0" hangingPunct="1">
              <a:lnSpc>
                <a:spcPct val="100000"/>
              </a:lnSpc>
              <a:spcBef>
                <a:spcPct val="50000"/>
              </a:spcBef>
              <a:spcAft>
                <a:spcPts val="0"/>
              </a:spcAft>
              <a:buClrTx/>
              <a:buSzTx/>
              <a:buFont typeface="Wingdings" panose="05000000000000000000" pitchFamily="2" charset="2"/>
              <a:buChar char="Ø"/>
              <a:tabLst/>
              <a:defRPr/>
            </a:pPr>
            <a:r>
              <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The overlap of orbits alters energy levels in molecules, but molecules can undergo transitions between electron energy levels just as atoms do</a:t>
            </a:r>
          </a:p>
          <a:p>
            <a:pPr marL="342900" marR="0" lvl="0" indent="-342900" algn="l" defTabSz="914400" rtl="0" eaLnBrk="1" fontAlgn="auto" latinLnBrk="0" hangingPunct="1">
              <a:lnSpc>
                <a:spcPct val="100000"/>
              </a:lnSpc>
              <a:spcBef>
                <a:spcPct val="50000"/>
              </a:spcBef>
              <a:spcAft>
                <a:spcPts val="0"/>
              </a:spcAft>
              <a:buClrTx/>
              <a:buSzTx/>
              <a:buFont typeface="Wingdings" panose="05000000000000000000" pitchFamily="2" charset="2"/>
              <a:buChar char="Ø"/>
              <a:tabLst/>
              <a:defRPr/>
            </a:pPr>
            <a:r>
              <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Also, more types of energy levels are possible, due to rotations and vibrations. The result is </a:t>
            </a:r>
            <a:r>
              <a:rPr kumimoji="0" lang="en-US" altLang="en-US" sz="200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a band of closely spaced energy levels</a:t>
            </a:r>
            <a:r>
              <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a:t>
            </a:r>
          </a:p>
        </p:txBody>
      </p:sp>
      <p:sp>
        <p:nvSpPr>
          <p:cNvPr id="40963" name="Rectangle 5"/>
          <p:cNvSpPr>
            <a:spLocks noGrp="1" noChangeArrowheads="1"/>
          </p:cNvSpPr>
          <p:nvPr>
            <p:ph type="title"/>
          </p:nvPr>
        </p:nvSpPr>
        <p:spPr>
          <a:xfrm>
            <a:off x="3469200" y="193173"/>
            <a:ext cx="6589200" cy="646985"/>
          </a:xfrm>
        </p:spPr>
        <p:txBody>
          <a:bodyPr/>
          <a:lstStyle/>
          <a:p>
            <a:pPr eaLnBrk="1" hangingPunct="1"/>
            <a:r>
              <a:rPr lang="en-US" altLang="en-US" dirty="0">
                <a:latin typeface="Comic Sans MS" panose="030F0702030302020204" pitchFamily="66" charset="0"/>
              </a:rPr>
              <a:t>Rotation and Vibration</a:t>
            </a:r>
          </a:p>
        </p:txBody>
      </p:sp>
      <p:pic>
        <p:nvPicPr>
          <p:cNvPr id="40964" name="Picture 7" descr="Figure_40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3800" y="3403259"/>
            <a:ext cx="45720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82426" y="4257202"/>
            <a:ext cx="505138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rPr>
              <a:t>Each atomic level becomes a set of closely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rPr>
              <a:t> spaced levels due to vibrations and rotations</a:t>
            </a:r>
          </a:p>
        </p:txBody>
      </p:sp>
      <p:sp>
        <p:nvSpPr>
          <p:cNvPr id="3" name="Right Brace 2"/>
          <p:cNvSpPr/>
          <p:nvPr/>
        </p:nvSpPr>
        <p:spPr>
          <a:xfrm>
            <a:off x="11358935" y="3459808"/>
            <a:ext cx="146304" cy="54374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cxnSp>
        <p:nvCxnSpPr>
          <p:cNvPr id="5" name="Straight Arrow Connector 4"/>
          <p:cNvCxnSpPr/>
          <p:nvPr/>
        </p:nvCxnSpPr>
        <p:spPr>
          <a:xfrm flipH="1">
            <a:off x="5346480" y="3731681"/>
            <a:ext cx="5989320" cy="7334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801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5058" name="Text Box 4"/>
              <p:cNvSpPr txBox="1">
                <a:spLocks noChangeArrowheads="1"/>
              </p:cNvSpPr>
              <p:nvPr/>
            </p:nvSpPr>
            <p:spPr bwMode="auto">
              <a:xfrm>
                <a:off x="5870448" y="969265"/>
                <a:ext cx="6016752" cy="526400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Rotational energy levels and allowed transitions (emission and absorption) for a diatomic molecule</a:t>
                </a: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Upward-pointing arrows represent absorption of a photon, and downward arrows represent emission of a photon</a:t>
                </a:r>
              </a:p>
              <a:p>
                <a:pPr marL="457200" lvl="0" indent="-457200" fontAlgn="base">
                  <a:spcBef>
                    <a:spcPct val="50000"/>
                  </a:spcBef>
                  <a:spcAft>
                    <a:spcPct val="0"/>
                  </a:spcAft>
                  <a:buFont typeface="Arial" panose="020B0604020202020204" pitchFamily="34" charset="0"/>
                  <a:buChar char="•"/>
                  <a:defRPr/>
                </a:pPr>
                <a:r>
                  <a:rPr lang="en-US" altLang="en-US" sz="2400" dirty="0">
                    <a:solidFill>
                      <a:srgbClr val="333399"/>
                    </a:solidFill>
                    <a:latin typeface="Comic Sans MS" panose="030F0702030302020204" pitchFamily="66" charset="0"/>
                  </a:rPr>
                  <a:t>The energy of the photon absorbed or emitted </a:t>
                </a:r>
                <a14:m>
                  <m:oMath xmlns:m="http://schemas.openxmlformats.org/officeDocument/2006/math">
                    <m:r>
                      <a:rPr lang="en-US" altLang="en-US" sz="2400" i="1" smtClean="0">
                        <a:solidFill>
                          <a:srgbClr val="333399"/>
                        </a:solidFill>
                        <a:latin typeface="Cambria Math" panose="02040503050406030204" pitchFamily="18" charset="0"/>
                        <a:ea typeface="Cambria Math" panose="02040503050406030204" pitchFamily="18" charset="0"/>
                      </a:rPr>
                      <m:t>∆</m:t>
                    </m:r>
                    <m:r>
                      <a:rPr lang="en-US" altLang="en-US" sz="2400" b="1" i="1" smtClean="0">
                        <a:solidFill>
                          <a:srgbClr val="333399"/>
                        </a:solidFill>
                        <a:latin typeface="Cambria Math" panose="02040503050406030204" pitchFamily="18" charset="0"/>
                        <a:ea typeface="Cambria Math" panose="02040503050406030204" pitchFamily="18" charset="0"/>
                      </a:rPr>
                      <m:t>𝑬</m:t>
                    </m:r>
                    <m:r>
                      <a:rPr lang="en-US" altLang="en-US" sz="2400" b="1" i="1" smtClean="0">
                        <a:solidFill>
                          <a:srgbClr val="333399"/>
                        </a:solidFill>
                        <a:latin typeface="Cambria Math" panose="02040503050406030204" pitchFamily="18" charset="0"/>
                        <a:ea typeface="Cambria Math" panose="02040503050406030204" pitchFamily="18" charset="0"/>
                      </a:rPr>
                      <m:t>=</m:t>
                    </m:r>
                    <m:f>
                      <m:fPr>
                        <m:ctrlPr>
                          <a:rPr lang="en-US" altLang="en-US" sz="2400" b="1" i="1" smtClean="0">
                            <a:solidFill>
                              <a:srgbClr val="333399"/>
                            </a:solidFill>
                            <a:latin typeface="Cambria Math" panose="02040503050406030204" pitchFamily="18" charset="0"/>
                            <a:ea typeface="Cambria Math" panose="02040503050406030204" pitchFamily="18" charset="0"/>
                          </a:rPr>
                        </m:ctrlPr>
                      </m:fPr>
                      <m:num>
                        <m:sSup>
                          <m:sSupPr>
                            <m:ctrlPr>
                              <a:rPr lang="en-US" altLang="en-US" sz="2400" b="1" i="1" smtClean="0">
                                <a:solidFill>
                                  <a:srgbClr val="333399"/>
                                </a:solidFill>
                                <a:latin typeface="Cambria Math" panose="02040503050406030204" pitchFamily="18" charset="0"/>
                                <a:ea typeface="Cambria Math" panose="02040503050406030204" pitchFamily="18" charset="0"/>
                              </a:rPr>
                            </m:ctrlPr>
                          </m:sSupPr>
                          <m:e>
                            <m:r>
                              <a:rPr lang="en-US" altLang="en-US" sz="2400" i="1">
                                <a:solidFill>
                                  <a:srgbClr val="333399"/>
                                </a:solidFill>
                                <a:latin typeface="Cambria Math" panose="02040503050406030204" pitchFamily="18" charset="0"/>
                                <a:ea typeface="Cambria Math" panose="02040503050406030204" pitchFamily="18" charset="0"/>
                              </a:rPr>
                              <m:t>ℏ</m:t>
                            </m:r>
                          </m:e>
                          <m:sup>
                            <m:r>
                              <a:rPr lang="en-US" altLang="en-US" sz="2400" b="1" i="1" smtClean="0">
                                <a:solidFill>
                                  <a:srgbClr val="333399"/>
                                </a:solidFill>
                                <a:latin typeface="Cambria Math" panose="02040503050406030204" pitchFamily="18" charset="0"/>
                                <a:ea typeface="Cambria Math" panose="02040503050406030204" pitchFamily="18" charset="0"/>
                              </a:rPr>
                              <m:t>𝟐</m:t>
                            </m:r>
                          </m:sup>
                        </m:sSup>
                      </m:num>
                      <m:den>
                        <m:r>
                          <a:rPr lang="en-US" altLang="en-US" sz="2400" b="1" i="1" smtClean="0">
                            <a:solidFill>
                              <a:srgbClr val="333399"/>
                            </a:solidFill>
                            <a:latin typeface="Cambria Math" panose="02040503050406030204" pitchFamily="18" charset="0"/>
                            <a:ea typeface="Cambria Math" panose="02040503050406030204" pitchFamily="18" charset="0"/>
                          </a:rPr>
                          <m:t>𝑰</m:t>
                        </m:r>
                      </m:den>
                    </m:f>
                    <m:r>
                      <a:rPr lang="en-US" altLang="en-US" sz="2400" b="1" i="1" smtClean="0">
                        <a:solidFill>
                          <a:srgbClr val="333399"/>
                        </a:solidFill>
                        <a:latin typeface="Cambria Math" panose="02040503050406030204" pitchFamily="18" charset="0"/>
                        <a:ea typeface="Cambria Math" panose="02040503050406030204" pitchFamily="18" charset="0"/>
                      </a:rPr>
                      <m:t>ℓ</m:t>
                    </m:r>
                  </m:oMath>
                </a14:m>
                <a:endPar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endParaRP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I here is the moment of inertia of the molecule rotating about it center of mass.</a:t>
                </a:r>
              </a:p>
            </p:txBody>
          </p:sp>
        </mc:Choice>
        <mc:Fallback xmlns="">
          <p:sp>
            <p:nvSpPr>
              <p:cNvPr id="45058" name="Text Box 4"/>
              <p:cNvSpPr txBox="1">
                <a:spLocks noRot="1" noChangeAspect="1" noMove="1" noResize="1" noEditPoints="1" noAdjustHandles="1" noChangeArrowheads="1" noChangeShapeType="1" noTextEdit="1"/>
              </p:cNvSpPr>
              <p:nvPr/>
            </p:nvSpPr>
            <p:spPr bwMode="auto">
              <a:xfrm>
                <a:off x="5870448" y="969265"/>
                <a:ext cx="6016752" cy="5264005"/>
              </a:xfrm>
              <a:prstGeom prst="rect">
                <a:avLst/>
              </a:prstGeom>
              <a:blipFill>
                <a:blip r:embed="rId3"/>
                <a:stretch>
                  <a:fillRect l="-1317" t="-926" r="-3141" b="-231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5059" name="Rectangle 5"/>
          <p:cNvSpPr>
            <a:spLocks noGrp="1" noChangeArrowheads="1"/>
          </p:cNvSpPr>
          <p:nvPr>
            <p:ph type="title"/>
          </p:nvPr>
        </p:nvSpPr>
        <p:spPr>
          <a:xfrm>
            <a:off x="2612453" y="162196"/>
            <a:ext cx="8785600" cy="1280890"/>
          </a:xfrm>
        </p:spPr>
        <p:txBody>
          <a:bodyPr/>
          <a:lstStyle/>
          <a:p>
            <a:pPr eaLnBrk="1" hangingPunct="1"/>
            <a:r>
              <a:rPr lang="en-US" altLang="en-US" dirty="0">
                <a:latin typeface="Comic Sans MS" panose="030F0702030302020204" pitchFamily="66" charset="0"/>
              </a:rPr>
              <a:t>Molecular Spectra</a:t>
            </a:r>
          </a:p>
        </p:txBody>
      </p:sp>
      <p:pic>
        <p:nvPicPr>
          <p:cNvPr id="45060" name="Picture 7" descr="Figure_40_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49" y="1036320"/>
            <a:ext cx="45815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393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p:cNvSpPr txBox="1">
            <a:spLocks noChangeArrowheads="1"/>
          </p:cNvSpPr>
          <p:nvPr/>
        </p:nvSpPr>
        <p:spPr bwMode="auto">
          <a:xfrm>
            <a:off x="4817097" y="847345"/>
            <a:ext cx="6573279"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Here are some vibrational energy levels in a diatomic molecule, and the allowed transitions, where </a:t>
            </a:r>
            <a:r>
              <a:rPr kumimoji="0" lang="en-US" altLang="en-US" sz="2400" b="1" i="0" u="sng"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f is the fundamental frequency of vibration</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lang="en-US" altLang="en-US" sz="2400" dirty="0" err="1">
                <a:solidFill>
                  <a:srgbClr val="333399"/>
                </a:solidFill>
                <a:latin typeface="Comic Sans MS" panose="030F0702030302020204" pitchFamily="66" charset="0"/>
              </a:rPr>
              <a:t>E</a:t>
            </a:r>
            <a:r>
              <a:rPr lang="en-US" altLang="en-US" sz="2400" baseline="-25000" dirty="0" err="1">
                <a:solidFill>
                  <a:srgbClr val="333399"/>
                </a:solidFill>
                <a:latin typeface="Comic Sans MS" panose="030F0702030302020204" pitchFamily="66" charset="0"/>
              </a:rPr>
              <a:t>vib</a:t>
            </a:r>
            <a:r>
              <a:rPr lang="en-US" altLang="en-US" sz="2400" dirty="0">
                <a:solidFill>
                  <a:srgbClr val="333399"/>
                </a:solidFill>
                <a:latin typeface="Comic Sans MS" panose="030F0702030302020204" pitchFamily="66" charset="0"/>
              </a:rPr>
              <a:t>=(v+1/2) </a:t>
            </a:r>
            <a:r>
              <a:rPr lang="en-US" altLang="en-US" sz="2400" dirty="0" err="1">
                <a:solidFill>
                  <a:srgbClr val="333399"/>
                </a:solidFill>
                <a:latin typeface="Comic Sans MS" panose="030F0702030302020204" pitchFamily="66" charset="0"/>
              </a:rPr>
              <a:t>hf</a:t>
            </a:r>
            <a:r>
              <a:rPr lang="en-US" altLang="en-US" sz="2400" dirty="0">
                <a:solidFill>
                  <a:srgbClr val="333399"/>
                </a:solidFill>
                <a:latin typeface="Comic Sans MS" panose="030F0702030302020204" pitchFamily="66" charset="0"/>
              </a:rPr>
              <a:t> , v is the vibrational quantum number</a:t>
            </a:r>
            <a:endPar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endParaRPr>
          </a:p>
          <a:p>
            <a:pPr marL="342900" lvl="0" indent="-342900">
              <a:spcBef>
                <a:spcPct val="50000"/>
              </a:spcBef>
              <a:buFont typeface="Arial" panose="020B0604020202020204" pitchFamily="34" charset="0"/>
              <a:buChar char="•"/>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Transitions give off photons with </a:t>
            </a:r>
            <a:r>
              <a:rPr lang="en-US" altLang="en-US" sz="2400" dirty="0">
                <a:solidFill>
                  <a:srgbClr val="333399"/>
                </a:solidFill>
                <a:latin typeface="Comic Sans MS" panose="030F0702030302020204" pitchFamily="66" charset="0"/>
              </a:rPr>
              <a:t>energy </a:t>
            </a:r>
            <a:r>
              <a:rPr lang="en-US" altLang="en-US" sz="2400" dirty="0" err="1">
                <a:solidFill>
                  <a:srgbClr val="333399"/>
                </a:solidFill>
                <a:latin typeface="Comic Sans MS" panose="030F0702030302020204" pitchFamily="66" charset="0"/>
              </a:rPr>
              <a:t>ΔE</a:t>
            </a:r>
            <a:r>
              <a:rPr lang="en-US" altLang="en-US" sz="2400" baseline="-25000" dirty="0" err="1">
                <a:solidFill>
                  <a:srgbClr val="333399"/>
                </a:solidFill>
                <a:latin typeface="Comic Sans MS" panose="030F0702030302020204" pitchFamily="66" charset="0"/>
              </a:rPr>
              <a:t>vib</a:t>
            </a:r>
            <a:r>
              <a:rPr lang="en-US" altLang="en-US" sz="2400" dirty="0">
                <a:solidFill>
                  <a:srgbClr val="333399"/>
                </a:solidFill>
                <a:latin typeface="Comic Sans MS" panose="030F0702030302020204" pitchFamily="66" charset="0"/>
              </a:rPr>
              <a:t>=</a:t>
            </a:r>
            <a:r>
              <a:rPr lang="en-US" altLang="en-US" sz="2400" dirty="0" err="1">
                <a:solidFill>
                  <a:srgbClr val="333399"/>
                </a:solidFill>
                <a:latin typeface="Comic Sans MS" panose="030F0702030302020204" pitchFamily="66" charset="0"/>
              </a:rPr>
              <a:t>hf</a:t>
            </a:r>
            <a:endPar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The energy levels are equally spaced, and transitions are allowed only between adjacent levels (</a:t>
            </a:r>
            <a:r>
              <a:rPr kumimoji="0" lang="en-US" altLang="en-US" sz="2400" b="1" i="0" u="none" strike="noStrike" kern="1200" cap="none" spc="0" normalizeH="0" baseline="0" noProof="0" dirty="0" err="1">
                <a:ln>
                  <a:noFill/>
                </a:ln>
                <a:solidFill>
                  <a:srgbClr val="333399"/>
                </a:solidFill>
                <a:effectLst/>
                <a:uLnTx/>
                <a:uFillTx/>
                <a:latin typeface="Comic Sans MS" panose="030F0702030302020204" pitchFamily="66" charset="0"/>
                <a:ea typeface="+mn-ea"/>
                <a:cs typeface="+mn-cs"/>
              </a:rPr>
              <a:t>Δν</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 = ±1).</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endPar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endParaRPr>
          </a:p>
        </p:txBody>
      </p:sp>
      <p:sp>
        <p:nvSpPr>
          <p:cNvPr id="53251" name="Rectangle 5"/>
          <p:cNvSpPr>
            <a:spLocks noGrp="1" noChangeArrowheads="1"/>
          </p:cNvSpPr>
          <p:nvPr>
            <p:ph type="title"/>
          </p:nvPr>
        </p:nvSpPr>
        <p:spPr>
          <a:xfrm>
            <a:off x="2122260" y="0"/>
            <a:ext cx="8785600" cy="686216"/>
          </a:xfrm>
        </p:spPr>
        <p:txBody>
          <a:bodyPr/>
          <a:lstStyle/>
          <a:p>
            <a:pPr eaLnBrk="1" hangingPunct="1"/>
            <a:r>
              <a:rPr lang="en-US" altLang="en-US" dirty="0">
                <a:latin typeface="Comic Sans MS" panose="030F0702030302020204" pitchFamily="66" charset="0"/>
              </a:rPr>
              <a:t>Molecular Spectra</a:t>
            </a:r>
          </a:p>
        </p:txBody>
      </p:sp>
      <p:pic>
        <p:nvPicPr>
          <p:cNvPr id="53252" name="Picture 7" descr="Figure_40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947" y="762000"/>
            <a:ext cx="28003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619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532" y="460577"/>
            <a:ext cx="7773338" cy="606433"/>
          </a:xfrm>
        </p:spPr>
        <p:txBody>
          <a:bodyPr>
            <a:noAutofit/>
          </a:bodyPr>
          <a:lstStyle/>
          <a:p>
            <a:r>
              <a:rPr lang="en-US" sz="4400" dirty="0">
                <a:latin typeface="Comic Sans MS" panose="030F0702030302020204" pitchFamily="66" charset="0"/>
              </a:rPr>
              <a:t>Covalent Solid</a:t>
            </a:r>
          </a:p>
        </p:txBody>
      </p:sp>
      <p:sp>
        <p:nvSpPr>
          <p:cNvPr id="3" name="Content Placeholder 2"/>
          <p:cNvSpPr>
            <a:spLocks noGrp="1"/>
          </p:cNvSpPr>
          <p:nvPr>
            <p:ph sz="quarter" idx="13"/>
          </p:nvPr>
        </p:nvSpPr>
        <p:spPr>
          <a:xfrm>
            <a:off x="678731" y="1662083"/>
            <a:ext cx="10601980" cy="4091796"/>
          </a:xfrm>
        </p:spPr>
        <p:txBody>
          <a:bodyPr>
            <a:normAutofit/>
          </a:bodyPr>
          <a:lstStyle/>
          <a:p>
            <a:r>
              <a:rPr lang="en-US" sz="3600" dirty="0">
                <a:solidFill>
                  <a:srgbClr val="002060"/>
                </a:solidFill>
                <a:latin typeface="Comic Sans MS" panose="030F0702030302020204" pitchFamily="66" charset="0"/>
              </a:rPr>
              <a:t>In a covalent solid, each atom shares covalent bonds with those surrounding it, resulting in  an unbroken network of strong Bonds.</a:t>
            </a:r>
          </a:p>
          <a:p>
            <a:r>
              <a:rPr lang="en-US" sz="3600" dirty="0">
                <a:solidFill>
                  <a:srgbClr val="002060"/>
                </a:solidFill>
                <a:latin typeface="Comic Sans MS" panose="030F0702030302020204" pitchFamily="66" charset="0"/>
              </a:rPr>
              <a:t>They are poor electrical conductors because all valence electrons are locked into bonds between adjacent atoms. </a:t>
            </a:r>
          </a:p>
        </p:txBody>
      </p:sp>
    </p:spTree>
    <p:extLst>
      <p:ext uri="{BB962C8B-B14F-4D97-AF65-F5344CB8AC3E}">
        <p14:creationId xmlns:p14="http://schemas.microsoft.com/office/powerpoint/2010/main" val="390867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9616" y="319260"/>
            <a:ext cx="7773338" cy="477037"/>
          </a:xfrm>
        </p:spPr>
        <p:txBody>
          <a:bodyPr>
            <a:noAutofit/>
          </a:bodyPr>
          <a:lstStyle/>
          <a:p>
            <a:r>
              <a:rPr lang="en-US" sz="4000" dirty="0">
                <a:solidFill>
                  <a:schemeClr val="accent2">
                    <a:lumMod val="50000"/>
                  </a:schemeClr>
                </a:solidFill>
                <a:latin typeface="Comic Sans MS" panose="030F0702030302020204" pitchFamily="66" charset="0"/>
              </a:rPr>
              <a:t>Ionic Solids</a:t>
            </a:r>
          </a:p>
        </p:txBody>
      </p:sp>
      <p:sp>
        <p:nvSpPr>
          <p:cNvPr id="3" name="Content Placeholder 2"/>
          <p:cNvSpPr>
            <a:spLocks noGrp="1"/>
          </p:cNvSpPr>
          <p:nvPr>
            <p:ph sz="quarter" idx="13"/>
          </p:nvPr>
        </p:nvSpPr>
        <p:spPr>
          <a:xfrm>
            <a:off x="1753387" y="1328469"/>
            <a:ext cx="9779250" cy="4462732"/>
          </a:xfrm>
        </p:spPr>
        <p:txBody>
          <a:bodyPr>
            <a:normAutofit fontScale="92500" lnSpcReduction="10000"/>
          </a:bodyPr>
          <a:lstStyle/>
          <a:p>
            <a:r>
              <a:rPr lang="en-US" altLang="en-US" sz="2800" dirty="0">
                <a:solidFill>
                  <a:srgbClr val="002060"/>
                </a:solidFill>
                <a:latin typeface="Comic Sans MS" panose="030F0702030302020204" pitchFamily="66" charset="0"/>
              </a:rPr>
              <a:t>When atoms with nearly filled shells meet atoms with weakly bond valence electrons, they seize electrons from the atoms with weakly bond electrons and produce ionic solids. </a:t>
            </a:r>
          </a:p>
          <a:p>
            <a:r>
              <a:rPr lang="en-US" altLang="en-US" sz="2800" dirty="0">
                <a:solidFill>
                  <a:srgbClr val="002060"/>
                </a:solidFill>
                <a:latin typeface="Comic Sans MS" panose="030F0702030302020204" pitchFamily="66" charset="0"/>
              </a:rPr>
              <a:t>The solid is held together by the strong electrostatic attraction between ions. </a:t>
            </a:r>
          </a:p>
          <a:p>
            <a:r>
              <a:rPr lang="en-US" altLang="en-US" sz="2800" dirty="0">
                <a:solidFill>
                  <a:srgbClr val="002060"/>
                </a:solidFill>
                <a:latin typeface="Comic Sans MS" panose="030F0702030302020204" pitchFamily="66" charset="0"/>
              </a:rPr>
              <a:t>Ionic solids are relatively hard with high melting points.</a:t>
            </a:r>
          </a:p>
          <a:p>
            <a:r>
              <a:rPr lang="en-US" altLang="en-US" sz="2800" dirty="0">
                <a:solidFill>
                  <a:srgbClr val="002060"/>
                </a:solidFill>
                <a:latin typeface="Comic Sans MS" panose="030F0702030302020204" pitchFamily="66" charset="0"/>
              </a:rPr>
              <a:t>Elements do not form ionic solids.</a:t>
            </a:r>
          </a:p>
          <a:p>
            <a:r>
              <a:rPr lang="en-US" altLang="en-US" sz="2800" dirty="0">
                <a:solidFill>
                  <a:srgbClr val="002060"/>
                </a:solidFill>
                <a:latin typeface="Comic Sans MS" panose="030F0702030302020204" pitchFamily="66" charset="0"/>
              </a:rPr>
              <a:t>Electrons are not free to respond to electric fields (voltages), so ionic solids are poor electrical conductors.</a:t>
            </a:r>
          </a:p>
          <a:p>
            <a:endParaRPr lang="en-US" altLang="en-US" sz="28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644825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1700783" y="1752600"/>
            <a:ext cx="9045773" cy="496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marR="0" lvl="0" indent="-342900" algn="l" defTabSz="914400" rtl="0" eaLnBrk="1" fontAlgn="auto" latinLnBrk="0" hangingPunct="1">
              <a:lnSpc>
                <a:spcPct val="100000"/>
              </a:lnSpc>
              <a:spcBef>
                <a:spcPct val="50000"/>
              </a:spcBef>
              <a:spcAft>
                <a:spcPts val="0"/>
              </a:spcAft>
              <a:buClrTx/>
              <a:buSzTx/>
              <a:buFont typeface="Wingdings" panose="05000000000000000000" pitchFamily="2" charset="2"/>
              <a:buChar char="Ø"/>
              <a:tabLst/>
              <a:defRPr/>
            </a:pPr>
            <a:r>
              <a:rPr kumimoji="0" lang="en-US" altLang="en-US" sz="2400" b="0" i="0" u="none" strike="noStrike" kern="1200" cap="none" spc="0" normalizeH="0" baseline="0" noProof="0" dirty="0">
                <a:ln>
                  <a:noFill/>
                </a:ln>
                <a:solidFill>
                  <a:srgbClr val="002060"/>
                </a:solidFill>
                <a:effectLst/>
                <a:uLnTx/>
                <a:uFillTx/>
                <a:latin typeface="Comic Sans MS" panose="030F0702030302020204" pitchFamily="66" charset="0"/>
                <a:ea typeface="+mn-ea"/>
                <a:cs typeface="+mn-cs"/>
              </a:rPr>
              <a:t>Metallic bonds, where electrons are shared by all atoms in the metal, are neither ionic nor covalent. The binding energy of metallic bonds is slightly weaker than that of ionic or covalent bonds – about 1 to 3 eV – but they are still strong bonds.</a:t>
            </a:r>
          </a:p>
          <a:p>
            <a:pPr marL="342900" marR="0" lvl="0" indent="-342900" algn="l" defTabSz="457200" rtl="0" eaLnBrk="1" fontAlgn="auto" latinLnBrk="0" hangingPunct="1">
              <a:lnSpc>
                <a:spcPct val="100000"/>
              </a:lnSpc>
              <a:spcBef>
                <a:spcPts val="1000"/>
              </a:spcBef>
              <a:spcAft>
                <a:spcPts val="0"/>
              </a:spcAft>
              <a:buClr>
                <a:srgbClr val="353535"/>
              </a:buClr>
              <a:buSzTx/>
              <a:buFont typeface="Wingdings" panose="05000000000000000000" pitchFamily="2" charset="2"/>
              <a:buChar char="Ø"/>
              <a:tabLst/>
              <a:defRPr/>
            </a:pPr>
            <a:r>
              <a:rPr kumimoji="0" lang="en-US" altLang="en-US" sz="2400" b="0" i="0" u="none" strike="noStrike" kern="1200" cap="none" spc="0" normalizeH="0" baseline="0" noProof="0" dirty="0">
                <a:ln>
                  <a:noFill/>
                </a:ln>
                <a:solidFill>
                  <a:srgbClr val="002060"/>
                </a:solidFill>
                <a:effectLst/>
                <a:uLnTx/>
                <a:uFillTx/>
                <a:latin typeface="Comic Sans MS" panose="030F0702030302020204" pitchFamily="66" charset="0"/>
                <a:ea typeface="+mn-ea"/>
                <a:cs typeface="+mn-cs"/>
              </a:rPr>
              <a:t>Because the cohesive forces are not in the form of covalent bonds between ions  forming the lattice, metals are sometimes malleable and possess lower melting points than covalent solids.  </a:t>
            </a:r>
          </a:p>
          <a:p>
            <a:pPr marL="342900" marR="0" lvl="0" indent="-342900" algn="l" defTabSz="457200" rtl="0" eaLnBrk="1" fontAlgn="auto" latinLnBrk="0" hangingPunct="1">
              <a:lnSpc>
                <a:spcPct val="100000"/>
              </a:lnSpc>
              <a:spcBef>
                <a:spcPts val="1000"/>
              </a:spcBef>
              <a:spcAft>
                <a:spcPts val="0"/>
              </a:spcAft>
              <a:buClr>
                <a:srgbClr val="353535"/>
              </a:buClr>
              <a:buSzTx/>
              <a:buFont typeface="Wingdings" panose="05000000000000000000" pitchFamily="2" charset="2"/>
              <a:buChar char="Ø"/>
              <a:tabLst/>
              <a:defRPr/>
            </a:pPr>
            <a:r>
              <a:rPr kumimoji="0" lang="en-US" altLang="en-US" sz="2400" b="0" i="0" u="none" strike="noStrike" kern="1200" cap="none" spc="0" normalizeH="0" baseline="0" noProof="0" dirty="0">
                <a:ln>
                  <a:noFill/>
                </a:ln>
                <a:solidFill>
                  <a:srgbClr val="002060"/>
                </a:solidFill>
                <a:effectLst/>
                <a:uLnTx/>
                <a:uFillTx/>
                <a:latin typeface="Comic Sans MS" panose="030F0702030302020204" pitchFamily="66" charset="0"/>
                <a:ea typeface="+mn-ea"/>
                <a:cs typeface="+mn-cs"/>
              </a:rPr>
              <a:t>The conduction electrons respond to an external field.  Metallic solids are excellent conductors of electricity</a:t>
            </a:r>
            <a:endPar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914400" rtl="0" eaLnBrk="1" fontAlgn="auto" latinLnBrk="0" hangingPunct="1">
              <a:lnSpc>
                <a:spcPct val="100000"/>
              </a:lnSpc>
              <a:spcBef>
                <a:spcPct val="50000"/>
              </a:spcBef>
              <a:spcAft>
                <a:spcPts val="0"/>
              </a:spcAft>
              <a:buClrTx/>
              <a:buSzTx/>
              <a:buFont typeface="Wingdings" panose="05000000000000000000" pitchFamily="2" charset="2"/>
              <a:buChar char="Ø"/>
              <a:tabLst/>
              <a:defRPr/>
            </a:pPr>
            <a:endParaRPr kumimoji="0" lang="en-US" altLang="en-US" sz="2400" b="0" i="0" u="none" strike="noStrike" kern="1200" cap="none" spc="0" normalizeH="0" baseline="0" noProof="0" dirty="0">
              <a:ln>
                <a:noFill/>
              </a:ln>
              <a:solidFill>
                <a:srgbClr val="002060"/>
              </a:solidFill>
              <a:effectLst/>
              <a:uLnTx/>
              <a:uFillTx/>
              <a:latin typeface="Comic Sans MS" panose="030F0702030302020204" pitchFamily="66" charset="0"/>
              <a:ea typeface="+mn-ea"/>
              <a:cs typeface="+mn-cs"/>
            </a:endParaRPr>
          </a:p>
        </p:txBody>
      </p:sp>
      <p:sp>
        <p:nvSpPr>
          <p:cNvPr id="30724" name="Rectangle 4"/>
          <p:cNvSpPr>
            <a:spLocks noGrp="1" noChangeArrowheads="1"/>
          </p:cNvSpPr>
          <p:nvPr>
            <p:ph type="title"/>
          </p:nvPr>
        </p:nvSpPr>
        <p:spPr>
          <a:xfrm>
            <a:off x="2295922" y="590204"/>
            <a:ext cx="7773338" cy="1162396"/>
          </a:xfrm>
        </p:spPr>
        <p:txBody>
          <a:bodyPr/>
          <a:lstStyle/>
          <a:p>
            <a:r>
              <a:rPr lang="en-US" altLang="en-US" dirty="0">
                <a:latin typeface="Comic Sans MS" panose="030F0702030302020204" pitchFamily="66" charset="0"/>
              </a:rPr>
              <a:t>Metallic Solids</a:t>
            </a:r>
          </a:p>
        </p:txBody>
      </p:sp>
    </p:spTree>
    <p:extLst>
      <p:ext uri="{BB962C8B-B14F-4D97-AF65-F5344CB8AC3E}">
        <p14:creationId xmlns:p14="http://schemas.microsoft.com/office/powerpoint/2010/main" val="1434996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7DFD33A4-FF25-4E88-B175-437B0D9DD1E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52" name="Rectangle 3"/>
          <p:cNvSpPr>
            <a:spLocks noChangeArrowheads="1"/>
          </p:cNvSpPr>
          <p:nvPr/>
        </p:nvSpPr>
        <p:spPr bwMode="auto">
          <a:xfrm>
            <a:off x="2616500" y="1565666"/>
            <a:ext cx="79460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mn-cs"/>
              </a:rPr>
              <a:t>How do atoms assemble into solid structures?</a:t>
            </a:r>
          </a:p>
        </p:txBody>
      </p:sp>
      <p:sp>
        <p:nvSpPr>
          <p:cNvPr id="2053" name="Rectangle 4"/>
          <p:cNvSpPr>
            <a:spLocks noChangeArrowheads="1"/>
          </p:cNvSpPr>
          <p:nvPr/>
        </p:nvSpPr>
        <p:spPr bwMode="auto">
          <a:xfrm>
            <a:off x="505527" y="2398205"/>
            <a:ext cx="111809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mn-cs"/>
              </a:rPr>
              <a:t>This takes us to solid-state physics or Condensed matter physics</a:t>
            </a:r>
          </a:p>
        </p:txBody>
      </p:sp>
      <p:sp>
        <p:nvSpPr>
          <p:cNvPr id="2054" name="Rectangle 5"/>
          <p:cNvSpPr>
            <a:spLocks noChangeArrowheads="1"/>
          </p:cNvSpPr>
          <p:nvPr/>
        </p:nvSpPr>
        <p:spPr bwMode="auto">
          <a:xfrm>
            <a:off x="2634293" y="4028908"/>
            <a:ext cx="804066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mn-cs"/>
              </a:rPr>
              <a:t>Condensed Matter include studies of Solids,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mn-cs"/>
              </a:rPr>
              <a:t>liquids and other systems in which the behavior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mn-cs"/>
              </a:rPr>
              <a:t>of atoms must be understood.</a:t>
            </a:r>
          </a:p>
        </p:txBody>
      </p:sp>
    </p:spTree>
    <p:extLst>
      <p:ext uri="{BB962C8B-B14F-4D97-AF65-F5344CB8AC3E}">
        <p14:creationId xmlns:p14="http://schemas.microsoft.com/office/powerpoint/2010/main" val="2734667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398" y="173174"/>
            <a:ext cx="2935973" cy="6657221"/>
          </a:xfrm>
          <a:prstGeom prst="rect">
            <a:avLst/>
          </a:prstGeom>
        </p:spPr>
      </p:pic>
      <p:sp>
        <p:nvSpPr>
          <p:cNvPr id="4" name="Rectangle 3"/>
          <p:cNvSpPr/>
          <p:nvPr/>
        </p:nvSpPr>
        <p:spPr>
          <a:xfrm>
            <a:off x="4965940" y="811950"/>
            <a:ext cx="7203619" cy="6124754"/>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Some solids are amorphous (no long-range order), but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many are crystalline,</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 having their atoms, ions or molecules arranged in an orderly array called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lattice.</a:t>
            </a:r>
            <a:endPar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Most solids are at low temperature and /or high pressure have a crystal lattice where atoms are found at specific locations in a microscopic unit and have their molecules arranged in a regular lattice.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Here are 14 possible crystal lattices types</a:t>
            </a:r>
          </a:p>
        </p:txBody>
      </p:sp>
      <p:sp>
        <p:nvSpPr>
          <p:cNvPr id="5" name="TextBox 4"/>
          <p:cNvSpPr txBox="1"/>
          <p:nvPr/>
        </p:nvSpPr>
        <p:spPr>
          <a:xfrm>
            <a:off x="4965940" y="274321"/>
            <a:ext cx="49515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Crystalline Solids</a:t>
            </a:r>
          </a:p>
        </p:txBody>
      </p:sp>
    </p:spTree>
    <p:extLst>
      <p:ext uri="{BB962C8B-B14F-4D97-AF65-F5344CB8AC3E}">
        <p14:creationId xmlns:p14="http://schemas.microsoft.com/office/powerpoint/2010/main" val="906619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8195" name="Rectangle 3"/>
          <p:cNvSpPr>
            <a:spLocks noChangeArrowheads="1"/>
          </p:cNvSpPr>
          <p:nvPr/>
        </p:nvSpPr>
        <p:spPr bwMode="auto">
          <a:xfrm>
            <a:off x="2059912" y="970346"/>
            <a:ext cx="807390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rPr>
              <a:t>Rare due to low packing density</a:t>
            </a:r>
            <a:r>
              <a:rPr kumimoji="0" lang="en-US" altLang="en-US" sz="22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1CACE3"/>
                </a:solidFill>
                <a:effectLst/>
                <a:uLnTx/>
                <a:uFillTx/>
                <a:latin typeface="Comic Sans MS" panose="030F0702030302020204" pitchFamily="66" charset="0"/>
                <a:ea typeface="ＭＳ Ｐゴシック" panose="020B0600070205080204" pitchFamily="34" charset="-128"/>
                <a:cs typeface="+mn-cs"/>
              </a:rPr>
              <a:t>Close-packed directions</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rPr>
              <a:t> are cube edges</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rPr>
              <a:t>The molecules of the  solid are held by covalent bonding or ionic bonding.</a:t>
            </a:r>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971800"/>
            <a:ext cx="18161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8"/>
          <p:cNvSpPr>
            <a:spLocks noGrp="1" noChangeArrowheads="1"/>
          </p:cNvSpPr>
          <p:nvPr>
            <p:ph type="title" idx="4294967295"/>
          </p:nvPr>
        </p:nvSpPr>
        <p:spPr>
          <a:xfrm>
            <a:off x="2232025" y="205086"/>
            <a:ext cx="7773338" cy="347640"/>
          </a:xfrm>
        </p:spPr>
        <p:txBody>
          <a:bodyPr>
            <a:normAutofit fontScale="90000"/>
          </a:bodyPr>
          <a:lstStyle/>
          <a:p>
            <a:r>
              <a:rPr lang="en-US" altLang="en-US" dirty="0">
                <a:solidFill>
                  <a:srgbClr val="002060"/>
                </a:solidFill>
                <a:latin typeface="Comic Sans MS" panose="030F0702030302020204" pitchFamily="66" charset="0"/>
                <a:ea typeface="ＭＳ Ｐゴシック" panose="020B0600070205080204" pitchFamily="34" charset="-128"/>
              </a:rPr>
              <a:t>Simple Cubic Structure (SC)</a:t>
            </a:r>
          </a:p>
        </p:txBody>
      </p:sp>
      <p:pic>
        <p:nvPicPr>
          <p:cNvPr id="25608" name="Slide_3_6.AVI" descr="/Users/davidrethwisch/Documents/Callister/8th Edition/8e Powerpoints/3e Powerpoints 10_26_09/Slide_3_6.AVI">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3136901" y="2467652"/>
            <a:ext cx="35433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Rectangle 7"/>
          <p:cNvSpPr>
            <a:spLocks noChangeArrowheads="1"/>
          </p:cNvSpPr>
          <p:nvPr/>
        </p:nvSpPr>
        <p:spPr bwMode="auto">
          <a:xfrm>
            <a:off x="3136901" y="5627689"/>
            <a:ext cx="1946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(Courtesy P.M. Anderson)</a:t>
            </a:r>
          </a:p>
        </p:txBody>
      </p:sp>
      <p:pic>
        <p:nvPicPr>
          <p:cNvPr id="9" name="Picture 10" descr="Figure_40_23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632" y="2467652"/>
            <a:ext cx="2562225"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3524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0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5608"/>
                                        </p:tgtEl>
                                      </p:cBhvr>
                                    </p:cmd>
                                  </p:childTnLst>
                                </p:cTn>
                              </p:par>
                            </p:childTnLst>
                          </p:cTn>
                        </p:par>
                      </p:childTnLst>
                    </p:cTn>
                  </p:par>
                </p:childTnLst>
              </p:cTn>
              <p:nextCondLst>
                <p:cond evt="onClick" delay="0">
                  <p:tgtEl>
                    <p:spTgt spid="25608"/>
                  </p:tgtEl>
                </p:cond>
              </p:nextCondLst>
            </p:seq>
            <p:video>
              <p:cMediaNode>
                <p:cTn id="7" fill="hold" display="0">
                  <p:stCondLst>
                    <p:cond delay="indefinite"/>
                  </p:stCondLst>
                  <p:endCondLst>
                    <p:cond evt="onNext" delay="0">
                      <p:tgtEl>
                        <p:sldTgt/>
                      </p:tgtEl>
                    </p:cond>
                    <p:cond evt="onPrev" delay="0">
                      <p:tgtEl>
                        <p:sldTgt/>
                      </p:tgtEl>
                    </p:cond>
                  </p:endCondLst>
                </p:cTn>
                <p:tgtEl>
                  <p:spTgt spid="25608"/>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A4D0BA0-8C22-44F7-8FE9-F588B443B784}"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0245" name="Rectangle 7"/>
          <p:cNvSpPr>
            <a:spLocks noChangeArrowheads="1"/>
          </p:cNvSpPr>
          <p:nvPr/>
        </p:nvSpPr>
        <p:spPr bwMode="auto">
          <a:xfrm>
            <a:off x="2057400" y="1219200"/>
            <a:ext cx="67887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rPr>
              <a:t>Atoms touch each other along cube diagonals.</a:t>
            </a:r>
          </a:p>
        </p:txBody>
      </p:sp>
      <p:sp>
        <p:nvSpPr>
          <p:cNvPr id="10246" name="Rectangle 8"/>
          <p:cNvSpPr>
            <a:spLocks noChangeArrowheads="1"/>
          </p:cNvSpPr>
          <p:nvPr/>
        </p:nvSpPr>
        <p:spPr bwMode="auto">
          <a:xfrm>
            <a:off x="2403476" y="1584325"/>
            <a:ext cx="61282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rPr>
              <a:t>Note:  All atoms are identical; the center atom is shaded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mn-cs"/>
              </a:rPr>
              <a:t>   differently only for ease of viewing.</a:t>
            </a:r>
          </a:p>
        </p:txBody>
      </p:sp>
      <p:sp>
        <p:nvSpPr>
          <p:cNvPr id="10247" name="Rectangle 9"/>
          <p:cNvSpPr>
            <a:spLocks noGrp="1" noChangeArrowheads="1"/>
          </p:cNvSpPr>
          <p:nvPr>
            <p:ph type="title" idx="4294967295"/>
          </p:nvPr>
        </p:nvSpPr>
        <p:spPr>
          <a:xfrm>
            <a:off x="1701801" y="381000"/>
            <a:ext cx="8715375" cy="685800"/>
          </a:xfrm>
        </p:spPr>
        <p:txBody>
          <a:bodyPr>
            <a:normAutofit/>
          </a:bodyPr>
          <a:lstStyle/>
          <a:p>
            <a:r>
              <a:rPr lang="en-US" altLang="en-US" dirty="0">
                <a:latin typeface="Comic Sans MS" panose="030F0702030302020204" pitchFamily="66" charset="0"/>
                <a:ea typeface="ＭＳ Ｐゴシック" panose="020B0600070205080204" pitchFamily="34" charset="-128"/>
              </a:rPr>
              <a:t>Body Centered Cubic Structure (BCC)</a:t>
            </a:r>
          </a:p>
        </p:txBody>
      </p:sp>
      <p:sp>
        <p:nvSpPr>
          <p:cNvPr id="10248" name="Rectangle 13"/>
          <p:cNvSpPr>
            <a:spLocks noChangeArrowheads="1"/>
          </p:cNvSpPr>
          <p:nvPr/>
        </p:nvSpPr>
        <p:spPr bwMode="auto">
          <a:xfrm>
            <a:off x="4983164" y="2273300"/>
            <a:ext cx="46442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ex: Cr, Fe (</a:t>
            </a:r>
            <a:r>
              <a:rPr kumimoji="0" lang="en-US" altLang="en-US" sz="20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sym typeface="Symbol" panose="05050102010706020507" pitchFamily="18" charset="2"/>
              </a:rPr>
              <a:t></a:t>
            </a:r>
            <a:r>
              <a:rPr kumimoji="0" lang="en-US" altLang="en-US" sz="20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Tantalum, Molybdenum</a:t>
            </a:r>
          </a:p>
        </p:txBody>
      </p:sp>
      <p:pic>
        <p:nvPicPr>
          <p:cNvPr id="10249" name="Picture 17" descr="Figure_3_2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2288" y="3514725"/>
            <a:ext cx="43624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Slide_3_8.AVI" descr="/Users/davidrethwisch/Documents/Callister/8th Edition/8e Powerpoints/3e Powerpoints 10_26_09/Slide_3_8.AVI">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1755775" y="2679700"/>
            <a:ext cx="3397250"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Rectangle 14"/>
          <p:cNvSpPr>
            <a:spLocks noChangeArrowheads="1"/>
          </p:cNvSpPr>
          <p:nvPr/>
        </p:nvSpPr>
        <p:spPr bwMode="auto">
          <a:xfrm>
            <a:off x="4983164" y="5445420"/>
            <a:ext cx="55595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2 atoms/unit cell:  1 center + 8 corners x 1/8</a:t>
            </a:r>
          </a:p>
        </p:txBody>
      </p:sp>
      <p:sp>
        <p:nvSpPr>
          <p:cNvPr id="10253" name="Rectangle 7"/>
          <p:cNvSpPr>
            <a:spLocks noChangeArrowheads="1"/>
          </p:cNvSpPr>
          <p:nvPr/>
        </p:nvSpPr>
        <p:spPr bwMode="auto">
          <a:xfrm>
            <a:off x="2349501" y="5864225"/>
            <a:ext cx="1946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(Courtesy P.M. Anderson)</a:t>
            </a:r>
          </a:p>
        </p:txBody>
      </p:sp>
    </p:spTree>
    <p:extLst>
      <p:ext uri="{BB962C8B-B14F-4D97-AF65-F5344CB8AC3E}">
        <p14:creationId xmlns:p14="http://schemas.microsoft.com/office/powerpoint/2010/main" val="3158578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70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9706"/>
                                        </p:tgtEl>
                                      </p:cBhvr>
                                    </p:cmd>
                                  </p:childTnLst>
                                </p:cTn>
                              </p:par>
                            </p:childTnLst>
                          </p:cTn>
                        </p:par>
                      </p:childTnLst>
                    </p:cTn>
                  </p:par>
                </p:childTnLst>
              </p:cTn>
              <p:nextCondLst>
                <p:cond evt="onClick" delay="0">
                  <p:tgtEl>
                    <p:spTgt spid="29706"/>
                  </p:tgtEl>
                </p:cond>
              </p:nextCondLst>
            </p:seq>
            <p:video>
              <p:cMediaNode>
                <p:cTn id="7" fill="hold" display="0">
                  <p:stCondLst>
                    <p:cond delay="indefinite"/>
                  </p:stCondLst>
                  <p:endCondLst>
                    <p:cond evt="onNext" delay="0">
                      <p:tgtEl>
                        <p:sldTgt/>
                      </p:tgtEl>
                    </p:cond>
                    <p:cond evt="onPrev" delay="0">
                      <p:tgtEl>
                        <p:sldTgt/>
                      </p:tgtEl>
                    </p:cond>
                  </p:endCondLst>
                </p:cTn>
                <p:tgtEl>
                  <p:spTgt spid="2970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569699" y="1214817"/>
            <a:ext cx="1108917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sng"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Hydrogen molecule, H</a:t>
            </a:r>
            <a:r>
              <a:rPr kumimoji="0" lang="en-US" altLang="en-US" sz="2000" b="1" i="0" u="sng" strike="noStrike" kern="1200" cap="none" spc="0" normalizeH="0" baseline="-25000" noProof="0" dirty="0">
                <a:ln>
                  <a:noFill/>
                </a:ln>
                <a:solidFill>
                  <a:srgbClr val="1CACE3">
                    <a:lumMod val="50000"/>
                  </a:srgbClr>
                </a:solidFill>
                <a:effectLst/>
                <a:uLnTx/>
                <a:uFillTx/>
                <a:latin typeface="Comic Sans MS" panose="030F0702030302020204" pitchFamily="66" charset="0"/>
                <a:ea typeface="+mn-ea"/>
                <a:cs typeface="+mn-cs"/>
              </a:rPr>
              <a:t>2</a:t>
            </a:r>
            <a:r>
              <a:rPr kumimoji="0" lang="en-US" altLang="en-US" sz="2000" b="1" i="0" u="sng"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 is bound covalently.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If the atoms have their spins are parallel and in the same direction: </a:t>
            </a:r>
            <a:r>
              <a:rPr kumimoji="0" lang="en-US" altLang="en-US" sz="2000" b="0" i="1"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S</a:t>
            </a:r>
            <a:r>
              <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rPr>
              <a:t> = 1 ( S=1/2 +1/2) for the molecule, the atoms will not bond due to the exclusion principle (the 2 electrons cannot be in the lowest energy state and attached to the same atom since they will have the same quantum number in violation with the exclusion principle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dirty="0">
              <a:ln>
                <a:noFill/>
              </a:ln>
              <a:solidFill>
                <a:srgbClr val="1CACE3">
                  <a:lumMod val="50000"/>
                </a:srgbClr>
              </a:solidFill>
              <a:effectLst/>
              <a:uLnTx/>
              <a:uFillTx/>
              <a:latin typeface="Comic Sans MS" panose="030F0702030302020204" pitchFamily="66" charset="0"/>
              <a:ea typeface="+mn-ea"/>
              <a:cs typeface="+mn-cs"/>
            </a:endParaRPr>
          </a:p>
        </p:txBody>
      </p:sp>
      <p:sp>
        <p:nvSpPr>
          <p:cNvPr id="10243" name="Rectangle 5"/>
          <p:cNvSpPr>
            <a:spLocks noGrp="1" noChangeArrowheads="1"/>
          </p:cNvSpPr>
          <p:nvPr>
            <p:ph type="title"/>
          </p:nvPr>
        </p:nvSpPr>
        <p:spPr>
          <a:xfrm>
            <a:off x="3391562" y="0"/>
            <a:ext cx="6589200" cy="724524"/>
          </a:xfrm>
        </p:spPr>
        <p:txBody>
          <a:bodyPr/>
          <a:lstStyle/>
          <a:p>
            <a:pPr eaLnBrk="1" hangingPunct="1"/>
            <a:r>
              <a:rPr lang="en-US" altLang="en-US" dirty="0">
                <a:latin typeface="Comic Sans MS" panose="030F0702030302020204" pitchFamily="66" charset="0"/>
              </a:rPr>
              <a:t>Covalent Bonds</a:t>
            </a:r>
          </a:p>
        </p:txBody>
      </p:sp>
      <p:pic>
        <p:nvPicPr>
          <p:cNvPr id="10244" name="Picture 7" descr="Figure_40_0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9273" y="3699113"/>
            <a:ext cx="3649287" cy="306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773084" y="4269142"/>
            <a:ext cx="6551707" cy="2294808"/>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874974" y="4188373"/>
                <a:ext cx="2975318" cy="230832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Electron probability distribution (electron cloud) for 2 H atoms when S=1: (a) electron cloud,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 Projection of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𝜓</m:t>
                            </m:r>
                          </m:e>
                        </m:d>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a14:m>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along the line through the centers of the two atoms</a:t>
                </a:r>
              </a:p>
            </p:txBody>
          </p:sp>
        </mc:Choice>
        <mc:Fallback xmlns="">
          <p:sp>
            <p:nvSpPr>
              <p:cNvPr id="3" name="TextBox 2"/>
              <p:cNvSpPr txBox="1">
                <a:spLocks noRot="1" noChangeAspect="1" noMove="1" noResize="1" noEditPoints="1" noAdjustHandles="1" noChangeArrowheads="1" noChangeShapeType="1" noTextEdit="1"/>
              </p:cNvSpPr>
              <p:nvPr/>
            </p:nvSpPr>
            <p:spPr>
              <a:xfrm>
                <a:off x="874974" y="4188373"/>
                <a:ext cx="2975318" cy="2308324"/>
              </a:xfrm>
              <a:prstGeom prst="rect">
                <a:avLst/>
              </a:prstGeom>
              <a:blipFill>
                <a:blip r:embed="rId5"/>
                <a:stretch>
                  <a:fillRect l="-1844" t="-1055" r="-2664" b="-3430"/>
                </a:stretch>
              </a:blipFill>
            </p:spPr>
            <p:txBody>
              <a:bodyPr/>
              <a:lstStyle/>
              <a:p>
                <a:r>
                  <a:rPr lang="en-US">
                    <a:noFill/>
                  </a:rPr>
                  <a:t> </a:t>
                </a:r>
              </a:p>
            </p:txBody>
          </p:sp>
        </mc:Fallback>
      </mc:AlternateContent>
    </p:spTree>
    <p:extLst>
      <p:ext uri="{BB962C8B-B14F-4D97-AF65-F5344CB8AC3E}">
        <p14:creationId xmlns:p14="http://schemas.microsoft.com/office/powerpoint/2010/main" val="268199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38" name="Text Box 3"/>
              <p:cNvSpPr txBox="1">
                <a:spLocks noChangeArrowheads="1"/>
              </p:cNvSpPr>
              <p:nvPr/>
            </p:nvSpPr>
            <p:spPr bwMode="auto">
              <a:xfrm>
                <a:off x="1479665" y="1460500"/>
                <a:ext cx="9775767" cy="459266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marL="342900" indent="-342900">
                  <a:defRPr sz="2800" b="1">
                    <a:solidFill>
                      <a:schemeClr val="tx1"/>
                    </a:solidFill>
                    <a:latin typeface="Arial" panose="020B0604020202020204" pitchFamily="34" charset="0"/>
                  </a:defRPr>
                </a:lvl1pPr>
                <a:lvl2pPr marL="800100" indent="-342900">
                  <a:defRPr sz="2800" b="1">
                    <a:solidFill>
                      <a:schemeClr val="tx1"/>
                    </a:solidFill>
                    <a:latin typeface="Arial" panose="020B0604020202020204" pitchFamily="34" charset="0"/>
                  </a:defRPr>
                </a:lvl2pPr>
                <a:lvl3pPr marL="1257300" indent="-342900">
                  <a:defRPr sz="2800" b="1">
                    <a:solidFill>
                      <a:schemeClr val="tx1"/>
                    </a:solidFill>
                    <a:latin typeface="Arial" panose="020B0604020202020204" pitchFamily="34" charset="0"/>
                  </a:defRPr>
                </a:lvl3pPr>
                <a:lvl4pPr marL="1714500" indent="-342900">
                  <a:defRPr sz="2800" b="1">
                    <a:solidFill>
                      <a:schemeClr val="tx1"/>
                    </a:solidFill>
                    <a:latin typeface="Arial" panose="020B0604020202020204" pitchFamily="34" charset="0"/>
                  </a:defRPr>
                </a:lvl4pPr>
                <a:lvl5pPr marL="2171700" indent="-342900">
                  <a:defRPr sz="2800" b="1">
                    <a:solidFill>
                      <a:schemeClr val="tx1"/>
                    </a:solidFill>
                    <a:latin typeface="Arial" panose="020B0604020202020204" pitchFamily="34" charset="0"/>
                  </a:defRPr>
                </a:lvl5pPr>
                <a:lvl6pPr marL="2628900" indent="-342900" eaLnBrk="0" fontAlgn="base" hangingPunct="0">
                  <a:spcBef>
                    <a:spcPct val="0"/>
                  </a:spcBef>
                  <a:spcAft>
                    <a:spcPct val="0"/>
                  </a:spcAft>
                  <a:defRPr sz="2800" b="1">
                    <a:solidFill>
                      <a:schemeClr val="tx1"/>
                    </a:solidFill>
                    <a:latin typeface="Arial" panose="020B0604020202020204" pitchFamily="34" charset="0"/>
                  </a:defRPr>
                </a:lvl6pPr>
                <a:lvl7pPr marL="3086100" indent="-342900" eaLnBrk="0" fontAlgn="base" hangingPunct="0">
                  <a:spcBef>
                    <a:spcPct val="0"/>
                  </a:spcBef>
                  <a:spcAft>
                    <a:spcPct val="0"/>
                  </a:spcAft>
                  <a:defRPr sz="2800" b="1">
                    <a:solidFill>
                      <a:schemeClr val="tx1"/>
                    </a:solidFill>
                    <a:latin typeface="Arial" panose="020B0604020202020204" pitchFamily="34" charset="0"/>
                  </a:defRPr>
                </a:lvl7pPr>
                <a:lvl8pPr marL="3543300" indent="-342900" eaLnBrk="0" fontAlgn="base" hangingPunct="0">
                  <a:spcBef>
                    <a:spcPct val="0"/>
                  </a:spcBef>
                  <a:spcAft>
                    <a:spcPct val="0"/>
                  </a:spcAft>
                  <a:defRPr sz="2800" b="1">
                    <a:solidFill>
                      <a:schemeClr val="tx1"/>
                    </a:solidFill>
                    <a:latin typeface="Arial" panose="020B0604020202020204" pitchFamily="34" charset="0"/>
                  </a:defRPr>
                </a:lvl8pPr>
                <a:lvl9pPr marL="4000500" indent="-3429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dirty="0">
                    <a:solidFill>
                      <a:schemeClr val="accent2">
                        <a:lumMod val="50000"/>
                      </a:schemeClr>
                    </a:solidFill>
                    <a:latin typeface="Comic Sans MS" panose="030F0702030302020204" pitchFamily="66" charset="0"/>
                  </a:rPr>
                  <a:t>There are four different quantum numbers needed to specify the state of an electron in an atom ( position and energy of the electron within the atom).</a:t>
                </a:r>
              </a:p>
              <a:p>
                <a:pPr eaLnBrk="1" hangingPunct="1">
                  <a:spcBef>
                    <a:spcPct val="50000"/>
                  </a:spcBef>
                  <a:buFontTx/>
                  <a:buAutoNum type="arabicPeriod"/>
                </a:pPr>
                <a:r>
                  <a:rPr lang="en-US" altLang="en-US" dirty="0">
                    <a:solidFill>
                      <a:schemeClr val="accent2">
                        <a:lumMod val="50000"/>
                      </a:schemeClr>
                    </a:solidFill>
                    <a:latin typeface="Comic Sans MS" panose="030F0702030302020204" pitchFamily="66" charset="0"/>
                  </a:rPr>
                  <a:t> </a:t>
                </a:r>
                <a:r>
                  <a:rPr lang="en-US" altLang="en-US" u="sng" dirty="0">
                    <a:solidFill>
                      <a:schemeClr val="accent2">
                        <a:lumMod val="50000"/>
                      </a:schemeClr>
                    </a:solidFill>
                    <a:latin typeface="Comic Sans MS" panose="030F0702030302020204" pitchFamily="66" charset="0"/>
                  </a:rPr>
                  <a:t>The principal quantum number </a:t>
                </a:r>
                <a:r>
                  <a:rPr lang="en-US" altLang="en-US" i="1" u="sng" dirty="0">
                    <a:solidFill>
                      <a:schemeClr val="accent2">
                        <a:lumMod val="50000"/>
                      </a:schemeClr>
                    </a:solidFill>
                    <a:latin typeface="Comic Sans MS" panose="030F0702030302020204" pitchFamily="66" charset="0"/>
                  </a:rPr>
                  <a:t>n</a:t>
                </a:r>
                <a:r>
                  <a:rPr lang="en-US" altLang="en-US" u="sng" dirty="0">
                    <a:solidFill>
                      <a:schemeClr val="accent2">
                        <a:lumMod val="50000"/>
                      </a:schemeClr>
                    </a:solidFill>
                    <a:latin typeface="Comic Sans MS" panose="030F0702030302020204" pitchFamily="66" charset="0"/>
                  </a:rPr>
                  <a:t> </a:t>
                </a:r>
                <a:r>
                  <a:rPr lang="en-US" altLang="en-US" dirty="0">
                    <a:solidFill>
                      <a:schemeClr val="accent2">
                        <a:lumMod val="50000"/>
                      </a:schemeClr>
                    </a:solidFill>
                    <a:latin typeface="Comic Sans MS" panose="030F0702030302020204" pitchFamily="66" charset="0"/>
                  </a:rPr>
                  <a:t>gives the total energy  (from Bohr theory </a:t>
                </a:r>
                <a:r>
                  <a:rPr lang="en-US" altLang="en-US" dirty="0" err="1">
                    <a:solidFill>
                      <a:schemeClr val="accent2">
                        <a:lumMod val="50000"/>
                      </a:schemeClr>
                    </a:solidFill>
                    <a:latin typeface="Comic Sans MS" panose="030F0702030302020204" pitchFamily="66" charset="0"/>
                  </a:rPr>
                  <a:t>E</a:t>
                </a:r>
                <a:r>
                  <a:rPr lang="en-US" altLang="en-US" baseline="-25000" dirty="0" err="1">
                    <a:solidFill>
                      <a:schemeClr val="accent2">
                        <a:lumMod val="50000"/>
                      </a:schemeClr>
                    </a:solidFill>
                    <a:latin typeface="Comic Sans MS" panose="030F0702030302020204" pitchFamily="66" charset="0"/>
                  </a:rPr>
                  <a:t>n</a:t>
                </a:r>
                <a:r>
                  <a:rPr lang="en-US" altLang="en-US" dirty="0">
                    <a:solidFill>
                      <a:schemeClr val="accent2">
                        <a:lumMod val="50000"/>
                      </a:schemeClr>
                    </a:solidFill>
                    <a:latin typeface="Comic Sans MS" panose="030F0702030302020204" pitchFamily="66" charset="0"/>
                  </a:rPr>
                  <a:t>=-</a:t>
                </a:r>
                <a14:m>
                  <m:oMath xmlns:m="http://schemas.openxmlformats.org/officeDocument/2006/math">
                    <m:f>
                      <m:fPr>
                        <m:ctrlPr>
                          <a:rPr lang="en-US" altLang="en-US" i="1" smtClean="0">
                            <a:solidFill>
                              <a:schemeClr val="accent2">
                                <a:lumMod val="50000"/>
                              </a:schemeClr>
                            </a:solidFill>
                            <a:latin typeface="Cambria Math" panose="02040503050406030204" pitchFamily="18" charset="0"/>
                          </a:rPr>
                        </m:ctrlPr>
                      </m:fPr>
                      <m:num>
                        <m:r>
                          <a:rPr lang="en-US" altLang="en-US" b="1" i="1" smtClean="0">
                            <a:solidFill>
                              <a:schemeClr val="accent2">
                                <a:lumMod val="50000"/>
                              </a:schemeClr>
                            </a:solidFill>
                            <a:latin typeface="Cambria Math" panose="02040503050406030204" pitchFamily="18" charset="0"/>
                          </a:rPr>
                          <m:t>𝟏𝟑</m:t>
                        </m:r>
                        <m:r>
                          <a:rPr lang="en-US" altLang="en-US" b="1" i="1" smtClean="0">
                            <a:solidFill>
                              <a:schemeClr val="accent2">
                                <a:lumMod val="50000"/>
                              </a:schemeClr>
                            </a:solidFill>
                            <a:latin typeface="Cambria Math" panose="02040503050406030204" pitchFamily="18" charset="0"/>
                          </a:rPr>
                          <m:t>.</m:t>
                        </m:r>
                        <m:r>
                          <a:rPr lang="en-US" altLang="en-US" b="1" i="1" smtClean="0">
                            <a:solidFill>
                              <a:schemeClr val="accent2">
                                <a:lumMod val="50000"/>
                              </a:schemeClr>
                            </a:solidFill>
                            <a:latin typeface="Cambria Math" panose="02040503050406030204" pitchFamily="18" charset="0"/>
                          </a:rPr>
                          <m:t>𝟔</m:t>
                        </m:r>
                        <m:r>
                          <a:rPr lang="en-US" altLang="en-US" b="1" i="1" smtClean="0">
                            <a:solidFill>
                              <a:schemeClr val="accent2">
                                <a:lumMod val="50000"/>
                              </a:schemeClr>
                            </a:solidFill>
                            <a:latin typeface="Cambria Math" panose="02040503050406030204" pitchFamily="18" charset="0"/>
                          </a:rPr>
                          <m:t> </m:t>
                        </m:r>
                        <m:r>
                          <a:rPr lang="en-US" altLang="en-US" b="1" i="1" smtClean="0">
                            <a:solidFill>
                              <a:schemeClr val="accent2">
                                <a:lumMod val="50000"/>
                              </a:schemeClr>
                            </a:solidFill>
                            <a:latin typeface="Cambria Math" panose="02040503050406030204" pitchFamily="18" charset="0"/>
                          </a:rPr>
                          <m:t>𝒆𝑽</m:t>
                        </m:r>
                      </m:num>
                      <m:den>
                        <m:r>
                          <a:rPr lang="en-US" altLang="en-US" b="1" i="1" smtClean="0">
                            <a:solidFill>
                              <a:schemeClr val="accent2">
                                <a:lumMod val="50000"/>
                              </a:schemeClr>
                            </a:solidFill>
                            <a:latin typeface="Cambria Math" panose="02040503050406030204" pitchFamily="18" charset="0"/>
                          </a:rPr>
                          <m:t>𝒏</m:t>
                        </m:r>
                      </m:den>
                    </m:f>
                  </m:oMath>
                </a14:m>
                <a:r>
                  <a:rPr lang="en-US" altLang="en-US" dirty="0">
                    <a:solidFill>
                      <a:schemeClr val="accent2">
                        <a:lumMod val="50000"/>
                      </a:schemeClr>
                    </a:solidFill>
                    <a:latin typeface="Comic Sans MS" panose="030F0702030302020204" pitchFamily="66" charset="0"/>
                  </a:rPr>
                  <a:t> ).</a:t>
                </a:r>
              </a:p>
              <a:p>
                <a:pPr eaLnBrk="1" hangingPunct="1">
                  <a:spcBef>
                    <a:spcPct val="50000"/>
                  </a:spcBef>
                  <a:buFontTx/>
                  <a:buAutoNum type="arabicPeriod"/>
                </a:pPr>
                <a:r>
                  <a:rPr lang="en-US" altLang="en-US" u="sng" dirty="0">
                    <a:solidFill>
                      <a:schemeClr val="accent2">
                        <a:lumMod val="50000"/>
                      </a:schemeClr>
                    </a:solidFill>
                    <a:latin typeface="Comic Sans MS" panose="030F0702030302020204" pitchFamily="66" charset="0"/>
                  </a:rPr>
                  <a:t>The orbital quantum number </a:t>
                </a:r>
                <a:r>
                  <a:rPr lang="en-US" altLang="en-US" i="1" u="sng" dirty="0">
                    <a:solidFill>
                      <a:schemeClr val="accent2">
                        <a:lumMod val="50000"/>
                      </a:schemeClr>
                    </a:solidFill>
                    <a:latin typeface="Comic Sans MS" panose="030F0702030302020204" pitchFamily="66" charset="0"/>
                  </a:rPr>
                  <a:t> </a:t>
                </a:r>
                <a:r>
                  <a:rPr lang="en-US" altLang="en-US" dirty="0">
                    <a:solidFill>
                      <a:schemeClr val="accent2">
                        <a:lumMod val="50000"/>
                      </a:schemeClr>
                    </a:solidFill>
                    <a:latin typeface="Comic Sans MS" panose="030F0702030302020204" pitchFamily="66" charset="0"/>
                  </a:rPr>
                  <a:t>gives the angular momentum; </a:t>
                </a:r>
                <a:r>
                  <a:rPr lang="en-US" altLang="en-US" i="1" dirty="0">
                    <a:solidFill>
                      <a:schemeClr val="accent2">
                        <a:lumMod val="50000"/>
                      </a:schemeClr>
                    </a:solidFill>
                    <a:latin typeface="Comic Sans MS" panose="030F0702030302020204" pitchFamily="66" charset="0"/>
                  </a:rPr>
                  <a:t> </a:t>
                </a:r>
                <a:r>
                  <a:rPr lang="en-US" altLang="en-US" dirty="0">
                    <a:solidFill>
                      <a:schemeClr val="accent2">
                        <a:lumMod val="50000"/>
                      </a:schemeClr>
                    </a:solidFill>
                    <a:latin typeface="Comic Sans MS" panose="030F0702030302020204" pitchFamily="66" charset="0"/>
                  </a:rPr>
                  <a:t>  can take on integer values from 0 to </a:t>
                </a:r>
                <a:r>
                  <a:rPr lang="en-US" altLang="en-US" i="1" dirty="0">
                    <a:solidFill>
                      <a:schemeClr val="accent2">
                        <a:lumMod val="50000"/>
                      </a:schemeClr>
                    </a:solidFill>
                    <a:latin typeface="Comic Sans MS" panose="030F0702030302020204" pitchFamily="66" charset="0"/>
                  </a:rPr>
                  <a:t>n </a:t>
                </a:r>
                <a:r>
                  <a:rPr lang="en-US" altLang="en-US" dirty="0">
                    <a:solidFill>
                      <a:schemeClr val="accent2">
                        <a:lumMod val="50000"/>
                      </a:schemeClr>
                    </a:solidFill>
                    <a:latin typeface="Comic Sans MS" panose="030F0702030302020204" pitchFamily="66" charset="0"/>
                  </a:rPr>
                  <a:t>- 1.</a:t>
                </a:r>
              </a:p>
            </p:txBody>
          </p:sp>
        </mc:Choice>
        <mc:Fallback xmlns="">
          <p:sp>
            <p:nvSpPr>
              <p:cNvPr id="14338" name="Text Box 3"/>
              <p:cNvSpPr txBox="1">
                <a:spLocks noRot="1" noChangeAspect="1" noMove="1" noResize="1" noEditPoints="1" noAdjustHandles="1" noChangeArrowheads="1" noChangeShapeType="1" noTextEdit="1"/>
              </p:cNvSpPr>
              <p:nvPr/>
            </p:nvSpPr>
            <p:spPr bwMode="auto">
              <a:xfrm>
                <a:off x="1479665" y="1460500"/>
                <a:ext cx="9775767" cy="4592668"/>
              </a:xfrm>
              <a:prstGeom prst="rect">
                <a:avLst/>
              </a:prstGeom>
              <a:blipFill>
                <a:blip r:embed="rId3"/>
                <a:stretch>
                  <a:fillRect l="-1622" t="-1461" r="-62" b="-27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4339" name="Rectangle 5"/>
          <p:cNvSpPr>
            <a:spLocks noGrp="1" noChangeArrowheads="1"/>
          </p:cNvSpPr>
          <p:nvPr>
            <p:ph type="title"/>
          </p:nvPr>
        </p:nvSpPr>
        <p:spPr>
          <a:xfrm>
            <a:off x="1981200" y="1"/>
            <a:ext cx="8229600" cy="1420813"/>
          </a:xfrm>
        </p:spPr>
        <p:txBody>
          <a:bodyPr/>
          <a:lstStyle/>
          <a:p>
            <a:r>
              <a:rPr lang="en-US" altLang="en-US" dirty="0">
                <a:latin typeface="Comic Sans MS" panose="030F0702030302020204" pitchFamily="66" charset="0"/>
              </a:rPr>
              <a:t>Quantum Mechanics of </a:t>
            </a:r>
            <a:r>
              <a:rPr lang="en-US" altLang="en-US" dirty="0" err="1">
                <a:latin typeface="Comic Sans MS" panose="030F0702030302020204" pitchFamily="66" charset="0"/>
              </a:rPr>
              <a:t>atoms:Quantum</a:t>
            </a:r>
            <a:r>
              <a:rPr lang="en-US" altLang="en-US" dirty="0">
                <a:latin typeface="Comic Sans MS" panose="030F0702030302020204" pitchFamily="66" charset="0"/>
              </a:rPr>
              <a:t> Numbers</a:t>
            </a:r>
          </a:p>
        </p:txBody>
      </p:sp>
      <p:sp>
        <p:nvSpPr>
          <p:cNvPr id="14340" name="Text Box 6"/>
          <p:cNvSpPr txBox="1">
            <a:spLocks noChangeArrowheads="1"/>
          </p:cNvSpPr>
          <p:nvPr/>
        </p:nvSpPr>
        <p:spPr bwMode="auto">
          <a:xfrm>
            <a:off x="3792538" y="5683251"/>
            <a:ext cx="4595812" cy="5191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a:t>Equation 39-3 goes here.</a:t>
            </a:r>
          </a:p>
        </p:txBody>
      </p:sp>
      <p:graphicFrame>
        <p:nvGraphicFramePr>
          <p:cNvPr id="14341" name="Object 7"/>
          <p:cNvGraphicFramePr>
            <a:graphicFrameLocks noChangeAspect="1"/>
          </p:cNvGraphicFramePr>
          <p:nvPr>
            <p:extLst>
              <p:ext uri="{D42A27DB-BD31-4B8C-83A1-F6EECF244321}">
                <p14:modId xmlns:p14="http://schemas.microsoft.com/office/powerpoint/2010/main" val="336190989"/>
              </p:ext>
            </p:extLst>
          </p:nvPr>
        </p:nvGraphicFramePr>
        <p:xfrm>
          <a:off x="3931320" y="4967318"/>
          <a:ext cx="390525" cy="566737"/>
        </p:xfrm>
        <a:graphic>
          <a:graphicData uri="http://schemas.openxmlformats.org/presentationml/2006/ole">
            <mc:AlternateContent xmlns:mc="http://schemas.openxmlformats.org/markup-compatibility/2006">
              <mc:Choice xmlns:v="urn:schemas-microsoft-com:vml" Requires="v">
                <p:oleObj spid="_x0000_s1100" name="Equation" r:id="rId4" imgW="114151" imgH="164885" progId="Equation.DSMT4">
                  <p:embed/>
                </p:oleObj>
              </mc:Choice>
              <mc:Fallback>
                <p:oleObj name="Equation" r:id="rId4" imgW="114151" imgH="164885" progId="Equation.DSMT4">
                  <p:embed/>
                  <p:pic>
                    <p:nvPicPr>
                      <p:cNvPr id="1434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1320" y="4967318"/>
                        <a:ext cx="390525"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2" name="Object 8"/>
          <p:cNvGraphicFramePr>
            <a:graphicFrameLocks noChangeAspect="1"/>
          </p:cNvGraphicFramePr>
          <p:nvPr>
            <p:extLst>
              <p:ext uri="{D42A27DB-BD31-4B8C-83A1-F6EECF244321}">
                <p14:modId xmlns:p14="http://schemas.microsoft.com/office/powerpoint/2010/main" val="1499939430"/>
              </p:ext>
            </p:extLst>
          </p:nvPr>
        </p:nvGraphicFramePr>
        <p:xfrm>
          <a:off x="6773499" y="4547844"/>
          <a:ext cx="390525" cy="566738"/>
        </p:xfrm>
        <a:graphic>
          <a:graphicData uri="http://schemas.openxmlformats.org/presentationml/2006/ole">
            <mc:AlternateContent xmlns:mc="http://schemas.openxmlformats.org/markup-compatibility/2006">
              <mc:Choice xmlns:v="urn:schemas-microsoft-com:vml" Requires="v">
                <p:oleObj spid="_x0000_s1101" name="Equation" r:id="rId6" imgW="114151" imgH="164885" progId="Equation.DSMT4">
                  <p:embed/>
                </p:oleObj>
              </mc:Choice>
              <mc:Fallback>
                <p:oleObj name="Equation" r:id="rId6" imgW="114151" imgH="164885" progId="Equation.DSMT4">
                  <p:embed/>
                  <p:pic>
                    <p:nvPicPr>
                      <p:cNvPr id="14342"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3499" y="4547844"/>
                        <a:ext cx="390525"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343" name="Picture 10" descr="Picture 2"/>
          <p:cNvPicPr>
            <a:picLocks noChangeAspect="1" noChangeArrowheads="1"/>
          </p:cNvPicPr>
          <p:nvPr/>
        </p:nvPicPr>
        <p:blipFill>
          <a:blip r:embed="rId7">
            <a:extLst>
              <a:ext uri="{28A0092B-C50C-407E-A947-70E740481C1C}">
                <a14:useLocalDpi xmlns:a14="http://schemas.microsoft.com/office/drawing/2010/main" val="0"/>
              </a:ext>
            </a:extLst>
          </a:blip>
          <a:srcRect r="3499" b="17801"/>
          <a:stretch>
            <a:fillRect/>
          </a:stretch>
        </p:blipFill>
        <p:spPr bwMode="auto">
          <a:xfrm>
            <a:off x="3687764" y="5607050"/>
            <a:ext cx="47593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591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785939" y="1319213"/>
            <a:ext cx="8347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endParaRPr lang="en-US" altLang="en-US">
              <a:solidFill>
                <a:schemeClr val="accent2"/>
              </a:solidFill>
            </a:endParaRPr>
          </a:p>
        </p:txBody>
      </p:sp>
      <p:sp>
        <p:nvSpPr>
          <p:cNvPr id="15363" name="Text Box 6"/>
          <p:cNvSpPr txBox="1">
            <a:spLocks noChangeArrowheads="1"/>
          </p:cNvSpPr>
          <p:nvPr/>
        </p:nvSpPr>
        <p:spPr bwMode="auto">
          <a:xfrm>
            <a:off x="2584450" y="1803401"/>
            <a:ext cx="70231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dirty="0">
                <a:solidFill>
                  <a:schemeClr val="accent2">
                    <a:lumMod val="50000"/>
                  </a:schemeClr>
                </a:solidFill>
                <a:latin typeface="Comic Sans MS" panose="030F0702030302020204" pitchFamily="66" charset="0"/>
              </a:rPr>
              <a:t>3. </a:t>
            </a:r>
            <a:r>
              <a:rPr lang="en-US" altLang="en-US" u="sng" dirty="0">
                <a:solidFill>
                  <a:schemeClr val="accent2">
                    <a:lumMod val="50000"/>
                  </a:schemeClr>
                </a:solidFill>
                <a:latin typeface="Comic Sans MS" panose="030F0702030302020204" pitchFamily="66" charset="0"/>
              </a:rPr>
              <a:t>The magnetic quantum </a:t>
            </a:r>
            <a:r>
              <a:rPr lang="en-US" altLang="en-US" u="sng" dirty="0" err="1">
                <a:solidFill>
                  <a:schemeClr val="accent2">
                    <a:lumMod val="50000"/>
                  </a:schemeClr>
                </a:solidFill>
                <a:latin typeface="Comic Sans MS" panose="030F0702030302020204" pitchFamily="66" charset="0"/>
              </a:rPr>
              <a:t>number,</a:t>
            </a:r>
            <a:r>
              <a:rPr lang="en-US" altLang="en-US" i="1" u="sng" dirty="0" err="1">
                <a:solidFill>
                  <a:schemeClr val="accent2">
                    <a:lumMod val="50000"/>
                  </a:schemeClr>
                </a:solidFill>
                <a:latin typeface="Comic Sans MS" panose="030F0702030302020204" pitchFamily="66" charset="0"/>
              </a:rPr>
              <a:t>m</a:t>
            </a:r>
            <a:r>
              <a:rPr lang="en-US" altLang="en-US" i="1" u="sng" dirty="0">
                <a:solidFill>
                  <a:schemeClr val="accent2">
                    <a:lumMod val="50000"/>
                  </a:schemeClr>
                </a:solidFill>
                <a:latin typeface="Comic Sans MS" panose="030F0702030302020204" pitchFamily="66" charset="0"/>
              </a:rPr>
              <a:t>  </a:t>
            </a:r>
            <a:r>
              <a:rPr lang="en-US" altLang="en-US" dirty="0">
                <a:solidFill>
                  <a:schemeClr val="accent2">
                    <a:lumMod val="50000"/>
                  </a:schemeClr>
                </a:solidFill>
                <a:latin typeface="Comic Sans MS" panose="030F0702030302020204" pitchFamily="66" charset="0"/>
              </a:rPr>
              <a:t>, gives the direction of the electron’s angular momentum, and can take on integer values from –</a:t>
            </a:r>
            <a:r>
              <a:rPr lang="en-US" altLang="en-US" i="1" dirty="0">
                <a:solidFill>
                  <a:schemeClr val="accent2">
                    <a:lumMod val="50000"/>
                  </a:schemeClr>
                </a:solidFill>
                <a:latin typeface="Comic Sans MS" panose="030F0702030302020204" pitchFamily="66" charset="0"/>
              </a:rPr>
              <a:t> </a:t>
            </a:r>
            <a:r>
              <a:rPr lang="en-US" altLang="en-US" dirty="0">
                <a:solidFill>
                  <a:schemeClr val="accent2">
                    <a:lumMod val="50000"/>
                  </a:schemeClr>
                </a:solidFill>
                <a:latin typeface="Comic Sans MS" panose="030F0702030302020204" pitchFamily="66" charset="0"/>
              </a:rPr>
              <a:t>  to +</a:t>
            </a:r>
            <a:r>
              <a:rPr lang="en-US" altLang="en-US" i="1" dirty="0">
                <a:solidFill>
                  <a:schemeClr val="accent2">
                    <a:lumMod val="50000"/>
                  </a:schemeClr>
                </a:solidFill>
                <a:latin typeface="Comic Sans MS" panose="030F0702030302020204" pitchFamily="66" charset="0"/>
              </a:rPr>
              <a:t>  </a:t>
            </a:r>
            <a:r>
              <a:rPr lang="en-US" altLang="en-US" dirty="0">
                <a:solidFill>
                  <a:schemeClr val="accent2">
                    <a:lumMod val="50000"/>
                  </a:schemeClr>
                </a:solidFill>
                <a:latin typeface="Comic Sans MS" panose="030F0702030302020204" pitchFamily="66" charset="0"/>
              </a:rPr>
              <a:t>. ( L is derived from experiment)</a:t>
            </a:r>
          </a:p>
        </p:txBody>
      </p:sp>
      <p:sp>
        <p:nvSpPr>
          <p:cNvPr id="15364" name="Rectangle 8"/>
          <p:cNvSpPr>
            <a:spLocks noGrp="1" noChangeArrowheads="1"/>
          </p:cNvSpPr>
          <p:nvPr>
            <p:ph type="title"/>
          </p:nvPr>
        </p:nvSpPr>
        <p:spPr>
          <a:xfrm>
            <a:off x="1981200" y="0"/>
            <a:ext cx="8229600" cy="1244600"/>
          </a:xfrm>
        </p:spPr>
        <p:txBody>
          <a:bodyPr/>
          <a:lstStyle/>
          <a:p>
            <a:r>
              <a:rPr lang="en-US" altLang="en-US" dirty="0">
                <a:latin typeface="Comic Sans MS" panose="030F0702030302020204" pitchFamily="66" charset="0"/>
              </a:rPr>
              <a:t>Quantum Mechanics of atoms</a:t>
            </a:r>
          </a:p>
        </p:txBody>
      </p:sp>
      <p:graphicFrame>
        <p:nvGraphicFramePr>
          <p:cNvPr id="15365" name="Object 10"/>
          <p:cNvGraphicFramePr>
            <a:graphicFrameLocks noChangeAspect="1"/>
          </p:cNvGraphicFramePr>
          <p:nvPr/>
        </p:nvGraphicFramePr>
        <p:xfrm>
          <a:off x="6202364" y="3036889"/>
          <a:ext cx="390525" cy="566737"/>
        </p:xfrm>
        <a:graphic>
          <a:graphicData uri="http://schemas.openxmlformats.org/presentationml/2006/ole">
            <mc:AlternateContent xmlns:mc="http://schemas.openxmlformats.org/markup-compatibility/2006">
              <mc:Choice xmlns:v="urn:schemas-microsoft-com:vml" Requires="v">
                <p:oleObj spid="_x0000_s2200" name="Equation" r:id="rId3" imgW="114151" imgH="164885" progId="Equation.DSMT4">
                  <p:embed/>
                </p:oleObj>
              </mc:Choice>
              <mc:Fallback>
                <p:oleObj name="Equation" r:id="rId3" imgW="114151" imgH="164885" progId="Equation.DSMT4">
                  <p:embed/>
                  <p:pic>
                    <p:nvPicPr>
                      <p:cNvPr id="15365"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2364" y="3036889"/>
                        <a:ext cx="390525"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11"/>
          <p:cNvGraphicFramePr>
            <a:graphicFrameLocks noChangeAspect="1"/>
          </p:cNvGraphicFramePr>
          <p:nvPr>
            <p:extLst>
              <p:ext uri="{D42A27DB-BD31-4B8C-83A1-F6EECF244321}">
                <p14:modId xmlns:p14="http://schemas.microsoft.com/office/powerpoint/2010/main" val="436428044"/>
              </p:ext>
            </p:extLst>
          </p:nvPr>
        </p:nvGraphicFramePr>
        <p:xfrm>
          <a:off x="7514432" y="3024190"/>
          <a:ext cx="390525" cy="566737"/>
        </p:xfrm>
        <a:graphic>
          <a:graphicData uri="http://schemas.openxmlformats.org/presentationml/2006/ole">
            <mc:AlternateContent xmlns:mc="http://schemas.openxmlformats.org/markup-compatibility/2006">
              <mc:Choice xmlns:v="urn:schemas-microsoft-com:vml" Requires="v">
                <p:oleObj spid="_x0000_s2201" name="Equation" r:id="rId5" imgW="114151" imgH="164885" progId="Equation.DSMT4">
                  <p:embed/>
                </p:oleObj>
              </mc:Choice>
              <mc:Fallback>
                <p:oleObj name="Equation" r:id="rId5" imgW="114151" imgH="164885" progId="Equation.DSMT4">
                  <p:embed/>
                  <p:pic>
                    <p:nvPicPr>
                      <p:cNvPr id="15366"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4432" y="3024190"/>
                        <a:ext cx="390525"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p:cNvSpPr/>
          <p:nvPr/>
        </p:nvSpPr>
        <p:spPr>
          <a:xfrm>
            <a:off x="4645429" y="4602403"/>
            <a:ext cx="2901142" cy="646331"/>
          </a:xfrm>
          <a:prstGeom prst="rect">
            <a:avLst/>
          </a:prstGeom>
        </p:spPr>
        <p:txBody>
          <a:bodyPr wrap="square">
            <a:spAutoFit/>
          </a:bodyPr>
          <a:lstStyle/>
          <a:p>
            <a:pPr lvl="0" fontAlgn="base">
              <a:spcBef>
                <a:spcPct val="0"/>
              </a:spcBef>
              <a:spcAft>
                <a:spcPct val="0"/>
              </a:spcAft>
              <a:defRPr/>
            </a:pPr>
            <a:r>
              <a:rPr lang="en-US" sz="3600" b="1" i="1" dirty="0">
                <a:solidFill>
                  <a:srgbClr val="002060"/>
                </a:solidFill>
                <a:latin typeface="Comic Sans MS" panose="030F0702030302020204" pitchFamily="66" charset="0"/>
              </a:rPr>
              <a:t>L= m </a:t>
            </a:r>
            <a:r>
              <a:rPr lang="ru-RU" sz="3600" b="1" i="1" dirty="0">
                <a:solidFill>
                  <a:srgbClr val="002060"/>
                </a:solidFill>
                <a:latin typeface="Comic Sans MS" panose="030F0702030302020204" pitchFamily="66" charset="0"/>
                <a:ea typeface="Times New Roman" charset="0"/>
                <a:cs typeface="Times New Roman" charset="0"/>
              </a:rPr>
              <a:t>ћ</a:t>
            </a:r>
            <a:endParaRPr lang="en-US" sz="3600" b="1" i="1" dirty="0">
              <a:solidFill>
                <a:srgbClr val="002060"/>
              </a:solidFill>
              <a:latin typeface="Comic Sans MS" panose="030F0702030302020204" pitchFamily="66" charset="0"/>
              <a:ea typeface="Times New Roman" charset="0"/>
              <a:cs typeface="Times New Roman" charset="0"/>
            </a:endParaRPr>
          </a:p>
        </p:txBody>
      </p:sp>
      <p:graphicFrame>
        <p:nvGraphicFramePr>
          <p:cNvPr id="10" name="Object 11"/>
          <p:cNvGraphicFramePr>
            <a:graphicFrameLocks noChangeAspect="1"/>
          </p:cNvGraphicFramePr>
          <p:nvPr>
            <p:extLst>
              <p:ext uri="{D42A27DB-BD31-4B8C-83A1-F6EECF244321}">
                <p14:modId xmlns:p14="http://schemas.microsoft.com/office/powerpoint/2010/main" val="1315814808"/>
              </p:ext>
            </p:extLst>
          </p:nvPr>
        </p:nvGraphicFramePr>
        <p:xfrm>
          <a:off x="5705475" y="4858356"/>
          <a:ext cx="390525" cy="566737"/>
        </p:xfrm>
        <a:graphic>
          <a:graphicData uri="http://schemas.openxmlformats.org/presentationml/2006/ole">
            <mc:AlternateContent xmlns:mc="http://schemas.openxmlformats.org/markup-compatibility/2006">
              <mc:Choice xmlns:v="urn:schemas-microsoft-com:vml" Requires="v">
                <p:oleObj spid="_x0000_s2202" name="Equation" r:id="rId6" imgW="114151" imgH="164885" progId="Equation.DSMT4">
                  <p:embed/>
                </p:oleObj>
              </mc:Choice>
              <mc:Fallback>
                <p:oleObj name="Equation" r:id="rId6" imgW="114151" imgH="164885" progId="Equation.DSMT4">
                  <p:embed/>
                  <p:pic>
                    <p:nvPicPr>
                      <p:cNvPr id="15366"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5475" y="4858356"/>
                        <a:ext cx="390525"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1"/>
          <p:cNvGraphicFramePr>
            <a:graphicFrameLocks noChangeAspect="1"/>
          </p:cNvGraphicFramePr>
          <p:nvPr>
            <p:extLst>
              <p:ext uri="{D42A27DB-BD31-4B8C-83A1-F6EECF244321}">
                <p14:modId xmlns:p14="http://schemas.microsoft.com/office/powerpoint/2010/main" val="2544224469"/>
              </p:ext>
            </p:extLst>
          </p:nvPr>
        </p:nvGraphicFramePr>
        <p:xfrm>
          <a:off x="8789052" y="2002598"/>
          <a:ext cx="280134" cy="406536"/>
        </p:xfrm>
        <a:graphic>
          <a:graphicData uri="http://schemas.openxmlformats.org/presentationml/2006/ole">
            <mc:AlternateContent xmlns:mc="http://schemas.openxmlformats.org/markup-compatibility/2006">
              <mc:Choice xmlns:v="urn:schemas-microsoft-com:vml" Requires="v">
                <p:oleObj spid="_x0000_s2203" name="Equation" r:id="rId7" imgW="114151" imgH="164885" progId="Equation.DSMT4">
                  <p:embed/>
                </p:oleObj>
              </mc:Choice>
              <mc:Fallback>
                <p:oleObj name="Equation" r:id="rId7" imgW="114151" imgH="164885" progId="Equation.DSMT4">
                  <p:embed/>
                  <p:pic>
                    <p:nvPicPr>
                      <p:cNvPr id="15366"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9052" y="2002598"/>
                        <a:ext cx="280134" cy="4065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09501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p:cNvSpPr txBox="1">
            <a:spLocks noChangeArrowheads="1"/>
          </p:cNvSpPr>
          <p:nvPr/>
        </p:nvSpPr>
        <p:spPr bwMode="auto">
          <a:xfrm>
            <a:off x="5743576" y="2073275"/>
            <a:ext cx="537062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dirty="0">
                <a:solidFill>
                  <a:schemeClr val="accent2">
                    <a:lumMod val="50000"/>
                  </a:schemeClr>
                </a:solidFill>
                <a:latin typeface="Comic Sans MS" panose="030F0702030302020204" pitchFamily="66" charset="0"/>
              </a:rPr>
              <a:t>This plot indicates the quantization of angular momentum direction for </a:t>
            </a:r>
            <a:r>
              <a:rPr lang="en-US" altLang="en-US" i="1" dirty="0">
                <a:solidFill>
                  <a:schemeClr val="accent2">
                    <a:lumMod val="50000"/>
                  </a:schemeClr>
                </a:solidFill>
                <a:latin typeface="Comic Sans MS" panose="030F0702030302020204" pitchFamily="66" charset="0"/>
              </a:rPr>
              <a:t>  </a:t>
            </a:r>
            <a:r>
              <a:rPr lang="en-US" altLang="en-US" b="0" dirty="0">
                <a:solidFill>
                  <a:schemeClr val="accent2">
                    <a:lumMod val="50000"/>
                  </a:schemeClr>
                </a:solidFill>
                <a:latin typeface="Comic Sans MS" panose="030F0702030302020204" pitchFamily="66" charset="0"/>
              </a:rPr>
              <a:t> </a:t>
            </a:r>
            <a:r>
              <a:rPr lang="en-US" altLang="en-US" dirty="0">
                <a:solidFill>
                  <a:schemeClr val="accent2">
                    <a:lumMod val="50000"/>
                  </a:schemeClr>
                </a:solidFill>
                <a:latin typeface="Comic Sans MS" panose="030F0702030302020204" pitchFamily="66" charset="0"/>
              </a:rPr>
              <a:t>= 2. The other two components (L</a:t>
            </a:r>
            <a:r>
              <a:rPr lang="en-US" altLang="en-US" baseline="-25000" dirty="0">
                <a:solidFill>
                  <a:schemeClr val="accent2">
                    <a:lumMod val="50000"/>
                  </a:schemeClr>
                </a:solidFill>
                <a:latin typeface="Comic Sans MS" panose="030F0702030302020204" pitchFamily="66" charset="0"/>
              </a:rPr>
              <a:t>x</a:t>
            </a:r>
            <a:r>
              <a:rPr lang="en-US" altLang="en-US" dirty="0">
                <a:solidFill>
                  <a:schemeClr val="accent2">
                    <a:lumMod val="50000"/>
                  </a:schemeClr>
                </a:solidFill>
                <a:latin typeface="Comic Sans MS" panose="030F0702030302020204" pitchFamily="66" charset="0"/>
              </a:rPr>
              <a:t>, and L</a:t>
            </a:r>
            <a:r>
              <a:rPr lang="en-US" altLang="en-US" baseline="-25000" dirty="0">
                <a:solidFill>
                  <a:schemeClr val="accent2">
                    <a:lumMod val="50000"/>
                  </a:schemeClr>
                </a:solidFill>
                <a:latin typeface="Comic Sans MS" panose="030F0702030302020204" pitchFamily="66" charset="0"/>
              </a:rPr>
              <a:t>y</a:t>
            </a:r>
            <a:r>
              <a:rPr lang="en-US" altLang="en-US" dirty="0">
                <a:solidFill>
                  <a:schemeClr val="accent2">
                    <a:lumMod val="50000"/>
                  </a:schemeClr>
                </a:solidFill>
                <a:latin typeface="Comic Sans MS" panose="030F0702030302020204" pitchFamily="66" charset="0"/>
              </a:rPr>
              <a:t>) of the angular momentum are undefined.</a:t>
            </a:r>
          </a:p>
        </p:txBody>
      </p:sp>
      <p:sp>
        <p:nvSpPr>
          <p:cNvPr id="16387" name="Rectangle 8"/>
          <p:cNvSpPr>
            <a:spLocks noGrp="1" noChangeArrowheads="1"/>
          </p:cNvSpPr>
          <p:nvPr>
            <p:ph type="title"/>
          </p:nvPr>
        </p:nvSpPr>
        <p:spPr>
          <a:xfrm>
            <a:off x="1993900" y="1"/>
            <a:ext cx="8216900" cy="1325563"/>
          </a:xfrm>
        </p:spPr>
        <p:txBody>
          <a:bodyPr/>
          <a:lstStyle/>
          <a:p>
            <a:r>
              <a:rPr lang="en-US" altLang="en-US" dirty="0">
                <a:latin typeface="Comic Sans MS" panose="030F0702030302020204" pitchFamily="66" charset="0"/>
              </a:rPr>
              <a:t>Quantum Mechanics of atoms: Quantum Numbers</a:t>
            </a:r>
          </a:p>
        </p:txBody>
      </p:sp>
      <p:sp>
        <p:nvSpPr>
          <p:cNvPr id="16388" name="Text Box 9"/>
          <p:cNvSpPr txBox="1">
            <a:spLocks noChangeArrowheads="1"/>
          </p:cNvSpPr>
          <p:nvPr/>
        </p:nvSpPr>
        <p:spPr bwMode="auto">
          <a:xfrm>
            <a:off x="2090738" y="1435100"/>
            <a:ext cx="3206750" cy="47942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a:t>Figure 39-3 goes here.</a:t>
            </a:r>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p:txBody>
      </p:sp>
      <p:graphicFrame>
        <p:nvGraphicFramePr>
          <p:cNvPr id="16389" name="Object 10"/>
          <p:cNvGraphicFramePr>
            <a:graphicFrameLocks noChangeAspect="1"/>
          </p:cNvGraphicFramePr>
          <p:nvPr>
            <p:extLst>
              <p:ext uri="{D42A27DB-BD31-4B8C-83A1-F6EECF244321}">
                <p14:modId xmlns:p14="http://schemas.microsoft.com/office/powerpoint/2010/main" val="3263878916"/>
              </p:ext>
            </p:extLst>
          </p:nvPr>
        </p:nvGraphicFramePr>
        <p:xfrm>
          <a:off x="10100387" y="2845365"/>
          <a:ext cx="390525" cy="566738"/>
        </p:xfrm>
        <a:graphic>
          <a:graphicData uri="http://schemas.openxmlformats.org/presentationml/2006/ole">
            <mc:AlternateContent xmlns:mc="http://schemas.openxmlformats.org/markup-compatibility/2006">
              <mc:Choice xmlns:v="urn:schemas-microsoft-com:vml" Requires="v">
                <p:oleObj spid="_x0000_s3110" name="Equation" r:id="rId4" imgW="114151" imgH="164885" progId="Equation.DSMT4">
                  <p:embed/>
                </p:oleObj>
              </mc:Choice>
              <mc:Fallback>
                <p:oleObj name="Equation" r:id="rId4" imgW="114151" imgH="164885" progId="Equation.DSMT4">
                  <p:embed/>
                  <p:pic>
                    <p:nvPicPr>
                      <p:cNvPr id="16389"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0387" y="2845365"/>
                        <a:ext cx="390525"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6390" name="Picture 11" descr="Figure_39_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2938" y="1382714"/>
            <a:ext cx="34290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23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1993900" y="1"/>
            <a:ext cx="8216900" cy="1209675"/>
          </a:xfrm>
        </p:spPr>
        <p:txBody>
          <a:bodyPr/>
          <a:lstStyle/>
          <a:p>
            <a:r>
              <a:rPr lang="en-US" altLang="en-US" dirty="0">
                <a:latin typeface="Comic Sans MS" panose="030F0702030302020204" pitchFamily="66" charset="0"/>
              </a:rPr>
              <a:t>Quantum Mechanics of atoms: Quantum Numbers</a:t>
            </a:r>
          </a:p>
        </p:txBody>
      </p:sp>
      <p:sp>
        <p:nvSpPr>
          <p:cNvPr id="18435" name="Text Box 5"/>
          <p:cNvSpPr txBox="1">
            <a:spLocks noChangeArrowheads="1"/>
          </p:cNvSpPr>
          <p:nvPr/>
        </p:nvSpPr>
        <p:spPr bwMode="auto">
          <a:xfrm>
            <a:off x="1155469" y="1446213"/>
            <a:ext cx="969264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dirty="0">
                <a:solidFill>
                  <a:schemeClr val="accent2">
                    <a:lumMod val="50000"/>
                  </a:schemeClr>
                </a:solidFill>
                <a:latin typeface="Comic Sans MS" panose="030F0702030302020204" pitchFamily="66" charset="0"/>
              </a:rPr>
              <a:t>In a magnetic field, the energy levels split depending on </a:t>
            </a:r>
            <a:r>
              <a:rPr lang="en-US" altLang="en-US" i="1" dirty="0">
                <a:solidFill>
                  <a:schemeClr val="accent2">
                    <a:lumMod val="50000"/>
                  </a:schemeClr>
                </a:solidFill>
                <a:latin typeface="Comic Sans MS" panose="030F0702030302020204" pitchFamily="66" charset="0"/>
              </a:rPr>
              <a:t>m</a:t>
            </a:r>
            <a:r>
              <a:rPr lang="en-US" altLang="en-US" i="1" baseline="-25000" dirty="0">
                <a:solidFill>
                  <a:schemeClr val="accent2">
                    <a:lumMod val="50000"/>
                  </a:schemeClr>
                </a:solidFill>
                <a:latin typeface="Comic Sans MS" panose="030F0702030302020204" pitchFamily="66" charset="0"/>
              </a:rPr>
              <a:t> </a:t>
            </a:r>
            <a:r>
              <a:rPr lang="en-US" altLang="en-US" dirty="0">
                <a:solidFill>
                  <a:schemeClr val="accent2">
                    <a:lumMod val="50000"/>
                  </a:schemeClr>
                </a:solidFill>
                <a:latin typeface="Comic Sans MS" panose="030F0702030302020204" pitchFamily="66" charset="0"/>
              </a:rPr>
              <a:t>. The splitting is know as the Zeeman effect.</a:t>
            </a:r>
          </a:p>
        </p:txBody>
      </p:sp>
      <p:pic>
        <p:nvPicPr>
          <p:cNvPr id="18437" name="Picture 8" descr="Figure_39_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658" y="2533945"/>
            <a:ext cx="33051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710376" y="3007740"/>
            <a:ext cx="7197642" cy="2031325"/>
          </a:xfrm>
          <a:prstGeom prst="rect">
            <a:avLst/>
          </a:prstGeom>
          <a:noFill/>
        </p:spPr>
        <p:txBody>
          <a:bodyPr wrap="square" rtlCol="0">
            <a:spAutoFit/>
          </a:bodyPr>
          <a:lstStyle/>
          <a:p>
            <a:r>
              <a:rPr lang="en-US" dirty="0">
                <a:latin typeface="Comic Sans MS" panose="030F0702030302020204" pitchFamily="66" charset="0"/>
              </a:rPr>
              <a:t>When a magnetic field is applied, an n = 3, l = 2 energy level is split into five separate levels, corresponding to the five values of m</a:t>
            </a:r>
            <a:r>
              <a:rPr lang="en-US" baseline="-25000" dirty="0">
                <a:latin typeface="Comic Sans MS" panose="030F0702030302020204" pitchFamily="66" charset="0"/>
              </a:rPr>
              <a:t>l</a:t>
            </a:r>
            <a:r>
              <a:rPr lang="en-US" dirty="0">
                <a:latin typeface="Comic Sans MS" panose="030F0702030302020204" pitchFamily="66" charset="0"/>
              </a:rPr>
              <a:t> (2, 1, 0, -1, -2). </a:t>
            </a:r>
          </a:p>
          <a:p>
            <a:r>
              <a:rPr lang="en-US" dirty="0">
                <a:latin typeface="Comic Sans MS" panose="030F0702030302020204" pitchFamily="66" charset="0"/>
              </a:rPr>
              <a:t>An n = 2, l = 1 level is split into three levels (m</a:t>
            </a:r>
            <a:r>
              <a:rPr lang="en-US" baseline="-25000" dirty="0">
                <a:latin typeface="Comic Sans MS" panose="030F0702030302020204" pitchFamily="66" charset="0"/>
              </a:rPr>
              <a:t>l</a:t>
            </a:r>
            <a:r>
              <a:rPr lang="en-US" dirty="0">
                <a:latin typeface="Comic Sans MS" panose="030F0702030302020204" pitchFamily="66" charset="0"/>
              </a:rPr>
              <a:t> = 1, 0 , -1). Transitions can occur between levels (not all transitions are shown), with photons of several slightly different frequencies being given off (the Zeeman effect).</a:t>
            </a:r>
          </a:p>
        </p:txBody>
      </p:sp>
      <p:graphicFrame>
        <p:nvGraphicFramePr>
          <p:cNvPr id="6" name="Object 10"/>
          <p:cNvGraphicFramePr>
            <a:graphicFrameLocks noChangeAspect="1"/>
          </p:cNvGraphicFramePr>
          <p:nvPr>
            <p:extLst>
              <p:ext uri="{D42A27DB-BD31-4B8C-83A1-F6EECF244321}">
                <p14:modId xmlns:p14="http://schemas.microsoft.com/office/powerpoint/2010/main" val="3971278954"/>
              </p:ext>
            </p:extLst>
          </p:nvPr>
        </p:nvGraphicFramePr>
        <p:xfrm>
          <a:off x="1993899" y="2045616"/>
          <a:ext cx="221399" cy="384477"/>
        </p:xfrm>
        <a:graphic>
          <a:graphicData uri="http://schemas.openxmlformats.org/presentationml/2006/ole">
            <mc:AlternateContent xmlns:mc="http://schemas.openxmlformats.org/markup-compatibility/2006">
              <mc:Choice xmlns:v="urn:schemas-microsoft-com:vml" Requires="v">
                <p:oleObj spid="_x0000_s6168" name="Equation" r:id="rId5" imgW="114151" imgH="164885" progId="Equation.DSMT4">
                  <p:embed/>
                </p:oleObj>
              </mc:Choice>
              <mc:Fallback>
                <p:oleObj name="Equation" r:id="rId5" imgW="114151" imgH="164885" progId="Equation.DSMT4">
                  <p:embed/>
                  <p:pic>
                    <p:nvPicPr>
                      <p:cNvPr id="9"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3899" y="2045616"/>
                        <a:ext cx="221399" cy="38447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96567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798023" y="1524001"/>
            <a:ext cx="7140632" cy="478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342900" lvl="0" indent="-342900" defTabSz="457200">
              <a:spcBef>
                <a:spcPts val="1000"/>
              </a:spcBef>
              <a:buClr>
                <a:srgbClr val="353535"/>
              </a:buClr>
              <a:buFont typeface="Wingdings 3" charset="2"/>
              <a:buChar char=""/>
            </a:pPr>
            <a:r>
              <a:rPr lang="en-US" altLang="en-US" sz="2000" dirty="0">
                <a:solidFill>
                  <a:schemeClr val="accent2">
                    <a:lumMod val="50000"/>
                  </a:schemeClr>
                </a:solidFill>
                <a:latin typeface="Comic Sans MS" panose="030F0702030302020204" pitchFamily="66" charset="0"/>
              </a:rPr>
              <a:t>4. The spin quantum number, </a:t>
            </a:r>
            <a:r>
              <a:rPr lang="en-US" altLang="en-US" sz="2000" i="1" dirty="0" err="1">
                <a:solidFill>
                  <a:schemeClr val="accent2">
                    <a:lumMod val="50000"/>
                  </a:schemeClr>
                </a:solidFill>
                <a:latin typeface="Comic Sans MS" panose="030F0702030302020204" pitchFamily="66" charset="0"/>
              </a:rPr>
              <a:t>m</a:t>
            </a:r>
            <a:r>
              <a:rPr lang="en-US" altLang="en-US" sz="2000" i="1" baseline="-25000" dirty="0" err="1">
                <a:solidFill>
                  <a:schemeClr val="accent2">
                    <a:lumMod val="50000"/>
                  </a:schemeClr>
                </a:solidFill>
                <a:latin typeface="Comic Sans MS" panose="030F0702030302020204" pitchFamily="66" charset="0"/>
              </a:rPr>
              <a:t>s</a:t>
            </a:r>
            <a:r>
              <a:rPr lang="en-US" altLang="en-US" sz="2000" dirty="0">
                <a:solidFill>
                  <a:schemeClr val="accent2">
                    <a:lumMod val="50000"/>
                  </a:schemeClr>
                </a:solidFill>
                <a:latin typeface="Comic Sans MS" panose="030F0702030302020204" pitchFamily="66" charset="0"/>
              </a:rPr>
              <a:t>, for an electron can take on the values +</a:t>
            </a:r>
            <a:r>
              <a:rPr lang="en-US" altLang="en-US" sz="2000" dirty="0">
                <a:solidFill>
                  <a:schemeClr val="accent2">
                    <a:lumMod val="50000"/>
                  </a:schemeClr>
                </a:solidFill>
                <a:latin typeface="Comic Sans MS" panose="030F0702030302020204" pitchFamily="66" charset="0"/>
                <a:cs typeface="Arial" panose="020B0604020202020204" pitchFamily="34" charset="0"/>
              </a:rPr>
              <a:t>½</a:t>
            </a:r>
            <a:r>
              <a:rPr lang="en-US" altLang="en-US" sz="2000" dirty="0">
                <a:solidFill>
                  <a:schemeClr val="accent2">
                    <a:lumMod val="50000"/>
                  </a:schemeClr>
                </a:solidFill>
                <a:latin typeface="Comic Sans MS" panose="030F0702030302020204" pitchFamily="66" charset="0"/>
              </a:rPr>
              <a:t> and -</a:t>
            </a:r>
            <a:r>
              <a:rPr lang="en-US" altLang="en-US" sz="2000" dirty="0">
                <a:solidFill>
                  <a:schemeClr val="accent2">
                    <a:lumMod val="50000"/>
                  </a:schemeClr>
                </a:solidFill>
                <a:latin typeface="Comic Sans MS" panose="030F0702030302020204" pitchFamily="66" charset="0"/>
                <a:cs typeface="Arial" panose="020B0604020202020204" pitchFamily="34" charset="0"/>
              </a:rPr>
              <a:t>½</a:t>
            </a:r>
            <a:r>
              <a:rPr lang="en-US" altLang="en-US" sz="2000" dirty="0">
                <a:solidFill>
                  <a:schemeClr val="accent2">
                    <a:lumMod val="50000"/>
                  </a:schemeClr>
                </a:solidFill>
                <a:latin typeface="Comic Sans MS" panose="030F0702030302020204" pitchFamily="66" charset="0"/>
              </a:rPr>
              <a:t>. The need for this quantum number was found by experiment; </a:t>
            </a:r>
          </a:p>
          <a:p>
            <a:pPr marL="342900" lvl="0" indent="-342900" defTabSz="457200">
              <a:spcBef>
                <a:spcPts val="1000"/>
              </a:spcBef>
              <a:buClr>
                <a:srgbClr val="353535"/>
              </a:buClr>
              <a:buFont typeface="Wingdings 3" charset="2"/>
              <a:buChar char=""/>
            </a:pPr>
            <a:r>
              <a:rPr lang="en-US" sz="2000" dirty="0">
                <a:solidFill>
                  <a:schemeClr val="accent2">
                    <a:lumMod val="50000"/>
                  </a:schemeClr>
                </a:solidFill>
                <a:latin typeface="Comic Sans MS" panose="030F0702030302020204" pitchFamily="66" charset="0"/>
              </a:rPr>
              <a:t>Spin is one of two types of angular momentum in quantum mechanics, the other being orbital angular momentum.</a:t>
            </a:r>
            <a:r>
              <a:rPr lang="en-US" sz="2000" b="0" dirty="0">
                <a:solidFill>
                  <a:schemeClr val="accent2">
                    <a:lumMod val="50000"/>
                  </a:schemeClr>
                </a:solidFill>
                <a:latin typeface="Comic Sans MS" panose="030F0702030302020204" pitchFamily="66" charset="0"/>
              </a:rPr>
              <a:t> The orbital angular momentum operator is the quantum-mechanical counterpart to the classical angular momentum of orbital revolution ( or the magnitude of the angular momentum of the electron or other particle).</a:t>
            </a:r>
          </a:p>
          <a:p>
            <a:pPr marL="342900" lvl="0" indent="-342900" defTabSz="457200">
              <a:spcBef>
                <a:spcPts val="1000"/>
              </a:spcBef>
              <a:buClr>
                <a:srgbClr val="353535"/>
              </a:buClr>
              <a:buFont typeface="Wingdings 3" charset="2"/>
              <a:buChar char=""/>
            </a:pPr>
            <a:r>
              <a:rPr lang="en-US" sz="2000" b="0" dirty="0">
                <a:solidFill>
                  <a:schemeClr val="accent2">
                    <a:lumMod val="50000"/>
                  </a:schemeClr>
                </a:solidFill>
                <a:latin typeface="Comic Sans MS" panose="030F0702030302020204" pitchFamily="66" charset="0"/>
              </a:rPr>
              <a:t>The spin angular momentum S can take on only two directions, </a:t>
            </a:r>
            <a:r>
              <a:rPr lang="en-US" sz="2000" b="0" dirty="0" err="1">
                <a:solidFill>
                  <a:schemeClr val="accent2">
                    <a:lumMod val="50000"/>
                  </a:schemeClr>
                </a:solidFill>
                <a:latin typeface="Comic Sans MS" panose="030F0702030302020204" pitchFamily="66" charset="0"/>
              </a:rPr>
              <a:t>m</a:t>
            </a:r>
            <a:r>
              <a:rPr lang="en-US" sz="2000" b="0" baseline="-25000" dirty="0" err="1">
                <a:solidFill>
                  <a:schemeClr val="accent2">
                    <a:lumMod val="50000"/>
                  </a:schemeClr>
                </a:solidFill>
                <a:latin typeface="Comic Sans MS" panose="030F0702030302020204" pitchFamily="66" charset="0"/>
              </a:rPr>
              <a:t>s</a:t>
            </a:r>
            <a:r>
              <a:rPr lang="en-US" sz="2000" b="0" dirty="0">
                <a:solidFill>
                  <a:schemeClr val="accent2">
                    <a:lumMod val="50000"/>
                  </a:schemeClr>
                </a:solidFill>
                <a:latin typeface="Comic Sans MS" panose="030F0702030302020204" pitchFamily="66" charset="0"/>
              </a:rPr>
              <a:t> = +1/2 or -1/2, called “spin up” and “spin down.”</a:t>
            </a:r>
          </a:p>
          <a:p>
            <a:pPr lvl="0" defTabSz="457200">
              <a:spcBef>
                <a:spcPts val="1000"/>
              </a:spcBef>
              <a:buClr>
                <a:srgbClr val="353535"/>
              </a:buClr>
            </a:pPr>
            <a:endParaRPr lang="en-US" sz="2000" b="0" dirty="0">
              <a:solidFill>
                <a:schemeClr val="accent2">
                  <a:lumMod val="50000"/>
                </a:schemeClr>
              </a:solidFill>
              <a:latin typeface="Comic Sans MS" panose="030F0702030302020204" pitchFamily="66" charset="0"/>
            </a:endParaRPr>
          </a:p>
        </p:txBody>
      </p:sp>
      <p:sp>
        <p:nvSpPr>
          <p:cNvPr id="20483" name="Rectangle 4"/>
          <p:cNvSpPr>
            <a:spLocks noGrp="1" noChangeArrowheads="1"/>
          </p:cNvSpPr>
          <p:nvPr>
            <p:ph type="title"/>
          </p:nvPr>
        </p:nvSpPr>
        <p:spPr>
          <a:xfrm>
            <a:off x="1981200" y="0"/>
            <a:ext cx="8229600" cy="1352550"/>
          </a:xfrm>
        </p:spPr>
        <p:txBody>
          <a:bodyPr/>
          <a:lstStyle/>
          <a:p>
            <a:pPr eaLnBrk="1" hangingPunct="1"/>
            <a:r>
              <a:rPr lang="en-US" altLang="en-US" dirty="0">
                <a:latin typeface="Comic Sans MS" panose="030F0702030302020204" pitchFamily="66" charset="0"/>
              </a:rPr>
              <a:t>Quantum Numbers</a:t>
            </a:r>
          </a:p>
        </p:txBody>
      </p:sp>
      <p:pic>
        <p:nvPicPr>
          <p:cNvPr id="20484" name="Picture 6" descr="Figure_39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4830" y="2265911"/>
            <a:ext cx="29495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216373"/>
      </p:ext>
    </p:extLst>
  </p:cSld>
  <p:clrMapOvr>
    <a:masterClrMapping/>
  </p:clrMapOvr>
</p:sld>
</file>

<file path=ppt/theme/theme1.xml><?xml version="1.0" encoding="utf-8"?>
<a:theme xmlns:a="http://schemas.openxmlformats.org/drawingml/2006/main" name="3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5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1089</TotalTime>
  <Words>3809</Words>
  <Application>Microsoft Office PowerPoint</Application>
  <PresentationFormat>Widescreen</PresentationFormat>
  <Paragraphs>242</Paragraphs>
  <Slides>39</Slides>
  <Notes>22</Notes>
  <HiddenSlides>0</HiddenSlides>
  <MMClips>2</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50" baseType="lpstr">
      <vt:lpstr>Arial</vt:lpstr>
      <vt:lpstr>Calibri</vt:lpstr>
      <vt:lpstr>Cambria Math</vt:lpstr>
      <vt:lpstr>Century Gothic</vt:lpstr>
      <vt:lpstr>Comic Sans MS</vt:lpstr>
      <vt:lpstr>Times New Roman</vt:lpstr>
      <vt:lpstr>Wingdings</vt:lpstr>
      <vt:lpstr>Wingdings 3</vt:lpstr>
      <vt:lpstr>3_Wisp</vt:lpstr>
      <vt:lpstr>5_Wisp</vt:lpstr>
      <vt:lpstr>Equation</vt:lpstr>
      <vt:lpstr>Chapter5:Bonding: Molecules and Solids-Class1</vt:lpstr>
      <vt:lpstr>Chemical Bonds</vt:lpstr>
      <vt:lpstr>Spin</vt:lpstr>
      <vt:lpstr>Covalent Bonds</vt:lpstr>
      <vt:lpstr>Quantum Mechanics of atoms:Quantum Numbers</vt:lpstr>
      <vt:lpstr>Quantum Mechanics of atoms</vt:lpstr>
      <vt:lpstr>Quantum Mechanics of atoms: Quantum Numbers</vt:lpstr>
      <vt:lpstr>Quantum Mechanics of atoms: Quantum Numbers</vt:lpstr>
      <vt:lpstr>Quantum Numbers</vt:lpstr>
      <vt:lpstr>Quantum Numbers</vt:lpstr>
      <vt:lpstr>Quantum Numbers :Allowed transitions</vt:lpstr>
      <vt:lpstr>Complex Atoms; the Exclusion Principle</vt:lpstr>
      <vt:lpstr>Complex Atoms; the Exclusion Principle</vt:lpstr>
      <vt:lpstr>Exclusion principle</vt:lpstr>
      <vt:lpstr>Complex Atoms; the Exclusion Principle</vt:lpstr>
      <vt:lpstr>Covalent Bonds</vt:lpstr>
      <vt:lpstr>Covalent Bond</vt:lpstr>
      <vt:lpstr>Covalent Bond-Wave interference</vt:lpstr>
      <vt:lpstr>Covalent Bond-Energy</vt:lpstr>
      <vt:lpstr>Covalent Bond</vt:lpstr>
      <vt:lpstr>Potential-Energy Diagrams for Molecules</vt:lpstr>
      <vt:lpstr>Potential-Energy Diagrams for Molecules</vt:lpstr>
      <vt:lpstr>Potential-Energy Diagrams for Molecules</vt:lpstr>
      <vt:lpstr>Ionic Bond</vt:lpstr>
      <vt:lpstr>Ionic Bonding</vt:lpstr>
      <vt:lpstr>Ionic Bond (NaCl)</vt:lpstr>
      <vt:lpstr>Weak (van der Waals) Bonds</vt:lpstr>
      <vt:lpstr>Weak (van der Waals) Bonds</vt:lpstr>
      <vt:lpstr>Rotation and Vibration</vt:lpstr>
      <vt:lpstr>Rotation and Vibration</vt:lpstr>
      <vt:lpstr>Molecular Spectra</vt:lpstr>
      <vt:lpstr>Molecular Spectra</vt:lpstr>
      <vt:lpstr>Covalent Solid</vt:lpstr>
      <vt:lpstr>Ionic Solids</vt:lpstr>
      <vt:lpstr>Metallic Solids</vt:lpstr>
      <vt:lpstr>PowerPoint Presentation</vt:lpstr>
      <vt:lpstr>PowerPoint Presentation</vt:lpstr>
      <vt:lpstr>Simple Cubic Structure (SC)</vt:lpstr>
      <vt:lpstr>Body Centered Cubic Structure (BCC)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Bonding: Molecules and Solids</dc:title>
  <dc:creator>Amir, Fatima Zohra</dc:creator>
  <cp:lastModifiedBy>Fatima</cp:lastModifiedBy>
  <cp:revision>63</cp:revision>
  <cp:lastPrinted>2023-11-05T18:00:28Z</cp:lastPrinted>
  <dcterms:created xsi:type="dcterms:W3CDTF">2019-04-04T13:51:51Z</dcterms:created>
  <dcterms:modified xsi:type="dcterms:W3CDTF">2023-11-09T20:35:56Z</dcterms:modified>
</cp:coreProperties>
</file>