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76" r:id="rId3"/>
    <p:sldId id="299" r:id="rId4"/>
    <p:sldId id="300" r:id="rId5"/>
    <p:sldId id="286" r:id="rId6"/>
    <p:sldId id="258" r:id="rId7"/>
    <p:sldId id="287" r:id="rId8"/>
    <p:sldId id="288" r:id="rId9"/>
    <p:sldId id="259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8404F16-334E-440F-9D1D-0B102F5351B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7B8AC1B-9CDE-4134-A0B7-E33A5461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0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4DE5A5F-DBB3-47F0-8888-D27BBC671BD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DD3D30B-7E87-4D8C-9EBC-BDAFFB34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EAD3B-BF02-2B44-B411-8293B60D6CC3}" type="slidenum">
              <a:rPr lang="en-US"/>
              <a:pPr/>
              <a:t>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2150"/>
            <a:ext cx="6156325" cy="346233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700" dirty="0">
                <a:latin typeface="Arial" charset="0"/>
              </a:rPr>
              <a:t>For ref. not to be covered in class.</a:t>
            </a:r>
            <a:br>
              <a:rPr lang="en-US" sz="700" dirty="0">
                <a:latin typeface="Arial" charset="0"/>
              </a:rPr>
            </a:br>
            <a:endParaRPr lang="en-US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3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42489">
              <a:defRPr/>
            </a:pPr>
            <a:fld id="{BECD2793-9463-1948-A72C-3B581C2672F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489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happens at 5V</a:t>
            </a:r>
          </a:p>
          <a:p>
            <a:r>
              <a:rPr lang="en-US"/>
              <a:t>186 responses, no breakdown</a:t>
            </a:r>
          </a:p>
        </p:txBody>
      </p:sp>
    </p:spTree>
    <p:extLst>
      <p:ext uri="{BB962C8B-B14F-4D97-AF65-F5344CB8AC3E}">
        <p14:creationId xmlns:p14="http://schemas.microsoft.com/office/powerpoint/2010/main" val="91771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489">
              <a:defRPr/>
            </a:pPr>
            <a:fld id="{1F232C58-96AA-9D40-8D7A-529CB223749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489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4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462458">
              <a:defRPr/>
            </a:pPr>
            <a:fld id="{FBCE4F99-1A67-7145-A4AF-DCDBB7348C7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1400"/>
              <a:t>show photon view</a:t>
            </a:r>
          </a:p>
          <a:p>
            <a:r>
              <a:rPr lang="en-US"/>
              <a:t>On sim…</a:t>
            </a:r>
          </a:p>
        </p:txBody>
      </p:sp>
    </p:spTree>
    <p:extLst>
      <p:ext uri="{BB962C8B-B14F-4D97-AF65-F5344CB8AC3E}">
        <p14:creationId xmlns:p14="http://schemas.microsoft.com/office/powerpoint/2010/main" val="359988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462458">
              <a:defRPr/>
            </a:pPr>
            <a:fld id="{E09F1640-9B20-2A41-A726-F13F11A2EBD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4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462458">
              <a:defRPr/>
            </a:pPr>
            <a:fld id="{EB1732C3-48EE-0946-B81F-BF87017028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6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462458">
              <a:defRPr/>
            </a:pPr>
            <a:fld id="{52F7D058-4D92-4694-99E9-5926BD9A2C0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95325"/>
            <a:ext cx="6180137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008" y="4404775"/>
            <a:ext cx="5560060" cy="41722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772" indent="-294528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111" indent="-235622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356" indent="-235622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601" indent="-235622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1844" indent="-23562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089" indent="-23562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334" indent="-23562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5578" indent="-23562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4916">
              <a:defRPr/>
            </a:pPr>
            <a:fld id="{1AF28BF4-7F88-4C54-BEE6-6F1F3270A910}" type="slidenum">
              <a:rPr lang="en-US" altLang="en-US" sz="1200" b="0">
                <a:solidFill>
                  <a:prstClr val="black"/>
                </a:solidFill>
              </a:rPr>
              <a:pPr defTabSz="924916">
                <a:defRPr/>
              </a:pPr>
              <a:t>14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a. The momentum of one photon is h/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1.3 x 10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kg-m/s.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The force is the total momentum per second, which is about 10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8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7D3D3-6B31-4948-B302-28EBECB296DF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11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A9DE7-3EEF-3048-933B-245C99B766BF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4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D8DFE-1810-EB4F-82C7-D222421B6ED3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7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5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7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7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9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FA588-54D3-2A4A-9231-AC0E951BF6F7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27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24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60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2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482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52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3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F0C780-AAAB-5043-94DC-497FF5ADE78D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2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918D2-4868-ED40-B7F8-1128F1DED1E0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28F51E-1A7C-2F4B-8A8D-4C2F0E3A6BBC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39EED-0609-EA4E-8077-AF071945556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5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0FB21-70A2-084F-A29A-79EEF4767065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9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DF3B9-59A7-1045-A6A3-7FC02721E1A6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8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520B2-1086-5C4B-BB42-DE956B4B201A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8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46E693-4256-4FB2-A6B2-D338ED564F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8FB906-2824-474B-93B7-00521D4AB3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41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842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6949-D3A1-44FC-BA36-5497D086C89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D49248-D944-4D36-8C0B-167332BB8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nrCEVbS2oeo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709" y="86264"/>
            <a:ext cx="10610492" cy="2605178"/>
          </a:xfrm>
        </p:spPr>
        <p:txBody>
          <a:bodyPr/>
          <a:lstStyle/>
          <a:p>
            <a:r>
              <a:rPr lang="en-US" dirty="0">
                <a:solidFill>
                  <a:srgbClr val="1CADE4">
                    <a:lumMod val="50000"/>
                  </a:srgbClr>
                </a:solidFill>
                <a:latin typeface="Comic Sans MS" panose="030F0702030302020204" pitchFamily="66" charset="0"/>
              </a:rPr>
              <a:t>Quantization of light, charge and energy</a:t>
            </a:r>
            <a:br>
              <a:rPr lang="en-US" dirty="0">
                <a:solidFill>
                  <a:srgbClr val="1CADE4">
                    <a:lumMod val="50000"/>
                  </a:srgbClr>
                </a:solidFill>
                <a:latin typeface="Comic Sans MS" panose="030F0702030302020204" pitchFamily="66" charset="0"/>
              </a:rPr>
            </a:br>
            <a:br>
              <a:rPr lang="en-US" dirty="0">
                <a:solidFill>
                  <a:srgbClr val="1CADE4">
                    <a:lumMod val="50000"/>
                  </a:srgbClr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Chapter 2-Class3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421" y="3352358"/>
            <a:ext cx="11548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Light carries energy :sun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does light travel and in what form this energy is carried?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 can be carried by particles and waves: So does light travel as a stream of particles or as waves?</a:t>
            </a:r>
          </a:p>
        </p:txBody>
      </p:sp>
    </p:spTree>
    <p:extLst>
      <p:ext uri="{BB962C8B-B14F-4D97-AF65-F5344CB8AC3E}">
        <p14:creationId xmlns:p14="http://schemas.microsoft.com/office/powerpoint/2010/main" val="283217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524000" y="503238"/>
            <a:ext cx="36888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Light like a Kicker…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Puts in energy.  All concentrated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one ball/electron.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629400" y="1676400"/>
            <a:ext cx="2621230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 = kick energy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629400" y="1295400"/>
            <a:ext cx="2149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Ball emerges with: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802314" y="4113214"/>
            <a:ext cx="4152899" cy="2490788"/>
            <a:chOff x="2695" y="2591"/>
            <a:chExt cx="2616" cy="1569"/>
          </a:xfrm>
        </p:grpSpPr>
        <p:sp>
          <p:nvSpPr>
            <p:cNvPr id="56353" name="Line 33"/>
            <p:cNvSpPr>
              <a:spLocks noChangeShapeType="1"/>
            </p:cNvSpPr>
            <p:nvPr/>
          </p:nvSpPr>
          <p:spPr bwMode="auto">
            <a:xfrm>
              <a:off x="3837" y="2844"/>
              <a:ext cx="0" cy="2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54" name="Oval 34"/>
            <p:cNvSpPr>
              <a:spLocks noChangeArrowheads="1"/>
            </p:cNvSpPr>
            <p:nvPr/>
          </p:nvSpPr>
          <p:spPr bwMode="auto">
            <a:xfrm>
              <a:off x="3800" y="2844"/>
              <a:ext cx="75" cy="6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55" name="Line 35"/>
            <p:cNvSpPr>
              <a:spLocks noChangeShapeType="1"/>
            </p:cNvSpPr>
            <p:nvPr/>
          </p:nvSpPr>
          <p:spPr bwMode="auto">
            <a:xfrm flipH="1">
              <a:off x="3800" y="2975"/>
              <a:ext cx="37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56" name="Line 36"/>
            <p:cNvSpPr>
              <a:spLocks noChangeShapeType="1"/>
            </p:cNvSpPr>
            <p:nvPr/>
          </p:nvSpPr>
          <p:spPr bwMode="auto">
            <a:xfrm>
              <a:off x="3837" y="2975"/>
              <a:ext cx="38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57" name="Freeform 37"/>
            <p:cNvSpPr>
              <a:spLocks/>
            </p:cNvSpPr>
            <p:nvPr/>
          </p:nvSpPr>
          <p:spPr bwMode="auto">
            <a:xfrm>
              <a:off x="3540" y="2591"/>
              <a:ext cx="1771" cy="1147"/>
            </a:xfrm>
            <a:custGeom>
              <a:avLst/>
              <a:gdLst/>
              <a:ahLst/>
              <a:cxnLst>
                <a:cxn ang="0">
                  <a:pos x="56" y="726"/>
                </a:cxn>
                <a:cxn ang="0">
                  <a:pos x="74" y="750"/>
                </a:cxn>
                <a:cxn ang="0">
                  <a:pos x="500" y="750"/>
                </a:cxn>
                <a:cxn ang="0">
                  <a:pos x="1028" y="732"/>
                </a:cxn>
                <a:cxn ang="0">
                  <a:pos x="1262" y="576"/>
                </a:cxn>
                <a:cxn ang="0">
                  <a:pos x="1592" y="150"/>
                </a:cxn>
                <a:cxn ang="0">
                  <a:pos x="2030" y="24"/>
                </a:cxn>
                <a:cxn ang="0">
                  <a:pos x="2888" y="6"/>
                </a:cxn>
                <a:cxn ang="0">
                  <a:pos x="3080" y="6"/>
                </a:cxn>
              </a:cxnLst>
              <a:rect l="0" t="0" r="r" b="b"/>
              <a:pathLst>
                <a:path w="3088" h="761">
                  <a:moveTo>
                    <a:pt x="56" y="726"/>
                  </a:moveTo>
                  <a:cubicBezTo>
                    <a:pt x="59" y="730"/>
                    <a:pt x="0" y="746"/>
                    <a:pt x="74" y="750"/>
                  </a:cubicBezTo>
                  <a:cubicBezTo>
                    <a:pt x="148" y="754"/>
                    <a:pt x="341" y="753"/>
                    <a:pt x="500" y="750"/>
                  </a:cubicBezTo>
                  <a:cubicBezTo>
                    <a:pt x="659" y="747"/>
                    <a:pt x="901" y="761"/>
                    <a:pt x="1028" y="732"/>
                  </a:cubicBezTo>
                  <a:cubicBezTo>
                    <a:pt x="1155" y="703"/>
                    <a:pt x="1168" y="673"/>
                    <a:pt x="1262" y="576"/>
                  </a:cubicBezTo>
                  <a:cubicBezTo>
                    <a:pt x="1356" y="479"/>
                    <a:pt x="1464" y="242"/>
                    <a:pt x="1592" y="150"/>
                  </a:cubicBezTo>
                  <a:cubicBezTo>
                    <a:pt x="1720" y="58"/>
                    <a:pt x="1814" y="48"/>
                    <a:pt x="2030" y="24"/>
                  </a:cubicBezTo>
                  <a:cubicBezTo>
                    <a:pt x="2246" y="0"/>
                    <a:pt x="2713" y="9"/>
                    <a:pt x="2888" y="6"/>
                  </a:cubicBezTo>
                  <a:cubicBezTo>
                    <a:pt x="3063" y="3"/>
                    <a:pt x="3088" y="2"/>
                    <a:pt x="3080" y="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58" name="Oval 38"/>
            <p:cNvSpPr>
              <a:spLocks noChangeArrowheads="1"/>
            </p:cNvSpPr>
            <p:nvPr/>
          </p:nvSpPr>
          <p:spPr bwMode="auto">
            <a:xfrm>
              <a:off x="3875" y="3574"/>
              <a:ext cx="113" cy="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59" name="Line 39"/>
            <p:cNvSpPr>
              <a:spLocks noChangeShapeType="1"/>
            </p:cNvSpPr>
            <p:nvPr/>
          </p:nvSpPr>
          <p:spPr bwMode="auto">
            <a:xfrm>
              <a:off x="3837" y="3138"/>
              <a:ext cx="0" cy="3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0" name="Line 40"/>
            <p:cNvSpPr>
              <a:spLocks noChangeShapeType="1"/>
            </p:cNvSpPr>
            <p:nvPr/>
          </p:nvSpPr>
          <p:spPr bwMode="auto">
            <a:xfrm flipH="1">
              <a:off x="3800" y="3138"/>
              <a:ext cx="37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1" name="Line 41"/>
            <p:cNvSpPr>
              <a:spLocks noChangeShapeType="1"/>
            </p:cNvSpPr>
            <p:nvPr/>
          </p:nvSpPr>
          <p:spPr bwMode="auto">
            <a:xfrm>
              <a:off x="3687" y="3239"/>
              <a:ext cx="113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2" name="Freeform 42"/>
            <p:cNvSpPr>
              <a:spLocks/>
            </p:cNvSpPr>
            <p:nvPr/>
          </p:nvSpPr>
          <p:spPr bwMode="auto">
            <a:xfrm>
              <a:off x="2820" y="2591"/>
              <a:ext cx="1323" cy="1160"/>
            </a:xfrm>
            <a:custGeom>
              <a:avLst/>
              <a:gdLst/>
              <a:ahLst/>
              <a:cxnLst>
                <a:cxn ang="0">
                  <a:pos x="1645" y="725"/>
                </a:cxn>
                <a:cxn ang="0">
                  <a:pos x="1632" y="749"/>
                </a:cxn>
                <a:cxn ang="0">
                  <a:pos x="1321" y="749"/>
                </a:cxn>
                <a:cxn ang="0">
                  <a:pos x="935" y="731"/>
                </a:cxn>
                <a:cxn ang="0">
                  <a:pos x="764" y="575"/>
                </a:cxn>
                <a:cxn ang="0">
                  <a:pos x="523" y="149"/>
                </a:cxn>
                <a:cxn ang="0">
                  <a:pos x="203" y="23"/>
                </a:cxn>
                <a:cxn ang="0">
                  <a:pos x="0" y="11"/>
                </a:cxn>
              </a:cxnLst>
              <a:rect l="0" t="0" r="r" b="b"/>
              <a:pathLst>
                <a:path w="1686" h="760">
                  <a:moveTo>
                    <a:pt x="1645" y="725"/>
                  </a:moveTo>
                  <a:cubicBezTo>
                    <a:pt x="1643" y="729"/>
                    <a:pt x="1686" y="745"/>
                    <a:pt x="1632" y="749"/>
                  </a:cubicBezTo>
                  <a:cubicBezTo>
                    <a:pt x="1578" y="753"/>
                    <a:pt x="1437" y="752"/>
                    <a:pt x="1321" y="749"/>
                  </a:cubicBezTo>
                  <a:cubicBezTo>
                    <a:pt x="1205" y="746"/>
                    <a:pt x="1028" y="760"/>
                    <a:pt x="935" y="731"/>
                  </a:cubicBezTo>
                  <a:cubicBezTo>
                    <a:pt x="842" y="702"/>
                    <a:pt x="833" y="672"/>
                    <a:pt x="764" y="575"/>
                  </a:cubicBezTo>
                  <a:cubicBezTo>
                    <a:pt x="695" y="478"/>
                    <a:pt x="616" y="241"/>
                    <a:pt x="523" y="149"/>
                  </a:cubicBezTo>
                  <a:cubicBezTo>
                    <a:pt x="429" y="57"/>
                    <a:pt x="290" y="46"/>
                    <a:pt x="203" y="23"/>
                  </a:cubicBezTo>
                  <a:cubicBezTo>
                    <a:pt x="116" y="0"/>
                    <a:pt x="42" y="13"/>
                    <a:pt x="0" y="1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3" name="Oval 43"/>
            <p:cNvSpPr>
              <a:spLocks noChangeArrowheads="1"/>
            </p:cNvSpPr>
            <p:nvPr/>
          </p:nvSpPr>
          <p:spPr bwMode="auto">
            <a:xfrm>
              <a:off x="3951" y="3473"/>
              <a:ext cx="113" cy="1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4" name="Oval 44"/>
            <p:cNvSpPr>
              <a:spLocks noChangeArrowheads="1"/>
            </p:cNvSpPr>
            <p:nvPr/>
          </p:nvSpPr>
          <p:spPr bwMode="auto">
            <a:xfrm>
              <a:off x="3498" y="3574"/>
              <a:ext cx="113" cy="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5" name="Oval 45"/>
            <p:cNvSpPr>
              <a:spLocks noChangeArrowheads="1"/>
            </p:cNvSpPr>
            <p:nvPr/>
          </p:nvSpPr>
          <p:spPr bwMode="auto">
            <a:xfrm>
              <a:off x="3574" y="3574"/>
              <a:ext cx="113" cy="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6" name="Oval 46"/>
            <p:cNvSpPr>
              <a:spLocks noChangeArrowheads="1"/>
            </p:cNvSpPr>
            <p:nvPr/>
          </p:nvSpPr>
          <p:spPr bwMode="auto">
            <a:xfrm>
              <a:off x="3988" y="3272"/>
              <a:ext cx="113" cy="1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7" name="Oval 47"/>
            <p:cNvSpPr>
              <a:spLocks noChangeArrowheads="1"/>
            </p:cNvSpPr>
            <p:nvPr/>
          </p:nvSpPr>
          <p:spPr bwMode="auto">
            <a:xfrm>
              <a:off x="3988" y="3373"/>
              <a:ext cx="113" cy="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auto">
            <a:xfrm>
              <a:off x="4139" y="3440"/>
              <a:ext cx="113" cy="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auto">
            <a:xfrm>
              <a:off x="3951" y="3574"/>
              <a:ext cx="113" cy="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auto">
            <a:xfrm>
              <a:off x="4064" y="3540"/>
              <a:ext cx="113" cy="1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72" name="Text Box 52"/>
            <p:cNvSpPr txBox="1">
              <a:spLocks noChangeArrowheads="1"/>
            </p:cNvSpPr>
            <p:nvPr/>
          </p:nvSpPr>
          <p:spPr bwMode="auto">
            <a:xfrm>
              <a:off x="2695" y="3753"/>
              <a:ext cx="22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    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platinum, hard to kick out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large work function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Φ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=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charset="2"/>
                </a:rPr>
                <a:t> deep pit</a:t>
              </a:r>
            </a:p>
          </p:txBody>
        </p:sp>
        <p:sp>
          <p:nvSpPr>
            <p:cNvPr id="56375" name="Line 55"/>
            <p:cNvSpPr>
              <a:spLocks noChangeShapeType="1"/>
            </p:cNvSpPr>
            <p:nvPr/>
          </p:nvSpPr>
          <p:spPr bwMode="auto">
            <a:xfrm flipH="1" flipV="1">
              <a:off x="4656" y="2597"/>
              <a:ext cx="13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76" name="Text Box 56"/>
            <p:cNvSpPr txBox="1">
              <a:spLocks noChangeArrowheads="1"/>
            </p:cNvSpPr>
            <p:nvPr/>
          </p:nvSpPr>
          <p:spPr bwMode="auto">
            <a:xfrm>
              <a:off x="4738" y="2697"/>
              <a:ext cx="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524000" y="3598864"/>
            <a:ext cx="4697414" cy="2325687"/>
            <a:chOff x="0" y="2267"/>
            <a:chExt cx="2959" cy="1465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24" y="2267"/>
              <a:ext cx="2491" cy="859"/>
              <a:chOff x="954" y="2448"/>
              <a:chExt cx="3174" cy="1261"/>
            </a:xfrm>
          </p:grpSpPr>
          <p:sp>
            <p:nvSpPr>
              <p:cNvPr id="56332" name="Line 12"/>
              <p:cNvSpPr>
                <a:spLocks noChangeShapeType="1"/>
              </p:cNvSpPr>
              <p:nvPr/>
            </p:nvSpPr>
            <p:spPr bwMode="auto">
              <a:xfrm>
                <a:off x="2304" y="2448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33" name="Oval 13"/>
              <p:cNvSpPr>
                <a:spLocks noChangeArrowheads="1"/>
              </p:cNvSpPr>
              <p:nvPr/>
            </p:nvSpPr>
            <p:spPr bwMode="auto">
              <a:xfrm>
                <a:off x="2256" y="24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34" name="Line 14"/>
              <p:cNvSpPr>
                <a:spLocks noChangeShapeType="1"/>
              </p:cNvSpPr>
              <p:nvPr/>
            </p:nvSpPr>
            <p:spPr bwMode="auto">
              <a:xfrm flipH="1">
                <a:off x="2256" y="2640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35" name="Line 15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auto">
              <a:xfrm>
                <a:off x="1872" y="2929"/>
                <a:ext cx="2256" cy="780"/>
              </a:xfrm>
              <a:custGeom>
                <a:avLst/>
                <a:gdLst/>
                <a:ahLst/>
                <a:cxnLst>
                  <a:cxn ang="0">
                    <a:pos x="56" y="726"/>
                  </a:cxn>
                  <a:cxn ang="0">
                    <a:pos x="74" y="750"/>
                  </a:cxn>
                  <a:cxn ang="0">
                    <a:pos x="500" y="750"/>
                  </a:cxn>
                  <a:cxn ang="0">
                    <a:pos x="1028" y="732"/>
                  </a:cxn>
                  <a:cxn ang="0">
                    <a:pos x="1262" y="576"/>
                  </a:cxn>
                  <a:cxn ang="0">
                    <a:pos x="1592" y="150"/>
                  </a:cxn>
                  <a:cxn ang="0">
                    <a:pos x="2030" y="24"/>
                  </a:cxn>
                  <a:cxn ang="0">
                    <a:pos x="2888" y="6"/>
                  </a:cxn>
                  <a:cxn ang="0">
                    <a:pos x="3080" y="6"/>
                  </a:cxn>
                </a:cxnLst>
                <a:rect l="0" t="0" r="r" b="b"/>
                <a:pathLst>
                  <a:path w="3088" h="761">
                    <a:moveTo>
                      <a:pt x="56" y="726"/>
                    </a:moveTo>
                    <a:cubicBezTo>
                      <a:pt x="59" y="730"/>
                      <a:pt x="0" y="746"/>
                      <a:pt x="74" y="750"/>
                    </a:cubicBezTo>
                    <a:cubicBezTo>
                      <a:pt x="148" y="754"/>
                      <a:pt x="341" y="753"/>
                      <a:pt x="500" y="750"/>
                    </a:cubicBezTo>
                    <a:cubicBezTo>
                      <a:pt x="659" y="747"/>
                      <a:pt x="901" y="761"/>
                      <a:pt x="1028" y="732"/>
                    </a:cubicBezTo>
                    <a:cubicBezTo>
                      <a:pt x="1155" y="703"/>
                      <a:pt x="1168" y="673"/>
                      <a:pt x="1262" y="576"/>
                    </a:cubicBezTo>
                    <a:cubicBezTo>
                      <a:pt x="1356" y="479"/>
                      <a:pt x="1464" y="242"/>
                      <a:pt x="1592" y="150"/>
                    </a:cubicBezTo>
                    <a:cubicBezTo>
                      <a:pt x="1720" y="58"/>
                      <a:pt x="1814" y="48"/>
                      <a:pt x="2030" y="24"/>
                    </a:cubicBezTo>
                    <a:cubicBezTo>
                      <a:pt x="2246" y="0"/>
                      <a:pt x="2713" y="9"/>
                      <a:pt x="2888" y="6"/>
                    </a:cubicBezTo>
                    <a:cubicBezTo>
                      <a:pt x="3063" y="3"/>
                      <a:pt x="3088" y="2"/>
                      <a:pt x="3080" y="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28" name="Oval 8"/>
              <p:cNvSpPr>
                <a:spLocks noChangeArrowheads="1"/>
              </p:cNvSpPr>
              <p:nvPr/>
            </p:nvSpPr>
            <p:spPr bwMode="auto">
              <a:xfrm>
                <a:off x="2352" y="3519"/>
                <a:ext cx="144" cy="1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29" name="Line 9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0" cy="4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 flipH="1">
                <a:off x="2256" y="2880"/>
                <a:ext cx="48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31" name="Line 11"/>
              <p:cNvSpPr>
                <a:spLocks noChangeShapeType="1"/>
              </p:cNvSpPr>
              <p:nvPr/>
            </p:nvSpPr>
            <p:spPr bwMode="auto">
              <a:xfrm>
                <a:off x="2112" y="3028"/>
                <a:ext cx="144" cy="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37" name="Freeform 17"/>
              <p:cNvSpPr>
                <a:spLocks/>
              </p:cNvSpPr>
              <p:nvPr/>
            </p:nvSpPr>
            <p:spPr bwMode="auto">
              <a:xfrm>
                <a:off x="954" y="2930"/>
                <a:ext cx="1686" cy="779"/>
              </a:xfrm>
              <a:custGeom>
                <a:avLst/>
                <a:gdLst/>
                <a:ahLst/>
                <a:cxnLst>
                  <a:cxn ang="0">
                    <a:pos x="1645" y="725"/>
                  </a:cxn>
                  <a:cxn ang="0">
                    <a:pos x="1632" y="749"/>
                  </a:cxn>
                  <a:cxn ang="0">
                    <a:pos x="1321" y="749"/>
                  </a:cxn>
                  <a:cxn ang="0">
                    <a:pos x="935" y="731"/>
                  </a:cxn>
                  <a:cxn ang="0">
                    <a:pos x="764" y="575"/>
                  </a:cxn>
                  <a:cxn ang="0">
                    <a:pos x="523" y="149"/>
                  </a:cxn>
                  <a:cxn ang="0">
                    <a:pos x="203" y="23"/>
                  </a:cxn>
                  <a:cxn ang="0">
                    <a:pos x="0" y="11"/>
                  </a:cxn>
                </a:cxnLst>
                <a:rect l="0" t="0" r="r" b="b"/>
                <a:pathLst>
                  <a:path w="1686" h="760">
                    <a:moveTo>
                      <a:pt x="1645" y="725"/>
                    </a:moveTo>
                    <a:cubicBezTo>
                      <a:pt x="1643" y="729"/>
                      <a:pt x="1686" y="745"/>
                      <a:pt x="1632" y="749"/>
                    </a:cubicBezTo>
                    <a:cubicBezTo>
                      <a:pt x="1578" y="753"/>
                      <a:pt x="1437" y="752"/>
                      <a:pt x="1321" y="749"/>
                    </a:cubicBezTo>
                    <a:cubicBezTo>
                      <a:pt x="1205" y="746"/>
                      <a:pt x="1028" y="760"/>
                      <a:pt x="935" y="731"/>
                    </a:cubicBezTo>
                    <a:cubicBezTo>
                      <a:pt x="842" y="702"/>
                      <a:pt x="833" y="672"/>
                      <a:pt x="764" y="575"/>
                    </a:cubicBezTo>
                    <a:cubicBezTo>
                      <a:pt x="695" y="478"/>
                      <a:pt x="616" y="241"/>
                      <a:pt x="523" y="149"/>
                    </a:cubicBezTo>
                    <a:cubicBezTo>
                      <a:pt x="429" y="57"/>
                      <a:pt x="290" y="46"/>
                      <a:pt x="203" y="23"/>
                    </a:cubicBezTo>
                    <a:cubicBezTo>
                      <a:pt x="116" y="0"/>
                      <a:pt x="42" y="13"/>
                      <a:pt x="0" y="11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39" name="Oval 19"/>
              <p:cNvSpPr>
                <a:spLocks noChangeArrowheads="1"/>
              </p:cNvSpPr>
              <p:nvPr/>
            </p:nvSpPr>
            <p:spPr bwMode="auto">
              <a:xfrm>
                <a:off x="2448" y="3372"/>
                <a:ext cx="144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auto">
              <a:xfrm>
                <a:off x="1872" y="3519"/>
                <a:ext cx="144" cy="1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41" name="Oval 21"/>
              <p:cNvSpPr>
                <a:spLocks noChangeArrowheads="1"/>
              </p:cNvSpPr>
              <p:nvPr/>
            </p:nvSpPr>
            <p:spPr bwMode="auto">
              <a:xfrm>
                <a:off x="1968" y="3519"/>
                <a:ext cx="144" cy="1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42" name="Oval 22"/>
              <p:cNvSpPr>
                <a:spLocks noChangeArrowheads="1"/>
              </p:cNvSpPr>
              <p:nvPr/>
            </p:nvSpPr>
            <p:spPr bwMode="auto">
              <a:xfrm>
                <a:off x="2496" y="3077"/>
                <a:ext cx="144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43" name="Oval 23"/>
              <p:cNvSpPr>
                <a:spLocks noChangeArrowheads="1"/>
              </p:cNvSpPr>
              <p:nvPr/>
            </p:nvSpPr>
            <p:spPr bwMode="auto">
              <a:xfrm>
                <a:off x="2496" y="3224"/>
                <a:ext cx="144" cy="1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44" name="Oval 24"/>
              <p:cNvSpPr>
                <a:spLocks noChangeArrowheads="1"/>
              </p:cNvSpPr>
              <p:nvPr/>
            </p:nvSpPr>
            <p:spPr bwMode="auto">
              <a:xfrm>
                <a:off x="2688" y="3323"/>
                <a:ext cx="144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45" name="Oval 25"/>
              <p:cNvSpPr>
                <a:spLocks noChangeArrowheads="1"/>
              </p:cNvSpPr>
              <p:nvPr/>
            </p:nvSpPr>
            <p:spPr bwMode="auto">
              <a:xfrm>
                <a:off x="2448" y="3519"/>
                <a:ext cx="144" cy="1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6346" name="Oval 26"/>
              <p:cNvSpPr>
                <a:spLocks noChangeArrowheads="1"/>
              </p:cNvSpPr>
              <p:nvPr/>
            </p:nvSpPr>
            <p:spPr bwMode="auto">
              <a:xfrm>
                <a:off x="2592" y="3470"/>
                <a:ext cx="144" cy="1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51"/>
            <p:cNvSpPr txBox="1">
              <a:spLocks noChangeArrowheads="1"/>
            </p:cNvSpPr>
            <p:nvPr/>
          </p:nvSpPr>
          <p:spPr bwMode="auto">
            <a:xfrm>
              <a:off x="223" y="3194"/>
              <a:ext cx="23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sodium- easy to kick out</a:t>
              </a:r>
            </a:p>
          </p:txBody>
        </p:sp>
        <p:sp>
          <p:nvSpPr>
            <p:cNvPr id="56373" name="Line 53"/>
            <p:cNvSpPr>
              <a:spLocks noChangeShapeType="1"/>
            </p:cNvSpPr>
            <p:nvPr/>
          </p:nvSpPr>
          <p:spPr bwMode="auto">
            <a:xfrm flipV="1">
              <a:off x="2198" y="2612"/>
              <a:ext cx="6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6374" name="Text Box 54"/>
            <p:cNvSpPr txBox="1">
              <a:spLocks noChangeArrowheads="1"/>
            </p:cNvSpPr>
            <p:nvPr/>
          </p:nvSpPr>
          <p:spPr bwMode="auto">
            <a:xfrm>
              <a:off x="2232" y="2611"/>
              <a:ext cx="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6377" name="Text Box 57"/>
            <p:cNvSpPr txBox="1">
              <a:spLocks noChangeArrowheads="1"/>
            </p:cNvSpPr>
            <p:nvPr/>
          </p:nvSpPr>
          <p:spPr bwMode="auto">
            <a:xfrm>
              <a:off x="0" y="3461"/>
              <a:ext cx="295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small work function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Φ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charset="2"/>
                </a:rPr>
                <a:t> = shallow pit</a:t>
              </a:r>
            </a:p>
          </p:txBody>
        </p:sp>
      </p:grpSp>
      <p:sp>
        <p:nvSpPr>
          <p:cNvPr id="56378" name="Text Box 58"/>
          <p:cNvSpPr txBox="1">
            <a:spLocks noChangeArrowheads="1"/>
          </p:cNvSpPr>
          <p:nvPr/>
        </p:nvSpPr>
        <p:spPr bwMode="auto">
          <a:xfrm>
            <a:off x="6556376" y="2370138"/>
            <a:ext cx="32672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 needed to get most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energetic electron out of pit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(“work function”)</a:t>
            </a:r>
          </a:p>
        </p:txBody>
      </p:sp>
      <p:sp>
        <p:nvSpPr>
          <p:cNvPr id="56381" name="Rectangle 6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381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3400" dirty="0">
                <a:solidFill>
                  <a:schemeClr val="tx1"/>
                </a:solidFill>
                <a:latin typeface="Comic Sans MS" panose="030F0702030302020204" pitchFamily="66" charset="0"/>
              </a:rPr>
              <a:t>Kicker analogy: a ball in a pit</a:t>
            </a:r>
            <a:endParaRPr lang="en-US" sz="2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B4B9D-7475-4836-9146-D85D968CE862}"/>
              </a:ext>
            </a:extLst>
          </p:cNvPr>
          <p:cNvSpPr txBox="1"/>
          <p:nvPr/>
        </p:nvSpPr>
        <p:spPr>
          <a:xfrm>
            <a:off x="931178" y="1787524"/>
            <a:ext cx="342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It all depends on the metal</a:t>
            </a:r>
          </a:p>
        </p:txBody>
      </p:sp>
    </p:spTree>
    <p:extLst>
      <p:ext uri="{BB962C8B-B14F-4D97-AF65-F5344CB8AC3E}">
        <p14:creationId xmlns:p14="http://schemas.microsoft.com/office/powerpoint/2010/main" val="39442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3175000" y="1600200"/>
            <a:ext cx="4902200" cy="1208088"/>
          </a:xfrm>
          <a:custGeom>
            <a:avLst/>
            <a:gdLst/>
            <a:ahLst/>
            <a:cxnLst>
              <a:cxn ang="0">
                <a:pos x="56" y="726"/>
              </a:cxn>
              <a:cxn ang="0">
                <a:pos x="74" y="750"/>
              </a:cxn>
              <a:cxn ang="0">
                <a:pos x="500" y="750"/>
              </a:cxn>
              <a:cxn ang="0">
                <a:pos x="1028" y="732"/>
              </a:cxn>
              <a:cxn ang="0">
                <a:pos x="1262" y="576"/>
              </a:cxn>
              <a:cxn ang="0">
                <a:pos x="1592" y="150"/>
              </a:cxn>
              <a:cxn ang="0">
                <a:pos x="2030" y="24"/>
              </a:cxn>
              <a:cxn ang="0">
                <a:pos x="2888" y="6"/>
              </a:cxn>
              <a:cxn ang="0">
                <a:pos x="3080" y="6"/>
              </a:cxn>
            </a:cxnLst>
            <a:rect l="0" t="0" r="r" b="b"/>
            <a:pathLst>
              <a:path w="3088" h="761">
                <a:moveTo>
                  <a:pt x="56" y="726"/>
                </a:moveTo>
                <a:cubicBezTo>
                  <a:pt x="59" y="730"/>
                  <a:pt x="0" y="746"/>
                  <a:pt x="74" y="750"/>
                </a:cubicBezTo>
                <a:cubicBezTo>
                  <a:pt x="148" y="754"/>
                  <a:pt x="341" y="753"/>
                  <a:pt x="500" y="750"/>
                </a:cubicBezTo>
                <a:cubicBezTo>
                  <a:pt x="659" y="747"/>
                  <a:pt x="901" y="761"/>
                  <a:pt x="1028" y="732"/>
                </a:cubicBezTo>
                <a:cubicBezTo>
                  <a:pt x="1155" y="703"/>
                  <a:pt x="1168" y="673"/>
                  <a:pt x="1262" y="576"/>
                </a:cubicBezTo>
                <a:cubicBezTo>
                  <a:pt x="1356" y="479"/>
                  <a:pt x="1464" y="242"/>
                  <a:pt x="1592" y="150"/>
                </a:cubicBezTo>
                <a:cubicBezTo>
                  <a:pt x="1720" y="58"/>
                  <a:pt x="1814" y="48"/>
                  <a:pt x="2030" y="24"/>
                </a:cubicBezTo>
                <a:cubicBezTo>
                  <a:pt x="2246" y="0"/>
                  <a:pt x="2713" y="9"/>
                  <a:pt x="2888" y="6"/>
                </a:cubicBezTo>
                <a:cubicBezTo>
                  <a:pt x="3063" y="3"/>
                  <a:pt x="3088" y="2"/>
                  <a:pt x="3080" y="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676400" y="838201"/>
            <a:ext cx="2504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Photon…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Puts in kick of energy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524000" y="1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photon has enough energy, electron emerges with: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800600" y="457200"/>
            <a:ext cx="5105400" cy="2319338"/>
            <a:chOff x="2064" y="288"/>
            <a:chExt cx="3216" cy="1461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2064" y="288"/>
              <a:ext cx="3216" cy="2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KE = photon energy – work function</a:t>
              </a:r>
            </a:p>
          </p:txBody>
        </p:sp>
        <p:sp>
          <p:nvSpPr>
            <p:cNvPr id="43015" name="AutoShape 7"/>
            <p:cNvSpPr>
              <a:spLocks/>
            </p:cNvSpPr>
            <p:nvPr/>
          </p:nvSpPr>
          <p:spPr bwMode="auto">
            <a:xfrm>
              <a:off x="2721" y="1067"/>
              <a:ext cx="296" cy="373"/>
            </a:xfrm>
            <a:prstGeom prst="rightBrace">
              <a:avLst>
                <a:gd name="adj1" fmla="val 1050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3051" y="1167"/>
              <a:ext cx="218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energy needed to kick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highest electron out of metal.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“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WORK FUNCTION”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(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Φ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524000" y="3200400"/>
            <a:ext cx="9144000" cy="1231106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Each photon has:  Energy =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Planks constant * Frequency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(Energy in Joules)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(Energy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=(6.626*10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-34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J-s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)*(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(4.14*10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eV-s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)*(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hc/λ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(1.99*10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-25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J-m)/(λ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hc/λ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(1240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eV-nm)/(λ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nm)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524000" y="4892676"/>
            <a:ext cx="914400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Initial KE of electron  	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-   energy needed to kick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as it comes out of metal	                    electron out of metal</a:t>
            </a:r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 rot="2011674">
            <a:off x="3317875" y="1938338"/>
            <a:ext cx="933450" cy="1587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4" y="51"/>
              </a:cxn>
              <a:cxn ang="0">
                <a:pos x="117" y="129"/>
              </a:cxn>
              <a:cxn ang="0">
                <a:pos x="162" y="210"/>
              </a:cxn>
              <a:cxn ang="0">
                <a:pos x="219" y="294"/>
              </a:cxn>
              <a:cxn ang="0">
                <a:pos x="282" y="336"/>
              </a:cxn>
              <a:cxn ang="0">
                <a:pos x="354" y="276"/>
              </a:cxn>
              <a:cxn ang="0">
                <a:pos x="468" y="78"/>
              </a:cxn>
              <a:cxn ang="0">
                <a:pos x="561" y="9"/>
              </a:cxn>
              <a:cxn ang="0">
                <a:pos x="648" y="66"/>
              </a:cxn>
              <a:cxn ang="0">
                <a:pos x="705" y="162"/>
              </a:cxn>
              <a:cxn ang="0">
                <a:pos x="786" y="297"/>
              </a:cxn>
              <a:cxn ang="0">
                <a:pos x="858" y="336"/>
              </a:cxn>
              <a:cxn ang="0">
                <a:pos x="942" y="246"/>
              </a:cxn>
              <a:cxn ang="0">
                <a:pos x="1029" y="87"/>
              </a:cxn>
              <a:cxn ang="0">
                <a:pos x="1116" y="6"/>
              </a:cxn>
              <a:cxn ang="0">
                <a:pos x="1206" y="48"/>
              </a:cxn>
              <a:cxn ang="0">
                <a:pos x="1295" y="194"/>
              </a:cxn>
            </a:cxnLst>
            <a:rect l="0" t="0" r="r" b="b"/>
            <a:pathLst>
              <a:path w="1295" h="344">
                <a:moveTo>
                  <a:pt x="0" y="7"/>
                </a:moveTo>
                <a:cubicBezTo>
                  <a:pt x="11" y="14"/>
                  <a:pt x="44" y="31"/>
                  <a:pt x="64" y="51"/>
                </a:cubicBezTo>
                <a:cubicBezTo>
                  <a:pt x="84" y="71"/>
                  <a:pt x="101" y="103"/>
                  <a:pt x="117" y="129"/>
                </a:cubicBezTo>
                <a:cubicBezTo>
                  <a:pt x="133" y="155"/>
                  <a:pt x="145" y="183"/>
                  <a:pt x="162" y="210"/>
                </a:cubicBezTo>
                <a:cubicBezTo>
                  <a:pt x="179" y="237"/>
                  <a:pt x="199" y="273"/>
                  <a:pt x="219" y="294"/>
                </a:cubicBezTo>
                <a:cubicBezTo>
                  <a:pt x="239" y="315"/>
                  <a:pt x="260" y="339"/>
                  <a:pt x="282" y="336"/>
                </a:cubicBezTo>
                <a:cubicBezTo>
                  <a:pt x="304" y="333"/>
                  <a:pt x="323" y="319"/>
                  <a:pt x="354" y="276"/>
                </a:cubicBezTo>
                <a:cubicBezTo>
                  <a:pt x="385" y="233"/>
                  <a:pt x="433" y="123"/>
                  <a:pt x="468" y="78"/>
                </a:cubicBezTo>
                <a:cubicBezTo>
                  <a:pt x="503" y="33"/>
                  <a:pt x="531" y="11"/>
                  <a:pt x="561" y="9"/>
                </a:cubicBezTo>
                <a:cubicBezTo>
                  <a:pt x="591" y="7"/>
                  <a:pt x="624" y="40"/>
                  <a:pt x="648" y="66"/>
                </a:cubicBezTo>
                <a:cubicBezTo>
                  <a:pt x="672" y="92"/>
                  <a:pt x="682" y="124"/>
                  <a:pt x="705" y="162"/>
                </a:cubicBezTo>
                <a:cubicBezTo>
                  <a:pt x="728" y="200"/>
                  <a:pt x="761" y="268"/>
                  <a:pt x="786" y="297"/>
                </a:cubicBezTo>
                <a:cubicBezTo>
                  <a:pt x="811" y="326"/>
                  <a:pt x="832" y="344"/>
                  <a:pt x="858" y="336"/>
                </a:cubicBezTo>
                <a:cubicBezTo>
                  <a:pt x="884" y="328"/>
                  <a:pt x="913" y="288"/>
                  <a:pt x="942" y="246"/>
                </a:cubicBezTo>
                <a:cubicBezTo>
                  <a:pt x="971" y="204"/>
                  <a:pt x="1000" y="127"/>
                  <a:pt x="1029" y="87"/>
                </a:cubicBezTo>
                <a:cubicBezTo>
                  <a:pt x="1058" y="47"/>
                  <a:pt x="1087" y="12"/>
                  <a:pt x="1116" y="6"/>
                </a:cubicBezTo>
                <a:cubicBezTo>
                  <a:pt x="1145" y="0"/>
                  <a:pt x="1176" y="17"/>
                  <a:pt x="1206" y="48"/>
                </a:cubicBezTo>
                <a:cubicBezTo>
                  <a:pt x="1236" y="79"/>
                  <a:pt x="1277" y="164"/>
                  <a:pt x="1295" y="194"/>
                </a:cubicBezTo>
              </a:path>
            </a:pathLst>
          </a:custGeom>
          <a:noFill/>
          <a:ln w="38100" cmpd="sng">
            <a:solidFill>
              <a:srgbClr val="390058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968207" y="5687329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Depends on type of metal. </a:t>
            </a: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37846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 rot="-5400000">
            <a:off x="7273637" y="4010929"/>
            <a:ext cx="304800" cy="3048000"/>
          </a:xfrm>
          <a:prstGeom prst="leftBrace">
            <a:avLst>
              <a:gd name="adj1" fmla="val 83333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 flipH="1">
            <a:off x="-76200" y="1600200"/>
            <a:ext cx="4902200" cy="1208088"/>
          </a:xfrm>
          <a:custGeom>
            <a:avLst/>
            <a:gdLst/>
            <a:ahLst/>
            <a:cxnLst>
              <a:cxn ang="0">
                <a:pos x="56" y="726"/>
              </a:cxn>
              <a:cxn ang="0">
                <a:pos x="74" y="750"/>
              </a:cxn>
              <a:cxn ang="0">
                <a:pos x="500" y="750"/>
              </a:cxn>
              <a:cxn ang="0">
                <a:pos x="1028" y="732"/>
              </a:cxn>
              <a:cxn ang="0">
                <a:pos x="1262" y="576"/>
              </a:cxn>
              <a:cxn ang="0">
                <a:pos x="1592" y="150"/>
              </a:cxn>
              <a:cxn ang="0">
                <a:pos x="2030" y="24"/>
              </a:cxn>
              <a:cxn ang="0">
                <a:pos x="2888" y="6"/>
              </a:cxn>
              <a:cxn ang="0">
                <a:pos x="3080" y="6"/>
              </a:cxn>
            </a:cxnLst>
            <a:rect l="0" t="0" r="r" b="b"/>
            <a:pathLst>
              <a:path w="3088" h="761">
                <a:moveTo>
                  <a:pt x="56" y="726"/>
                </a:moveTo>
                <a:cubicBezTo>
                  <a:pt x="59" y="730"/>
                  <a:pt x="0" y="746"/>
                  <a:pt x="74" y="750"/>
                </a:cubicBezTo>
                <a:cubicBezTo>
                  <a:pt x="148" y="754"/>
                  <a:pt x="341" y="753"/>
                  <a:pt x="500" y="750"/>
                </a:cubicBezTo>
                <a:cubicBezTo>
                  <a:pt x="659" y="747"/>
                  <a:pt x="901" y="761"/>
                  <a:pt x="1028" y="732"/>
                </a:cubicBezTo>
                <a:cubicBezTo>
                  <a:pt x="1155" y="703"/>
                  <a:pt x="1168" y="673"/>
                  <a:pt x="1262" y="576"/>
                </a:cubicBezTo>
                <a:cubicBezTo>
                  <a:pt x="1356" y="479"/>
                  <a:pt x="1464" y="242"/>
                  <a:pt x="1592" y="150"/>
                </a:cubicBezTo>
                <a:cubicBezTo>
                  <a:pt x="1720" y="58"/>
                  <a:pt x="1814" y="48"/>
                  <a:pt x="2030" y="24"/>
                </a:cubicBezTo>
                <a:cubicBezTo>
                  <a:pt x="2246" y="0"/>
                  <a:pt x="2713" y="9"/>
                  <a:pt x="2888" y="6"/>
                </a:cubicBezTo>
                <a:cubicBezTo>
                  <a:pt x="3063" y="3"/>
                  <a:pt x="3088" y="2"/>
                  <a:pt x="3080" y="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40386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4759325" y="24796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3910013" y="22955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>
            <a:off x="3560763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4522788" y="22066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41910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>
            <a:off x="44196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35" name="Oval 27"/>
          <p:cNvSpPr>
            <a:spLocks noChangeArrowheads="1"/>
          </p:cNvSpPr>
          <p:nvPr/>
        </p:nvSpPr>
        <p:spPr bwMode="auto">
          <a:xfrm>
            <a:off x="4157663" y="23066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36" name="Oval 28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>
            <a:off x="4538663" y="23733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2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1441 -0.00092 0.06563 -0.00046 0.08611 -0.00555 C 0.1066 -0.01065 0.10452 -0.00833 0.12257 -0.03055 C 0.14063 -0.05278 0.15625 -0.11551 0.19445 -0.13889 C 0.23264 -0.16227 0.24844 -0.16504 0.35174 -0.17083 C 0.45504 -0.17662 0.71789 -0.17315 0.81424 -0.17361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 autoUpdateAnimBg="0"/>
      <p:bldP spid="43018" grpId="0"/>
      <p:bldP spid="43020" grpId="0"/>
      <p:bldP spid="43021" grpId="0" animBg="1"/>
      <p:bldP spid="430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869" y="3216"/>
            <a:ext cx="8229600" cy="4381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Typical energies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524001" y="627063"/>
            <a:ext cx="2044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Photon Energies: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524001" y="3843338"/>
            <a:ext cx="3916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Work functions of metals (in eV):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103430" name="Group 6"/>
          <p:cNvGraphicFramePr>
            <a:graphicFrameLocks noGrp="1"/>
          </p:cNvGraphicFramePr>
          <p:nvPr/>
        </p:nvGraphicFramePr>
        <p:xfrm>
          <a:off x="1524001" y="4268789"/>
          <a:ext cx="8996363" cy="1743077"/>
        </p:xfrm>
        <a:graphic>
          <a:graphicData uri="http://schemas.openxmlformats.org/drawingml/2006/table">
            <a:tbl>
              <a:tblPr/>
              <a:tblGrid>
                <a:gridCol w="14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Aluminum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4.08 eV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Cesium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Lead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Potassium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Beryllium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5.0 eV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Cobalt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Magnesium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3.68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Platinum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6.35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Cadmium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4.07 eV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Copper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Mercury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Selenium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5.11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Calcium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Gold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Nickel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5.01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Silver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Carbon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4.81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Iron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Niobium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Sodium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2.28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3488" name="Group 64"/>
          <p:cNvGraphicFramePr>
            <a:graphicFrameLocks noGrp="1"/>
          </p:cNvGraphicFramePr>
          <p:nvPr/>
        </p:nvGraphicFramePr>
        <p:xfrm>
          <a:off x="5848350" y="6018213"/>
          <a:ext cx="2298700" cy="731520"/>
        </p:xfrm>
        <a:graphic>
          <a:graphicData uri="http://schemas.openxmlformats.org/drawingml/2006/table">
            <a:tbl>
              <a:tblPr/>
              <a:tblGrid>
                <a:gridCol w="156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Uranium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Zinc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500" name="Text Box 76"/>
          <p:cNvSpPr txBox="1">
            <a:spLocks noChangeArrowheads="1"/>
          </p:cNvSpPr>
          <p:nvPr/>
        </p:nvSpPr>
        <p:spPr bwMode="auto">
          <a:xfrm>
            <a:off x="1663700" y="2854325"/>
            <a:ext cx="3575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Red Photon wavelength: 650 nm</a:t>
            </a:r>
          </a:p>
        </p:txBody>
      </p:sp>
      <p:sp>
        <p:nvSpPr>
          <p:cNvPr id="103501" name="Text Box 77"/>
          <p:cNvSpPr txBox="1">
            <a:spLocks noChangeArrowheads="1"/>
          </p:cNvSpPr>
          <p:nvPr/>
        </p:nvSpPr>
        <p:spPr bwMode="auto">
          <a:xfrm>
            <a:off x="6022182" y="2775865"/>
            <a:ext cx="3344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1240 eV-nm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1.91 eV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       650 nm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24000" y="1098968"/>
            <a:ext cx="9144000" cy="1231106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Each photon has:  Energy 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Planks constant * Frequency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(Energy in Joules)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(Energy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=(6.626*10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-34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J-s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)*(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(4.14*10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eV-s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)*(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hc/λ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(1.99*10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-25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J-m)/(λ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hc/λ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(1240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eV-nm)/(λ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nm)</a:t>
            </a:r>
          </a:p>
        </p:txBody>
      </p:sp>
    </p:spTree>
    <p:extLst>
      <p:ext uri="{BB962C8B-B14F-4D97-AF65-F5344CB8AC3E}">
        <p14:creationId xmlns:p14="http://schemas.microsoft.com/office/powerpoint/2010/main" val="39144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97280" y="1524000"/>
            <a:ext cx="91897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Clearly, a photon must travel at the speed of light. We already know that the energy is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hf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we can put this in the relativistic energy-momentum relation and find the momentum: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Energy, Mass, and Momentum of a Photon</a:t>
            </a:r>
          </a:p>
        </p:txBody>
      </p:sp>
      <p:pic>
        <p:nvPicPr>
          <p:cNvPr id="35845" name="Picture 8" descr="37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4"/>
          <a:stretch>
            <a:fillRect/>
          </a:stretch>
        </p:blipFill>
        <p:spPr bwMode="auto">
          <a:xfrm>
            <a:off x="3338340" y="3873731"/>
            <a:ext cx="4829824" cy="147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6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Energy, Mass, and Momentum of a Photon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862051" y="1295401"/>
            <a:ext cx="9002684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10: Photon momentum and force.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Suppose the 10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19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photons emitted per second from the 100-W lightbulb, were all focused onto a piece of black paper and absorbed. (a) Calculate the momentum of one photon and (b) estimate the force all these photons could exert on the paper.</a:t>
            </a:r>
          </a:p>
        </p:txBody>
      </p:sp>
    </p:spTree>
    <p:extLst>
      <p:ext uri="{BB962C8B-B14F-4D97-AF65-F5344CB8AC3E}">
        <p14:creationId xmlns:p14="http://schemas.microsoft.com/office/powerpoint/2010/main" val="364876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38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Applications of photoelectric effect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5241" y="5473005"/>
            <a:ext cx="84834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https://www.youtube.com/watch?v=nrCEVbS2oeo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A7A1D-28C6-41D1-A7E3-1B31B1FFD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7212" r="36285" b="14495"/>
          <a:stretch/>
        </p:blipFill>
        <p:spPr>
          <a:xfrm>
            <a:off x="2718033" y="1354074"/>
            <a:ext cx="5746459" cy="39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8866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Photoelectric effect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6127" y="4858663"/>
            <a:ext cx="7555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https://www.youtube.com/watch?v=wFY9ZvUmM5o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68" y="1659299"/>
            <a:ext cx="5019667" cy="28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413251" y="5926139"/>
            <a:ext cx="3368675" cy="773143"/>
            <a:chOff x="2889250" y="5926138"/>
            <a:chExt cx="3369310" cy="773203"/>
          </a:xfrm>
        </p:grpSpPr>
        <p:cxnSp>
          <p:nvCxnSpPr>
            <p:cNvPr id="18455" name="Straight Connector 30"/>
            <p:cNvCxnSpPr>
              <a:cxnSpLocks noChangeShapeType="1"/>
            </p:cNvCxnSpPr>
            <p:nvPr/>
          </p:nvCxnSpPr>
          <p:spPr bwMode="auto">
            <a:xfrm rot="5400000">
              <a:off x="6139180" y="606806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56" name="Straight Connector 22"/>
            <p:cNvCxnSpPr>
              <a:cxnSpLocks noChangeShapeType="1"/>
              <a:stCxn id="18446" idx="1"/>
            </p:cNvCxnSpPr>
            <p:nvPr/>
          </p:nvCxnSpPr>
          <p:spPr bwMode="auto">
            <a:xfrm rot="16200000" flipH="1">
              <a:off x="2769394" y="6045994"/>
              <a:ext cx="246062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57" name="Straight Connector 24"/>
            <p:cNvCxnSpPr>
              <a:cxnSpLocks noChangeShapeType="1"/>
            </p:cNvCxnSpPr>
            <p:nvPr/>
          </p:nvCxnSpPr>
          <p:spPr bwMode="auto">
            <a:xfrm>
              <a:off x="2895600" y="61722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58" name="Straight Connector 26"/>
            <p:cNvCxnSpPr>
              <a:cxnSpLocks noChangeShapeType="1"/>
            </p:cNvCxnSpPr>
            <p:nvPr/>
          </p:nvCxnSpPr>
          <p:spPr bwMode="auto">
            <a:xfrm rot="5400000">
              <a:off x="4038600" y="6172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59" name="Straight Connector 27"/>
            <p:cNvCxnSpPr>
              <a:cxnSpLocks noChangeShapeType="1"/>
            </p:cNvCxnSpPr>
            <p:nvPr/>
          </p:nvCxnSpPr>
          <p:spPr bwMode="auto">
            <a:xfrm rot="5400000">
              <a:off x="4183380" y="6179820"/>
              <a:ext cx="167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60" name="Straight Connector 31"/>
            <p:cNvCxnSpPr>
              <a:cxnSpLocks noChangeShapeType="1"/>
            </p:cNvCxnSpPr>
            <p:nvPr/>
          </p:nvCxnSpPr>
          <p:spPr bwMode="auto">
            <a:xfrm>
              <a:off x="4277360" y="617728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461" name="TextBox 35"/>
            <p:cNvSpPr txBox="1">
              <a:spLocks noChangeArrowheads="1"/>
            </p:cNvSpPr>
            <p:nvPr/>
          </p:nvSpPr>
          <p:spPr bwMode="auto">
            <a:xfrm>
              <a:off x="3977640" y="6299200"/>
              <a:ext cx="460469" cy="400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1V</a:t>
              </a:r>
            </a:p>
          </p:txBody>
        </p:sp>
        <p:sp>
          <p:nvSpPr>
            <p:cNvPr id="18462" name="TextBox 36"/>
            <p:cNvSpPr txBox="1">
              <a:spLocks noChangeArrowheads="1"/>
            </p:cNvSpPr>
            <p:nvPr/>
          </p:nvSpPr>
          <p:spPr bwMode="auto">
            <a:xfrm>
              <a:off x="4201160" y="6082268"/>
              <a:ext cx="300139" cy="369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088" y="177801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Comic Sans MS" panose="030F0702030302020204" pitchFamily="66" charset="0"/>
              </a:rPr>
              <a:t>A note about units of energy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701" y="873125"/>
            <a:ext cx="10989425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Joules</a:t>
            </a:r>
            <a:r>
              <a:rPr lang="en-US" sz="2800" dirty="0">
                <a:latin typeface="Comic Sans MS" panose="030F0702030302020204" pitchFamily="66" charset="0"/>
              </a:rPr>
              <a:t> are good for macroscopic energy conversions.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Comic Sans MS" panose="030F0702030302020204" pitchFamily="66" charset="0"/>
              </a:rPr>
              <a:t>  But </a:t>
            </a:r>
            <a:r>
              <a:rPr lang="en-US" sz="28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when talking about energy of single electrons, Joules are inconvenient…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84650" y="4630738"/>
            <a:ext cx="3786188" cy="1465262"/>
            <a:chOff x="1676" y="2917"/>
            <a:chExt cx="2385" cy="923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676" y="3013"/>
              <a:ext cx="2385" cy="768"/>
              <a:chOff x="1676" y="3013"/>
              <a:chExt cx="2385" cy="768"/>
            </a:xfrm>
          </p:grpSpPr>
          <p:sp>
            <p:nvSpPr>
              <p:cNvPr id="18442" name="Line 4"/>
              <p:cNvSpPr>
                <a:spLocks noChangeShapeType="1"/>
              </p:cNvSpPr>
              <p:nvPr/>
            </p:nvSpPr>
            <p:spPr bwMode="auto">
              <a:xfrm>
                <a:off x="2060" y="3493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3" name="Line 5"/>
              <p:cNvSpPr>
                <a:spLocks noChangeShapeType="1"/>
              </p:cNvSpPr>
              <p:nvPr/>
            </p:nvSpPr>
            <p:spPr bwMode="auto">
              <a:xfrm flipH="1">
                <a:off x="2396" y="3397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4" name="Text Box 6"/>
              <p:cNvSpPr txBox="1">
                <a:spLocks noChangeArrowheads="1"/>
              </p:cNvSpPr>
              <p:nvPr/>
            </p:nvSpPr>
            <p:spPr bwMode="auto">
              <a:xfrm>
                <a:off x="2108" y="3445"/>
                <a:ext cx="25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08000"/>
                    </a:solidFill>
                  </a:rPr>
                  <a:t>E</a:t>
                </a:r>
              </a:p>
            </p:txBody>
          </p:sp>
          <p:sp>
            <p:nvSpPr>
              <p:cNvPr id="18445" name="Text Box 7"/>
              <p:cNvSpPr txBox="1">
                <a:spLocks noChangeArrowheads="1"/>
              </p:cNvSpPr>
              <p:nvPr/>
            </p:nvSpPr>
            <p:spPr bwMode="auto">
              <a:xfrm>
                <a:off x="2386" y="3157"/>
                <a:ext cx="25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18446" name="Line 8"/>
              <p:cNvSpPr>
                <a:spLocks noChangeShapeType="1"/>
              </p:cNvSpPr>
              <p:nvPr/>
            </p:nvSpPr>
            <p:spPr bwMode="auto">
              <a:xfrm>
                <a:off x="1820" y="3205"/>
                <a:ext cx="0" cy="528"/>
              </a:xfrm>
              <a:prstGeom prst="line">
                <a:avLst/>
              </a:prstGeom>
              <a:noFill/>
              <a:ln w="762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7" name="Line 9"/>
              <p:cNvSpPr>
                <a:spLocks noChangeShapeType="1"/>
              </p:cNvSpPr>
              <p:nvPr/>
            </p:nvSpPr>
            <p:spPr bwMode="auto">
              <a:xfrm>
                <a:off x="3932" y="3205"/>
                <a:ext cx="0" cy="576"/>
              </a:xfrm>
              <a:prstGeom prst="line">
                <a:avLst/>
              </a:prstGeom>
              <a:noFill/>
              <a:ln w="762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8" name="Text Box 10"/>
              <p:cNvSpPr txBox="1">
                <a:spLocks noChangeArrowheads="1"/>
              </p:cNvSpPr>
              <p:nvPr/>
            </p:nvSpPr>
            <p:spPr bwMode="auto">
              <a:xfrm>
                <a:off x="1676" y="3022"/>
                <a:ext cx="27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0V</a:t>
                </a:r>
              </a:p>
            </p:txBody>
          </p:sp>
          <p:sp>
            <p:nvSpPr>
              <p:cNvPr id="18449" name="Text Box 11"/>
              <p:cNvSpPr txBox="1">
                <a:spLocks noChangeArrowheads="1"/>
              </p:cNvSpPr>
              <p:nvPr/>
            </p:nvSpPr>
            <p:spPr bwMode="auto">
              <a:xfrm>
                <a:off x="3788" y="3013"/>
                <a:ext cx="27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1V</a:t>
                </a:r>
              </a:p>
            </p:txBody>
          </p:sp>
          <p:sp>
            <p:nvSpPr>
              <p:cNvPr id="18450" name="Line 12"/>
              <p:cNvSpPr>
                <a:spLocks noChangeShapeType="1"/>
              </p:cNvSpPr>
              <p:nvPr/>
            </p:nvSpPr>
            <p:spPr bwMode="auto">
              <a:xfrm>
                <a:off x="1868" y="3445"/>
                <a:ext cx="20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348" y="3397"/>
                <a:ext cx="96" cy="96"/>
                <a:chOff x="1440" y="2256"/>
                <a:chExt cx="96" cy="96"/>
              </a:xfrm>
            </p:grpSpPr>
            <p:sp>
              <p:nvSpPr>
                <p:cNvPr id="18453" name="Oval 14"/>
                <p:cNvSpPr>
                  <a:spLocks noChangeArrowheads="1"/>
                </p:cNvSpPr>
                <p:nvPr/>
              </p:nvSpPr>
              <p:spPr bwMode="auto">
                <a:xfrm>
                  <a:off x="1440" y="225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latin typeface="Symbol" charset="2"/>
                  </a:endParaRPr>
                </a:p>
              </p:txBody>
            </p:sp>
            <p:sp>
              <p:nvSpPr>
                <p:cNvPr id="18454" name="Line 15"/>
                <p:cNvSpPr>
                  <a:spLocks noChangeShapeType="1"/>
                </p:cNvSpPr>
                <p:nvPr/>
              </p:nvSpPr>
              <p:spPr bwMode="auto">
                <a:xfrm>
                  <a:off x="1461" y="2304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452" name="Text Box 16"/>
              <p:cNvSpPr txBox="1">
                <a:spLocks noChangeArrowheads="1"/>
              </p:cNvSpPr>
              <p:nvPr/>
            </p:nvSpPr>
            <p:spPr bwMode="auto">
              <a:xfrm>
                <a:off x="2530" y="3445"/>
                <a:ext cx="38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path</a:t>
                </a:r>
              </a:p>
            </p:txBody>
          </p:sp>
        </p:grpSp>
        <p:sp>
          <p:nvSpPr>
            <p:cNvPr id="18441" name="Text Box 18"/>
            <p:cNvSpPr txBox="1">
              <a:spLocks noChangeArrowheads="1"/>
            </p:cNvSpPr>
            <p:nvPr/>
          </p:nvSpPr>
          <p:spPr bwMode="auto">
            <a:xfrm>
              <a:off x="3824" y="2917"/>
              <a:ext cx="2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b="1">
                <a:latin typeface="Comic Sans MS" charset="0"/>
              </a:endParaRPr>
            </a:p>
            <a:p>
              <a:r>
                <a:rPr lang="en-US" b="1">
                  <a:latin typeface="Comic Sans MS" charset="0"/>
                </a:rPr>
                <a:t>+</a:t>
              </a:r>
            </a:p>
            <a:p>
              <a:r>
                <a:rPr lang="en-US" b="1">
                  <a:latin typeface="Comic Sans MS" charset="0"/>
                </a:rPr>
                <a:t>+</a:t>
              </a:r>
            </a:p>
            <a:p>
              <a:r>
                <a:rPr lang="en-US" b="1">
                  <a:latin typeface="Comic Sans MS" charset="0"/>
                </a:rPr>
                <a:t>+</a:t>
              </a:r>
            </a:p>
            <a:p>
              <a:r>
                <a:rPr lang="en-US" b="1">
                  <a:latin typeface="Comic Sans MS" charset="0"/>
                </a:rPr>
                <a:t>+</a:t>
              </a:r>
            </a:p>
          </p:txBody>
        </p:sp>
      </p:grpSp>
      <p:sp>
        <p:nvSpPr>
          <p:cNvPr id="534547" name="Text Box 19"/>
          <p:cNvSpPr txBox="1">
            <a:spLocks noChangeArrowheads="1"/>
          </p:cNvSpPr>
          <p:nvPr/>
        </p:nvSpPr>
        <p:spPr bwMode="auto">
          <a:xfrm>
            <a:off x="4833746" y="3963989"/>
            <a:ext cx="2468946" cy="46166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1eV </a:t>
            </a:r>
            <a:r>
              <a:rPr lang="en-US" sz="2400" dirty="0">
                <a:latin typeface="Comic Sans MS" panose="030F0702030302020204" pitchFamily="66" charset="0"/>
                <a:ea typeface="Arial" charset="0"/>
                <a:cs typeface="Arial" charset="0"/>
              </a:rPr>
              <a:t>≈ 1.6·10</a:t>
            </a:r>
            <a:r>
              <a:rPr lang="en-US" sz="2400" baseline="30000" dirty="0">
                <a:latin typeface="Comic Sans MS" panose="030F0702030302020204" pitchFamily="66" charset="0"/>
                <a:ea typeface="Arial" charset="0"/>
                <a:cs typeface="Arial" charset="0"/>
              </a:rPr>
              <a:t>-19</a:t>
            </a:r>
            <a:r>
              <a:rPr lang="en-US" sz="2400" dirty="0"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Arial" charset="0"/>
                <a:cs typeface="Arial" charset="0"/>
              </a:rPr>
              <a:t>J</a:t>
            </a:r>
            <a:endParaRPr lang="en-US" sz="2400" dirty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534548" name="Rectangle 20"/>
          <p:cNvSpPr>
            <a:spLocks noChangeArrowheads="1"/>
          </p:cNvSpPr>
          <p:nvPr/>
        </p:nvSpPr>
        <p:spPr bwMode="auto">
          <a:xfrm>
            <a:off x="1752600" y="2244725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anose="030F0702030302020204" pitchFamily="66" charset="0"/>
              </a:rPr>
              <a:t>Define</a:t>
            </a:r>
            <a:r>
              <a:rPr lang="en-US" sz="2400" dirty="0">
                <a:latin typeface="Comic Sans MS" panose="030F0702030302020204" pitchFamily="66" charset="0"/>
              </a:rPr>
              <a:t> new energy unit: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electron-volt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eV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anose="030F0702030302020204" pitchFamily="66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1eV = kinetic energy gained by an electron when</a:t>
            </a:r>
          </a:p>
          <a:p>
            <a:pPr marL="342900" indent="-34290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accelerated through 1 volt of potential difference</a:t>
            </a:r>
          </a:p>
        </p:txBody>
      </p:sp>
    </p:spTree>
    <p:extLst>
      <p:ext uri="{BB962C8B-B14F-4D97-AF65-F5344CB8AC3E}">
        <p14:creationId xmlns:p14="http://schemas.microsoft.com/office/powerpoint/2010/main" val="20615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47" grpId="0" animBg="1"/>
      <p:bldP spid="5345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878013" y="215901"/>
            <a:ext cx="8706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Photoelectric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effect experiment apparatus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41551" y="50815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2876550" y="5832475"/>
            <a:ext cx="495300" cy="476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2794000" y="5897563"/>
            <a:ext cx="60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V</a:t>
            </a:r>
          </a:p>
        </p:txBody>
      </p:sp>
      <p:sp>
        <p:nvSpPr>
          <p:cNvPr id="11290" name="Freeform 26"/>
          <p:cNvSpPr>
            <a:spLocks/>
          </p:cNvSpPr>
          <p:nvPr/>
        </p:nvSpPr>
        <p:spPr bwMode="auto">
          <a:xfrm>
            <a:off x="2298700" y="5251451"/>
            <a:ext cx="596900" cy="919163"/>
          </a:xfrm>
          <a:custGeom>
            <a:avLst/>
            <a:gdLst/>
            <a:ahLst/>
            <a:cxnLst>
              <a:cxn ang="0">
                <a:pos x="352" y="528"/>
              </a:cxn>
              <a:cxn ang="0">
                <a:pos x="64" y="504"/>
              </a:cxn>
              <a:cxn ang="0">
                <a:pos x="52" y="78"/>
              </a:cxn>
              <a:cxn ang="0">
                <a:pos x="376" y="36"/>
              </a:cxn>
            </a:cxnLst>
            <a:rect l="0" t="0" r="r" b="b"/>
            <a:pathLst>
              <a:path w="376" h="579">
                <a:moveTo>
                  <a:pt x="352" y="528"/>
                </a:moveTo>
                <a:cubicBezTo>
                  <a:pt x="233" y="553"/>
                  <a:pt x="114" y="579"/>
                  <a:pt x="64" y="504"/>
                </a:cubicBezTo>
                <a:cubicBezTo>
                  <a:pt x="14" y="429"/>
                  <a:pt x="0" y="156"/>
                  <a:pt x="52" y="78"/>
                </a:cubicBezTo>
                <a:cubicBezTo>
                  <a:pt x="104" y="0"/>
                  <a:pt x="322" y="43"/>
                  <a:pt x="376" y="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1" name="Freeform 27"/>
          <p:cNvSpPr>
            <a:spLocks/>
          </p:cNvSpPr>
          <p:nvPr/>
        </p:nvSpPr>
        <p:spPr bwMode="auto">
          <a:xfrm>
            <a:off x="3352800" y="5208589"/>
            <a:ext cx="630238" cy="877887"/>
          </a:xfrm>
          <a:custGeom>
            <a:avLst/>
            <a:gdLst/>
            <a:ahLst/>
            <a:cxnLst>
              <a:cxn ang="0">
                <a:pos x="0" y="519"/>
              </a:cxn>
              <a:cxn ang="0">
                <a:pos x="330" y="519"/>
              </a:cxn>
              <a:cxn ang="0">
                <a:pos x="378" y="315"/>
              </a:cxn>
              <a:cxn ang="0">
                <a:pos x="342" y="45"/>
              </a:cxn>
              <a:cxn ang="0">
                <a:pos x="48" y="45"/>
              </a:cxn>
            </a:cxnLst>
            <a:rect l="0" t="0" r="r" b="b"/>
            <a:pathLst>
              <a:path w="397" h="553">
                <a:moveTo>
                  <a:pt x="0" y="519"/>
                </a:moveTo>
                <a:cubicBezTo>
                  <a:pt x="133" y="536"/>
                  <a:pt x="267" y="553"/>
                  <a:pt x="330" y="519"/>
                </a:cubicBezTo>
                <a:cubicBezTo>
                  <a:pt x="393" y="485"/>
                  <a:pt x="376" y="394"/>
                  <a:pt x="378" y="315"/>
                </a:cubicBezTo>
                <a:cubicBezTo>
                  <a:pt x="380" y="236"/>
                  <a:pt x="397" y="90"/>
                  <a:pt x="342" y="45"/>
                </a:cubicBezTo>
                <a:cubicBezTo>
                  <a:pt x="287" y="0"/>
                  <a:pt x="97" y="45"/>
                  <a:pt x="48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574925" y="4881563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2743200" y="52609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348038" y="4835525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3516313" y="521493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260851" y="5647532"/>
            <a:ext cx="7220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Potential difference between A and 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10 V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289300" y="56911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641600" y="5719763"/>
            <a:ext cx="255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2905125" y="5108575"/>
            <a:ext cx="0" cy="438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3421063" y="5110163"/>
            <a:ext cx="0" cy="438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4260851" y="54371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05" name="Picture 41"/>
          <p:cNvPicPr>
            <a:picLocks noChangeAspect="1" noChangeArrowheads="1"/>
          </p:cNvPicPr>
          <p:nvPr/>
        </p:nvPicPr>
        <p:blipFill>
          <a:blip r:embed="rId3"/>
          <a:srcRect l="9579" t="16583" r="9947" b="19348"/>
          <a:stretch>
            <a:fillRect/>
          </a:stretch>
        </p:blipFill>
        <p:spPr bwMode="auto">
          <a:xfrm>
            <a:off x="5741787" y="1612900"/>
            <a:ext cx="544671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78014" y="795339"/>
            <a:ext cx="85795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Two metal plates in vacuum, adjustable voltage between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them, shine light on one plate. Measure current between plates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8194" y="5165209"/>
            <a:ext cx="6423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https://phet.colorado.edu/en/simulation/legacy/photoelectric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924" y="1839418"/>
            <a:ext cx="47873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When you hit a metal with a light of a certain wavelength ( blue light- higher energy and lower wavelength)  you may  have more electrons released.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EBE82-9056-4866-A9CC-D95E430FFA2A}"/>
              </a:ext>
            </a:extLst>
          </p:cNvPr>
          <p:cNvSpPr txBox="1"/>
          <p:nvPr/>
        </p:nvSpPr>
        <p:spPr>
          <a:xfrm>
            <a:off x="311431" y="3256372"/>
            <a:ext cx="4229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When using the simulation, do not use the java option. Increase the voltage to 10, and increase the intensity, you will see electrons knocked off the plate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23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06449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Comic Sans MS" panose="030F0702030302020204" pitchFamily="66" charset="0"/>
              </a:rPr>
              <a:t>How to get the </a:t>
            </a:r>
            <a:r>
              <a:rPr lang="en-US" sz="4000" b="1" dirty="0" err="1">
                <a:latin typeface="Comic Sans MS" panose="030F0702030302020204" pitchFamily="66" charset="0"/>
              </a:rPr>
              <a:t>e</a:t>
            </a:r>
            <a:r>
              <a:rPr lang="en-US" b="1" baseline="30000" dirty="0">
                <a:latin typeface="Comic Sans MS" panose="030F0702030302020204" pitchFamily="66" charset="0"/>
              </a:rPr>
              <a:t>-</a:t>
            </a:r>
            <a:r>
              <a:rPr lang="en-US" sz="4000" b="1" baseline="30000" dirty="0"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atin typeface="Comic Sans MS" panose="030F0702030302020204" pitchFamily="66" charset="0"/>
              </a:rPr>
              <a:t>out of plate A?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271" y="1256229"/>
            <a:ext cx="72390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00476" y="3930134"/>
            <a:ext cx="435292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3810000" y="2209800"/>
            <a:ext cx="76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77731" y="1819546"/>
            <a:ext cx="2201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Metal surface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5181601" y="3811588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Vacuum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64251" y="2527300"/>
            <a:ext cx="2174876" cy="850900"/>
            <a:chOff x="2860" y="1592"/>
            <a:chExt cx="1370" cy="536"/>
          </a:xfrm>
        </p:grpSpPr>
        <p:sp>
          <p:nvSpPr>
            <p:cNvPr id="19495" name="Line 8"/>
            <p:cNvSpPr>
              <a:spLocks noChangeShapeType="1"/>
            </p:cNvSpPr>
            <p:nvPr/>
          </p:nvSpPr>
          <p:spPr bwMode="auto">
            <a:xfrm flipH="1">
              <a:off x="3228" y="1792"/>
              <a:ext cx="24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496" name="Text Box 10"/>
            <p:cNvSpPr txBox="1">
              <a:spLocks noChangeArrowheads="1"/>
            </p:cNvSpPr>
            <p:nvPr/>
          </p:nvSpPr>
          <p:spPr bwMode="auto">
            <a:xfrm>
              <a:off x="2860" y="1592"/>
              <a:ext cx="1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Glass cylinder</a:t>
              </a:r>
            </a:p>
          </p:txBody>
        </p:sp>
      </p:grp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4958828" y="5410200"/>
            <a:ext cx="2209259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Adjustable voltage</a:t>
            </a: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10601935" y="3486706"/>
            <a:ext cx="45720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7049123" y="6308725"/>
            <a:ext cx="167039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Current meter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2842024" y="3276601"/>
            <a:ext cx="37702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8592344" y="3276601"/>
            <a:ext cx="3571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1816593" name="Text Box 17"/>
          <p:cNvSpPr txBox="1">
            <a:spLocks noChangeArrowheads="1"/>
          </p:cNvSpPr>
          <p:nvPr/>
        </p:nvSpPr>
        <p:spPr bwMode="auto">
          <a:xfrm>
            <a:off x="1831274" y="866776"/>
            <a:ext cx="388760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Shine light on the plate!!</a:t>
            </a:r>
          </a:p>
        </p:txBody>
      </p:sp>
      <p:pic>
        <p:nvPicPr>
          <p:cNvPr id="181660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6" y="3733800"/>
            <a:ext cx="144463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16602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6" y="3562350"/>
            <a:ext cx="144463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16603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0476" y="3867150"/>
            <a:ext cx="144463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16604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1" y="4191000"/>
            <a:ext cx="144463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16605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1" y="3459164"/>
            <a:ext cx="144463" cy="12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16606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1" y="4038600"/>
            <a:ext cx="144463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962400" y="3524250"/>
            <a:ext cx="647700" cy="742950"/>
            <a:chOff x="1536" y="2220"/>
            <a:chExt cx="408" cy="468"/>
          </a:xfrm>
        </p:grpSpPr>
        <p:sp>
          <p:nvSpPr>
            <p:cNvPr id="19489" name="Line 31"/>
            <p:cNvSpPr>
              <a:spLocks noChangeShapeType="1"/>
            </p:cNvSpPr>
            <p:nvPr/>
          </p:nvSpPr>
          <p:spPr bwMode="auto">
            <a:xfrm>
              <a:off x="1584" y="2586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490" name="Line 32"/>
            <p:cNvSpPr>
              <a:spLocks noChangeShapeType="1"/>
            </p:cNvSpPr>
            <p:nvPr/>
          </p:nvSpPr>
          <p:spPr bwMode="auto">
            <a:xfrm>
              <a:off x="1548" y="2484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491" name="Line 33"/>
            <p:cNvSpPr>
              <a:spLocks noChangeShapeType="1"/>
            </p:cNvSpPr>
            <p:nvPr/>
          </p:nvSpPr>
          <p:spPr bwMode="auto">
            <a:xfrm>
              <a:off x="1560" y="2394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492" name="Line 34"/>
            <p:cNvSpPr>
              <a:spLocks noChangeShapeType="1"/>
            </p:cNvSpPr>
            <p:nvPr/>
          </p:nvSpPr>
          <p:spPr bwMode="auto">
            <a:xfrm>
              <a:off x="1572" y="2688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493" name="Line 35"/>
            <p:cNvSpPr>
              <a:spLocks noChangeShapeType="1"/>
            </p:cNvSpPr>
            <p:nvPr/>
          </p:nvSpPr>
          <p:spPr bwMode="auto">
            <a:xfrm>
              <a:off x="1608" y="222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494" name="Line 36"/>
            <p:cNvSpPr>
              <a:spLocks noChangeShapeType="1"/>
            </p:cNvSpPr>
            <p:nvPr/>
          </p:nvSpPr>
          <p:spPr bwMode="auto">
            <a:xfrm>
              <a:off x="1536" y="2286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038600" y="1828800"/>
            <a:ext cx="1295400" cy="2057400"/>
            <a:chOff x="1195" y="912"/>
            <a:chExt cx="725" cy="1223"/>
          </a:xfrm>
        </p:grpSpPr>
        <p:sp>
          <p:nvSpPr>
            <p:cNvPr id="19483" name="Freeform 19"/>
            <p:cNvSpPr>
              <a:spLocks/>
            </p:cNvSpPr>
            <p:nvPr/>
          </p:nvSpPr>
          <p:spPr bwMode="auto">
            <a:xfrm rot="7958026">
              <a:off x="1336" y="1144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4" name="Freeform 20"/>
            <p:cNvSpPr>
              <a:spLocks/>
            </p:cNvSpPr>
            <p:nvPr/>
          </p:nvSpPr>
          <p:spPr bwMode="auto">
            <a:xfrm rot="7958026">
              <a:off x="963" y="1551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5" name="Freeform 21"/>
            <p:cNvSpPr>
              <a:spLocks/>
            </p:cNvSpPr>
            <p:nvPr/>
          </p:nvSpPr>
          <p:spPr bwMode="auto">
            <a:xfrm rot="7958026">
              <a:off x="1432" y="1240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6" name="Freeform 22"/>
            <p:cNvSpPr>
              <a:spLocks/>
            </p:cNvSpPr>
            <p:nvPr/>
          </p:nvSpPr>
          <p:spPr bwMode="auto">
            <a:xfrm rot="7958026">
              <a:off x="1059" y="1647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7" name="Freeform 23"/>
            <p:cNvSpPr>
              <a:spLocks/>
            </p:cNvSpPr>
            <p:nvPr/>
          </p:nvSpPr>
          <p:spPr bwMode="auto">
            <a:xfrm rot="7958026">
              <a:off x="1528" y="1336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8" name="Freeform 24"/>
            <p:cNvSpPr>
              <a:spLocks/>
            </p:cNvSpPr>
            <p:nvPr/>
          </p:nvSpPr>
          <p:spPr bwMode="auto">
            <a:xfrm rot="7958026">
              <a:off x="1155" y="1743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16615" name="Text Box 39"/>
          <p:cNvSpPr txBox="1">
            <a:spLocks noChangeArrowheads="1"/>
          </p:cNvSpPr>
          <p:nvPr/>
        </p:nvSpPr>
        <p:spPr bwMode="auto">
          <a:xfrm>
            <a:off x="4933950" y="3384550"/>
            <a:ext cx="3143250" cy="12003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Electrons get pulled towards plate B by the electric field</a:t>
            </a:r>
          </a:p>
        </p:txBody>
      </p:sp>
      <p:sp>
        <p:nvSpPr>
          <p:cNvPr id="1816614" name="Text Box 38"/>
          <p:cNvSpPr txBox="1">
            <a:spLocks noChangeArrowheads="1"/>
          </p:cNvSpPr>
          <p:nvPr/>
        </p:nvSpPr>
        <p:spPr bwMode="auto">
          <a:xfrm>
            <a:off x="4121966" y="4267201"/>
            <a:ext cx="11731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lang="en-US" sz="2400" dirty="0" err="1">
                <a:solidFill>
                  <a:srgbClr val="FF0000"/>
                </a:solidFill>
                <a:ea typeface="Arial" charset="0"/>
                <a:cs typeface="Arial" charset="0"/>
              </a:rPr>
              <a:t>·</a:t>
            </a:r>
            <a:r>
              <a:rPr lang="en-US" sz="2400" dirty="0" err="1">
                <a:solidFill>
                  <a:srgbClr val="FF0000"/>
                </a:solidFill>
              </a:rPr>
              <a:t>q</a:t>
            </a:r>
            <a:r>
              <a:rPr lang="en-US" sz="2400" baseline="-25000" dirty="0" err="1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482" name="TextBox 39"/>
          <p:cNvSpPr txBox="1">
            <a:spLocks noChangeArrowheads="1"/>
          </p:cNvSpPr>
          <p:nvPr/>
        </p:nvSpPr>
        <p:spPr bwMode="auto">
          <a:xfrm>
            <a:off x="8121650" y="3121025"/>
            <a:ext cx="30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+++++</a:t>
            </a:r>
          </a:p>
        </p:txBody>
      </p:sp>
    </p:spTree>
    <p:extLst>
      <p:ext uri="{BB962C8B-B14F-4D97-AF65-F5344CB8AC3E}">
        <p14:creationId xmlns:p14="http://schemas.microsoft.com/office/powerpoint/2010/main" val="38492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1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1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6593" grpId="0"/>
      <p:bldP spid="1816615" grpId="0" animBg="1"/>
      <p:bldP spid="18166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6821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Comic Sans MS" panose="030F0702030302020204" pitchFamily="66" charset="0"/>
              </a:rPr>
              <a:t>Experimental apparatus: PE effect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1413"/>
            <a:ext cx="72390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8600" y="1828800"/>
            <a:ext cx="1295400" cy="2057400"/>
            <a:chOff x="1195" y="912"/>
            <a:chExt cx="725" cy="1223"/>
          </a:xfrm>
        </p:grpSpPr>
        <p:sp>
          <p:nvSpPr>
            <p:cNvPr id="20487" name="Freeform 5"/>
            <p:cNvSpPr>
              <a:spLocks/>
            </p:cNvSpPr>
            <p:nvPr/>
          </p:nvSpPr>
          <p:spPr bwMode="auto">
            <a:xfrm rot="7958026">
              <a:off x="1336" y="1144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8" name="Freeform 6"/>
            <p:cNvSpPr>
              <a:spLocks/>
            </p:cNvSpPr>
            <p:nvPr/>
          </p:nvSpPr>
          <p:spPr bwMode="auto">
            <a:xfrm rot="7958026">
              <a:off x="963" y="1551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Freeform 7"/>
            <p:cNvSpPr>
              <a:spLocks/>
            </p:cNvSpPr>
            <p:nvPr/>
          </p:nvSpPr>
          <p:spPr bwMode="auto">
            <a:xfrm rot="7958026">
              <a:off x="1432" y="1240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Freeform 8"/>
            <p:cNvSpPr>
              <a:spLocks/>
            </p:cNvSpPr>
            <p:nvPr/>
          </p:nvSpPr>
          <p:spPr bwMode="auto">
            <a:xfrm rot="7958026">
              <a:off x="1059" y="1647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Freeform 9"/>
            <p:cNvSpPr>
              <a:spLocks/>
            </p:cNvSpPr>
            <p:nvPr/>
          </p:nvSpPr>
          <p:spPr bwMode="auto">
            <a:xfrm rot="7958026">
              <a:off x="1528" y="1336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Freeform 10"/>
            <p:cNvSpPr>
              <a:spLocks/>
            </p:cNvSpPr>
            <p:nvPr/>
          </p:nvSpPr>
          <p:spPr bwMode="auto">
            <a:xfrm rot="7958026">
              <a:off x="1155" y="1743"/>
              <a:ext cx="624" cy="160"/>
            </a:xfrm>
            <a:custGeom>
              <a:avLst/>
              <a:gdLst>
                <a:gd name="T0" fmla="*/ 0 w 1295"/>
                <a:gd name="T1" fmla="*/ 0 h 344"/>
                <a:gd name="T2" fmla="*/ 0 w 1295"/>
                <a:gd name="T3" fmla="*/ 0 h 344"/>
                <a:gd name="T4" fmla="*/ 0 w 1295"/>
                <a:gd name="T5" fmla="*/ 0 h 344"/>
                <a:gd name="T6" fmla="*/ 0 w 1295"/>
                <a:gd name="T7" fmla="*/ 0 h 344"/>
                <a:gd name="T8" fmla="*/ 0 w 1295"/>
                <a:gd name="T9" fmla="*/ 0 h 344"/>
                <a:gd name="T10" fmla="*/ 0 w 1295"/>
                <a:gd name="T11" fmla="*/ 0 h 344"/>
                <a:gd name="T12" fmla="*/ 0 w 1295"/>
                <a:gd name="T13" fmla="*/ 0 h 344"/>
                <a:gd name="T14" fmla="*/ 0 w 1295"/>
                <a:gd name="T15" fmla="*/ 0 h 344"/>
                <a:gd name="T16" fmla="*/ 0 w 1295"/>
                <a:gd name="T17" fmla="*/ 0 h 344"/>
                <a:gd name="T18" fmla="*/ 0 w 1295"/>
                <a:gd name="T19" fmla="*/ 0 h 344"/>
                <a:gd name="T20" fmla="*/ 0 w 1295"/>
                <a:gd name="T21" fmla="*/ 0 h 344"/>
                <a:gd name="T22" fmla="*/ 0 w 1295"/>
                <a:gd name="T23" fmla="*/ 0 h 344"/>
                <a:gd name="T24" fmla="*/ 0 w 1295"/>
                <a:gd name="T25" fmla="*/ 0 h 344"/>
                <a:gd name="T26" fmla="*/ 0 w 1295"/>
                <a:gd name="T27" fmla="*/ 0 h 344"/>
                <a:gd name="T28" fmla="*/ 0 w 1295"/>
                <a:gd name="T29" fmla="*/ 0 h 344"/>
                <a:gd name="T30" fmla="*/ 0 w 1295"/>
                <a:gd name="T31" fmla="*/ 0 h 344"/>
                <a:gd name="T32" fmla="*/ 0 w 1295"/>
                <a:gd name="T33" fmla="*/ 0 h 344"/>
                <a:gd name="T34" fmla="*/ 0 w 1295"/>
                <a:gd name="T35" fmla="*/ 0 h 3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5"/>
                <a:gd name="T55" fmla="*/ 0 h 344"/>
                <a:gd name="T56" fmla="*/ 1295 w 1295"/>
                <a:gd name="T57" fmla="*/ 344 h 3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5" h="344">
                  <a:moveTo>
                    <a:pt x="0" y="7"/>
                  </a:moveTo>
                  <a:cubicBezTo>
                    <a:pt x="11" y="14"/>
                    <a:pt x="44" y="31"/>
                    <a:pt x="64" y="51"/>
                  </a:cubicBezTo>
                  <a:cubicBezTo>
                    <a:pt x="84" y="71"/>
                    <a:pt x="101" y="103"/>
                    <a:pt x="117" y="129"/>
                  </a:cubicBezTo>
                  <a:cubicBezTo>
                    <a:pt x="133" y="155"/>
                    <a:pt x="145" y="183"/>
                    <a:pt x="162" y="210"/>
                  </a:cubicBezTo>
                  <a:cubicBezTo>
                    <a:pt x="179" y="237"/>
                    <a:pt x="199" y="273"/>
                    <a:pt x="219" y="294"/>
                  </a:cubicBezTo>
                  <a:cubicBezTo>
                    <a:pt x="239" y="315"/>
                    <a:pt x="260" y="339"/>
                    <a:pt x="282" y="336"/>
                  </a:cubicBezTo>
                  <a:cubicBezTo>
                    <a:pt x="304" y="333"/>
                    <a:pt x="323" y="319"/>
                    <a:pt x="354" y="276"/>
                  </a:cubicBezTo>
                  <a:cubicBezTo>
                    <a:pt x="385" y="233"/>
                    <a:pt x="433" y="123"/>
                    <a:pt x="468" y="78"/>
                  </a:cubicBezTo>
                  <a:cubicBezTo>
                    <a:pt x="503" y="33"/>
                    <a:pt x="531" y="11"/>
                    <a:pt x="561" y="9"/>
                  </a:cubicBezTo>
                  <a:cubicBezTo>
                    <a:pt x="591" y="7"/>
                    <a:pt x="624" y="40"/>
                    <a:pt x="648" y="66"/>
                  </a:cubicBezTo>
                  <a:cubicBezTo>
                    <a:pt x="672" y="92"/>
                    <a:pt x="682" y="124"/>
                    <a:pt x="705" y="162"/>
                  </a:cubicBezTo>
                  <a:cubicBezTo>
                    <a:pt x="728" y="200"/>
                    <a:pt x="761" y="268"/>
                    <a:pt x="786" y="297"/>
                  </a:cubicBezTo>
                  <a:cubicBezTo>
                    <a:pt x="811" y="326"/>
                    <a:pt x="832" y="344"/>
                    <a:pt x="858" y="336"/>
                  </a:cubicBezTo>
                  <a:cubicBezTo>
                    <a:pt x="884" y="328"/>
                    <a:pt x="913" y="288"/>
                    <a:pt x="942" y="246"/>
                  </a:cubicBezTo>
                  <a:cubicBezTo>
                    <a:pt x="971" y="204"/>
                    <a:pt x="1000" y="127"/>
                    <a:pt x="1029" y="87"/>
                  </a:cubicBezTo>
                  <a:cubicBezTo>
                    <a:pt x="1058" y="47"/>
                    <a:pt x="1087" y="12"/>
                    <a:pt x="1116" y="6"/>
                  </a:cubicBezTo>
                  <a:cubicBezTo>
                    <a:pt x="1145" y="0"/>
                    <a:pt x="1176" y="17"/>
                    <a:pt x="1206" y="48"/>
                  </a:cubicBezTo>
                  <a:cubicBezTo>
                    <a:pt x="1236" y="79"/>
                    <a:pt x="1277" y="164"/>
                    <a:pt x="1295" y="194"/>
                  </a:cubicBezTo>
                </a:path>
              </a:pathLst>
            </a:custGeom>
            <a:noFill/>
            <a:ln w="38100" cmpd="sng">
              <a:solidFill>
                <a:srgbClr val="390058"/>
              </a:solidFill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6674745" y="6361113"/>
            <a:ext cx="273664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Measure the current!</a:t>
            </a: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304589" y="989014"/>
            <a:ext cx="500407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Play with color and intensity. Measure current </a:t>
            </a:r>
            <a:r>
              <a:rPr lang="en-US" sz="2400" i="1" dirty="0">
                <a:latin typeface="Comic Sans MS" panose="030F0702030302020204" pitchFamily="66" charset="0"/>
              </a:rPr>
              <a:t>I.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i="1" dirty="0"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ea typeface="Arial" charset="0"/>
                <a:cs typeface="Arial" charset="0"/>
              </a:rPr>
              <a:t>~ </a:t>
            </a:r>
            <a:r>
              <a:rPr lang="en-US" sz="2400" baseline="30000" dirty="0">
                <a:latin typeface="Comic Sans MS" panose="030F0702030302020204" pitchFamily="66" charset="0"/>
                <a:ea typeface="Arial" charset="0"/>
                <a:cs typeface="Arial" charset="0"/>
              </a:rPr>
              <a:t>#</a:t>
            </a:r>
            <a:r>
              <a:rPr lang="en-US" sz="2400" baseline="30000" dirty="0" err="1">
                <a:latin typeface="Comic Sans MS" panose="030F0702030302020204" pitchFamily="66" charset="0"/>
                <a:ea typeface="Arial" charset="0"/>
                <a:cs typeface="Arial" charset="0"/>
              </a:rPr>
              <a:t>e-</a:t>
            </a:r>
            <a:r>
              <a:rPr lang="en-US" sz="2400" dirty="0" err="1">
                <a:latin typeface="Comic Sans MS" panose="030F0702030302020204" pitchFamily="66" charset="0"/>
                <a:ea typeface="Arial" charset="0"/>
                <a:cs typeface="Arial" charset="0"/>
              </a:rPr>
              <a:t>/</a:t>
            </a:r>
            <a:r>
              <a:rPr lang="en-US" sz="2400" baseline="-25000" dirty="0" err="1">
                <a:latin typeface="Comic Sans MS" panose="030F0702030302020204" pitchFamily="66" charset="0"/>
                <a:ea typeface="Arial" charset="0"/>
                <a:cs typeface="Arial" charset="0"/>
              </a:rPr>
              <a:t>s</a:t>
            </a:r>
            <a:r>
              <a:rPr lang="en-US" sz="2400" dirty="0">
                <a:latin typeface="Comic Sans MS" panose="030F0702030302020204" pitchFamily="66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784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 l="15491" t="25414" r="31961" b="24490"/>
          <a:stretch>
            <a:fillRect/>
          </a:stretch>
        </p:blipFill>
        <p:spPr bwMode="auto">
          <a:xfrm>
            <a:off x="4267200" y="1905000"/>
            <a:ext cx="51054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105400" y="3124200"/>
            <a:ext cx="32004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318125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7315201" y="5562600"/>
            <a:ext cx="10742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Times New Roman" charset="0"/>
                <a:cs typeface="Times New Roman" charset="0"/>
              </a:rPr>
              <a:t>10Volts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435704" y="5562600"/>
            <a:ext cx="507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Times New Roman" charset="0"/>
                <a:cs typeface="Times New Roman" charset="0"/>
              </a:rPr>
              <a:t>0V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8499476" y="3048000"/>
            <a:ext cx="623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Times New Roman" charset="0"/>
                <a:cs typeface="Times New Roman" charset="0"/>
              </a:rPr>
              <a:t>10V</a:t>
            </a:r>
          </a:p>
        </p:txBody>
      </p:sp>
      <p:sp>
        <p:nvSpPr>
          <p:cNvPr id="516125" name="Line 29"/>
          <p:cNvSpPr>
            <a:spLocks noChangeShapeType="1"/>
          </p:cNvSpPr>
          <p:nvPr/>
        </p:nvSpPr>
        <p:spPr bwMode="auto">
          <a:xfrm>
            <a:off x="6553200" y="360362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126" name="Line 30"/>
          <p:cNvSpPr>
            <a:spLocks noChangeShapeType="1"/>
          </p:cNvSpPr>
          <p:nvPr/>
        </p:nvSpPr>
        <p:spPr bwMode="auto">
          <a:xfrm>
            <a:off x="7162800" y="360362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127" name="Line 31"/>
          <p:cNvSpPr>
            <a:spLocks noChangeShapeType="1"/>
          </p:cNvSpPr>
          <p:nvPr/>
        </p:nvSpPr>
        <p:spPr bwMode="auto">
          <a:xfrm>
            <a:off x="5943600" y="35941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128" name="Line 32"/>
          <p:cNvSpPr>
            <a:spLocks noChangeShapeType="1"/>
          </p:cNvSpPr>
          <p:nvPr/>
        </p:nvSpPr>
        <p:spPr bwMode="auto">
          <a:xfrm>
            <a:off x="5334000" y="3581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129" name="Line 33"/>
          <p:cNvSpPr>
            <a:spLocks noChangeShapeType="1"/>
          </p:cNvSpPr>
          <p:nvPr/>
        </p:nvSpPr>
        <p:spPr bwMode="auto">
          <a:xfrm>
            <a:off x="7772400" y="3602038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181600" y="3505200"/>
            <a:ext cx="152400" cy="152400"/>
            <a:chOff x="1440" y="2256"/>
            <a:chExt cx="96" cy="96"/>
          </a:xfrm>
        </p:grpSpPr>
        <p:sp>
          <p:nvSpPr>
            <p:cNvPr id="17461" name="Oval 35"/>
            <p:cNvSpPr>
              <a:spLocks noChangeArrowheads="1"/>
            </p:cNvSpPr>
            <p:nvPr/>
          </p:nvSpPr>
          <p:spPr bwMode="auto">
            <a:xfrm>
              <a:off x="1440" y="225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endParaRPr>
            </a:p>
          </p:txBody>
        </p:sp>
        <p:sp>
          <p:nvSpPr>
            <p:cNvPr id="17462" name="Line 36"/>
            <p:cNvSpPr>
              <a:spLocks noChangeShapeType="1"/>
            </p:cNvSpPr>
            <p:nvPr/>
          </p:nvSpPr>
          <p:spPr bwMode="auto">
            <a:xfrm>
              <a:off x="1461" y="2304"/>
              <a:ext cx="4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6133" name="Text Box 37"/>
          <p:cNvSpPr txBox="1">
            <a:spLocks noChangeArrowheads="1"/>
          </p:cNvSpPr>
          <p:nvPr/>
        </p:nvSpPr>
        <p:spPr bwMode="auto">
          <a:xfrm>
            <a:off x="789709" y="3886200"/>
            <a:ext cx="33123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Constant force on electron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constant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 acceleration</a:t>
            </a:r>
          </a:p>
        </p:txBody>
      </p:sp>
      <p:sp>
        <p:nvSpPr>
          <p:cNvPr id="516134" name="Text Box 38"/>
          <p:cNvSpPr txBox="1">
            <a:spLocks noChangeArrowheads="1"/>
          </p:cNvSpPr>
          <p:nvPr/>
        </p:nvSpPr>
        <p:spPr bwMode="auto">
          <a:xfrm>
            <a:off x="6553201" y="2743201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67413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67413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7424" name="Text Box 40"/>
          <p:cNvSpPr txBox="1">
            <a:spLocks noChangeArrowheads="1"/>
          </p:cNvSpPr>
          <p:nvPr/>
        </p:nvSpPr>
        <p:spPr bwMode="auto">
          <a:xfrm>
            <a:off x="8229600" y="3106738"/>
            <a:ext cx="32573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+</a:t>
            </a:r>
          </a:p>
        </p:txBody>
      </p:sp>
      <p:sp>
        <p:nvSpPr>
          <p:cNvPr id="17425" name="Rectangle 42"/>
          <p:cNvSpPr>
            <a:spLocks noChangeArrowheads="1"/>
          </p:cNvSpPr>
          <p:nvPr/>
        </p:nvSpPr>
        <p:spPr bwMode="auto">
          <a:xfrm>
            <a:off x="7578726" y="5332414"/>
            <a:ext cx="887413" cy="11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= 0 A</a:t>
            </a:r>
          </a:p>
        </p:txBody>
      </p:sp>
      <p:sp>
        <p:nvSpPr>
          <p:cNvPr id="17426" name="AutoShape 43"/>
          <p:cNvSpPr>
            <a:spLocks noChangeArrowheads="1"/>
          </p:cNvSpPr>
          <p:nvPr/>
        </p:nvSpPr>
        <p:spPr bwMode="auto">
          <a:xfrm>
            <a:off x="5289551" y="1366839"/>
            <a:ext cx="1757363" cy="1620837"/>
          </a:xfrm>
          <a:prstGeom prst="parallelogram">
            <a:avLst>
              <a:gd name="adj" fmla="val 27106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27" name="Rectangle 44"/>
          <p:cNvSpPr>
            <a:spLocks noChangeArrowheads="1"/>
          </p:cNvSpPr>
          <p:nvPr/>
        </p:nvSpPr>
        <p:spPr bwMode="auto">
          <a:xfrm>
            <a:off x="5191125" y="3032126"/>
            <a:ext cx="1049338" cy="117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28" name="Text Box 45"/>
          <p:cNvSpPr txBox="1">
            <a:spLocks noChangeArrowheads="1"/>
          </p:cNvSpPr>
          <p:nvPr/>
        </p:nvSpPr>
        <p:spPr bwMode="auto">
          <a:xfrm>
            <a:off x="166255" y="17551"/>
            <a:ext cx="11479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Potential difference between A and B is 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Without light, no electrons can get across gap.</a:t>
            </a:r>
          </a:p>
        </p:txBody>
      </p:sp>
      <p:sp>
        <p:nvSpPr>
          <p:cNvPr id="516142" name="Text Box 46"/>
          <p:cNvSpPr txBox="1">
            <a:spLocks noChangeArrowheads="1"/>
          </p:cNvSpPr>
          <p:nvPr/>
        </p:nvSpPr>
        <p:spPr bwMode="auto">
          <a:xfrm>
            <a:off x="590204" y="411163"/>
            <a:ext cx="110559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But if we put an electron near the surface of plate A it 'feels' the electric field between the two plates.</a:t>
            </a:r>
          </a:p>
        </p:txBody>
      </p:sp>
      <p:sp>
        <p:nvSpPr>
          <p:cNvPr id="516143" name="Rectangle 47"/>
          <p:cNvSpPr>
            <a:spLocks noChangeArrowheads="1"/>
          </p:cNvSpPr>
          <p:nvPr/>
        </p:nvSpPr>
        <p:spPr bwMode="auto">
          <a:xfrm>
            <a:off x="340822" y="1643491"/>
            <a:ext cx="11496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3175" marR="0" lvl="0" indent="-3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electron accelerates towards the positive plate (B) and picks up the energy (and electric field ) ΔE=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qΔV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q(10V) = 1 electron charge x 10 V = 10 eV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7431" name="Text Box 49"/>
          <p:cNvSpPr txBox="1">
            <a:spLocks noChangeArrowheads="1"/>
          </p:cNvSpPr>
          <p:nvPr/>
        </p:nvSpPr>
        <p:spPr bwMode="auto">
          <a:xfrm>
            <a:off x="8774113" y="3487739"/>
            <a:ext cx="352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7432" name="Text Box 50"/>
          <p:cNvSpPr txBox="1">
            <a:spLocks noChangeArrowheads="1"/>
          </p:cNvSpPr>
          <p:nvPr/>
        </p:nvSpPr>
        <p:spPr bwMode="auto">
          <a:xfrm>
            <a:off x="6143626" y="5194300"/>
            <a:ext cx="970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- 10V  +</a:t>
            </a:r>
          </a:p>
        </p:txBody>
      </p:sp>
      <p:sp>
        <p:nvSpPr>
          <p:cNvPr id="516098" name="Text Box 2"/>
          <p:cNvSpPr txBox="1">
            <a:spLocks noChangeArrowheads="1"/>
          </p:cNvSpPr>
          <p:nvPr/>
        </p:nvSpPr>
        <p:spPr bwMode="auto">
          <a:xfrm>
            <a:off x="1017587" y="2884281"/>
            <a:ext cx="24384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741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Uniform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741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6741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-field between plates</a:t>
            </a:r>
          </a:p>
        </p:txBody>
      </p:sp>
      <p:sp>
        <p:nvSpPr>
          <p:cNvPr id="17434" name="Rectangle 9"/>
          <p:cNvSpPr>
            <a:spLocks noChangeArrowheads="1"/>
          </p:cNvSpPr>
          <p:nvPr/>
        </p:nvSpPr>
        <p:spPr bwMode="auto">
          <a:xfrm>
            <a:off x="4267200" y="3276600"/>
            <a:ext cx="507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Times New Roman" charset="0"/>
                <a:cs typeface="Times New Roman" charset="0"/>
              </a:rPr>
              <a:t>0V</a:t>
            </a:r>
          </a:p>
        </p:txBody>
      </p:sp>
      <p:sp>
        <p:nvSpPr>
          <p:cNvPr id="17435" name="Text Box 48"/>
          <p:cNvSpPr txBox="1">
            <a:spLocks noChangeArrowheads="1"/>
          </p:cNvSpPr>
          <p:nvPr/>
        </p:nvSpPr>
        <p:spPr bwMode="auto">
          <a:xfrm>
            <a:off x="4057650" y="3533776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516148" name="Rectangle 52"/>
          <p:cNvSpPr>
            <a:spLocks noChangeArrowheads="1"/>
          </p:cNvSpPr>
          <p:nvPr/>
        </p:nvSpPr>
        <p:spPr bwMode="auto">
          <a:xfrm>
            <a:off x="7572376" y="5334001"/>
            <a:ext cx="887413" cy="11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= 0.1 A</a:t>
            </a:r>
          </a:p>
        </p:txBody>
      </p:sp>
      <p:cxnSp>
        <p:nvCxnSpPr>
          <p:cNvPr id="17437" name="Straight Connector 51"/>
          <p:cNvCxnSpPr>
            <a:cxnSpLocks noChangeShapeType="1"/>
          </p:cNvCxnSpPr>
          <p:nvPr/>
        </p:nvCxnSpPr>
        <p:spPr bwMode="auto">
          <a:xfrm rot="5400000">
            <a:off x="4953000" y="556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8" name="Straight Connector 53"/>
          <p:cNvCxnSpPr>
            <a:cxnSpLocks noChangeShapeType="1"/>
          </p:cNvCxnSpPr>
          <p:nvPr/>
        </p:nvCxnSpPr>
        <p:spPr bwMode="auto">
          <a:xfrm>
            <a:off x="4876800" y="571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9" name="Straight Connector 54"/>
          <p:cNvCxnSpPr>
            <a:cxnSpLocks noChangeShapeType="1"/>
          </p:cNvCxnSpPr>
          <p:nvPr/>
        </p:nvCxnSpPr>
        <p:spPr bwMode="auto">
          <a:xfrm>
            <a:off x="4999038" y="579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0" name="Straight Connector 57"/>
          <p:cNvCxnSpPr>
            <a:cxnSpLocks noChangeShapeType="1"/>
          </p:cNvCxnSpPr>
          <p:nvPr/>
        </p:nvCxnSpPr>
        <p:spPr bwMode="auto">
          <a:xfrm>
            <a:off x="5033963" y="58721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0" y="3276600"/>
            <a:ext cx="2819400" cy="1143000"/>
            <a:chOff x="1536" y="2112"/>
            <a:chExt cx="1776" cy="720"/>
          </a:xfrm>
        </p:grpSpPr>
        <p:sp>
          <p:nvSpPr>
            <p:cNvPr id="17443" name="Line 11"/>
            <p:cNvSpPr>
              <a:spLocks noChangeShapeType="1"/>
            </p:cNvSpPr>
            <p:nvPr/>
          </p:nvSpPr>
          <p:spPr bwMode="auto">
            <a:xfrm flipH="1">
              <a:off x="2160" y="2400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44" name="Line 12"/>
            <p:cNvSpPr>
              <a:spLocks noChangeShapeType="1"/>
            </p:cNvSpPr>
            <p:nvPr/>
          </p:nvSpPr>
          <p:spPr bwMode="auto">
            <a:xfrm flipH="1">
              <a:off x="2160" y="2544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45" name="Line 13"/>
            <p:cNvSpPr>
              <a:spLocks noChangeShapeType="1"/>
            </p:cNvSpPr>
            <p:nvPr/>
          </p:nvSpPr>
          <p:spPr bwMode="auto">
            <a:xfrm flipH="1">
              <a:off x="2160" y="2688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46" name="Line 14"/>
            <p:cNvSpPr>
              <a:spLocks noChangeShapeType="1"/>
            </p:cNvSpPr>
            <p:nvPr/>
          </p:nvSpPr>
          <p:spPr bwMode="auto">
            <a:xfrm flipH="1">
              <a:off x="2160" y="2832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47" name="Line 15"/>
            <p:cNvSpPr>
              <a:spLocks noChangeShapeType="1"/>
            </p:cNvSpPr>
            <p:nvPr/>
          </p:nvSpPr>
          <p:spPr bwMode="auto">
            <a:xfrm flipH="1">
              <a:off x="2160" y="2256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48" name="Line 16"/>
            <p:cNvSpPr>
              <a:spLocks noChangeShapeType="1"/>
            </p:cNvSpPr>
            <p:nvPr/>
          </p:nvSpPr>
          <p:spPr bwMode="auto">
            <a:xfrm flipH="1">
              <a:off x="2160" y="2112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49" name="Line 17"/>
            <p:cNvSpPr>
              <a:spLocks noChangeShapeType="1"/>
            </p:cNvSpPr>
            <p:nvPr/>
          </p:nvSpPr>
          <p:spPr bwMode="auto">
            <a:xfrm flipH="1">
              <a:off x="2784" y="2400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0" name="Line 18"/>
            <p:cNvSpPr>
              <a:spLocks noChangeShapeType="1"/>
            </p:cNvSpPr>
            <p:nvPr/>
          </p:nvSpPr>
          <p:spPr bwMode="auto">
            <a:xfrm flipH="1">
              <a:off x="2784" y="2544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1" name="Line 19"/>
            <p:cNvSpPr>
              <a:spLocks noChangeShapeType="1"/>
            </p:cNvSpPr>
            <p:nvPr/>
          </p:nvSpPr>
          <p:spPr bwMode="auto">
            <a:xfrm flipH="1">
              <a:off x="2784" y="2688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2" name="Line 20"/>
            <p:cNvSpPr>
              <a:spLocks noChangeShapeType="1"/>
            </p:cNvSpPr>
            <p:nvPr/>
          </p:nvSpPr>
          <p:spPr bwMode="auto">
            <a:xfrm flipH="1">
              <a:off x="2784" y="2832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3" name="Line 21"/>
            <p:cNvSpPr>
              <a:spLocks noChangeShapeType="1"/>
            </p:cNvSpPr>
            <p:nvPr/>
          </p:nvSpPr>
          <p:spPr bwMode="auto">
            <a:xfrm flipH="1">
              <a:off x="2784" y="2256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4" name="Line 22"/>
            <p:cNvSpPr>
              <a:spLocks noChangeShapeType="1"/>
            </p:cNvSpPr>
            <p:nvPr/>
          </p:nvSpPr>
          <p:spPr bwMode="auto">
            <a:xfrm flipH="1">
              <a:off x="2784" y="2112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5" name="Line 23"/>
            <p:cNvSpPr>
              <a:spLocks noChangeShapeType="1"/>
            </p:cNvSpPr>
            <p:nvPr/>
          </p:nvSpPr>
          <p:spPr bwMode="auto">
            <a:xfrm flipH="1">
              <a:off x="1536" y="2400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6" name="Line 24"/>
            <p:cNvSpPr>
              <a:spLocks noChangeShapeType="1"/>
            </p:cNvSpPr>
            <p:nvPr/>
          </p:nvSpPr>
          <p:spPr bwMode="auto">
            <a:xfrm flipH="1">
              <a:off x="1536" y="2544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7" name="Line 25"/>
            <p:cNvSpPr>
              <a:spLocks noChangeShapeType="1"/>
            </p:cNvSpPr>
            <p:nvPr/>
          </p:nvSpPr>
          <p:spPr bwMode="auto">
            <a:xfrm flipH="1">
              <a:off x="1536" y="2688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8" name="Line 26"/>
            <p:cNvSpPr>
              <a:spLocks noChangeShapeType="1"/>
            </p:cNvSpPr>
            <p:nvPr/>
          </p:nvSpPr>
          <p:spPr bwMode="auto">
            <a:xfrm flipH="1">
              <a:off x="1536" y="2832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9" name="Line 27"/>
            <p:cNvSpPr>
              <a:spLocks noChangeShapeType="1"/>
            </p:cNvSpPr>
            <p:nvPr/>
          </p:nvSpPr>
          <p:spPr bwMode="auto">
            <a:xfrm flipH="1">
              <a:off x="1536" y="2256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60" name="Line 28"/>
            <p:cNvSpPr>
              <a:spLocks noChangeShapeType="1"/>
            </p:cNvSpPr>
            <p:nvPr/>
          </p:nvSpPr>
          <p:spPr bwMode="auto">
            <a:xfrm flipH="1">
              <a:off x="1536" y="2112"/>
              <a:ext cx="528" cy="0"/>
            </a:xfrm>
            <a:prstGeom prst="line">
              <a:avLst/>
            </a:prstGeom>
            <a:noFill/>
            <a:ln w="38100">
              <a:solidFill>
                <a:srgbClr val="067413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5280026" y="2986088"/>
            <a:ext cx="10064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=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qE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2.22222E-6 C 0.05677 -2.22222E-6 0.2257 -0.00741 0.2823 -0.00416 C 0.33941 -0.0037 0.33247 -0.00648 0.34271 0.00278 C 0.35295 0.01204 0.33855 0.04398 0.34375 0.05139 C 0.34723 0.0544 0.3698 0.04699 0.37396 0.04722 C 0.38785 0.04838 0.38924 0.04352 0.40313 0.04445 C 0.41077 0.05347 0.40868 0.0794 0.41042 0.10278 C 0.41216 0.12616 0.41389 0.15764 0.41355 0.18472 C 0.41372 0.19259 0.42032 0.25463 0.40834 0.26528 C 0.40469 0.26852 0.39896 0.26806 0.3948 0.26945 C 0.33542 0.26875 0.29462 0.27662 0.24375 0.25972 C 0.22414 0.26134 0.23091 0.26042 0.2198 0.26528 C 0.21285 0.26366 0.21285 0.26297 0.21146 0.2625 " pathEditMode="relative" rAng="0" ptsTypes="faafffaffffff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13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25" grpId="0" animBg="1"/>
      <p:bldP spid="516126" grpId="0" animBg="1"/>
      <p:bldP spid="516127" grpId="0" animBg="1"/>
      <p:bldP spid="516128" grpId="0" animBg="1"/>
      <p:bldP spid="516129" grpId="0" animBg="1"/>
      <p:bldP spid="516133" grpId="0"/>
      <p:bldP spid="516134" grpId="0" animBg="1"/>
      <p:bldP spid="516142" grpId="0"/>
      <p:bldP spid="516143" grpId="0" build="p" autoUpdateAnimBg="0"/>
      <p:bldP spid="516098" grpId="0" animBg="1"/>
      <p:bldP spid="516148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381000"/>
          </a:xfrm>
          <a:ln/>
        </p:spPr>
        <p:txBody>
          <a:bodyPr>
            <a:normAutofit fontScale="90000"/>
          </a:bodyPr>
          <a:lstStyle/>
          <a:p>
            <a:pPr algn="l"/>
            <a:r>
              <a:rPr lang="en-US" sz="3400" dirty="0">
                <a:solidFill>
                  <a:schemeClr val="tx1"/>
                </a:solidFill>
                <a:latin typeface="Comic Sans MS" panose="030F0702030302020204" pitchFamily="66" charset="0"/>
              </a:rPr>
              <a:t>Kicker analogy: a ball in a pit</a:t>
            </a:r>
            <a:endParaRPr lang="en-US" sz="26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24000" y="609601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Light like a Kicker…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Puts in energy.  All concentrated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one ball/electron.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Blue kicker always kicks the same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18313" y="1609725"/>
            <a:ext cx="2856872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 = kick energy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818313" y="1228725"/>
            <a:ext cx="2149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Ball emerges with: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696076" y="2244726"/>
            <a:ext cx="3105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energy needed 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make it up hill and out.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for highest electron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analogous to work function.</a:t>
            </a:r>
          </a:p>
        </p:txBody>
      </p:sp>
      <p:sp>
        <p:nvSpPr>
          <p:cNvPr id="48135" name="Freeform 7"/>
          <p:cNvSpPr>
            <a:spLocks/>
          </p:cNvSpPr>
          <p:nvPr/>
        </p:nvSpPr>
        <p:spPr bwMode="auto">
          <a:xfrm>
            <a:off x="4495800" y="4648200"/>
            <a:ext cx="3581400" cy="1208088"/>
          </a:xfrm>
          <a:custGeom>
            <a:avLst/>
            <a:gdLst/>
            <a:ahLst/>
            <a:cxnLst>
              <a:cxn ang="0">
                <a:pos x="56" y="726"/>
              </a:cxn>
              <a:cxn ang="0">
                <a:pos x="74" y="750"/>
              </a:cxn>
              <a:cxn ang="0">
                <a:pos x="500" y="750"/>
              </a:cxn>
              <a:cxn ang="0">
                <a:pos x="1028" y="732"/>
              </a:cxn>
              <a:cxn ang="0">
                <a:pos x="1262" y="576"/>
              </a:cxn>
              <a:cxn ang="0">
                <a:pos x="1592" y="150"/>
              </a:cxn>
              <a:cxn ang="0">
                <a:pos x="2030" y="24"/>
              </a:cxn>
              <a:cxn ang="0">
                <a:pos x="2888" y="6"/>
              </a:cxn>
              <a:cxn ang="0">
                <a:pos x="3080" y="6"/>
              </a:cxn>
            </a:cxnLst>
            <a:rect l="0" t="0" r="r" b="b"/>
            <a:pathLst>
              <a:path w="3088" h="761">
                <a:moveTo>
                  <a:pt x="56" y="726"/>
                </a:moveTo>
                <a:cubicBezTo>
                  <a:pt x="59" y="730"/>
                  <a:pt x="0" y="746"/>
                  <a:pt x="74" y="750"/>
                </a:cubicBezTo>
                <a:cubicBezTo>
                  <a:pt x="148" y="754"/>
                  <a:pt x="341" y="753"/>
                  <a:pt x="500" y="750"/>
                </a:cubicBezTo>
                <a:cubicBezTo>
                  <a:pt x="659" y="747"/>
                  <a:pt x="901" y="761"/>
                  <a:pt x="1028" y="732"/>
                </a:cubicBezTo>
                <a:cubicBezTo>
                  <a:pt x="1155" y="703"/>
                  <a:pt x="1168" y="673"/>
                  <a:pt x="1262" y="576"/>
                </a:cubicBezTo>
                <a:cubicBezTo>
                  <a:pt x="1356" y="479"/>
                  <a:pt x="1464" y="242"/>
                  <a:pt x="1592" y="150"/>
                </a:cubicBezTo>
                <a:cubicBezTo>
                  <a:pt x="1720" y="58"/>
                  <a:pt x="1814" y="48"/>
                  <a:pt x="2030" y="24"/>
                </a:cubicBezTo>
                <a:cubicBezTo>
                  <a:pt x="2246" y="0"/>
                  <a:pt x="2713" y="9"/>
                  <a:pt x="2888" y="6"/>
                </a:cubicBezTo>
                <a:cubicBezTo>
                  <a:pt x="3063" y="3"/>
                  <a:pt x="3088" y="2"/>
                  <a:pt x="3080" y="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5105400" y="45720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4876800" y="48006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5181600" y="3886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105400" y="3886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>
            <a:off x="5105400" y="41910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181600" y="41910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44" name="AutoShape 16"/>
          <p:cNvSpPr>
            <a:spLocks/>
          </p:cNvSpPr>
          <p:nvPr/>
        </p:nvSpPr>
        <p:spPr bwMode="auto">
          <a:xfrm>
            <a:off x="6781800" y="4343400"/>
            <a:ext cx="381000" cy="762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45" name="Freeform 17"/>
          <p:cNvSpPr>
            <a:spLocks/>
          </p:cNvSpPr>
          <p:nvPr/>
        </p:nvSpPr>
        <p:spPr bwMode="auto">
          <a:xfrm>
            <a:off x="3038476" y="4649788"/>
            <a:ext cx="2676525" cy="1206500"/>
          </a:xfrm>
          <a:custGeom>
            <a:avLst/>
            <a:gdLst/>
            <a:ahLst/>
            <a:cxnLst>
              <a:cxn ang="0">
                <a:pos x="1645" y="725"/>
              </a:cxn>
              <a:cxn ang="0">
                <a:pos x="1632" y="749"/>
              </a:cxn>
              <a:cxn ang="0">
                <a:pos x="1321" y="749"/>
              </a:cxn>
              <a:cxn ang="0">
                <a:pos x="935" y="731"/>
              </a:cxn>
              <a:cxn ang="0">
                <a:pos x="764" y="575"/>
              </a:cxn>
              <a:cxn ang="0">
                <a:pos x="523" y="149"/>
              </a:cxn>
              <a:cxn ang="0">
                <a:pos x="203" y="23"/>
              </a:cxn>
              <a:cxn ang="0">
                <a:pos x="0" y="11"/>
              </a:cxn>
            </a:cxnLst>
            <a:rect l="0" t="0" r="r" b="b"/>
            <a:pathLst>
              <a:path w="1686" h="760">
                <a:moveTo>
                  <a:pt x="1645" y="725"/>
                </a:moveTo>
                <a:cubicBezTo>
                  <a:pt x="1643" y="729"/>
                  <a:pt x="1686" y="745"/>
                  <a:pt x="1632" y="749"/>
                </a:cubicBezTo>
                <a:cubicBezTo>
                  <a:pt x="1578" y="753"/>
                  <a:pt x="1437" y="752"/>
                  <a:pt x="1321" y="749"/>
                </a:cubicBezTo>
                <a:cubicBezTo>
                  <a:pt x="1205" y="746"/>
                  <a:pt x="1028" y="760"/>
                  <a:pt x="935" y="731"/>
                </a:cubicBezTo>
                <a:cubicBezTo>
                  <a:pt x="842" y="702"/>
                  <a:pt x="833" y="672"/>
                  <a:pt x="764" y="575"/>
                </a:cubicBezTo>
                <a:cubicBezTo>
                  <a:pt x="695" y="478"/>
                  <a:pt x="616" y="241"/>
                  <a:pt x="523" y="149"/>
                </a:cubicBezTo>
                <a:cubicBezTo>
                  <a:pt x="429" y="57"/>
                  <a:pt x="290" y="46"/>
                  <a:pt x="203" y="23"/>
                </a:cubicBezTo>
                <a:cubicBezTo>
                  <a:pt x="116" y="0"/>
                  <a:pt x="42" y="13"/>
                  <a:pt x="0" y="11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7239000" y="4724400"/>
            <a:ext cx="39166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Kick energy. Top ones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get out, bottom don’t.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Harder kick (shorter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wavelength light),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more get out. </a:t>
            </a:r>
          </a:p>
        </p:txBody>
      </p:sp>
      <p:sp>
        <p:nvSpPr>
          <p:cNvPr id="48147" name="Oval 19"/>
          <p:cNvSpPr>
            <a:spLocks noChangeArrowheads="1"/>
          </p:cNvSpPr>
          <p:nvPr/>
        </p:nvSpPr>
        <p:spPr bwMode="auto">
          <a:xfrm>
            <a:off x="54102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48" name="Oval 20"/>
          <p:cNvSpPr>
            <a:spLocks noChangeArrowheads="1"/>
          </p:cNvSpPr>
          <p:nvPr/>
        </p:nvSpPr>
        <p:spPr bwMode="auto">
          <a:xfrm>
            <a:off x="44958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49" name="Oval 21"/>
          <p:cNvSpPr>
            <a:spLocks noChangeArrowheads="1"/>
          </p:cNvSpPr>
          <p:nvPr/>
        </p:nvSpPr>
        <p:spPr bwMode="auto">
          <a:xfrm>
            <a:off x="46482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50" name="Oval 22"/>
          <p:cNvSpPr>
            <a:spLocks noChangeArrowheads="1"/>
          </p:cNvSpPr>
          <p:nvPr/>
        </p:nvSpPr>
        <p:spPr bwMode="auto">
          <a:xfrm>
            <a:off x="54864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51" name="Oval 23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52" name="Oval 24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53" name="Oval 25"/>
          <p:cNvSpPr>
            <a:spLocks noChangeArrowheads="1"/>
          </p:cNvSpPr>
          <p:nvPr/>
        </p:nvSpPr>
        <p:spPr bwMode="auto">
          <a:xfrm>
            <a:off x="54102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54" name="Oval 26"/>
          <p:cNvSpPr>
            <a:spLocks noChangeArrowheads="1"/>
          </p:cNvSpPr>
          <p:nvPr/>
        </p:nvSpPr>
        <p:spPr bwMode="auto">
          <a:xfrm>
            <a:off x="5638800" y="548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55" name="AutoShape 27"/>
          <p:cNvSpPr>
            <a:spLocks/>
          </p:cNvSpPr>
          <p:nvPr/>
        </p:nvSpPr>
        <p:spPr bwMode="auto">
          <a:xfrm>
            <a:off x="6553200" y="4648200"/>
            <a:ext cx="381000" cy="762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56" name="AutoShape 28"/>
          <p:cNvSpPr>
            <a:spLocks/>
          </p:cNvSpPr>
          <p:nvPr/>
        </p:nvSpPr>
        <p:spPr bwMode="auto">
          <a:xfrm>
            <a:off x="6324600" y="5029200"/>
            <a:ext cx="381000" cy="762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165417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4800601" y="6251575"/>
            <a:ext cx="784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metal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293938" y="5634038"/>
            <a:ext cx="1143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electrons</a:t>
            </a:r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V="1">
            <a:off x="3629026" y="5667376"/>
            <a:ext cx="925513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63" name="AutoShape 35"/>
          <p:cNvSpPr>
            <a:spLocks/>
          </p:cNvSpPr>
          <p:nvPr/>
        </p:nvSpPr>
        <p:spPr bwMode="auto">
          <a:xfrm rot="16200000">
            <a:off x="5096670" y="5007770"/>
            <a:ext cx="244475" cy="2338387"/>
          </a:xfrm>
          <a:prstGeom prst="leftBrace">
            <a:avLst>
              <a:gd name="adj1" fmla="val 797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1522412" y="2127253"/>
            <a:ext cx="5030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C 0.02118 -0.00024 0.04254 -0.00024 0.05938 -0.01089 C 0.07622 -0.02153 0.08386 -0.05417 0.10122 -0.06366 C 0.11858 -0.07315 0.08056 -0.06737 0.16407 -0.06829 C 0.24757 -0.06922 0.52934 -0.06968 0.60243 -0.06991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C 0.02431 -0.00856 0.04879 -0.0169 0.06407 -0.03264 C 0.07934 -0.04838 0.07726 -0.07986 0.09184 -0.09467 C 0.10643 -0.10949 0.1382 -0.11643 0.15122 -0.12106 C 0.16424 -0.12569 0.16667 -0.12245 0.16979 -0.12268 " pathEditMode="relative" ptsTypes="aaaaA">
                                      <p:cBhvr>
                                        <p:cTn id="38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C -0.00156 0.00116 0.03038 -0.02662 0.04184 -0.04352 C 0.0533 -0.06042 0.06701 -0.09977 0.06858 -0.10093 C 0.07014 -0.10208 0.06267 -0.06782 0.05122 -0.05116 C 0.03976 -0.03449 0.00156 -0.00116 5.55112E-17 -3.7037E-7 Z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/>
      <p:bldP spid="48134" grpId="0"/>
      <p:bldP spid="48144" grpId="0" animBg="1"/>
      <p:bldP spid="48147" grpId="0" animBg="1"/>
      <p:bldP spid="48150" grpId="0" animBg="1"/>
      <p:bldP spid="48153" grpId="0" animBg="1"/>
      <p:bldP spid="48155" grpId="0" animBg="1"/>
      <p:bldP spid="4815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1115</Words>
  <Application>Microsoft Office PowerPoint</Application>
  <PresentationFormat>Widescreen</PresentationFormat>
  <Paragraphs>200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Arabic</vt:lpstr>
      <vt:lpstr>Arial</vt:lpstr>
      <vt:lpstr>Calibri</vt:lpstr>
      <vt:lpstr>Calibri Light</vt:lpstr>
      <vt:lpstr>Comic Sans MS</vt:lpstr>
      <vt:lpstr>Symbol</vt:lpstr>
      <vt:lpstr>Times New Roman</vt:lpstr>
      <vt:lpstr>Trebuchet MS</vt:lpstr>
      <vt:lpstr>Wingdings 3</vt:lpstr>
      <vt:lpstr>Retrospect</vt:lpstr>
      <vt:lpstr>Facet</vt:lpstr>
      <vt:lpstr>Quantization of light, charge and energy  Chapter 2-Class3</vt:lpstr>
      <vt:lpstr>Applications of photoelectric effect</vt:lpstr>
      <vt:lpstr>Photoelectric effect</vt:lpstr>
      <vt:lpstr>A note about units of energy</vt:lpstr>
      <vt:lpstr>PowerPoint Presentation</vt:lpstr>
      <vt:lpstr>How to get the e- out of plate A?</vt:lpstr>
      <vt:lpstr>Experimental apparatus: PE effect</vt:lpstr>
      <vt:lpstr>PowerPoint Presentation</vt:lpstr>
      <vt:lpstr>Kicker analogy: a ball in a pit</vt:lpstr>
      <vt:lpstr>Kicker analogy: a ball in a pit</vt:lpstr>
      <vt:lpstr>PowerPoint Presentation</vt:lpstr>
      <vt:lpstr>Typical energies</vt:lpstr>
      <vt:lpstr>Energy, Mass, and Momentum of a Photon</vt:lpstr>
      <vt:lpstr>Energy, Mass, and Momentum of a Photon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Amir, Fatima Zohra</dc:creator>
  <cp:lastModifiedBy>Fatima</cp:lastModifiedBy>
  <cp:revision>65</cp:revision>
  <cp:lastPrinted>2023-09-17T14:21:45Z</cp:lastPrinted>
  <dcterms:created xsi:type="dcterms:W3CDTF">2019-02-07T15:05:31Z</dcterms:created>
  <dcterms:modified xsi:type="dcterms:W3CDTF">2023-09-21T19:30:00Z</dcterms:modified>
</cp:coreProperties>
</file>