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78" r:id="rId2"/>
    <p:sldId id="274" r:id="rId3"/>
    <p:sldId id="275" r:id="rId4"/>
    <p:sldId id="276" r:id="rId5"/>
    <p:sldId id="277" r:id="rId6"/>
    <p:sldId id="300" r:id="rId7"/>
    <p:sldId id="301"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302" r:id="rId23"/>
    <p:sldId id="279" r:id="rId24"/>
    <p:sldId id="283" r:id="rId25"/>
    <p:sldId id="284" r:id="rId26"/>
    <p:sldId id="299" r:id="rId27"/>
    <p:sldId id="290" r:id="rId28"/>
    <p:sldId id="291" r:id="rId29"/>
    <p:sldId id="272" r:id="rId30"/>
    <p:sldId id="273" r:id="rId31"/>
    <p:sldId id="285" r:id="rId3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8" d="100"/>
          <a:sy n="98" d="100"/>
        </p:scale>
        <p:origin x="-104" y="-400"/>
      </p:cViewPr>
      <p:guideLst>
        <p:guide orient="horz" pos="2160"/>
        <p:guide pos="3840"/>
      </p:guideLst>
    </p:cSldViewPr>
  </p:slideViewPr>
  <p:notesTextViewPr>
    <p:cViewPr>
      <p:scale>
        <a:sx n="1" d="1"/>
        <a:sy n="1" d="1"/>
      </p:scale>
      <p:origin x="0" y="0"/>
    </p:cViewPr>
  </p:notesTextViewPr>
  <p:sorterViewPr>
    <p:cViewPr>
      <p:scale>
        <a:sx n="100" d="100"/>
        <a:sy n="100" d="100"/>
      </p:scale>
      <p:origin x="0" y="-398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F6AF676E-7FBF-4B42-95E2-5DC39AA80FA7}" type="datetimeFigureOut">
              <a:rPr lang="en-US" smtClean="0"/>
              <a:t>9/23/23</a:t>
            </a:fld>
            <a:endParaRPr lang="en-US"/>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02C54883-E2A3-40AC-B1D8-EAF0BB233969}" type="slidenum">
              <a:rPr lang="en-US" smtClean="0"/>
              <a:t>‹#›</a:t>
            </a:fld>
            <a:endParaRPr lang="en-US"/>
          </a:p>
        </p:txBody>
      </p:sp>
    </p:spTree>
    <p:extLst>
      <p:ext uri="{BB962C8B-B14F-4D97-AF65-F5344CB8AC3E}">
        <p14:creationId xmlns:p14="http://schemas.microsoft.com/office/powerpoint/2010/main" val="173244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4C03C3B9-8768-4AF3-A3EF-BC439ADCE468}" type="datetimeFigureOut">
              <a:rPr lang="en-US" smtClean="0"/>
              <a:t>9/23/23</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AF8770A7-3535-4D5A-9D46-F3DAFCBFE03E}" type="slidenum">
              <a:rPr lang="en-US" smtClean="0"/>
              <a:t>‹#›</a:t>
            </a:fld>
            <a:endParaRPr lang="en-US"/>
          </a:p>
        </p:txBody>
      </p:sp>
    </p:spTree>
    <p:extLst>
      <p:ext uri="{BB962C8B-B14F-4D97-AF65-F5344CB8AC3E}">
        <p14:creationId xmlns:p14="http://schemas.microsoft.com/office/powerpoint/2010/main" val="3574528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520C58D2-26D2-43D3-8518-58B9A4772EC9}"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ltLang="en-US"/>
              <a:t>Figure 34-5. (a) Young’s double-slit experiment. (b) If light consists of particles, we would expect to see two bright lines on the screen behind the slits. (c) In fact, many lines are observed. The slits and their separation need to be very thin.</a:t>
            </a:r>
          </a:p>
        </p:txBody>
      </p:sp>
    </p:spTree>
    <p:extLst>
      <p:ext uri="{BB962C8B-B14F-4D97-AF65-F5344CB8AC3E}">
        <p14:creationId xmlns:p14="http://schemas.microsoft.com/office/powerpoint/2010/main" val="91951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chemeClr val="tx1"/>
                </a:solidFill>
                <a:latin typeface="Arial" panose="020B0604020202020204" pitchFamily="34" charset="0"/>
              </a:defRPr>
            </a:lvl1pPr>
            <a:lvl2pPr marL="760105" indent="-292348">
              <a:defRPr sz="2900" b="1">
                <a:solidFill>
                  <a:schemeClr val="tx1"/>
                </a:solidFill>
                <a:latin typeface="Arial" panose="020B0604020202020204" pitchFamily="34" charset="0"/>
              </a:defRPr>
            </a:lvl2pPr>
            <a:lvl3pPr marL="1169394" indent="-233878">
              <a:defRPr sz="2900" b="1">
                <a:solidFill>
                  <a:schemeClr val="tx1"/>
                </a:solidFill>
                <a:latin typeface="Arial" panose="020B0604020202020204" pitchFamily="34" charset="0"/>
              </a:defRPr>
            </a:lvl3pPr>
            <a:lvl4pPr marL="1637150" indent="-233878">
              <a:defRPr sz="2900" b="1">
                <a:solidFill>
                  <a:schemeClr val="tx1"/>
                </a:solidFill>
                <a:latin typeface="Arial" panose="020B0604020202020204" pitchFamily="34" charset="0"/>
              </a:defRPr>
            </a:lvl4pPr>
            <a:lvl5pPr marL="2104908" indent="-233878">
              <a:defRPr sz="2900" b="1">
                <a:solidFill>
                  <a:schemeClr val="tx1"/>
                </a:solidFill>
                <a:latin typeface="Arial" panose="020B0604020202020204" pitchFamily="34" charset="0"/>
              </a:defRPr>
            </a:lvl5pPr>
            <a:lvl6pPr marL="2572665" indent="-233878" eaLnBrk="0" fontAlgn="base" hangingPunct="0">
              <a:spcBef>
                <a:spcPct val="0"/>
              </a:spcBef>
              <a:spcAft>
                <a:spcPct val="0"/>
              </a:spcAft>
              <a:defRPr sz="2900" b="1">
                <a:solidFill>
                  <a:schemeClr val="tx1"/>
                </a:solidFill>
                <a:latin typeface="Arial" panose="020B0604020202020204" pitchFamily="34" charset="0"/>
              </a:defRPr>
            </a:lvl6pPr>
            <a:lvl7pPr marL="3040423" indent="-233878" eaLnBrk="0" fontAlgn="base" hangingPunct="0">
              <a:spcBef>
                <a:spcPct val="0"/>
              </a:spcBef>
              <a:spcAft>
                <a:spcPct val="0"/>
              </a:spcAft>
              <a:defRPr sz="2900" b="1">
                <a:solidFill>
                  <a:schemeClr val="tx1"/>
                </a:solidFill>
                <a:latin typeface="Arial" panose="020B0604020202020204" pitchFamily="34" charset="0"/>
              </a:defRPr>
            </a:lvl7pPr>
            <a:lvl8pPr marL="3508180" indent="-233878" eaLnBrk="0" fontAlgn="base" hangingPunct="0">
              <a:spcBef>
                <a:spcPct val="0"/>
              </a:spcBef>
              <a:spcAft>
                <a:spcPct val="0"/>
              </a:spcAft>
              <a:defRPr sz="2900" b="1">
                <a:solidFill>
                  <a:schemeClr val="tx1"/>
                </a:solidFill>
                <a:latin typeface="Arial" panose="020B0604020202020204" pitchFamily="34" charset="0"/>
              </a:defRPr>
            </a:lvl8pPr>
            <a:lvl9pPr marL="3975937" indent="-233878" eaLnBrk="0" fontAlgn="base" hangingPunct="0">
              <a:spcBef>
                <a:spcPct val="0"/>
              </a:spcBef>
              <a:spcAft>
                <a:spcPct val="0"/>
              </a:spcAft>
              <a:defRPr sz="2900" b="1">
                <a:solidFill>
                  <a:schemeClr val="tx1"/>
                </a:solidFill>
                <a:latin typeface="Arial" panose="020B0604020202020204" pitchFamily="34" charset="0"/>
              </a:defRPr>
            </a:lvl9pPr>
          </a:lstStyle>
          <a:p>
            <a:pPr defTabSz="924879"/>
            <a:fld id="{D9D2628B-E7B6-47EE-A8FC-2699C77C609B}" type="slidenum">
              <a:rPr lang="en-US" altLang="en-US" sz="1200" b="0">
                <a:solidFill>
                  <a:prstClr val="black"/>
                </a:solidFill>
              </a:rPr>
              <a:pPr defTabSz="924879"/>
              <a:t>15</a:t>
            </a:fld>
            <a:endParaRPr lang="en-US" altLang="en-US" sz="1200" b="0">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en-US" altLang="en-US"/>
              <a:t>Figure 37-1. Measured spectra of wavelengths and frequencies emitted by a blackbody at three different temperatures.</a:t>
            </a:r>
          </a:p>
        </p:txBody>
      </p:sp>
    </p:spTree>
    <p:extLst>
      <p:ext uri="{BB962C8B-B14F-4D97-AF65-F5344CB8AC3E}">
        <p14:creationId xmlns:p14="http://schemas.microsoft.com/office/powerpoint/2010/main" val="1226356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900" b="1">
                <a:solidFill>
                  <a:schemeClr val="tx1"/>
                </a:solidFill>
                <a:latin typeface="Arial" panose="020B0604020202020204" pitchFamily="34" charset="0"/>
              </a:defRPr>
            </a:lvl1pPr>
            <a:lvl2pPr marL="760105" indent="-292348">
              <a:defRPr sz="2900" b="1">
                <a:solidFill>
                  <a:schemeClr val="tx1"/>
                </a:solidFill>
                <a:latin typeface="Arial" panose="020B0604020202020204" pitchFamily="34" charset="0"/>
              </a:defRPr>
            </a:lvl2pPr>
            <a:lvl3pPr marL="1169394" indent="-233878">
              <a:defRPr sz="2900" b="1">
                <a:solidFill>
                  <a:schemeClr val="tx1"/>
                </a:solidFill>
                <a:latin typeface="Arial" panose="020B0604020202020204" pitchFamily="34" charset="0"/>
              </a:defRPr>
            </a:lvl3pPr>
            <a:lvl4pPr marL="1637150" indent="-233878">
              <a:defRPr sz="2900" b="1">
                <a:solidFill>
                  <a:schemeClr val="tx1"/>
                </a:solidFill>
                <a:latin typeface="Arial" panose="020B0604020202020204" pitchFamily="34" charset="0"/>
              </a:defRPr>
            </a:lvl4pPr>
            <a:lvl5pPr marL="2104908" indent="-233878">
              <a:defRPr sz="2900" b="1">
                <a:solidFill>
                  <a:schemeClr val="tx1"/>
                </a:solidFill>
                <a:latin typeface="Arial" panose="020B0604020202020204" pitchFamily="34" charset="0"/>
              </a:defRPr>
            </a:lvl5pPr>
            <a:lvl6pPr marL="2572665" indent="-233878" eaLnBrk="0" fontAlgn="base" hangingPunct="0">
              <a:spcBef>
                <a:spcPct val="0"/>
              </a:spcBef>
              <a:spcAft>
                <a:spcPct val="0"/>
              </a:spcAft>
              <a:defRPr sz="2900" b="1">
                <a:solidFill>
                  <a:schemeClr val="tx1"/>
                </a:solidFill>
                <a:latin typeface="Arial" panose="020B0604020202020204" pitchFamily="34" charset="0"/>
              </a:defRPr>
            </a:lvl6pPr>
            <a:lvl7pPr marL="3040423" indent="-233878" eaLnBrk="0" fontAlgn="base" hangingPunct="0">
              <a:spcBef>
                <a:spcPct val="0"/>
              </a:spcBef>
              <a:spcAft>
                <a:spcPct val="0"/>
              </a:spcAft>
              <a:defRPr sz="2900" b="1">
                <a:solidFill>
                  <a:schemeClr val="tx1"/>
                </a:solidFill>
                <a:latin typeface="Arial" panose="020B0604020202020204" pitchFamily="34" charset="0"/>
              </a:defRPr>
            </a:lvl7pPr>
            <a:lvl8pPr marL="3508180" indent="-233878" eaLnBrk="0" fontAlgn="base" hangingPunct="0">
              <a:spcBef>
                <a:spcPct val="0"/>
              </a:spcBef>
              <a:spcAft>
                <a:spcPct val="0"/>
              </a:spcAft>
              <a:defRPr sz="2900" b="1">
                <a:solidFill>
                  <a:schemeClr val="tx1"/>
                </a:solidFill>
                <a:latin typeface="Arial" panose="020B0604020202020204" pitchFamily="34" charset="0"/>
              </a:defRPr>
            </a:lvl8pPr>
            <a:lvl9pPr marL="3975937" indent="-233878" eaLnBrk="0" fontAlgn="base" hangingPunct="0">
              <a:spcBef>
                <a:spcPct val="0"/>
              </a:spcBef>
              <a:spcAft>
                <a:spcPct val="0"/>
              </a:spcAft>
              <a:defRPr sz="2900" b="1">
                <a:solidFill>
                  <a:schemeClr val="tx1"/>
                </a:solidFill>
                <a:latin typeface="Arial" panose="020B0604020202020204" pitchFamily="34" charset="0"/>
              </a:defRPr>
            </a:lvl9pPr>
          </a:lstStyle>
          <a:p>
            <a:pPr defTabSz="924879"/>
            <a:fld id="{6903D892-654F-4C9F-B4F4-FFFF22975CA4}" type="slidenum">
              <a:rPr lang="en-US" altLang="en-US" sz="1200" b="0">
                <a:solidFill>
                  <a:prstClr val="black"/>
                </a:solidFill>
              </a:rPr>
              <a:pPr defTabSz="924879"/>
              <a:t>16</a:t>
            </a:fld>
            <a:endParaRPr lang="en-US" altLang="en-US" sz="1200" b="0">
              <a:solidFill>
                <a:prstClr val="black"/>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altLang="en-US"/>
              <a:t>Solution: Using Wien’s law we find T = 6000K.</a:t>
            </a:r>
          </a:p>
        </p:txBody>
      </p:sp>
    </p:spTree>
    <p:extLst>
      <p:ext uri="{BB962C8B-B14F-4D97-AF65-F5344CB8AC3E}">
        <p14:creationId xmlns:p14="http://schemas.microsoft.com/office/powerpoint/2010/main" val="305046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900" b="1">
                <a:solidFill>
                  <a:schemeClr val="tx1"/>
                </a:solidFill>
                <a:latin typeface="Arial" panose="020B0604020202020204" pitchFamily="34" charset="0"/>
              </a:defRPr>
            </a:lvl1pPr>
            <a:lvl2pPr marL="760105" indent="-292348">
              <a:defRPr sz="2900" b="1">
                <a:solidFill>
                  <a:schemeClr val="tx1"/>
                </a:solidFill>
                <a:latin typeface="Arial" panose="020B0604020202020204" pitchFamily="34" charset="0"/>
              </a:defRPr>
            </a:lvl2pPr>
            <a:lvl3pPr marL="1169394" indent="-233878">
              <a:defRPr sz="2900" b="1">
                <a:solidFill>
                  <a:schemeClr val="tx1"/>
                </a:solidFill>
                <a:latin typeface="Arial" panose="020B0604020202020204" pitchFamily="34" charset="0"/>
              </a:defRPr>
            </a:lvl3pPr>
            <a:lvl4pPr marL="1637150" indent="-233878">
              <a:defRPr sz="2900" b="1">
                <a:solidFill>
                  <a:schemeClr val="tx1"/>
                </a:solidFill>
                <a:latin typeface="Arial" panose="020B0604020202020204" pitchFamily="34" charset="0"/>
              </a:defRPr>
            </a:lvl4pPr>
            <a:lvl5pPr marL="2104908" indent="-233878">
              <a:defRPr sz="2900" b="1">
                <a:solidFill>
                  <a:schemeClr val="tx1"/>
                </a:solidFill>
                <a:latin typeface="Arial" panose="020B0604020202020204" pitchFamily="34" charset="0"/>
              </a:defRPr>
            </a:lvl5pPr>
            <a:lvl6pPr marL="2572665" indent="-233878" eaLnBrk="0" fontAlgn="base" hangingPunct="0">
              <a:spcBef>
                <a:spcPct val="0"/>
              </a:spcBef>
              <a:spcAft>
                <a:spcPct val="0"/>
              </a:spcAft>
              <a:defRPr sz="2900" b="1">
                <a:solidFill>
                  <a:schemeClr val="tx1"/>
                </a:solidFill>
                <a:latin typeface="Arial" panose="020B0604020202020204" pitchFamily="34" charset="0"/>
              </a:defRPr>
            </a:lvl6pPr>
            <a:lvl7pPr marL="3040423" indent="-233878" eaLnBrk="0" fontAlgn="base" hangingPunct="0">
              <a:spcBef>
                <a:spcPct val="0"/>
              </a:spcBef>
              <a:spcAft>
                <a:spcPct val="0"/>
              </a:spcAft>
              <a:defRPr sz="2900" b="1">
                <a:solidFill>
                  <a:schemeClr val="tx1"/>
                </a:solidFill>
                <a:latin typeface="Arial" panose="020B0604020202020204" pitchFamily="34" charset="0"/>
              </a:defRPr>
            </a:lvl7pPr>
            <a:lvl8pPr marL="3508180" indent="-233878" eaLnBrk="0" fontAlgn="base" hangingPunct="0">
              <a:spcBef>
                <a:spcPct val="0"/>
              </a:spcBef>
              <a:spcAft>
                <a:spcPct val="0"/>
              </a:spcAft>
              <a:defRPr sz="2900" b="1">
                <a:solidFill>
                  <a:schemeClr val="tx1"/>
                </a:solidFill>
                <a:latin typeface="Arial" panose="020B0604020202020204" pitchFamily="34" charset="0"/>
              </a:defRPr>
            </a:lvl8pPr>
            <a:lvl9pPr marL="3975937" indent="-233878" eaLnBrk="0" fontAlgn="base" hangingPunct="0">
              <a:spcBef>
                <a:spcPct val="0"/>
              </a:spcBef>
              <a:spcAft>
                <a:spcPct val="0"/>
              </a:spcAft>
              <a:defRPr sz="2900" b="1">
                <a:solidFill>
                  <a:schemeClr val="tx1"/>
                </a:solidFill>
                <a:latin typeface="Arial" panose="020B0604020202020204" pitchFamily="34" charset="0"/>
              </a:defRPr>
            </a:lvl9pPr>
          </a:lstStyle>
          <a:p>
            <a:pPr defTabSz="924879"/>
            <a:fld id="{8C65160F-7995-497F-99A9-C4B4D2CD417C}" type="slidenum">
              <a:rPr lang="en-US" altLang="en-US" sz="1200" b="0">
                <a:solidFill>
                  <a:prstClr val="black"/>
                </a:solidFill>
              </a:rPr>
              <a:pPr defTabSz="924879"/>
              <a:t>17</a:t>
            </a:fld>
            <a:endParaRPr lang="en-US" altLang="en-US" sz="1200" b="0">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US" altLang="en-US"/>
              <a:t>Solution: From Wien’s law, the peak wavelength would be 89.2 nm, well into the ultraviolet. The visible part of the spectrum will be increasing from longer to shorter wavelengths, and the star will look white or blue-white.</a:t>
            </a:r>
          </a:p>
        </p:txBody>
      </p:sp>
    </p:spTree>
    <p:extLst>
      <p:ext uri="{BB962C8B-B14F-4D97-AF65-F5344CB8AC3E}">
        <p14:creationId xmlns:p14="http://schemas.microsoft.com/office/powerpoint/2010/main" val="238039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900" b="1">
                <a:solidFill>
                  <a:schemeClr val="tx1"/>
                </a:solidFill>
                <a:latin typeface="Arial" panose="020B0604020202020204" pitchFamily="34" charset="0"/>
              </a:defRPr>
            </a:lvl1pPr>
            <a:lvl2pPr marL="760105" indent="-292348">
              <a:defRPr sz="2900" b="1">
                <a:solidFill>
                  <a:schemeClr val="tx1"/>
                </a:solidFill>
                <a:latin typeface="Arial" panose="020B0604020202020204" pitchFamily="34" charset="0"/>
              </a:defRPr>
            </a:lvl2pPr>
            <a:lvl3pPr marL="1169394" indent="-233878">
              <a:defRPr sz="2900" b="1">
                <a:solidFill>
                  <a:schemeClr val="tx1"/>
                </a:solidFill>
                <a:latin typeface="Arial" panose="020B0604020202020204" pitchFamily="34" charset="0"/>
              </a:defRPr>
            </a:lvl3pPr>
            <a:lvl4pPr marL="1637150" indent="-233878">
              <a:defRPr sz="2900" b="1">
                <a:solidFill>
                  <a:schemeClr val="tx1"/>
                </a:solidFill>
                <a:latin typeface="Arial" panose="020B0604020202020204" pitchFamily="34" charset="0"/>
              </a:defRPr>
            </a:lvl4pPr>
            <a:lvl5pPr marL="2104908" indent="-233878">
              <a:defRPr sz="2900" b="1">
                <a:solidFill>
                  <a:schemeClr val="tx1"/>
                </a:solidFill>
                <a:latin typeface="Arial" panose="020B0604020202020204" pitchFamily="34" charset="0"/>
              </a:defRPr>
            </a:lvl5pPr>
            <a:lvl6pPr marL="2572665" indent="-233878" eaLnBrk="0" fontAlgn="base" hangingPunct="0">
              <a:spcBef>
                <a:spcPct val="0"/>
              </a:spcBef>
              <a:spcAft>
                <a:spcPct val="0"/>
              </a:spcAft>
              <a:defRPr sz="2900" b="1">
                <a:solidFill>
                  <a:schemeClr val="tx1"/>
                </a:solidFill>
                <a:latin typeface="Arial" panose="020B0604020202020204" pitchFamily="34" charset="0"/>
              </a:defRPr>
            </a:lvl6pPr>
            <a:lvl7pPr marL="3040423" indent="-233878" eaLnBrk="0" fontAlgn="base" hangingPunct="0">
              <a:spcBef>
                <a:spcPct val="0"/>
              </a:spcBef>
              <a:spcAft>
                <a:spcPct val="0"/>
              </a:spcAft>
              <a:defRPr sz="2900" b="1">
                <a:solidFill>
                  <a:schemeClr val="tx1"/>
                </a:solidFill>
                <a:latin typeface="Arial" panose="020B0604020202020204" pitchFamily="34" charset="0"/>
              </a:defRPr>
            </a:lvl7pPr>
            <a:lvl8pPr marL="3508180" indent="-233878" eaLnBrk="0" fontAlgn="base" hangingPunct="0">
              <a:spcBef>
                <a:spcPct val="0"/>
              </a:spcBef>
              <a:spcAft>
                <a:spcPct val="0"/>
              </a:spcAft>
              <a:defRPr sz="2900" b="1">
                <a:solidFill>
                  <a:schemeClr val="tx1"/>
                </a:solidFill>
                <a:latin typeface="Arial" panose="020B0604020202020204" pitchFamily="34" charset="0"/>
              </a:defRPr>
            </a:lvl8pPr>
            <a:lvl9pPr marL="3975937" indent="-233878" eaLnBrk="0" fontAlgn="base" hangingPunct="0">
              <a:spcBef>
                <a:spcPct val="0"/>
              </a:spcBef>
              <a:spcAft>
                <a:spcPct val="0"/>
              </a:spcAft>
              <a:defRPr sz="2900" b="1">
                <a:solidFill>
                  <a:schemeClr val="tx1"/>
                </a:solidFill>
                <a:latin typeface="Arial" panose="020B0604020202020204" pitchFamily="34" charset="0"/>
              </a:defRPr>
            </a:lvl9pPr>
          </a:lstStyle>
          <a:p>
            <a:pPr defTabSz="924879"/>
            <a:fld id="{8C689169-4617-4B3A-A4AB-3509009FEC81}" type="slidenum">
              <a:rPr lang="en-US" altLang="en-US" sz="1200" b="0">
                <a:solidFill>
                  <a:prstClr val="black"/>
                </a:solidFill>
              </a:rPr>
              <a:pPr defTabSz="924879"/>
              <a:t>18</a:t>
            </a:fld>
            <a:endParaRPr lang="en-US" altLang="en-US" sz="1200" b="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altLang="en-US"/>
              <a:t>Figure 37-2. Comparison of the Wien and the Rayleigh–Jeans theories to that of Planck, which closely follows experiment. The dashed lines show lack of agreement of older theories.</a:t>
            </a:r>
          </a:p>
        </p:txBody>
      </p:sp>
    </p:spTree>
    <p:extLst>
      <p:ext uri="{BB962C8B-B14F-4D97-AF65-F5344CB8AC3E}">
        <p14:creationId xmlns:p14="http://schemas.microsoft.com/office/powerpoint/2010/main" val="887472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900" b="1">
                <a:solidFill>
                  <a:schemeClr val="tx1"/>
                </a:solidFill>
                <a:latin typeface="Arial" panose="020B0604020202020204" pitchFamily="34" charset="0"/>
              </a:defRPr>
            </a:lvl1pPr>
            <a:lvl2pPr marL="751464" indent="-289024">
              <a:defRPr sz="2900" b="1">
                <a:solidFill>
                  <a:schemeClr val="tx1"/>
                </a:solidFill>
                <a:latin typeface="Arial" panose="020B0604020202020204" pitchFamily="34" charset="0"/>
              </a:defRPr>
            </a:lvl2pPr>
            <a:lvl3pPr marL="1156098" indent="-231219">
              <a:defRPr sz="2900" b="1">
                <a:solidFill>
                  <a:schemeClr val="tx1"/>
                </a:solidFill>
                <a:latin typeface="Arial" panose="020B0604020202020204" pitchFamily="34" charset="0"/>
              </a:defRPr>
            </a:lvl3pPr>
            <a:lvl4pPr marL="1618538" indent="-231219">
              <a:defRPr sz="2900" b="1">
                <a:solidFill>
                  <a:schemeClr val="tx1"/>
                </a:solidFill>
                <a:latin typeface="Arial" panose="020B0604020202020204" pitchFamily="34" charset="0"/>
              </a:defRPr>
            </a:lvl4pPr>
            <a:lvl5pPr marL="2080977" indent="-231219">
              <a:defRPr sz="2900" b="1">
                <a:solidFill>
                  <a:schemeClr val="tx1"/>
                </a:solidFill>
                <a:latin typeface="Arial" panose="020B0604020202020204" pitchFamily="34" charset="0"/>
              </a:defRPr>
            </a:lvl5pPr>
            <a:lvl6pPr marL="2543415" indent="-231219" eaLnBrk="0" fontAlgn="base" hangingPunct="0">
              <a:spcBef>
                <a:spcPct val="0"/>
              </a:spcBef>
              <a:spcAft>
                <a:spcPct val="0"/>
              </a:spcAft>
              <a:defRPr sz="2900" b="1">
                <a:solidFill>
                  <a:schemeClr val="tx1"/>
                </a:solidFill>
                <a:latin typeface="Arial" panose="020B0604020202020204" pitchFamily="34" charset="0"/>
              </a:defRPr>
            </a:lvl6pPr>
            <a:lvl7pPr marL="3005855" indent="-231219" eaLnBrk="0" fontAlgn="base" hangingPunct="0">
              <a:spcBef>
                <a:spcPct val="0"/>
              </a:spcBef>
              <a:spcAft>
                <a:spcPct val="0"/>
              </a:spcAft>
              <a:defRPr sz="2900" b="1">
                <a:solidFill>
                  <a:schemeClr val="tx1"/>
                </a:solidFill>
                <a:latin typeface="Arial" panose="020B0604020202020204" pitchFamily="34" charset="0"/>
              </a:defRPr>
            </a:lvl7pPr>
            <a:lvl8pPr marL="3468294" indent="-231219" eaLnBrk="0" fontAlgn="base" hangingPunct="0">
              <a:spcBef>
                <a:spcPct val="0"/>
              </a:spcBef>
              <a:spcAft>
                <a:spcPct val="0"/>
              </a:spcAft>
              <a:defRPr sz="2900" b="1">
                <a:solidFill>
                  <a:schemeClr val="tx1"/>
                </a:solidFill>
                <a:latin typeface="Arial" panose="020B0604020202020204" pitchFamily="34" charset="0"/>
              </a:defRPr>
            </a:lvl8pPr>
            <a:lvl9pPr marL="3930734" indent="-231219" eaLnBrk="0" fontAlgn="base" hangingPunct="0">
              <a:spcBef>
                <a:spcPct val="0"/>
              </a:spcBef>
              <a:spcAft>
                <a:spcPct val="0"/>
              </a:spcAft>
              <a:defRPr sz="2900" b="1">
                <a:solidFill>
                  <a:schemeClr val="tx1"/>
                </a:solidFill>
                <a:latin typeface="Arial" panose="020B0604020202020204" pitchFamily="34" charset="0"/>
              </a:defRPr>
            </a:lvl9pPr>
          </a:lstStyle>
          <a:p>
            <a:fld id="{F0C04601-A7BF-4DF8-A793-6106835AFD09}" type="slidenum">
              <a:rPr lang="en-US" altLang="en-US" sz="1200" b="0"/>
              <a:pPr/>
              <a:t>24</a:t>
            </a:fld>
            <a:endParaRPr lang="en-US" altLang="en-US" sz="12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a:t>Solution: E = hf = hc/</a:t>
            </a:r>
            <a:r>
              <a:rPr lang="el-GR" altLang="en-US">
                <a:latin typeface="Times New Roman" panose="02020603050405020304" pitchFamily="18" charset="0"/>
                <a:cs typeface="Times New Roman" panose="02020603050405020304" pitchFamily="18" charset="0"/>
              </a:rPr>
              <a:t>λ</a:t>
            </a:r>
            <a:r>
              <a:rPr lang="en-US" altLang="en-US">
                <a:latin typeface="Times New Roman" panose="02020603050405020304" pitchFamily="18" charset="0"/>
                <a:cs typeface="Times New Roman" panose="02020603050405020304" pitchFamily="18" charset="0"/>
              </a:rPr>
              <a:t> = 4.4 x 10</a:t>
            </a:r>
            <a:r>
              <a:rPr lang="en-US" altLang="en-US" baseline="30000">
                <a:latin typeface="Times New Roman" panose="02020603050405020304" pitchFamily="18" charset="0"/>
                <a:cs typeface="Times New Roman" panose="02020603050405020304" pitchFamily="18" charset="0"/>
              </a:rPr>
              <a:t>-19</a:t>
            </a:r>
            <a:r>
              <a:rPr lang="en-US" altLang="en-US">
                <a:latin typeface="Times New Roman" panose="02020603050405020304" pitchFamily="18" charset="0"/>
                <a:cs typeface="Times New Roman" panose="02020603050405020304" pitchFamily="18" charset="0"/>
              </a:rPr>
              <a:t> J = 2.8 eV.</a:t>
            </a:r>
            <a:endParaRPr lang="el-GR"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7661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900" b="1">
                <a:solidFill>
                  <a:schemeClr val="tx1"/>
                </a:solidFill>
                <a:latin typeface="Arial" panose="020B0604020202020204" pitchFamily="34" charset="0"/>
              </a:defRPr>
            </a:lvl1pPr>
            <a:lvl2pPr marL="751464" indent="-289024">
              <a:defRPr sz="2900" b="1">
                <a:solidFill>
                  <a:schemeClr val="tx1"/>
                </a:solidFill>
                <a:latin typeface="Arial" panose="020B0604020202020204" pitchFamily="34" charset="0"/>
              </a:defRPr>
            </a:lvl2pPr>
            <a:lvl3pPr marL="1156098" indent="-231219">
              <a:defRPr sz="2900" b="1">
                <a:solidFill>
                  <a:schemeClr val="tx1"/>
                </a:solidFill>
                <a:latin typeface="Arial" panose="020B0604020202020204" pitchFamily="34" charset="0"/>
              </a:defRPr>
            </a:lvl3pPr>
            <a:lvl4pPr marL="1618538" indent="-231219">
              <a:defRPr sz="2900" b="1">
                <a:solidFill>
                  <a:schemeClr val="tx1"/>
                </a:solidFill>
                <a:latin typeface="Arial" panose="020B0604020202020204" pitchFamily="34" charset="0"/>
              </a:defRPr>
            </a:lvl4pPr>
            <a:lvl5pPr marL="2080977" indent="-231219">
              <a:defRPr sz="2900" b="1">
                <a:solidFill>
                  <a:schemeClr val="tx1"/>
                </a:solidFill>
                <a:latin typeface="Arial" panose="020B0604020202020204" pitchFamily="34" charset="0"/>
              </a:defRPr>
            </a:lvl5pPr>
            <a:lvl6pPr marL="2543415" indent="-231219" eaLnBrk="0" fontAlgn="base" hangingPunct="0">
              <a:spcBef>
                <a:spcPct val="0"/>
              </a:spcBef>
              <a:spcAft>
                <a:spcPct val="0"/>
              </a:spcAft>
              <a:defRPr sz="2900" b="1">
                <a:solidFill>
                  <a:schemeClr val="tx1"/>
                </a:solidFill>
                <a:latin typeface="Arial" panose="020B0604020202020204" pitchFamily="34" charset="0"/>
              </a:defRPr>
            </a:lvl6pPr>
            <a:lvl7pPr marL="3005855" indent="-231219" eaLnBrk="0" fontAlgn="base" hangingPunct="0">
              <a:spcBef>
                <a:spcPct val="0"/>
              </a:spcBef>
              <a:spcAft>
                <a:spcPct val="0"/>
              </a:spcAft>
              <a:defRPr sz="2900" b="1">
                <a:solidFill>
                  <a:schemeClr val="tx1"/>
                </a:solidFill>
                <a:latin typeface="Arial" panose="020B0604020202020204" pitchFamily="34" charset="0"/>
              </a:defRPr>
            </a:lvl7pPr>
            <a:lvl8pPr marL="3468294" indent="-231219" eaLnBrk="0" fontAlgn="base" hangingPunct="0">
              <a:spcBef>
                <a:spcPct val="0"/>
              </a:spcBef>
              <a:spcAft>
                <a:spcPct val="0"/>
              </a:spcAft>
              <a:defRPr sz="2900" b="1">
                <a:solidFill>
                  <a:schemeClr val="tx1"/>
                </a:solidFill>
                <a:latin typeface="Arial" panose="020B0604020202020204" pitchFamily="34" charset="0"/>
              </a:defRPr>
            </a:lvl8pPr>
            <a:lvl9pPr marL="3930734" indent="-231219" eaLnBrk="0" fontAlgn="base" hangingPunct="0">
              <a:spcBef>
                <a:spcPct val="0"/>
              </a:spcBef>
              <a:spcAft>
                <a:spcPct val="0"/>
              </a:spcAft>
              <a:defRPr sz="2900" b="1">
                <a:solidFill>
                  <a:schemeClr val="tx1"/>
                </a:solidFill>
                <a:latin typeface="Arial" panose="020B0604020202020204" pitchFamily="34" charset="0"/>
              </a:defRPr>
            </a:lvl9pPr>
          </a:lstStyle>
          <a:p>
            <a:fld id="{CE0A0D8F-738B-4731-8C95-FE513900463A}" type="slidenum">
              <a:rPr lang="en-US" altLang="en-US" sz="1200" b="0"/>
              <a:pPr/>
              <a:t>25</a:t>
            </a:fld>
            <a:endParaRPr lang="en-US" altLang="en-US" sz="1200" b="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a:t>Solution: Assume an average wavelength of 500 nm. Only 3 W is emitted as light from the bulb, which is 3 J in one second. So the number of photons is the total energy divided by the energy per photon: N = E/hf = E</a:t>
            </a:r>
            <a:r>
              <a:rPr lang="el-GR" altLang="en-US">
                <a:latin typeface="Times New Roman" panose="02020603050405020304" pitchFamily="18" charset="0"/>
                <a:cs typeface="Times New Roman" panose="02020603050405020304" pitchFamily="18" charset="0"/>
              </a:rPr>
              <a:t>λ</a:t>
            </a:r>
            <a:r>
              <a:rPr lang="en-US" altLang="en-US">
                <a:latin typeface="Times New Roman" panose="02020603050405020304" pitchFamily="18" charset="0"/>
                <a:cs typeface="Times New Roman" panose="02020603050405020304" pitchFamily="18" charset="0"/>
              </a:rPr>
              <a:t>/hc = 8 x 10</a:t>
            </a:r>
            <a:r>
              <a:rPr lang="en-US" altLang="en-US" baseline="30000">
                <a:latin typeface="Times New Roman" panose="02020603050405020304" pitchFamily="18" charset="0"/>
                <a:cs typeface="Times New Roman" panose="02020603050405020304" pitchFamily="18" charset="0"/>
              </a:rPr>
              <a:t>18</a:t>
            </a:r>
            <a:r>
              <a:rPr lang="en-US" altLang="en-US">
                <a:latin typeface="Times New Roman" panose="02020603050405020304" pitchFamily="18" charset="0"/>
                <a:cs typeface="Times New Roman" panose="02020603050405020304" pitchFamily="18" charset="0"/>
              </a:rPr>
              <a:t> photons.</a:t>
            </a:r>
            <a:endParaRPr lang="el-GR"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954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900" b="1">
                <a:solidFill>
                  <a:schemeClr val="tx1"/>
                </a:solidFill>
                <a:latin typeface="Arial" panose="020B0604020202020204" pitchFamily="34" charset="0"/>
              </a:defRPr>
            </a:lvl1pPr>
            <a:lvl2pPr marL="751464" indent="-289024">
              <a:defRPr sz="2900" b="1">
                <a:solidFill>
                  <a:schemeClr val="tx1"/>
                </a:solidFill>
                <a:latin typeface="Arial" panose="020B0604020202020204" pitchFamily="34" charset="0"/>
              </a:defRPr>
            </a:lvl2pPr>
            <a:lvl3pPr marL="1156098" indent="-231219">
              <a:defRPr sz="2900" b="1">
                <a:solidFill>
                  <a:schemeClr val="tx1"/>
                </a:solidFill>
                <a:latin typeface="Arial" panose="020B0604020202020204" pitchFamily="34" charset="0"/>
              </a:defRPr>
            </a:lvl3pPr>
            <a:lvl4pPr marL="1618538" indent="-231219">
              <a:defRPr sz="2900" b="1">
                <a:solidFill>
                  <a:schemeClr val="tx1"/>
                </a:solidFill>
                <a:latin typeface="Arial" panose="020B0604020202020204" pitchFamily="34" charset="0"/>
              </a:defRPr>
            </a:lvl4pPr>
            <a:lvl5pPr marL="2080977" indent="-231219">
              <a:defRPr sz="2900" b="1">
                <a:solidFill>
                  <a:schemeClr val="tx1"/>
                </a:solidFill>
                <a:latin typeface="Arial" panose="020B0604020202020204" pitchFamily="34" charset="0"/>
              </a:defRPr>
            </a:lvl5pPr>
            <a:lvl6pPr marL="2543415" indent="-231219" eaLnBrk="0" fontAlgn="base" hangingPunct="0">
              <a:spcBef>
                <a:spcPct val="0"/>
              </a:spcBef>
              <a:spcAft>
                <a:spcPct val="0"/>
              </a:spcAft>
              <a:defRPr sz="2900" b="1">
                <a:solidFill>
                  <a:schemeClr val="tx1"/>
                </a:solidFill>
                <a:latin typeface="Arial" panose="020B0604020202020204" pitchFamily="34" charset="0"/>
              </a:defRPr>
            </a:lvl6pPr>
            <a:lvl7pPr marL="3005855" indent="-231219" eaLnBrk="0" fontAlgn="base" hangingPunct="0">
              <a:spcBef>
                <a:spcPct val="0"/>
              </a:spcBef>
              <a:spcAft>
                <a:spcPct val="0"/>
              </a:spcAft>
              <a:defRPr sz="2900" b="1">
                <a:solidFill>
                  <a:schemeClr val="tx1"/>
                </a:solidFill>
                <a:latin typeface="Arial" panose="020B0604020202020204" pitchFamily="34" charset="0"/>
              </a:defRPr>
            </a:lvl7pPr>
            <a:lvl8pPr marL="3468294" indent="-231219" eaLnBrk="0" fontAlgn="base" hangingPunct="0">
              <a:spcBef>
                <a:spcPct val="0"/>
              </a:spcBef>
              <a:spcAft>
                <a:spcPct val="0"/>
              </a:spcAft>
              <a:defRPr sz="2900" b="1">
                <a:solidFill>
                  <a:schemeClr val="tx1"/>
                </a:solidFill>
                <a:latin typeface="Arial" panose="020B0604020202020204" pitchFamily="34" charset="0"/>
              </a:defRPr>
            </a:lvl8pPr>
            <a:lvl9pPr marL="3930734" indent="-231219" eaLnBrk="0" fontAlgn="base" hangingPunct="0">
              <a:spcBef>
                <a:spcPct val="0"/>
              </a:spcBef>
              <a:spcAft>
                <a:spcPct val="0"/>
              </a:spcAft>
              <a:defRPr sz="2900" b="1">
                <a:solidFill>
                  <a:schemeClr val="tx1"/>
                </a:solidFill>
                <a:latin typeface="Arial" panose="020B0604020202020204" pitchFamily="34" charset="0"/>
              </a:defRPr>
            </a:lvl9pPr>
          </a:lstStyle>
          <a:p>
            <a:fld id="{9402A9F8-DC7D-4FA2-829A-924B9220DBF3}" type="slidenum">
              <a:rPr lang="en-US" altLang="en-US" sz="1200" b="0"/>
              <a:pPr/>
              <a:t>31</a:t>
            </a:fld>
            <a:endParaRPr lang="en-US" altLang="en-US" sz="1200"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a:t>Solution: a. For 410 nm, hf = 3.03 eV. The ejected electrons will have a maximum energy of 0.75 eV; that energy corresponds to a speed of 5.1 x 10</a:t>
            </a:r>
            <a:r>
              <a:rPr lang="en-US" altLang="en-US" baseline="30000"/>
              <a:t>5</a:t>
            </a:r>
            <a:r>
              <a:rPr lang="en-US" altLang="en-US"/>
              <a:t> m/s.</a:t>
            </a:r>
          </a:p>
          <a:p>
            <a:pPr eaLnBrk="1" hangingPunct="1"/>
            <a:r>
              <a:rPr lang="en-US" altLang="en-US"/>
              <a:t>b. For 550 nm, hf = 2.26 eV; no electrons will be ejected.</a:t>
            </a:r>
          </a:p>
        </p:txBody>
      </p:sp>
    </p:spTree>
    <p:extLst>
      <p:ext uri="{BB962C8B-B14F-4D97-AF65-F5344CB8AC3E}">
        <p14:creationId xmlns:p14="http://schemas.microsoft.com/office/powerpoint/2010/main" val="109417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65FDCBD7-4F15-40D0-855C-1FF7DBC740C3}"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ltLang="en-US"/>
              <a:t>Figure 34-6. If light is a wave, light passing through one of two slits should interfere with light passing through the other slit.</a:t>
            </a:r>
          </a:p>
        </p:txBody>
      </p:sp>
    </p:spTree>
    <p:extLst>
      <p:ext uri="{BB962C8B-B14F-4D97-AF65-F5344CB8AC3E}">
        <p14:creationId xmlns:p14="http://schemas.microsoft.com/office/powerpoint/2010/main" val="1309312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3B841131-0BF2-4954-9CF2-30B9F82D8924}"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ltLang="en-US"/>
              <a:t>Figure 34-7. How the wave theory explains the pattern of lines seen in the double-slit experiment. (a) At the center of the screen the waves from each slit travel the same distance and are in phase. (b) At this angle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a:t>
            </a:r>
            <a:r>
              <a:rPr lang="en-US" altLang="en-US"/>
              <a:t> the lower wave travels an extra distance of one whole wavelength, and the waves are in phase; note from the shaded triangle that the path difference equals d sin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a:t>
            </a:r>
            <a:r>
              <a:rPr lang="en-US" altLang="en-US"/>
              <a:t> (c) For this angle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a:t>
            </a:r>
            <a:r>
              <a:rPr lang="en-US" altLang="en-US"/>
              <a:t> the lower wave travels an extra distance equal to one-half wavelength, so the two waves arrive at the screen fully out of phase. (d) A more detailed diagram showing the geometry for parts (b) and (c).</a:t>
            </a:r>
          </a:p>
        </p:txBody>
      </p:sp>
    </p:spTree>
    <p:extLst>
      <p:ext uri="{BB962C8B-B14F-4D97-AF65-F5344CB8AC3E}">
        <p14:creationId xmlns:p14="http://schemas.microsoft.com/office/powerpoint/2010/main" val="105441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8636CCB0-3917-4D0D-A0A7-A75D0889C923}"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ltLang="en-US"/>
              <a:t>Figure 34-9. (a) Interference fringes produced by a double-slit experiment and detected by photographic film placed on the viewing screen. The arrow marks the central fringe. (b) Graph of the intensity of light in the interference pattern. Also shown are values of </a:t>
            </a:r>
            <a:r>
              <a:rPr lang="en-US" altLang="en-US" i="1"/>
              <a:t>m </a:t>
            </a:r>
            <a:r>
              <a:rPr lang="en-US" altLang="en-US"/>
              <a:t>for Eq. 34–2a (constructive interference) and Eq. 34–2b (destructive interference).</a:t>
            </a:r>
          </a:p>
        </p:txBody>
      </p:sp>
    </p:spTree>
    <p:extLst>
      <p:ext uri="{BB962C8B-B14F-4D97-AF65-F5344CB8AC3E}">
        <p14:creationId xmlns:p14="http://schemas.microsoft.com/office/powerpoint/2010/main" val="3137974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8459179B-4AEF-4B90-B56E-4E429F0D2F47}"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ltLang="en-US"/>
              <a:t>Solution. a. Due to the fact that sin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 cannot be greater than 1, the maximum value of m is equal to the (truncated) value of d/</a:t>
            </a:r>
            <a:r>
              <a:rPr lang="el-GR" altLang="en-US">
                <a:latin typeface="Times New Roman" panose="02020603050405020304" pitchFamily="18" charset="0"/>
                <a:cs typeface="Times New Roman" panose="02020603050405020304" pitchFamily="18" charset="0"/>
              </a:rPr>
              <a:t>λ</a:t>
            </a:r>
            <a:r>
              <a:rPr lang="en-US" altLang="en-US">
                <a:latin typeface="Times New Roman" panose="02020603050405020304" pitchFamily="18" charset="0"/>
                <a:cs typeface="Times New Roman" panose="02020603050405020304" pitchFamily="18" charset="0"/>
              </a:rPr>
              <a:t>.</a:t>
            </a:r>
          </a:p>
          <a:p>
            <a:r>
              <a:rPr lang="en-US" altLang="en-US"/>
              <a:t>b. The spacing increases with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 although for small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 it is close to being uniform.</a:t>
            </a:r>
            <a:endParaRPr lang="el-GR"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511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5515">
              <a:defRPr/>
            </a:pPr>
            <a:fld id="{FFB7DF73-C044-4300-AB2E-61B3BB11704A}" type="slidenum">
              <a:rPr lang="en-US" altLang="en-US">
                <a:solidFill>
                  <a:prstClr val="black"/>
                </a:solidFill>
                <a:latin typeface="Calibri" panose="020F0502020204030204"/>
              </a:rPr>
              <a:pPr defTabSz="935515">
                <a:defRPr/>
              </a:pPr>
              <a:t>8</a:t>
            </a:fld>
            <a:endParaRPr lang="en-US" altLang="en-US">
              <a:solidFill>
                <a:prstClr val="black"/>
              </a:solidFill>
              <a:latin typeface="Calibri" panose="020F0502020204030204"/>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ltLang="en-US"/>
              <a:t>Figure 34-10. Examples 34–2 and 34–3. For small angles </a:t>
            </a:r>
            <a:r>
              <a:rPr lang="el-GR" altLang="en-US">
                <a:latin typeface="Times New Roman" panose="02020603050405020304" pitchFamily="18" charset="0"/>
                <a:cs typeface="Times New Roman" panose="02020603050405020304" pitchFamily="18" charset="0"/>
              </a:rPr>
              <a:t>θ</a:t>
            </a:r>
            <a:r>
              <a:rPr lang="en-US" altLang="en-US"/>
              <a:t> (give </a:t>
            </a:r>
            <a:r>
              <a:rPr lang="el-GR" altLang="en-US">
                <a:latin typeface="Times New Roman" panose="02020603050405020304" pitchFamily="18" charset="0"/>
                <a:cs typeface="Times New Roman" panose="02020603050405020304" pitchFamily="18" charset="0"/>
              </a:rPr>
              <a:t>θ</a:t>
            </a:r>
            <a:r>
              <a:rPr lang="en-US" altLang="en-US"/>
              <a:t> in radians), the interference fringes occur at distance x =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l</a:t>
            </a:r>
            <a:r>
              <a:rPr lang="en-US" altLang="en-US"/>
              <a:t> above the center fringe (m = 0); </a:t>
            </a:r>
            <a:r>
              <a:rPr lang="el-GR" altLang="en-US">
                <a:latin typeface="Times New Roman" panose="02020603050405020304" pitchFamily="18" charset="0"/>
                <a:cs typeface="Times New Roman" panose="02020603050405020304" pitchFamily="18" charset="0"/>
              </a:rPr>
              <a:t>θ</a:t>
            </a:r>
            <a:r>
              <a:rPr lang="en-US" altLang="en-US" baseline="-25000">
                <a:latin typeface="Times New Roman" panose="02020603050405020304" pitchFamily="18" charset="0"/>
                <a:cs typeface="Times New Roman" panose="02020603050405020304" pitchFamily="18" charset="0"/>
              </a:rPr>
              <a:t>1</a:t>
            </a:r>
            <a:r>
              <a:rPr lang="en-US" altLang="en-US"/>
              <a:t> and x</a:t>
            </a:r>
            <a:r>
              <a:rPr lang="en-US" altLang="en-US" baseline="-25000">
                <a:latin typeface="Times New Roman" panose="02020603050405020304" pitchFamily="18" charset="0"/>
              </a:rPr>
              <a:t>1</a:t>
            </a:r>
            <a:r>
              <a:rPr lang="en-US" altLang="en-US"/>
              <a:t> are for the first-order fringe (m = 1), </a:t>
            </a:r>
            <a:r>
              <a:rPr lang="el-GR" altLang="en-US">
                <a:latin typeface="Times New Roman" panose="02020603050405020304" pitchFamily="18" charset="0"/>
                <a:cs typeface="Times New Roman" panose="02020603050405020304" pitchFamily="18" charset="0"/>
              </a:rPr>
              <a:t>θ</a:t>
            </a:r>
            <a:r>
              <a:rPr lang="en-US" altLang="en-US" baseline="-25000">
                <a:latin typeface="Times New Roman" panose="02020603050405020304" pitchFamily="18" charset="0"/>
              </a:rPr>
              <a:t>2</a:t>
            </a:r>
            <a:r>
              <a:rPr lang="en-US" altLang="en-US"/>
              <a:t> and x</a:t>
            </a:r>
            <a:r>
              <a:rPr lang="en-US" altLang="en-US" baseline="-25000">
                <a:latin typeface="Times New Roman" panose="02020603050405020304" pitchFamily="18" charset="0"/>
              </a:rPr>
              <a:t>2</a:t>
            </a:r>
            <a:r>
              <a:rPr lang="en-US" altLang="en-US"/>
              <a:t> are for m = 2.</a:t>
            </a:r>
          </a:p>
          <a:p>
            <a:r>
              <a:rPr lang="en-US" altLang="en-US"/>
              <a:t>Solution: Using the geometry in the figure, x </a:t>
            </a:r>
            <a:r>
              <a:rPr lang="en-US" altLang="en-US">
                <a:cs typeface="Arial" panose="020B0604020202020204" pitchFamily="34" charset="0"/>
              </a:rPr>
              <a:t>≈ l</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 for small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 so the spacing is 6.0 mm.</a:t>
            </a:r>
            <a:endParaRPr lang="el-GR"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273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5515">
              <a:defRPr/>
            </a:pPr>
            <a:fld id="{79C3BAC1-ABE1-4619-BCB2-7733385705C9}" type="slidenum">
              <a:rPr lang="en-US" altLang="en-US">
                <a:solidFill>
                  <a:prstClr val="black"/>
                </a:solidFill>
                <a:latin typeface="Calibri" panose="020F0502020204030204"/>
              </a:rPr>
              <a:pPr defTabSz="935515">
                <a:defRPr/>
              </a:pPr>
              <a:t>9</a:t>
            </a:fld>
            <a:endParaRPr lang="en-US" altLang="en-US">
              <a:solidFill>
                <a:prstClr val="black"/>
              </a:solidFill>
              <a:latin typeface="Calibri" panose="020F0502020204030204"/>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ltLang="en-US"/>
              <a:t>Solution: a. As the wavelength increases, the fringes move farther apart.</a:t>
            </a:r>
          </a:p>
          <a:p>
            <a:r>
              <a:rPr lang="en-US" altLang="en-US"/>
              <a:t>b. Increasing the slit spacing causes the fringes to move closer together.</a:t>
            </a:r>
          </a:p>
        </p:txBody>
      </p:sp>
    </p:spTree>
    <p:extLst>
      <p:ext uri="{BB962C8B-B14F-4D97-AF65-F5344CB8AC3E}">
        <p14:creationId xmlns:p14="http://schemas.microsoft.com/office/powerpoint/2010/main" val="1038107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5515">
              <a:defRPr/>
            </a:pPr>
            <a:fld id="{B8777FB8-D901-4375-8E80-74C74628A15A}" type="slidenum">
              <a:rPr lang="en-US" altLang="en-US">
                <a:solidFill>
                  <a:prstClr val="black"/>
                </a:solidFill>
                <a:latin typeface="Calibri" panose="020F0502020204030204"/>
              </a:rPr>
              <a:pPr defTabSz="935515">
                <a:defRPr/>
              </a:pPr>
              <a:t>10</a:t>
            </a:fld>
            <a:endParaRPr lang="en-US" altLang="en-US">
              <a:solidFill>
                <a:prstClr val="black"/>
              </a:solidFill>
              <a:latin typeface="Calibri" panose="020F0502020204030204"/>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ltLang="en-US"/>
              <a:t>Figure 34-11. First-order fringes are a full spectrum, like a rainbow.</a:t>
            </a:r>
          </a:p>
        </p:txBody>
      </p:sp>
    </p:spTree>
    <p:extLst>
      <p:ext uri="{BB962C8B-B14F-4D97-AF65-F5344CB8AC3E}">
        <p14:creationId xmlns:p14="http://schemas.microsoft.com/office/powerpoint/2010/main" val="3908291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5515">
              <a:defRPr/>
            </a:pPr>
            <a:fld id="{3171490F-D4E2-4C7B-8ADF-CC436FEDCEB9}" type="slidenum">
              <a:rPr lang="en-US" altLang="en-US">
                <a:solidFill>
                  <a:prstClr val="black"/>
                </a:solidFill>
                <a:latin typeface="Calibri" panose="020F0502020204030204"/>
              </a:rPr>
              <a:pPr defTabSz="935515">
                <a:defRPr/>
              </a:pPr>
              <a:t>11</a:t>
            </a:fld>
            <a:endParaRPr lang="en-US" altLang="en-US">
              <a:solidFill>
                <a:prstClr val="black"/>
              </a:solidFill>
              <a:latin typeface="Calibri" panose="020F0502020204030204"/>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ltLang="en-US"/>
              <a:t>Solution: Using the geometry of the previous examples and the small-angle approximation, the wavelength for the first-order fringe is given by dx/l = 400 nm for the violet light and 700 nm for the red light.</a:t>
            </a:r>
          </a:p>
        </p:txBody>
      </p:sp>
    </p:spTree>
    <p:extLst>
      <p:ext uri="{BB962C8B-B14F-4D97-AF65-F5344CB8AC3E}">
        <p14:creationId xmlns:p14="http://schemas.microsoft.com/office/powerpoint/2010/main" val="252464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227D3D3-6B31-4948-B302-28EBECB296DF}"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95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85BA9DE7-3EEF-3048-933B-245C99B766BF}"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214094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58D8DFE-1810-EB4F-82C7-D222421B6ED3}"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92910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9AAFA588-54D3-2A4A-9231-AC0E951BF6F7}"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1489015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2EF0C780-AAAB-5043-94DC-497FF5ADE78D}"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36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6" name="Footer Placeholder 5"/>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C05918D2-4868-ED40-B7F8-1128F1DED1E0}"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119307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8" name="Footer Placeholder 7"/>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AB28F51E-1A7C-2F4B-8A8D-4C2F0E3A6BBC}"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188230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4" name="Footer Placeholder 3"/>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D39EED-0609-EA4E-8077-AF0719455569}"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332688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lgn="ctr" fontAlgn="base">
              <a:spcBef>
                <a:spcPct val="0"/>
              </a:spcBef>
              <a:spcAft>
                <a:spcPct val="0"/>
              </a:spcAft>
              <a:defRPr/>
            </a:pPr>
            <a:endParaRPr lang="en-US" sz="1400">
              <a:solidFill>
                <a:srgbClr val="000000"/>
              </a:solidFill>
              <a:latin typeface="Arial"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9B20FB21-70A2-084F-A29A-79EEF4767065}"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294549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lgn="l" fontAlgn="base">
              <a:spcBef>
                <a:spcPct val="0"/>
              </a:spcBef>
              <a:spcAft>
                <a:spcPct val="0"/>
              </a:spcAft>
              <a:defRPr/>
            </a:pPr>
            <a:endParaRPr lang="en-US" sz="1400">
              <a:solidFill>
                <a:srgbClr val="000000"/>
              </a:solidFill>
              <a:latin typeface="Arial" charset="0"/>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lgn="ctr" fontAlgn="base">
              <a:spcBef>
                <a:spcPct val="0"/>
              </a:spcBef>
              <a:spcAft>
                <a:spcPct val="0"/>
              </a:spcAft>
              <a:defRPr/>
            </a:pPr>
            <a:endParaRPr lang="en-US" sz="1400">
              <a:solidFill>
                <a:srgbClr val="000000"/>
              </a:solidFill>
              <a:latin typeface="Arial" charset="0"/>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fontAlgn="base">
              <a:spcBef>
                <a:spcPct val="0"/>
              </a:spcBef>
              <a:spcAft>
                <a:spcPct val="0"/>
              </a:spcAft>
              <a:defRPr/>
            </a:pPr>
            <a:fld id="{9DFDF3B9-59A7-1045-A6A3-7FC02721E1A6}"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296711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lgn="l" fontAlgn="base">
              <a:spcBef>
                <a:spcPct val="0"/>
              </a:spcBef>
              <a:spcAft>
                <a:spcPct val="0"/>
              </a:spcAft>
              <a:defRPr/>
            </a:pPr>
            <a:endParaRPr lang="en-US" sz="1400">
              <a:solidFill>
                <a:srgbClr val="000000"/>
              </a:solidFill>
              <a:latin typeface="Arial" charset="0"/>
            </a:endParaRPr>
          </a:p>
        </p:txBody>
      </p:sp>
      <p:sp>
        <p:nvSpPr>
          <p:cNvPr id="6" name="Footer Placeholder 5"/>
          <p:cNvSpPr>
            <a:spLocks noGrp="1"/>
          </p:cNvSpPr>
          <p:nvPr>
            <p:ph type="ftr" sz="quarter" idx="11"/>
          </p:nvPr>
        </p:nvSpPr>
        <p:spPr/>
        <p:txBody>
          <a:bodyPr/>
          <a:lstStyle/>
          <a:p>
            <a:pPr algn="ctr" fontAlgn="base">
              <a:spcBef>
                <a:spcPct val="0"/>
              </a:spcBef>
              <a:spcAft>
                <a:spcPct val="0"/>
              </a:spcAft>
              <a:defRPr/>
            </a:pPr>
            <a:endParaRPr lang="en-US" sz="1400">
              <a:solidFill>
                <a:srgbClr val="000000"/>
              </a:solidFill>
              <a:latin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918520B2-1086-5C4B-BB42-DE956B4B201A}" type="slidenum">
              <a:rPr lang="en-US" sz="1400" smtClean="0">
                <a:solidFill>
                  <a:srgbClr val="000000"/>
                </a:solidFill>
                <a:latin typeface="Arial" charset="0"/>
              </a:rPr>
              <a:pPr fontAlgn="base">
                <a:spcBef>
                  <a:spcPct val="0"/>
                </a:spcBef>
                <a:spcAft>
                  <a:spcPct val="0"/>
                </a:spcAft>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23597622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746E693-4256-4FB2-A6B2-D338ED564F46}" type="datetimeFigureOut">
              <a:rPr lang="en-US" smtClean="0">
                <a:solidFill>
                  <a:prstClr val="black">
                    <a:tint val="75000"/>
                  </a:prstClr>
                </a:solidFill>
              </a:rPr>
              <a:pPr/>
              <a:t>9/23/23</a:t>
            </a:fld>
            <a:endParaRPr lang="en-US">
              <a:solidFill>
                <a:prstClr val="black">
                  <a:tint val="75000"/>
                </a:prstClr>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F8FB906-2824-474B-93B7-00521D4AB340}"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09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709" y="86264"/>
            <a:ext cx="10610492" cy="2605178"/>
          </a:xfrm>
        </p:spPr>
        <p:txBody>
          <a:bodyPr/>
          <a:lstStyle/>
          <a:p>
            <a:r>
              <a:rPr lang="en-US" dirty="0">
                <a:solidFill>
                  <a:srgbClr val="1CADE4">
                    <a:lumMod val="50000"/>
                  </a:srgbClr>
                </a:solidFill>
                <a:latin typeface="Comic Sans MS" panose="030F0702030302020204" pitchFamily="66" charset="0"/>
              </a:rPr>
              <a:t>Quantization of light, charge and energy</a:t>
            </a:r>
            <a:br>
              <a:rPr lang="en-US" dirty="0">
                <a:solidFill>
                  <a:srgbClr val="1CADE4">
                    <a:lumMod val="50000"/>
                  </a:srgbClr>
                </a:solidFill>
                <a:latin typeface="Comic Sans MS" panose="030F0702030302020204" pitchFamily="66" charset="0"/>
              </a:rPr>
            </a:br>
            <a:r>
              <a:rPr lang="en-US" dirty="0">
                <a:solidFill>
                  <a:srgbClr val="1CADE4">
                    <a:lumMod val="50000"/>
                  </a:srgbClr>
                </a:solidFill>
                <a:latin typeface="Comic Sans MS" panose="030F0702030302020204" pitchFamily="66" charset="0"/>
              </a:rPr>
              <a:t/>
            </a:r>
            <a:br>
              <a:rPr lang="en-US" dirty="0">
                <a:solidFill>
                  <a:srgbClr val="1CADE4">
                    <a:lumMod val="50000"/>
                  </a:srgbClr>
                </a:solidFill>
                <a:latin typeface="Comic Sans MS" panose="030F0702030302020204" pitchFamily="66" charset="0"/>
              </a:rPr>
            </a:br>
            <a:r>
              <a:rPr lang="en-US">
                <a:solidFill>
                  <a:schemeClr val="accent1">
                    <a:lumMod val="50000"/>
                  </a:schemeClr>
                </a:solidFill>
                <a:latin typeface="Comic Sans MS" panose="030F0702030302020204" pitchFamily="66" charset="0"/>
              </a:rPr>
              <a:t>Chapter 2-class 2</a:t>
            </a:r>
            <a:endParaRPr lang="en-US" dirty="0">
              <a:solidFill>
                <a:schemeClr val="accent1">
                  <a:lumMod val="50000"/>
                </a:schemeClr>
              </a:solidFill>
              <a:latin typeface="Comic Sans MS" panose="030F0702030302020204" pitchFamily="66" charset="0"/>
            </a:endParaRPr>
          </a:p>
        </p:txBody>
      </p:sp>
      <p:sp>
        <p:nvSpPr>
          <p:cNvPr id="3" name="TextBox 2"/>
          <p:cNvSpPr txBox="1"/>
          <p:nvPr/>
        </p:nvSpPr>
        <p:spPr>
          <a:xfrm>
            <a:off x="338421" y="3352358"/>
            <a:ext cx="11548780"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Light carries energy :sun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How does light travel and in what form this energy is carried?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Energy can be carried by particles and waves: So does light travel as a stream of particles or as waves?</a:t>
            </a:r>
          </a:p>
        </p:txBody>
      </p:sp>
      <p:sp>
        <p:nvSpPr>
          <p:cNvPr id="4" name="TextBox 3">
            <a:extLst>
              <a:ext uri="{FF2B5EF4-FFF2-40B4-BE49-F238E27FC236}">
                <a16:creationId xmlns:a16="http://schemas.microsoft.com/office/drawing/2014/main" xmlns="" id="{D9F77E2D-B567-48D8-A125-1AD0C274CAFF}"/>
              </a:ext>
            </a:extLst>
          </p:cNvPr>
          <p:cNvSpPr txBox="1"/>
          <p:nvPr/>
        </p:nvSpPr>
        <p:spPr>
          <a:xfrm>
            <a:off x="2139193" y="2843868"/>
            <a:ext cx="4169328" cy="369332"/>
          </a:xfrm>
          <a:prstGeom prst="rect">
            <a:avLst/>
          </a:prstGeom>
          <a:noFill/>
        </p:spPr>
        <p:txBody>
          <a:bodyPr wrap="square" rtlCol="0">
            <a:spAutoFit/>
          </a:bodyPr>
          <a:lstStyle/>
          <a:p>
            <a:r>
              <a:rPr lang="en-US" b="1" dirty="0">
                <a:solidFill>
                  <a:srgbClr val="FF0000"/>
                </a:solidFill>
                <a:latin typeface="Comic Sans MS" panose="030F0702030302020204" pitchFamily="66" charset="0"/>
              </a:rPr>
              <a:t>HW2 posted due- Tuesday Oct. 3</a:t>
            </a:r>
          </a:p>
        </p:txBody>
      </p:sp>
    </p:spTree>
    <p:extLst>
      <p:ext uri="{BB962C8B-B14F-4D97-AF65-F5344CB8AC3E}">
        <p14:creationId xmlns:p14="http://schemas.microsoft.com/office/powerpoint/2010/main" val="3553112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7" descr="Figure_34_11"/>
          <p:cNvPicPr>
            <a:picLocks noChangeAspect="1" noChangeArrowheads="1"/>
          </p:cNvPicPr>
          <p:nvPr/>
        </p:nvPicPr>
        <p:blipFill>
          <a:blip r:embed="rId3">
            <a:extLst>
              <a:ext uri="{28A0092B-C50C-407E-A947-70E740481C1C}">
                <a14:useLocalDpi xmlns:a14="http://schemas.microsoft.com/office/drawing/2010/main" val="0"/>
              </a:ext>
            </a:extLst>
          </a:blip>
          <a:srcRect b="4256"/>
          <a:stretch>
            <a:fillRect/>
          </a:stretch>
        </p:blipFill>
        <p:spPr bwMode="auto">
          <a:xfrm>
            <a:off x="2112963" y="3130550"/>
            <a:ext cx="79629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6867" name="Text Box 3"/>
          <p:cNvSpPr txBox="1">
            <a:spLocks noChangeArrowheads="1"/>
          </p:cNvSpPr>
          <p:nvPr/>
        </p:nvSpPr>
        <p:spPr bwMode="auto">
          <a:xfrm>
            <a:off x="1892301" y="1377950"/>
            <a:ext cx="835977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For white light going through slits: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Since the position of the maxima (except the central one) depends on wavelength, the first- and higher-order fringes contain a spectrum of colors.</a:t>
            </a:r>
          </a:p>
        </p:txBody>
      </p:sp>
      <p:sp>
        <p:nvSpPr>
          <p:cNvPr id="36869" name="Rectangle 5"/>
          <p:cNvSpPr>
            <a:spLocks noGrp="1" noChangeArrowheads="1"/>
          </p:cNvSpPr>
          <p:nvPr>
            <p:ph type="title"/>
          </p:nvPr>
        </p:nvSpPr>
        <p:spPr>
          <a:xfrm>
            <a:off x="1981200" y="1"/>
            <a:ext cx="8229600" cy="1255713"/>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116469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81200" y="0"/>
            <a:ext cx="8229600" cy="1233488"/>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sp>
        <p:nvSpPr>
          <p:cNvPr id="114691" name="Text Box 3"/>
          <p:cNvSpPr txBox="1">
            <a:spLocks noChangeArrowheads="1"/>
          </p:cNvSpPr>
          <p:nvPr/>
        </p:nvSpPr>
        <p:spPr bwMode="auto">
          <a:xfrm>
            <a:off x="960356" y="1387250"/>
            <a:ext cx="1059904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Example 4: Wavelengths from double-slit interference.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White light passes through two slits 0.50 mm apart, and an interference pattern is observed on a screen 2.5 m away. The first-order fringe resembles a rainbow with violet and red light at opposite ends. The violet light is about 2.0 mm and the red 3.5 mm from the center of the central white fringe. Estimate the wavelengths for the violet and red light.</a:t>
            </a:r>
          </a:p>
        </p:txBody>
      </p:sp>
      <p:pic>
        <p:nvPicPr>
          <p:cNvPr id="2" name="Picture 1"/>
          <p:cNvPicPr>
            <a:picLocks noChangeAspect="1"/>
          </p:cNvPicPr>
          <p:nvPr/>
        </p:nvPicPr>
        <p:blipFill>
          <a:blip r:embed="rId3"/>
          <a:stretch>
            <a:fillRect/>
          </a:stretch>
        </p:blipFill>
        <p:spPr>
          <a:xfrm>
            <a:off x="5779698" y="4628528"/>
            <a:ext cx="4761781" cy="2049097"/>
          </a:xfrm>
          <a:prstGeom prst="rect">
            <a:avLst/>
          </a:prstGeom>
        </p:spPr>
      </p:pic>
    </p:spTree>
    <p:extLst>
      <p:ext uri="{BB962C8B-B14F-4D97-AF65-F5344CB8AC3E}">
        <p14:creationId xmlns:p14="http://schemas.microsoft.com/office/powerpoint/2010/main" val="163555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121" y="127463"/>
            <a:ext cx="7706265" cy="649857"/>
          </a:xfrm>
        </p:spPr>
        <p:txBody>
          <a:bodyPr>
            <a:normAutofit fontScale="90000"/>
          </a:bodyPr>
          <a:lstStyle/>
          <a:p>
            <a:r>
              <a:rPr lang="en-US" dirty="0">
                <a:latin typeface="Comic Sans MS" panose="030F0702030302020204" pitchFamily="66" charset="0"/>
              </a:rPr>
              <a:t>Black Body Radiation</a:t>
            </a:r>
          </a:p>
        </p:txBody>
      </p:sp>
      <p:sp>
        <p:nvSpPr>
          <p:cNvPr id="3" name="Content Placeholder 2"/>
          <p:cNvSpPr>
            <a:spLocks noGrp="1"/>
          </p:cNvSpPr>
          <p:nvPr>
            <p:ph idx="1"/>
          </p:nvPr>
        </p:nvSpPr>
        <p:spPr>
          <a:xfrm>
            <a:off x="549410" y="964734"/>
            <a:ext cx="11093180" cy="5972962"/>
          </a:xfrm>
        </p:spPr>
        <p:txBody>
          <a:bodyPr>
            <a:noAutofit/>
          </a:bodyPr>
          <a:lstStyle/>
          <a:p>
            <a:pPr>
              <a:buFont typeface="Wingdings" panose="05000000000000000000" pitchFamily="2" charset="2"/>
              <a:buChar char="§"/>
            </a:pPr>
            <a:r>
              <a:rPr lang="en-US" sz="2400" dirty="0">
                <a:latin typeface="Comic Sans MS" panose="030F0702030302020204" pitchFamily="66" charset="0"/>
              </a:rPr>
              <a:t> </a:t>
            </a:r>
            <a:r>
              <a:rPr lang="en-US" sz="2400">
                <a:solidFill>
                  <a:schemeClr val="tx1"/>
                </a:solidFill>
                <a:latin typeface="Comic Sans MS" panose="030F0702030302020204" pitchFamily="66" charset="0"/>
              </a:rPr>
              <a:t>All </a:t>
            </a:r>
            <a:r>
              <a:rPr lang="en-US" sz="2400" smtClean="0">
                <a:solidFill>
                  <a:schemeClr val="tx1"/>
                </a:solidFill>
                <a:latin typeface="Comic Sans MS" panose="030F0702030302020204" pitchFamily="66" charset="0"/>
              </a:rPr>
              <a:t>objects </a:t>
            </a:r>
            <a:r>
              <a:rPr lang="en-US" sz="2400" dirty="0">
                <a:solidFill>
                  <a:schemeClr val="tx1"/>
                </a:solidFill>
                <a:latin typeface="Comic Sans MS" panose="030F0702030302020204" pitchFamily="66" charset="0"/>
              </a:rPr>
              <a:t>emit energy in the form of electromagnetic radiation.</a:t>
            </a:r>
          </a:p>
          <a:p>
            <a:pPr>
              <a:buFont typeface="Wingdings" panose="05000000000000000000" pitchFamily="2" charset="2"/>
              <a:buChar char="§"/>
            </a:pPr>
            <a:r>
              <a:rPr lang="en-US" sz="2400" dirty="0">
                <a:solidFill>
                  <a:schemeClr val="tx1"/>
                </a:solidFill>
                <a:latin typeface="Comic Sans MS" panose="030F0702030302020204" pitchFamily="66" charset="0"/>
              </a:rPr>
              <a:t> We define </a:t>
            </a:r>
            <a:r>
              <a:rPr lang="en-US" sz="2400" b="1" u="sng" dirty="0">
                <a:solidFill>
                  <a:schemeClr val="tx1"/>
                </a:solidFill>
                <a:latin typeface="Comic Sans MS" panose="030F0702030302020204" pitchFamily="66" charset="0"/>
              </a:rPr>
              <a:t>a blackbody </a:t>
            </a:r>
            <a:r>
              <a:rPr lang="en-US" sz="2400" dirty="0">
                <a:solidFill>
                  <a:schemeClr val="tx1"/>
                </a:solidFill>
                <a:latin typeface="Comic Sans MS" panose="030F0702030302020204" pitchFamily="66" charset="0"/>
              </a:rPr>
              <a:t>as an object that </a:t>
            </a:r>
            <a:r>
              <a:rPr lang="en-US" sz="2400" b="1" u="sng" dirty="0">
                <a:solidFill>
                  <a:schemeClr val="tx1"/>
                </a:solidFill>
                <a:latin typeface="Comic Sans MS" panose="030F0702030302020204" pitchFamily="66" charset="0"/>
              </a:rPr>
              <a:t>would absorb all the radiation that falls on it. </a:t>
            </a:r>
          </a:p>
          <a:p>
            <a:pPr>
              <a:buFont typeface="Wingdings" panose="05000000000000000000" pitchFamily="2" charset="2"/>
              <a:buChar char="§"/>
            </a:pPr>
            <a:r>
              <a:rPr lang="en-US" sz="2400" dirty="0">
                <a:solidFill>
                  <a:schemeClr val="tx1"/>
                </a:solidFill>
                <a:latin typeface="Comic Sans MS" panose="030F0702030302020204" pitchFamily="66" charset="0"/>
              </a:rPr>
              <a:t> The </a:t>
            </a:r>
            <a:r>
              <a:rPr lang="en-US" sz="2400" b="1" u="sng" dirty="0">
                <a:solidFill>
                  <a:schemeClr val="tx1"/>
                </a:solidFill>
                <a:latin typeface="Comic Sans MS" panose="030F0702030302020204" pitchFamily="66" charset="0"/>
              </a:rPr>
              <a:t>blackbody radiation </a:t>
            </a:r>
            <a:r>
              <a:rPr lang="en-US" sz="2400" dirty="0">
                <a:solidFill>
                  <a:schemeClr val="tx1"/>
                </a:solidFill>
                <a:latin typeface="Comic Sans MS" panose="030F0702030302020204" pitchFamily="66" charset="0"/>
              </a:rPr>
              <a:t>is an electromagnetic radiation emanating solely due to thermal motion of charges.</a:t>
            </a:r>
          </a:p>
          <a:p>
            <a:pPr>
              <a:buFont typeface="Wingdings" panose="05000000000000000000" pitchFamily="2" charset="2"/>
              <a:buChar char="§"/>
            </a:pPr>
            <a:r>
              <a:rPr lang="en-US" sz="2400" dirty="0">
                <a:solidFill>
                  <a:schemeClr val="tx1"/>
                </a:solidFill>
                <a:latin typeface="Comic Sans MS" panose="030F0702030302020204" pitchFamily="66" charset="0"/>
              </a:rPr>
              <a:t> Any radiation striking the blackbody object </a:t>
            </a:r>
            <a:r>
              <a:rPr lang="en-US" sz="2400" b="1" u="sng" dirty="0">
                <a:solidFill>
                  <a:schemeClr val="tx1"/>
                </a:solidFill>
                <a:latin typeface="Comic Sans MS" panose="030F0702030302020204" pitchFamily="66" charset="0"/>
              </a:rPr>
              <a:t>must be absorbed rather than reflected</a:t>
            </a:r>
          </a:p>
          <a:p>
            <a:pPr>
              <a:buFont typeface="Wingdings" panose="05000000000000000000" pitchFamily="2" charset="2"/>
              <a:buChar char="§"/>
            </a:pPr>
            <a:r>
              <a:rPr lang="en-US" sz="2400" dirty="0">
                <a:solidFill>
                  <a:schemeClr val="tx1"/>
                </a:solidFill>
                <a:latin typeface="Comic Sans MS" panose="030F0702030302020204" pitchFamily="66" charset="0"/>
              </a:rPr>
              <a:t> The Sun’s surface, </a:t>
            </a:r>
            <a:r>
              <a:rPr lang="en-US" sz="2400" b="1" u="sng" dirty="0">
                <a:solidFill>
                  <a:schemeClr val="tx1"/>
                </a:solidFill>
                <a:latin typeface="Comic Sans MS" panose="030F0702030302020204" pitchFamily="66" charset="0"/>
              </a:rPr>
              <a:t>from which reflection is insignificant is a blackbody</a:t>
            </a:r>
            <a:r>
              <a:rPr lang="en-US" sz="2400" b="1" dirty="0">
                <a:solidFill>
                  <a:schemeClr val="tx1"/>
                </a:solidFill>
                <a:latin typeface="Comic Sans MS" panose="030F0702030302020204" pitchFamily="66" charset="0"/>
              </a:rPr>
              <a:t>.</a:t>
            </a:r>
          </a:p>
          <a:p>
            <a:pPr>
              <a:buFont typeface="Wingdings" panose="05000000000000000000" pitchFamily="2" charset="2"/>
              <a:buChar char="§"/>
            </a:pPr>
            <a:r>
              <a:rPr lang="en-US" sz="2400" dirty="0">
                <a:solidFill>
                  <a:schemeClr val="tx1"/>
                </a:solidFill>
                <a:latin typeface="Comic Sans MS" panose="030F0702030302020204" pitchFamily="66" charset="0"/>
              </a:rPr>
              <a:t> </a:t>
            </a:r>
            <a:r>
              <a:rPr lang="en-US" sz="2400" b="1" dirty="0">
                <a:solidFill>
                  <a:schemeClr val="tx1"/>
                </a:solidFill>
                <a:latin typeface="Comic Sans MS" panose="030F0702030302020204" pitchFamily="66" charset="0"/>
              </a:rPr>
              <a:t>A blackbody at room temperature appears black, as most of the energy it radiates is infra-red, and cannot be perceived by the human eye. </a:t>
            </a:r>
          </a:p>
          <a:p>
            <a:pPr>
              <a:buFont typeface="Wingdings" panose="05000000000000000000" pitchFamily="2" charset="2"/>
              <a:buChar char="§"/>
            </a:pPr>
            <a:r>
              <a:rPr lang="en-US" sz="2400" dirty="0">
                <a:solidFill>
                  <a:schemeClr val="tx1"/>
                </a:solidFill>
                <a:latin typeface="Comic Sans MS" panose="030F0702030302020204" pitchFamily="66" charset="0"/>
              </a:rPr>
              <a:t> At high temperatures, there is enough infrared radiation and we can feel the heat if we are close to the object.</a:t>
            </a:r>
          </a:p>
        </p:txBody>
      </p:sp>
    </p:spTree>
    <p:extLst>
      <p:ext uri="{BB962C8B-B14F-4D97-AF65-F5344CB8AC3E}">
        <p14:creationId xmlns:p14="http://schemas.microsoft.com/office/powerpoint/2010/main" val="173530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91699"/>
          </a:xfrm>
        </p:spPr>
        <p:txBody>
          <a:bodyPr/>
          <a:lstStyle/>
          <a:p>
            <a:r>
              <a:rPr lang="en-US" sz="4300" dirty="0">
                <a:solidFill>
                  <a:prstClr val="black">
                    <a:lumMod val="75000"/>
                    <a:lumOff val="25000"/>
                  </a:prstClr>
                </a:solidFill>
                <a:latin typeface="Comic Sans MS" panose="030F0702030302020204" pitchFamily="66" charset="0"/>
              </a:rPr>
              <a:t>Black Body Radiation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solidFill>
                  <a:schemeClr val="accent2">
                    <a:lumMod val="50000"/>
                  </a:schemeClr>
                </a:solidFill>
                <a:latin typeface="Comic Sans MS" panose="030F0702030302020204" pitchFamily="66" charset="0"/>
              </a:rPr>
              <a:t> Light colored bodies reflect most of the visible spectrum, and black bodies absorb most of it</a:t>
            </a:r>
          </a:p>
          <a:p>
            <a:pPr>
              <a:buFont typeface="Wingdings" panose="05000000000000000000" pitchFamily="2" charset="2"/>
              <a:buChar char="§"/>
            </a:pPr>
            <a:r>
              <a:rPr lang="en-US" sz="2400" dirty="0">
                <a:solidFill>
                  <a:schemeClr val="accent2">
                    <a:lumMod val="50000"/>
                  </a:schemeClr>
                </a:solidFill>
                <a:latin typeface="Comic Sans MS" panose="030F0702030302020204" pitchFamily="66" charset="0"/>
              </a:rPr>
              <a:t> </a:t>
            </a:r>
            <a:r>
              <a:rPr lang="en-US" sz="2400" b="1" u="sng" dirty="0">
                <a:solidFill>
                  <a:schemeClr val="accent2">
                    <a:lumMod val="50000"/>
                  </a:schemeClr>
                </a:solidFill>
                <a:latin typeface="Comic Sans MS" panose="030F0702030302020204" pitchFamily="66" charset="0"/>
              </a:rPr>
              <a:t>The radiation absorbed by the black body object increases the kinetic energy of the constituent atoms, which oscillates about the equilibrium positions.</a:t>
            </a:r>
          </a:p>
          <a:p>
            <a:pPr>
              <a:buFont typeface="Wingdings" panose="05000000000000000000" pitchFamily="2" charset="2"/>
              <a:buChar char="§"/>
            </a:pPr>
            <a:r>
              <a:rPr lang="en-US" sz="2400" dirty="0">
                <a:solidFill>
                  <a:schemeClr val="accent2">
                    <a:lumMod val="50000"/>
                  </a:schemeClr>
                </a:solidFill>
                <a:latin typeface="Comic Sans MS" panose="030F0702030302020204" pitchFamily="66" charset="0"/>
              </a:rPr>
              <a:t> </a:t>
            </a:r>
            <a:r>
              <a:rPr lang="en-US" sz="2400" b="1" dirty="0">
                <a:solidFill>
                  <a:schemeClr val="accent2">
                    <a:lumMod val="50000"/>
                  </a:schemeClr>
                </a:solidFill>
                <a:latin typeface="Comic Sans MS" panose="030F0702030302020204" pitchFamily="66" charset="0"/>
              </a:rPr>
              <a:t>The kinetic energy of the atoms determines the temperature</a:t>
            </a:r>
            <a:r>
              <a:rPr lang="en-US" sz="2400" dirty="0">
                <a:solidFill>
                  <a:schemeClr val="accent2">
                    <a:lumMod val="50000"/>
                  </a:schemeClr>
                </a:solidFill>
                <a:latin typeface="Comic Sans MS" panose="030F0702030302020204" pitchFamily="66" charset="0"/>
              </a:rPr>
              <a:t>, </a:t>
            </a:r>
            <a:r>
              <a:rPr lang="en-US" sz="2400" b="1" dirty="0">
                <a:solidFill>
                  <a:schemeClr val="accent2">
                    <a:lumMod val="50000"/>
                  </a:schemeClr>
                </a:solidFill>
                <a:latin typeface="Comic Sans MS" panose="030F0702030302020204" pitchFamily="66" charset="0"/>
              </a:rPr>
              <a:t>the absorption causes the temperature to rise, </a:t>
            </a:r>
            <a:r>
              <a:rPr lang="en-US" sz="2400" dirty="0">
                <a:solidFill>
                  <a:schemeClr val="accent2">
                    <a:lumMod val="50000"/>
                  </a:schemeClr>
                </a:solidFill>
                <a:latin typeface="Comic Sans MS" panose="030F0702030302020204" pitchFamily="66" charset="0"/>
              </a:rPr>
              <a:t>and  because the atoms have charges (e-), </a:t>
            </a:r>
            <a:r>
              <a:rPr lang="en-US" sz="2400" b="1" u="sng" dirty="0">
                <a:solidFill>
                  <a:schemeClr val="accent2">
                    <a:lumMod val="50000"/>
                  </a:schemeClr>
                </a:solidFill>
                <a:latin typeface="Comic Sans MS" panose="030F0702030302020204" pitchFamily="66" charset="0"/>
              </a:rPr>
              <a:t>they are accelerated by the oscillations and emit electromagnetic radiation.</a:t>
            </a:r>
          </a:p>
        </p:txBody>
      </p:sp>
    </p:spTree>
    <p:extLst>
      <p:ext uri="{BB962C8B-B14F-4D97-AF65-F5344CB8AC3E}">
        <p14:creationId xmlns:p14="http://schemas.microsoft.com/office/powerpoint/2010/main" val="369054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74320" y="1061049"/>
            <a:ext cx="1191768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2683C6">
                    <a:lumMod val="50000"/>
                  </a:srgbClr>
                </a:solidFill>
                <a:effectLst/>
                <a:uLnTx/>
                <a:uFillTx/>
                <a:latin typeface="Comic Sans MS" panose="030F0702030302020204" pitchFamily="66" charset="0"/>
                <a:cs typeface="+mn-cs"/>
              </a:rPr>
              <a:t>All objects emit radiation whose total intensity is proportional to the fourth power of their temperature.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2683C6">
                    <a:lumMod val="50000"/>
                  </a:srgbClr>
                </a:solidFill>
                <a:effectLst/>
                <a:uLnTx/>
                <a:uFillTx/>
                <a:latin typeface="Comic Sans MS" panose="030F0702030302020204" pitchFamily="66" charset="0"/>
                <a:cs typeface="+mn-cs"/>
              </a:rPr>
              <a:t>This is called thermal radiation; </a:t>
            </a:r>
            <a:r>
              <a:rPr kumimoji="0" lang="en-US" altLang="en-US" sz="2800" i="0" u="none" strike="noStrike" kern="1200" cap="none" spc="0" normalizeH="0" baseline="0" noProof="0" dirty="0">
                <a:ln>
                  <a:noFill/>
                </a:ln>
                <a:solidFill>
                  <a:srgbClr val="2683C6">
                    <a:lumMod val="50000"/>
                  </a:srgbClr>
                </a:solidFill>
                <a:effectLst/>
                <a:uLnTx/>
                <a:uFillTx/>
                <a:latin typeface="Comic Sans MS" panose="030F0702030302020204" pitchFamily="66" charset="0"/>
                <a:cs typeface="+mn-cs"/>
              </a:rPr>
              <a:t>a blackbody is one that emits </a:t>
            </a:r>
            <a:r>
              <a:rPr kumimoji="0" lang="en-US" altLang="en-US" sz="2800" i="0" u="sng" strike="noStrike" kern="1200" cap="none" spc="0" normalizeH="0" baseline="0" noProof="0" dirty="0">
                <a:ln>
                  <a:noFill/>
                </a:ln>
                <a:solidFill>
                  <a:srgbClr val="2683C6">
                    <a:lumMod val="50000"/>
                  </a:srgbClr>
                </a:solidFill>
                <a:effectLst/>
                <a:uLnTx/>
                <a:uFillTx/>
                <a:latin typeface="Comic Sans MS" panose="030F0702030302020204" pitchFamily="66" charset="0"/>
                <a:cs typeface="+mn-cs"/>
              </a:rPr>
              <a:t>thermal radiation only.</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sng" strike="noStrike" kern="1200" cap="none" spc="0" normalizeH="0" baseline="0" noProof="0" dirty="0">
                <a:ln>
                  <a:noFill/>
                </a:ln>
                <a:solidFill>
                  <a:srgbClr val="2683C6">
                    <a:lumMod val="50000"/>
                  </a:srgbClr>
                </a:solidFill>
                <a:effectLst/>
                <a:uLnTx/>
                <a:uFillTx/>
                <a:latin typeface="Comic Sans MS" panose="030F0702030302020204" pitchFamily="66" charset="0"/>
                <a:cs typeface="+mn-cs"/>
              </a:rPr>
              <a:t>The spectrum of blackbody radiation has been measured; it is found that the frequency of peak intensity increases linearly with temperature.</a:t>
            </a:r>
          </a:p>
        </p:txBody>
      </p:sp>
      <p:sp>
        <p:nvSpPr>
          <p:cNvPr id="9220" name="Rectangle 4"/>
          <p:cNvSpPr>
            <a:spLocks noGrp="1" noChangeArrowheads="1"/>
          </p:cNvSpPr>
          <p:nvPr>
            <p:ph type="title"/>
          </p:nvPr>
        </p:nvSpPr>
        <p:spPr>
          <a:xfrm>
            <a:off x="1981200" y="0"/>
            <a:ext cx="8229600" cy="1061049"/>
          </a:xfrm>
        </p:spPr>
        <p:txBody>
          <a:bodyPr>
            <a:normAutofit/>
          </a:bodyPr>
          <a:lstStyle/>
          <a:p>
            <a:pPr eaLnBrk="1" hangingPunct="1"/>
            <a:r>
              <a:rPr lang="en-US" altLang="en-US" dirty="0">
                <a:latin typeface="Comic Sans MS" panose="030F0702030302020204" pitchFamily="66" charset="0"/>
              </a:rPr>
              <a:t>Blackbody Radiation </a:t>
            </a:r>
          </a:p>
        </p:txBody>
      </p:sp>
    </p:spTree>
    <p:extLst>
      <p:ext uri="{BB962C8B-B14F-4D97-AF65-F5344CB8AC3E}">
        <p14:creationId xmlns:p14="http://schemas.microsoft.com/office/powerpoint/2010/main" val="439336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type="title"/>
          </p:nvPr>
        </p:nvSpPr>
        <p:spPr>
          <a:xfrm>
            <a:off x="967047" y="166254"/>
            <a:ext cx="8229600" cy="1295400"/>
          </a:xfrm>
        </p:spPr>
        <p:txBody>
          <a:bodyPr>
            <a:normAutofit fontScale="90000"/>
          </a:bodyPr>
          <a:lstStyle/>
          <a:p>
            <a:pPr eaLnBrk="1" hangingPunct="1"/>
            <a:r>
              <a:rPr lang="en-US" altLang="en-US" dirty="0">
                <a:latin typeface="Comic Sans MS" panose="030F0702030302020204" pitchFamily="66" charset="0"/>
              </a:rPr>
              <a:t>Planck’s Quantum Hypothesis; Blackbody Radiation</a:t>
            </a:r>
          </a:p>
        </p:txBody>
      </p:sp>
      <p:sp>
        <p:nvSpPr>
          <p:cNvPr id="10243" name="Text Box 4"/>
          <p:cNvSpPr txBox="1">
            <a:spLocks noChangeArrowheads="1"/>
          </p:cNvSpPr>
          <p:nvPr/>
        </p:nvSpPr>
        <p:spPr bwMode="auto">
          <a:xfrm>
            <a:off x="184558" y="1648904"/>
            <a:ext cx="714663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This figure shows </a:t>
            </a:r>
            <a:r>
              <a:rPr kumimoji="0" lang="en-US" altLang="en-US" sz="2400" b="1" i="0" u="sng"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blackbody radiation curves for three different temperatures for an idealized blackbody. </a:t>
            </a:r>
            <a:r>
              <a:rPr kumimoji="0" lang="en-US" altLang="en-US" sz="24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Note that frequency increases to the left. The relationship between the temperature and peak wavelength is given by Wien’s law ( found experimentally):</a:t>
            </a:r>
          </a:p>
        </p:txBody>
      </p:sp>
      <p:pic>
        <p:nvPicPr>
          <p:cNvPr id="10245" name="Picture 8" descr="Figure_37_01"/>
          <p:cNvPicPr>
            <a:picLocks noChangeAspect="1" noChangeArrowheads="1"/>
          </p:cNvPicPr>
          <p:nvPr/>
        </p:nvPicPr>
        <p:blipFill>
          <a:blip r:embed="rId3">
            <a:extLst>
              <a:ext uri="{28A0092B-C50C-407E-A947-70E740481C1C}">
                <a14:useLocalDpi xmlns:a14="http://schemas.microsoft.com/office/drawing/2010/main" val="0"/>
              </a:ext>
            </a:extLst>
          </a:blip>
          <a:srcRect b="2451"/>
          <a:stretch>
            <a:fillRect/>
          </a:stretch>
        </p:blipFill>
        <p:spPr bwMode="auto">
          <a:xfrm>
            <a:off x="7331192" y="786003"/>
            <a:ext cx="451485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descr="37-1"/>
          <p:cNvPicPr>
            <a:picLocks noChangeAspect="1" noChangeArrowheads="1"/>
          </p:cNvPicPr>
          <p:nvPr/>
        </p:nvPicPr>
        <p:blipFill>
          <a:blip r:embed="rId4">
            <a:extLst>
              <a:ext uri="{28A0092B-C50C-407E-A947-70E740481C1C}">
                <a14:useLocalDpi xmlns:a14="http://schemas.microsoft.com/office/drawing/2010/main" val="0"/>
              </a:ext>
            </a:extLst>
          </a:blip>
          <a:srcRect r="59174"/>
          <a:stretch>
            <a:fillRect/>
          </a:stretch>
        </p:blipFill>
        <p:spPr bwMode="auto">
          <a:xfrm>
            <a:off x="184559" y="3939401"/>
            <a:ext cx="6546324" cy="9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2312E74C-D65A-4443-9584-14946745EB1A}"/>
              </a:ext>
            </a:extLst>
          </p:cNvPr>
          <p:cNvSpPr txBox="1"/>
          <p:nvPr/>
        </p:nvSpPr>
        <p:spPr>
          <a:xfrm>
            <a:off x="9588617" y="3852298"/>
            <a:ext cx="1971413" cy="923330"/>
          </a:xfrm>
          <a:prstGeom prst="rect">
            <a:avLst/>
          </a:prstGeom>
          <a:noFill/>
        </p:spPr>
        <p:txBody>
          <a:bodyPr wrap="square" rtlCol="0">
            <a:spAutoFit/>
          </a:bodyPr>
          <a:lstStyle/>
          <a:p>
            <a:r>
              <a:rPr lang="en-US" dirty="0"/>
              <a:t>Red glow of a stove burner. </a:t>
            </a:r>
          </a:p>
          <a:p>
            <a:endParaRPr lang="en-US" dirty="0"/>
          </a:p>
        </p:txBody>
      </p:sp>
      <p:cxnSp>
        <p:nvCxnSpPr>
          <p:cNvPr id="4" name="Straight Arrow Connector 3">
            <a:extLst>
              <a:ext uri="{FF2B5EF4-FFF2-40B4-BE49-F238E27FC236}">
                <a16:creationId xmlns:a16="http://schemas.microsoft.com/office/drawing/2014/main" xmlns="" id="{3BCD30E9-E5AF-44D7-AF63-E16DA2E659A0}"/>
              </a:ext>
            </a:extLst>
          </p:cNvPr>
          <p:cNvCxnSpPr>
            <a:cxnSpLocks/>
          </p:cNvCxnSpPr>
          <p:nvPr/>
        </p:nvCxnSpPr>
        <p:spPr>
          <a:xfrm flipV="1">
            <a:off x="8596339" y="4164594"/>
            <a:ext cx="992278" cy="742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516D06AB-3C79-40A5-AD82-7526F1ADE056}"/>
              </a:ext>
            </a:extLst>
          </p:cNvPr>
          <p:cNvSpPr/>
          <p:nvPr/>
        </p:nvSpPr>
        <p:spPr>
          <a:xfrm>
            <a:off x="171210" y="4770397"/>
            <a:ext cx="6741317" cy="1200329"/>
          </a:xfrm>
          <a:prstGeom prst="rect">
            <a:avLst/>
          </a:prstGeom>
        </p:spPr>
        <p:txBody>
          <a:bodyPr wrap="square">
            <a:spAutoFit/>
          </a:bodyPr>
          <a:lstStyle/>
          <a:p>
            <a:r>
              <a:rPr lang="en-US" dirty="0">
                <a:solidFill>
                  <a:prstClr val="black"/>
                </a:solidFill>
                <a:latin typeface="Comic Sans MS" panose="030F0702030302020204" pitchFamily="66" charset="0"/>
              </a:rPr>
              <a:t>When T increases, body emits visible light, and the intensity of light increases. The object glows just as a stove burner. </a:t>
            </a:r>
          </a:p>
          <a:p>
            <a:r>
              <a:rPr lang="en-US" dirty="0">
                <a:solidFill>
                  <a:prstClr val="black"/>
                </a:solidFill>
                <a:latin typeface="Comic Sans MS" panose="030F0702030302020204" pitchFamily="66" charset="0"/>
              </a:rPr>
              <a:t>Over 2000 K, objects glow with yellow or white (light bulbs filaments)</a:t>
            </a:r>
            <a:endParaRPr lang="en-US" dirty="0">
              <a:latin typeface="Comic Sans MS" panose="030F0702030302020204" pitchFamily="66" charset="0"/>
            </a:endParaRPr>
          </a:p>
        </p:txBody>
      </p:sp>
      <p:cxnSp>
        <p:nvCxnSpPr>
          <p:cNvPr id="9" name="Straight Arrow Connector 8">
            <a:extLst>
              <a:ext uri="{FF2B5EF4-FFF2-40B4-BE49-F238E27FC236}">
                <a16:creationId xmlns:a16="http://schemas.microsoft.com/office/drawing/2014/main" xmlns="" id="{1D5A7537-DD47-4943-AE5F-26A8946C81BA}"/>
              </a:ext>
            </a:extLst>
          </p:cNvPr>
          <p:cNvCxnSpPr/>
          <p:nvPr/>
        </p:nvCxnSpPr>
        <p:spPr>
          <a:xfrm flipV="1">
            <a:off x="8548382" y="1929468"/>
            <a:ext cx="369115" cy="151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B633635F-787C-4A84-A1FE-17FC7F7A5E6E}"/>
              </a:ext>
            </a:extLst>
          </p:cNvPr>
          <p:cNvSpPr txBox="1"/>
          <p:nvPr/>
        </p:nvSpPr>
        <p:spPr>
          <a:xfrm>
            <a:off x="9060109" y="1770077"/>
            <a:ext cx="1904301" cy="923330"/>
          </a:xfrm>
          <a:prstGeom prst="rect">
            <a:avLst/>
          </a:prstGeom>
          <a:noFill/>
        </p:spPr>
        <p:txBody>
          <a:bodyPr wrap="square" rtlCol="0">
            <a:spAutoFit/>
          </a:bodyPr>
          <a:lstStyle/>
          <a:p>
            <a:r>
              <a:rPr lang="en-US" dirty="0"/>
              <a:t>Temperature of the surface of the sun</a:t>
            </a:r>
          </a:p>
        </p:txBody>
      </p:sp>
    </p:spTree>
    <p:extLst>
      <p:ext uri="{BB962C8B-B14F-4D97-AF65-F5344CB8AC3E}">
        <p14:creationId xmlns:p14="http://schemas.microsoft.com/office/powerpoint/2010/main" val="32989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a:xfrm>
            <a:off x="1981200" y="0"/>
            <a:ext cx="8229600" cy="1219200"/>
          </a:xfrm>
        </p:spPr>
        <p:txBody>
          <a:bodyPr>
            <a:normAutofit fontScale="90000"/>
          </a:bodyPr>
          <a:lstStyle/>
          <a:p>
            <a:pPr eaLnBrk="1" hangingPunct="1"/>
            <a:r>
              <a:rPr lang="en-US" altLang="en-US" dirty="0">
                <a:latin typeface="Comic Sans MS" panose="030F0702030302020204" pitchFamily="66" charset="0"/>
              </a:rPr>
              <a:t>Planck’s Quantum Hypothesis; Blackbody Radiation</a:t>
            </a:r>
          </a:p>
        </p:txBody>
      </p:sp>
      <p:sp>
        <p:nvSpPr>
          <p:cNvPr id="12292" name="Text Box 5"/>
          <p:cNvSpPr txBox="1">
            <a:spLocks noChangeArrowheads="1"/>
          </p:cNvSpPr>
          <p:nvPr/>
        </p:nvSpPr>
        <p:spPr bwMode="auto">
          <a:xfrm>
            <a:off x="1357485" y="2277375"/>
            <a:ext cx="874498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Example 5: The Sun’s surface temperature.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Estimate the temperature of the surface of our Sun, given that the Sun emits light whose peak intensity occurs in the visible spectrum at around 500 nm.</a:t>
            </a:r>
          </a:p>
        </p:txBody>
      </p:sp>
    </p:spTree>
    <p:extLst>
      <p:ext uri="{BB962C8B-B14F-4D97-AF65-F5344CB8AC3E}">
        <p14:creationId xmlns:p14="http://schemas.microsoft.com/office/powerpoint/2010/main" val="152356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866900" y="198407"/>
            <a:ext cx="9149032" cy="1219200"/>
          </a:xfrm>
        </p:spPr>
        <p:txBody>
          <a:bodyPr>
            <a:normAutofit fontScale="90000"/>
          </a:bodyPr>
          <a:lstStyle/>
          <a:p>
            <a:pPr eaLnBrk="1" hangingPunct="1"/>
            <a:r>
              <a:rPr lang="en-US" altLang="en-US" dirty="0"/>
              <a:t> </a:t>
            </a:r>
            <a:r>
              <a:rPr lang="en-US" altLang="en-US" dirty="0">
                <a:latin typeface="Comic Sans MS" panose="030F0702030302020204" pitchFamily="66" charset="0"/>
              </a:rPr>
              <a:t>Planck’s Quantum Hypothesis; Blackbody Radiation</a:t>
            </a:r>
          </a:p>
        </p:txBody>
      </p:sp>
      <p:sp>
        <p:nvSpPr>
          <p:cNvPr id="14340" name="Text Box 3"/>
          <p:cNvSpPr txBox="1">
            <a:spLocks noChangeArrowheads="1"/>
          </p:cNvSpPr>
          <p:nvPr/>
        </p:nvSpPr>
        <p:spPr bwMode="auto">
          <a:xfrm>
            <a:off x="2209800" y="2027208"/>
            <a:ext cx="75438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Example 6: Star color.</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Suppose a star has a surface temperature of 32,500 K. What color would this star appear?</a:t>
            </a:r>
          </a:p>
        </p:txBody>
      </p:sp>
    </p:spTree>
    <p:extLst>
      <p:ext uri="{BB962C8B-B14F-4D97-AF65-F5344CB8AC3E}">
        <p14:creationId xmlns:p14="http://schemas.microsoft.com/office/powerpoint/2010/main" val="135746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6"/>
          <p:cNvSpPr>
            <a:spLocks noGrp="1" noChangeArrowheads="1"/>
          </p:cNvSpPr>
          <p:nvPr>
            <p:ph type="title"/>
          </p:nvPr>
        </p:nvSpPr>
        <p:spPr>
          <a:xfrm>
            <a:off x="1981200" y="0"/>
            <a:ext cx="8229600" cy="1295400"/>
          </a:xfrm>
        </p:spPr>
        <p:txBody>
          <a:bodyPr>
            <a:normAutofit fontScale="90000"/>
          </a:bodyPr>
          <a:lstStyle/>
          <a:p>
            <a:pPr eaLnBrk="1" hangingPunct="1"/>
            <a:r>
              <a:rPr lang="en-US" altLang="en-US" dirty="0">
                <a:latin typeface="Comic Sans MS" panose="030F0702030302020204" pitchFamily="66" charset="0"/>
              </a:rPr>
              <a:t>Planck’s Quantum Hypothesis; Blackbody Radiation</a:t>
            </a:r>
          </a:p>
        </p:txBody>
      </p:sp>
      <p:sp>
        <p:nvSpPr>
          <p:cNvPr id="16387" name="Text Box 3"/>
          <p:cNvSpPr txBox="1">
            <a:spLocks noChangeArrowheads="1"/>
          </p:cNvSpPr>
          <p:nvPr/>
        </p:nvSpPr>
        <p:spPr bwMode="auto">
          <a:xfrm>
            <a:off x="597575" y="1612669"/>
            <a:ext cx="6268737"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The observed blackbody spectrum could not be reproduced using 19</a:t>
            </a:r>
            <a:r>
              <a:rPr kumimoji="0" lang="en-US" altLang="en-US" sz="2000" b="1" i="0" u="none" strike="noStrike" kern="1200" cap="none" spc="0" normalizeH="0" baseline="30000" noProof="0" dirty="0">
                <a:ln>
                  <a:noFill/>
                </a:ln>
                <a:solidFill>
                  <a:srgbClr val="2683C6">
                    <a:lumMod val="50000"/>
                  </a:srgbClr>
                </a:solidFill>
                <a:effectLst/>
                <a:uLnTx/>
                <a:uFillTx/>
                <a:latin typeface="Comic Sans MS" panose="030F0702030302020204" pitchFamily="66" charset="0"/>
                <a:ea typeface="+mn-ea"/>
                <a:cs typeface="+mn-cs"/>
              </a:rPr>
              <a:t>th</a:t>
            </a:r>
            <a:r>
              <a:rPr kumimoji="0" lang="en-US" altLang="en-US" sz="20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-century physics. </a:t>
            </a:r>
            <a:r>
              <a:rPr kumimoji="0" lang="en-US" altLang="en-US" sz="20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This plot shows the disagreement.</a:t>
            </a:r>
            <a:endParaRPr kumimoji="0" lang="en-US" altLang="en-US" sz="20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This part of the story of radiation was first explained by Maxwell via wave theory but the predicted and actual intensity vs. frequency curves did not go together right. </a:t>
            </a:r>
            <a:r>
              <a:rPr kumimoji="0" lang="en-US" altLang="en-US" sz="2000" i="0" u="sng"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At higher frequencies classical physics predicted that more and more energy would be radiated from the body until the energy became infinite. </a:t>
            </a:r>
            <a:r>
              <a:rPr kumimoji="0" lang="en-US" altLang="en-US" sz="20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This broke the first law of thermodynamics </a:t>
            </a:r>
            <a:r>
              <a:rPr kumimoji="0" lang="en-US" altLang="en-US" sz="20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which is a fundamental part of all physics. This was called the </a:t>
            </a:r>
            <a:r>
              <a:rPr kumimoji="0" lang="en-US" altLang="en-US" sz="20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ultraviolet catastrophe</a:t>
            </a:r>
            <a:r>
              <a:rPr kumimoji="0" lang="en-US" altLang="en-US" sz="20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a:t>
            </a:r>
          </a:p>
        </p:txBody>
      </p:sp>
      <p:pic>
        <p:nvPicPr>
          <p:cNvPr id="16389" name="Picture 8" descr="Figure_37_02"/>
          <p:cNvPicPr>
            <a:picLocks noChangeAspect="1" noChangeArrowheads="1"/>
          </p:cNvPicPr>
          <p:nvPr/>
        </p:nvPicPr>
        <p:blipFill>
          <a:blip r:embed="rId3">
            <a:extLst>
              <a:ext uri="{28A0092B-C50C-407E-A947-70E740481C1C}">
                <a14:useLocalDpi xmlns:a14="http://schemas.microsoft.com/office/drawing/2010/main" val="0"/>
              </a:ext>
            </a:extLst>
          </a:blip>
          <a:srcRect b="2618"/>
          <a:stretch>
            <a:fillRect/>
          </a:stretch>
        </p:blipFill>
        <p:spPr bwMode="auto">
          <a:xfrm>
            <a:off x="7249681" y="1471352"/>
            <a:ext cx="4194175"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10510982" y="3759200"/>
            <a:ext cx="415636" cy="55418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510982" y="2909247"/>
            <a:ext cx="1570182" cy="923330"/>
          </a:xfrm>
          <a:prstGeom prst="rect">
            <a:avLst/>
          </a:prstGeom>
          <a:noFill/>
        </p:spPr>
        <p:txBody>
          <a:bodyPr wrap="square" rtlCol="0">
            <a:spAutoFit/>
          </a:bodyPr>
          <a:lstStyle/>
          <a:p>
            <a:r>
              <a:rPr lang="en-US" dirty="0">
                <a:latin typeface="Comic Sans MS" panose="030F0702030302020204" pitchFamily="66" charset="0"/>
              </a:rPr>
              <a:t>Works well </a:t>
            </a:r>
          </a:p>
          <a:p>
            <a:r>
              <a:rPr lang="en-US" dirty="0">
                <a:latin typeface="Comic Sans MS" panose="030F0702030302020204" pitchFamily="66" charset="0"/>
              </a:rPr>
              <a:t>Here at low wavelengths</a:t>
            </a:r>
          </a:p>
        </p:txBody>
      </p:sp>
    </p:spTree>
    <p:extLst>
      <p:ext uri="{BB962C8B-B14F-4D97-AF65-F5344CB8AC3E}">
        <p14:creationId xmlns:p14="http://schemas.microsoft.com/office/powerpoint/2010/main" val="902000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a:xfrm>
            <a:off x="1981200" y="0"/>
            <a:ext cx="8229600" cy="1295400"/>
          </a:xfrm>
        </p:spPr>
        <p:txBody>
          <a:bodyPr>
            <a:normAutofit fontScale="90000"/>
          </a:bodyPr>
          <a:lstStyle/>
          <a:p>
            <a:pPr eaLnBrk="1" hangingPunct="1"/>
            <a:r>
              <a:rPr lang="en-US" altLang="en-US" dirty="0">
                <a:latin typeface="Comic Sans MS" panose="030F0702030302020204" pitchFamily="66" charset="0"/>
              </a:rPr>
              <a:t>Planck’s Quantum Hypothesis; Blackbody Radiation</a:t>
            </a:r>
          </a:p>
        </p:txBody>
      </p:sp>
      <p:sp>
        <p:nvSpPr>
          <p:cNvPr id="18435" name="Text Box 2"/>
          <p:cNvSpPr txBox="1">
            <a:spLocks noChangeArrowheads="1"/>
          </p:cNvSpPr>
          <p:nvPr/>
        </p:nvSpPr>
        <p:spPr bwMode="auto">
          <a:xfrm>
            <a:off x="906087" y="1524001"/>
            <a:ext cx="1061880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The  solution proposed by Max Planck in 1900, suggested that the </a:t>
            </a:r>
            <a:r>
              <a:rPr kumimoji="0" lang="en-US" altLang="en-US" sz="2800" b="1" i="0" u="sng"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energy of atomic oscillations within atoms cannot have an arbitrary value;</a:t>
            </a:r>
            <a:r>
              <a:rPr kumimoji="0" lang="en-US" altLang="en-US" sz="28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 it is related to the frequency:</a:t>
            </a:r>
          </a:p>
        </p:txBody>
      </p:sp>
      <p:sp>
        <p:nvSpPr>
          <p:cNvPr id="18436" name="Text Box 4"/>
          <p:cNvSpPr txBox="1">
            <a:spLocks noChangeArrowheads="1"/>
          </p:cNvSpPr>
          <p:nvPr/>
        </p:nvSpPr>
        <p:spPr bwMode="auto">
          <a:xfrm>
            <a:off x="776377" y="4572000"/>
            <a:ext cx="1074851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The constant </a:t>
            </a:r>
            <a:r>
              <a:rPr kumimoji="0" lang="en-US" altLang="en-US" sz="2800" b="1" i="1"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h</a:t>
            </a:r>
            <a:r>
              <a:rPr kumimoji="0" lang="en-US" altLang="en-US" sz="28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 is called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Planck’s constant</a:t>
            </a:r>
            <a:r>
              <a:rPr kumimoji="0" lang="en-US" altLang="en-US" sz="28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n is a quantum number ( discrete number as opposed to continuous)</a:t>
            </a:r>
          </a:p>
        </p:txBody>
      </p:sp>
      <p:pic>
        <p:nvPicPr>
          <p:cNvPr id="18438" name="Picture 7" descr="37-2"/>
          <p:cNvPicPr>
            <a:picLocks noChangeAspect="1" noChangeArrowheads="1"/>
          </p:cNvPicPr>
          <p:nvPr/>
        </p:nvPicPr>
        <p:blipFill>
          <a:blip r:embed="rId2">
            <a:extLst>
              <a:ext uri="{28A0092B-C50C-407E-A947-70E740481C1C}">
                <a14:useLocalDpi xmlns:a14="http://schemas.microsoft.com/office/drawing/2010/main" val="0"/>
              </a:ext>
            </a:extLst>
          </a:blip>
          <a:srcRect r="45641"/>
          <a:stretch>
            <a:fillRect/>
          </a:stretch>
        </p:blipFill>
        <p:spPr bwMode="auto">
          <a:xfrm>
            <a:off x="3170412" y="3308466"/>
            <a:ext cx="564832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18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1273502" y="1369087"/>
            <a:ext cx="96449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If light is a wave, interference effects will be seen, where one part of a wave front can interact with another part.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One way to study this is to do a double-slit experiment:</a:t>
            </a:r>
          </a:p>
        </p:txBody>
      </p:sp>
      <p:sp>
        <p:nvSpPr>
          <p:cNvPr id="41994" name="Rectangle 10"/>
          <p:cNvSpPr>
            <a:spLocks noGrp="1" noChangeArrowheads="1"/>
          </p:cNvSpPr>
          <p:nvPr>
            <p:ph type="title"/>
          </p:nvPr>
        </p:nvSpPr>
        <p:spPr>
          <a:xfrm>
            <a:off x="1981200" y="1"/>
            <a:ext cx="8229600" cy="1230313"/>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pic>
        <p:nvPicPr>
          <p:cNvPr id="41996" name="Picture 12" descr="Figure_34_05"/>
          <p:cNvPicPr>
            <a:picLocks noChangeAspect="1" noChangeArrowheads="1"/>
          </p:cNvPicPr>
          <p:nvPr/>
        </p:nvPicPr>
        <p:blipFill>
          <a:blip r:embed="rId3">
            <a:extLst>
              <a:ext uri="{28A0092B-C50C-407E-A947-70E740481C1C}">
                <a14:useLocalDpi xmlns:a14="http://schemas.microsoft.com/office/drawing/2010/main" val="0"/>
              </a:ext>
            </a:extLst>
          </a:blip>
          <a:srcRect b="6480"/>
          <a:stretch>
            <a:fillRect/>
          </a:stretch>
        </p:blipFill>
        <p:spPr bwMode="auto">
          <a:xfrm>
            <a:off x="1689815" y="3665913"/>
            <a:ext cx="9266396" cy="2532987"/>
          </a:xfrm>
          <a:prstGeom prst="rect">
            <a:avLst/>
          </a:prstGeom>
          <a:noFill/>
          <a:extLst>
            <a:ext uri="{909E8E84-426E-40dd-AFC4-6F175D3DCCD1}">
              <a14:hiddenFill xmlns:a14="http://schemas.microsoft.com/office/drawing/2010/main">
                <a:solidFill>
                  <a:srgbClr val="FFFFFF"/>
                </a:solidFill>
              </a14:hiddenFill>
            </a:ext>
          </a:extLst>
        </p:spPr>
      </p:pic>
      <p:sp>
        <p:nvSpPr>
          <p:cNvPr id="41997" name="Rectangle 13"/>
          <p:cNvSpPr>
            <a:spLocks noChangeArrowheads="1"/>
          </p:cNvSpPr>
          <p:nvPr/>
        </p:nvSpPr>
        <p:spPr bwMode="auto">
          <a:xfrm>
            <a:off x="3214689" y="5486400"/>
            <a:ext cx="350837" cy="312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1998" name="Rectangle 14"/>
          <p:cNvSpPr>
            <a:spLocks noChangeArrowheads="1"/>
          </p:cNvSpPr>
          <p:nvPr/>
        </p:nvSpPr>
        <p:spPr bwMode="auto">
          <a:xfrm>
            <a:off x="5972175" y="5489575"/>
            <a:ext cx="350838" cy="312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1999" name="Rectangle 15"/>
          <p:cNvSpPr>
            <a:spLocks noChangeArrowheads="1"/>
          </p:cNvSpPr>
          <p:nvPr/>
        </p:nvSpPr>
        <p:spPr bwMode="auto">
          <a:xfrm>
            <a:off x="8504239" y="5487989"/>
            <a:ext cx="350837" cy="312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5947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854679" y="1447800"/>
            <a:ext cx="8279921"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Planck found the value of his constant by fitting blackbody curves to the formula</a:t>
            </a:r>
          </a:p>
        </p:txBody>
      </p:sp>
      <p:sp>
        <p:nvSpPr>
          <p:cNvPr id="19460" name="Text Box 5"/>
          <p:cNvSpPr txBox="1">
            <a:spLocks noChangeArrowheads="1"/>
          </p:cNvSpPr>
          <p:nvPr/>
        </p:nvSpPr>
        <p:spPr bwMode="auto">
          <a:xfrm>
            <a:off x="1379913" y="4648200"/>
            <a:ext cx="85260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Planck’s proposal was that the energy of an oscillation had to be an </a:t>
            </a:r>
            <a:r>
              <a:rPr kumimoji="0" lang="en-US" altLang="en-US" sz="2800" b="1" i="0" u="sng"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integral multiple of </a:t>
            </a:r>
            <a:r>
              <a:rPr kumimoji="0" lang="en-US" altLang="en-US" sz="2800" b="1" i="1" u="sng"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hf</a:t>
            </a:r>
            <a:r>
              <a:rPr kumimoji="0" lang="en-US" altLang="en-US" sz="28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 This is called the </a:t>
            </a:r>
            <a:r>
              <a:rPr kumimoji="0" lang="en-US" altLang="en-US" sz="2800" b="1" i="0" u="sng"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quantization of energy.</a:t>
            </a:r>
          </a:p>
        </p:txBody>
      </p:sp>
      <p:sp>
        <p:nvSpPr>
          <p:cNvPr id="19461" name="Rectangle 6"/>
          <p:cNvSpPr>
            <a:spLocks noGrp="1" noChangeArrowheads="1"/>
          </p:cNvSpPr>
          <p:nvPr>
            <p:ph type="title"/>
          </p:nvPr>
        </p:nvSpPr>
        <p:spPr>
          <a:xfrm>
            <a:off x="1981200" y="0"/>
            <a:ext cx="8229600" cy="1295400"/>
          </a:xfrm>
        </p:spPr>
        <p:txBody>
          <a:bodyPr>
            <a:normAutofit fontScale="90000"/>
          </a:bodyPr>
          <a:lstStyle/>
          <a:p>
            <a:pPr eaLnBrk="1" hangingPunct="1"/>
            <a:r>
              <a:rPr lang="en-US" altLang="en-US" dirty="0">
                <a:latin typeface="Comic Sans MS" panose="030F0702030302020204" pitchFamily="66" charset="0"/>
              </a:rPr>
              <a:t>Planck’s Quantum Hypothesis; Blackbody Radiation</a:t>
            </a:r>
          </a:p>
        </p:txBody>
      </p:sp>
      <p:sp>
        <p:nvSpPr>
          <p:cNvPr id="19462" name="Text Box 8"/>
          <p:cNvSpPr txBox="1">
            <a:spLocks noChangeArrowheads="1"/>
          </p:cNvSpPr>
          <p:nvPr/>
        </p:nvSpPr>
        <p:spPr bwMode="auto">
          <a:xfrm>
            <a:off x="2362200" y="3276601"/>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2683C6">
                    <a:lumMod val="50000"/>
                  </a:srgbClr>
                </a:solidFill>
                <a:effectLst/>
                <a:uLnTx/>
                <a:uFillTx/>
                <a:latin typeface="Comic Sans MS" panose="030F0702030302020204" pitchFamily="66" charset="0"/>
                <a:ea typeface="+mn-ea"/>
                <a:cs typeface="+mn-cs"/>
              </a:rPr>
              <a:t>giving</a:t>
            </a:r>
          </a:p>
        </p:txBody>
      </p:sp>
      <p:pic>
        <p:nvPicPr>
          <p:cNvPr id="19463" name="Picture 13" descr="p989-1"/>
          <p:cNvPicPr>
            <a:picLocks noChangeAspect="1" noChangeArrowheads="1"/>
          </p:cNvPicPr>
          <p:nvPr/>
        </p:nvPicPr>
        <p:blipFill>
          <a:blip r:embed="rId2">
            <a:extLst>
              <a:ext uri="{28A0092B-C50C-407E-A947-70E740481C1C}">
                <a14:useLocalDpi xmlns:a14="http://schemas.microsoft.com/office/drawing/2010/main" val="0"/>
              </a:ext>
            </a:extLst>
          </a:blip>
          <a:srcRect r="5388"/>
          <a:stretch>
            <a:fillRect/>
          </a:stretch>
        </p:blipFill>
        <p:spPr bwMode="auto">
          <a:xfrm>
            <a:off x="4554539" y="2501900"/>
            <a:ext cx="31781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4" descr="p98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438" y="3951289"/>
            <a:ext cx="34734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412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4"/>
            <a:ext cx="10058400" cy="688182"/>
          </a:xfrm>
        </p:spPr>
        <p:txBody>
          <a:bodyPr>
            <a:normAutofit fontScale="90000"/>
          </a:bodyPr>
          <a:lstStyle/>
          <a:p>
            <a:r>
              <a:rPr lang="en-US" altLang="en-US" dirty="0">
                <a:solidFill>
                  <a:prstClr val="black">
                    <a:lumMod val="75000"/>
                    <a:lumOff val="25000"/>
                  </a:prstClr>
                </a:solidFill>
                <a:latin typeface="Comic Sans MS" panose="030F0702030302020204" pitchFamily="66" charset="0"/>
              </a:rPr>
              <a:t>Planck’s Quantum Hypothesis</a:t>
            </a:r>
            <a:endParaRPr lang="en-US" dirty="0"/>
          </a:p>
        </p:txBody>
      </p:sp>
      <p:sp>
        <p:nvSpPr>
          <p:cNvPr id="4" name="Content Placeholder 3"/>
          <p:cNvSpPr>
            <a:spLocks noGrp="1"/>
          </p:cNvSpPr>
          <p:nvPr>
            <p:ph idx="1"/>
          </p:nvPr>
        </p:nvSpPr>
        <p:spPr/>
        <p:txBody>
          <a:bodyPr/>
          <a:lstStyle/>
          <a:p>
            <a:endParaRPr lang="en-US" dirty="0"/>
          </a:p>
          <a:p>
            <a:pPr>
              <a:buFont typeface="Wingdings" panose="05000000000000000000" pitchFamily="2" charset="2"/>
              <a:buChar char="§"/>
            </a:pPr>
            <a:r>
              <a:rPr lang="en-US" sz="2400" dirty="0">
                <a:solidFill>
                  <a:schemeClr val="accent2">
                    <a:lumMod val="50000"/>
                  </a:schemeClr>
                </a:solidFill>
                <a:latin typeface="Comic Sans MS" panose="030F0702030302020204" pitchFamily="66" charset="0"/>
              </a:rPr>
              <a:t> </a:t>
            </a:r>
            <a:r>
              <a:rPr lang="en-US" sz="2400" b="1" i="1" dirty="0">
                <a:solidFill>
                  <a:schemeClr val="accent2">
                    <a:lumMod val="50000"/>
                  </a:schemeClr>
                </a:solidFill>
                <a:latin typeface="Comic Sans MS" panose="030F0702030302020204" pitchFamily="66" charset="0"/>
              </a:rPr>
              <a:t>E= </a:t>
            </a:r>
            <a:r>
              <a:rPr lang="en-US" sz="2400" b="1" i="1" dirty="0" err="1">
                <a:solidFill>
                  <a:schemeClr val="accent2">
                    <a:lumMod val="50000"/>
                  </a:schemeClr>
                </a:solidFill>
                <a:latin typeface="Comic Sans MS" panose="030F0702030302020204" pitchFamily="66" charset="0"/>
              </a:rPr>
              <a:t>nhf</a:t>
            </a:r>
            <a:r>
              <a:rPr lang="en-US" sz="2400" b="1" i="1" dirty="0">
                <a:solidFill>
                  <a:schemeClr val="accent2">
                    <a:lumMod val="50000"/>
                  </a:schemeClr>
                </a:solidFill>
                <a:latin typeface="Comic Sans MS" panose="030F0702030302020204" pitchFamily="66" charset="0"/>
              </a:rPr>
              <a:t> </a:t>
            </a:r>
            <a:r>
              <a:rPr lang="en-US" sz="2400" dirty="0">
                <a:solidFill>
                  <a:schemeClr val="accent2">
                    <a:lumMod val="50000"/>
                  </a:schemeClr>
                </a:solidFill>
                <a:latin typeface="Comic Sans MS" panose="030F0702030302020204" pitchFamily="66" charset="0"/>
              </a:rPr>
              <a:t>is </a:t>
            </a:r>
            <a:r>
              <a:rPr lang="en-US" sz="2400" u="sng" dirty="0">
                <a:solidFill>
                  <a:srgbClr val="FF0000"/>
                </a:solidFill>
                <a:latin typeface="Comic Sans MS" panose="030F0702030302020204" pitchFamily="66" charset="0"/>
              </a:rPr>
              <a:t>called Plank’s quantum hypothesis.</a:t>
            </a:r>
          </a:p>
          <a:p>
            <a:pPr>
              <a:buFont typeface="Wingdings" panose="05000000000000000000" pitchFamily="2" charset="2"/>
              <a:buChar char="§"/>
            </a:pPr>
            <a:r>
              <a:rPr lang="en-US" sz="2400" dirty="0">
                <a:solidFill>
                  <a:schemeClr val="accent2">
                    <a:lumMod val="50000"/>
                  </a:schemeClr>
                </a:solidFill>
                <a:latin typeface="Comic Sans MS" panose="030F0702030302020204" pitchFamily="66" charset="0"/>
              </a:rPr>
              <a:t> The quantum hypothesis states that the </a:t>
            </a:r>
            <a:r>
              <a:rPr lang="en-US" sz="2400" b="1" u="sng" dirty="0">
                <a:solidFill>
                  <a:schemeClr val="accent2">
                    <a:lumMod val="50000"/>
                  </a:schemeClr>
                </a:solidFill>
                <a:latin typeface="Comic Sans MS" panose="030F0702030302020204" pitchFamily="66" charset="0"/>
              </a:rPr>
              <a:t>energy of an oscillator can be </a:t>
            </a:r>
            <a:r>
              <a:rPr lang="en-US" sz="2400" b="1" u="sng" dirty="0" err="1">
                <a:solidFill>
                  <a:schemeClr val="accent2">
                    <a:lumMod val="50000"/>
                  </a:schemeClr>
                </a:solidFill>
                <a:latin typeface="Comic Sans MS" panose="030F0702030302020204" pitchFamily="66" charset="0"/>
              </a:rPr>
              <a:t>hf</a:t>
            </a:r>
            <a:r>
              <a:rPr lang="en-US" sz="2400" b="1" u="sng" dirty="0">
                <a:solidFill>
                  <a:schemeClr val="accent2">
                    <a:lumMod val="50000"/>
                  </a:schemeClr>
                </a:solidFill>
                <a:latin typeface="Comic Sans MS" panose="030F0702030302020204" pitchFamily="66" charset="0"/>
              </a:rPr>
              <a:t>, 2hf, 3hf, and so on, and no values between</a:t>
            </a:r>
            <a:r>
              <a:rPr lang="en-US" sz="2400" u="sng" dirty="0">
                <a:solidFill>
                  <a:schemeClr val="accent2">
                    <a:lumMod val="50000"/>
                  </a:schemeClr>
                </a:solidFill>
                <a:latin typeface="Comic Sans MS" panose="030F0702030302020204" pitchFamily="66" charset="0"/>
              </a:rPr>
              <a:t>.</a:t>
            </a:r>
          </a:p>
          <a:p>
            <a:pPr>
              <a:buFont typeface="Wingdings" panose="05000000000000000000" pitchFamily="2" charset="2"/>
              <a:buChar char="§"/>
            </a:pPr>
            <a:r>
              <a:rPr lang="en-US" sz="2400" dirty="0">
                <a:solidFill>
                  <a:schemeClr val="accent2">
                    <a:lumMod val="50000"/>
                  </a:schemeClr>
                </a:solidFill>
                <a:latin typeface="Comic Sans MS" panose="030F0702030302020204" pitchFamily="66" charset="0"/>
              </a:rPr>
              <a:t>Energy would not be a continuous, rather quantized, it exists only discrete amounts of it, </a:t>
            </a:r>
            <a:r>
              <a:rPr lang="en-US" sz="2400" u="sng" dirty="0">
                <a:solidFill>
                  <a:schemeClr val="accent2">
                    <a:lumMod val="50000"/>
                  </a:schemeClr>
                </a:solidFill>
                <a:latin typeface="Comic Sans MS" panose="030F0702030302020204" pitchFamily="66" charset="0"/>
              </a:rPr>
              <a:t>not just any amount of amplitude of vibration is possible but the amplitude of vibration is related to frequency. </a:t>
            </a:r>
          </a:p>
          <a:p>
            <a:pPr marL="0" indent="0">
              <a:buNone/>
            </a:pPr>
            <a:r>
              <a:rPr lang="en-US" sz="2400" dirty="0">
                <a:solidFill>
                  <a:schemeClr val="accent2">
                    <a:lumMod val="50000"/>
                  </a:schemeClr>
                </a:solidFill>
                <a:latin typeface="Comic Sans MS" panose="030F0702030302020204" pitchFamily="66" charset="0"/>
              </a:rPr>
              <a:t>( Simple analogy of quantized or discrete: is stairs, when continuous energy is similar to a ramp)  </a:t>
            </a:r>
          </a:p>
        </p:txBody>
      </p:sp>
    </p:spTree>
    <p:extLst>
      <p:ext uri="{BB962C8B-B14F-4D97-AF65-F5344CB8AC3E}">
        <p14:creationId xmlns:p14="http://schemas.microsoft.com/office/powerpoint/2010/main" val="3309027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DACEC0-541D-4FED-932F-5D71A149C046}"/>
              </a:ext>
            </a:extLst>
          </p:cNvPr>
          <p:cNvSpPr>
            <a:spLocks noGrp="1"/>
          </p:cNvSpPr>
          <p:nvPr>
            <p:ph type="title"/>
          </p:nvPr>
        </p:nvSpPr>
        <p:spPr>
          <a:xfrm>
            <a:off x="566619" y="139040"/>
            <a:ext cx="11157358" cy="1308685"/>
          </a:xfrm>
        </p:spPr>
        <p:txBody>
          <a:bodyPr>
            <a:normAutofit fontScale="90000"/>
          </a:bodyPr>
          <a:lstStyle/>
          <a:p>
            <a:r>
              <a:rPr lang="en-US" b="1" dirty="0"/>
              <a:t/>
            </a:r>
            <a:br>
              <a:rPr lang="en-US" b="1" dirty="0"/>
            </a:br>
            <a:r>
              <a:rPr lang="en-US" b="1" dirty="0">
                <a:latin typeface="Comic Sans MS" panose="030F0702030302020204" pitchFamily="66" charset="0"/>
              </a:rPr>
              <a:t>Albert Einstein and The Photoelectric Effect</a:t>
            </a:r>
            <a:endParaRPr lang="en-US" dirty="0">
              <a:latin typeface="Comic Sans MS" panose="030F0702030302020204" pitchFamily="66" charset="0"/>
            </a:endParaRPr>
          </a:p>
        </p:txBody>
      </p:sp>
      <p:pic>
        <p:nvPicPr>
          <p:cNvPr id="4" name="Content Placeholder 3">
            <a:extLst>
              <a:ext uri="{FF2B5EF4-FFF2-40B4-BE49-F238E27FC236}">
                <a16:creationId xmlns:a16="http://schemas.microsoft.com/office/drawing/2014/main" xmlns="" id="{8664D867-4607-450F-9E3D-E8DE95CFC608}"/>
              </a:ext>
            </a:extLst>
          </p:cNvPr>
          <p:cNvPicPr>
            <a:picLocks noGrp="1" noChangeAspect="1"/>
          </p:cNvPicPr>
          <p:nvPr>
            <p:ph idx="1"/>
          </p:nvPr>
        </p:nvPicPr>
        <p:blipFill rotWithShape="1">
          <a:blip r:embed="rId2"/>
          <a:srcRect l="5511" t="18334" r="28916" b="16601"/>
          <a:stretch/>
        </p:blipFill>
        <p:spPr>
          <a:xfrm>
            <a:off x="1526795" y="1602297"/>
            <a:ext cx="6658413" cy="3716323"/>
          </a:xfrm>
          <a:prstGeom prst="rect">
            <a:avLst/>
          </a:prstGeom>
        </p:spPr>
      </p:pic>
      <p:sp>
        <p:nvSpPr>
          <p:cNvPr id="5" name="Rectangle 4">
            <a:extLst>
              <a:ext uri="{FF2B5EF4-FFF2-40B4-BE49-F238E27FC236}">
                <a16:creationId xmlns:a16="http://schemas.microsoft.com/office/drawing/2014/main" xmlns="" id="{C77BC2AD-1937-463D-BF5E-9EF5D5E24810}"/>
              </a:ext>
            </a:extLst>
          </p:cNvPr>
          <p:cNvSpPr/>
          <p:nvPr/>
        </p:nvSpPr>
        <p:spPr>
          <a:xfrm>
            <a:off x="1526795" y="5695285"/>
            <a:ext cx="5498621" cy="369332"/>
          </a:xfrm>
          <a:prstGeom prst="rect">
            <a:avLst/>
          </a:prstGeom>
        </p:spPr>
        <p:txBody>
          <a:bodyPr wrap="none">
            <a:spAutoFit/>
          </a:bodyPr>
          <a:lstStyle/>
          <a:p>
            <a:r>
              <a:rPr lang="en-US" dirty="0">
                <a:latin typeface="Comic Sans MS" panose="030F0702030302020204" pitchFamily="66" charset="0"/>
              </a:rPr>
              <a:t>https://www.youtube.com/watch?v=0b0axfyJ4oo</a:t>
            </a:r>
          </a:p>
        </p:txBody>
      </p:sp>
    </p:spTree>
    <p:extLst>
      <p:ext uri="{BB962C8B-B14F-4D97-AF65-F5344CB8AC3E}">
        <p14:creationId xmlns:p14="http://schemas.microsoft.com/office/powerpoint/2010/main" val="3409297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767751" y="1095252"/>
            <a:ext cx="990516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rgbClr val="002060"/>
                </a:solidFill>
                <a:latin typeface="Comic Sans MS" panose="030F0702030302020204" pitchFamily="66" charset="0"/>
              </a:rPr>
              <a:t>It took 100 years…And Einstein used Planck theory</a:t>
            </a:r>
          </a:p>
          <a:p>
            <a:pPr eaLnBrk="1" hangingPunct="1">
              <a:spcBef>
                <a:spcPct val="50000"/>
              </a:spcBef>
            </a:pPr>
            <a:r>
              <a:rPr lang="en-US" altLang="en-US" dirty="0">
                <a:solidFill>
                  <a:srgbClr val="002060"/>
                </a:solidFill>
                <a:latin typeface="Comic Sans MS" panose="030F0702030302020204" pitchFamily="66" charset="0"/>
              </a:rPr>
              <a:t>Einstein suggested that, given the success of Planck’s theory, </a:t>
            </a:r>
            <a:r>
              <a:rPr lang="en-US" altLang="en-US" u="sng" dirty="0">
                <a:solidFill>
                  <a:srgbClr val="002060"/>
                </a:solidFill>
                <a:latin typeface="Comic Sans MS" panose="030F0702030302020204" pitchFamily="66" charset="0"/>
              </a:rPr>
              <a:t>light must be emitted in small energy packets</a:t>
            </a:r>
            <a:r>
              <a:rPr lang="en-US" altLang="en-US" dirty="0">
                <a:solidFill>
                  <a:srgbClr val="002060"/>
                </a:solidFill>
                <a:latin typeface="Comic Sans MS" panose="030F0702030302020204" pitchFamily="66" charset="0"/>
              </a:rPr>
              <a:t>:</a:t>
            </a:r>
          </a:p>
        </p:txBody>
      </p:sp>
      <p:sp>
        <p:nvSpPr>
          <p:cNvPr id="20484" name="Text Box 6"/>
          <p:cNvSpPr txBox="1">
            <a:spLocks noChangeArrowheads="1"/>
          </p:cNvSpPr>
          <p:nvPr/>
        </p:nvSpPr>
        <p:spPr bwMode="auto">
          <a:xfrm>
            <a:off x="586596" y="3434160"/>
            <a:ext cx="1055010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rgbClr val="002060"/>
                </a:solidFill>
                <a:latin typeface="Comic Sans MS" panose="030F0702030302020204" pitchFamily="66" charset="0"/>
              </a:rPr>
              <a:t>These tiny packets, </a:t>
            </a:r>
            <a:r>
              <a:rPr lang="en-US" altLang="en-US" u="sng" dirty="0">
                <a:solidFill>
                  <a:srgbClr val="FF0000"/>
                </a:solidFill>
                <a:latin typeface="Comic Sans MS" panose="030F0702030302020204" pitchFamily="66" charset="0"/>
              </a:rPr>
              <a:t>or particles</a:t>
            </a:r>
            <a:r>
              <a:rPr lang="en-US" altLang="en-US" dirty="0">
                <a:solidFill>
                  <a:srgbClr val="002060"/>
                </a:solidFill>
                <a:latin typeface="Comic Sans MS" panose="030F0702030302020204" pitchFamily="66" charset="0"/>
              </a:rPr>
              <a:t>, are called photons (called first </a:t>
            </a:r>
            <a:r>
              <a:rPr lang="en-US" altLang="en-US" dirty="0" err="1">
                <a:solidFill>
                  <a:srgbClr val="002060"/>
                </a:solidFill>
                <a:latin typeface="Comic Sans MS" panose="030F0702030302020204" pitchFamily="66" charset="0"/>
              </a:rPr>
              <a:t>quantas</a:t>
            </a:r>
            <a:r>
              <a:rPr lang="en-US" altLang="en-US" dirty="0">
                <a:solidFill>
                  <a:srgbClr val="002060"/>
                </a:solidFill>
                <a:latin typeface="Comic Sans MS" panose="030F0702030302020204" pitchFamily="66" charset="0"/>
              </a:rPr>
              <a:t>).</a:t>
            </a:r>
          </a:p>
        </p:txBody>
      </p:sp>
      <p:sp>
        <p:nvSpPr>
          <p:cNvPr id="20485" name="Rectangle 7"/>
          <p:cNvSpPr>
            <a:spLocks noGrp="1" noChangeArrowheads="1"/>
          </p:cNvSpPr>
          <p:nvPr>
            <p:ph type="title"/>
          </p:nvPr>
        </p:nvSpPr>
        <p:spPr>
          <a:xfrm>
            <a:off x="1981200" y="0"/>
            <a:ext cx="8229600" cy="1219200"/>
          </a:xfrm>
        </p:spPr>
        <p:txBody>
          <a:bodyPr>
            <a:normAutofit fontScale="90000"/>
          </a:bodyPr>
          <a:lstStyle/>
          <a:p>
            <a:pPr eaLnBrk="1" hangingPunct="1"/>
            <a:r>
              <a:rPr lang="en-US" altLang="en-US" dirty="0">
                <a:latin typeface="Comic Sans MS" panose="030F0702030302020204" pitchFamily="66" charset="0"/>
              </a:rPr>
              <a:t>Photon Theory of Light and the Photoelectric Effect</a:t>
            </a:r>
          </a:p>
        </p:txBody>
      </p:sp>
      <p:grpSp>
        <p:nvGrpSpPr>
          <p:cNvPr id="20486" name="Group 12"/>
          <p:cNvGrpSpPr>
            <a:grpSpLocks/>
          </p:cNvGrpSpPr>
          <p:nvPr/>
        </p:nvGrpSpPr>
        <p:grpSpPr bwMode="auto">
          <a:xfrm>
            <a:off x="4649698" y="2785134"/>
            <a:ext cx="2141268" cy="779226"/>
            <a:chOff x="2169" y="2160"/>
            <a:chExt cx="1127" cy="395"/>
          </a:xfrm>
        </p:grpSpPr>
        <p:pic>
          <p:nvPicPr>
            <p:cNvPr id="20487" name="Picture 9" descr="37-3"/>
            <p:cNvPicPr>
              <a:picLocks noChangeAspect="1" noChangeArrowheads="1"/>
            </p:cNvPicPr>
            <p:nvPr/>
          </p:nvPicPr>
          <p:blipFill>
            <a:blip r:embed="rId2">
              <a:extLst>
                <a:ext uri="{28A0092B-C50C-407E-A947-70E740481C1C}">
                  <a14:useLocalDpi xmlns:a14="http://schemas.microsoft.com/office/drawing/2010/main" val="0"/>
                </a:ext>
              </a:extLst>
            </a:blip>
            <a:srcRect r="85814"/>
            <a:stretch>
              <a:fillRect/>
            </a:stretch>
          </p:blipFill>
          <p:spPr bwMode="auto">
            <a:xfrm>
              <a:off x="2169" y="2160"/>
              <a:ext cx="103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10"/>
            <p:cNvSpPr txBox="1">
              <a:spLocks noChangeArrowheads="1"/>
            </p:cNvSpPr>
            <p:nvPr/>
          </p:nvSpPr>
          <p:spPr bwMode="auto">
            <a:xfrm>
              <a:off x="3118" y="2162"/>
              <a:ext cx="1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r>
                <a:rPr lang="en-US" altLang="en-US" b="0" dirty="0"/>
                <a:t>.</a:t>
              </a:r>
              <a:endParaRPr lang="en-US" altLang="en-US" dirty="0"/>
            </a:p>
          </p:txBody>
        </p:sp>
      </p:grpSp>
      <p:sp>
        <p:nvSpPr>
          <p:cNvPr id="2" name="Rectangle 1"/>
          <p:cNvSpPr/>
          <p:nvPr/>
        </p:nvSpPr>
        <p:spPr>
          <a:xfrm>
            <a:off x="767752" y="4475200"/>
            <a:ext cx="10239554" cy="1569660"/>
          </a:xfrm>
          <a:prstGeom prst="rect">
            <a:avLst/>
          </a:prstGeom>
        </p:spPr>
        <p:txBody>
          <a:bodyPr wrap="square">
            <a:spAutoFit/>
          </a:bodyPr>
          <a:lstStyle/>
          <a:p>
            <a:pPr lvl="0">
              <a:defRPr/>
            </a:pPr>
            <a:r>
              <a:rPr lang="en-US" sz="2400" dirty="0">
                <a:solidFill>
                  <a:prstClr val="black"/>
                </a:solidFill>
              </a:rPr>
              <a:t>"…</a:t>
            </a:r>
            <a:r>
              <a:rPr lang="en-US" sz="2400" dirty="0">
                <a:solidFill>
                  <a:prstClr val="black"/>
                </a:solidFill>
                <a:latin typeface="Comic Sans MS" panose="030F0702030302020204" pitchFamily="66" charset="0"/>
              </a:rPr>
              <a:t>the energy in a beam of light is not distributed continuously through space, but consists of a finite number of energy quanta, which are localized at points, which cannot be subdivided, and which are absorbed and emitted only as whole units.”</a:t>
            </a:r>
          </a:p>
        </p:txBody>
      </p:sp>
    </p:spTree>
    <p:extLst>
      <p:ext uri="{BB962C8B-B14F-4D97-AF65-F5344CB8AC3E}">
        <p14:creationId xmlns:p14="http://schemas.microsoft.com/office/powerpoint/2010/main" val="2553346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Grp="1" noChangeArrowheads="1"/>
          </p:cNvSpPr>
          <p:nvPr>
            <p:ph type="title"/>
          </p:nvPr>
        </p:nvSpPr>
        <p:spPr>
          <a:xfrm>
            <a:off x="1981200" y="0"/>
            <a:ext cx="8229600" cy="1371600"/>
          </a:xfrm>
        </p:spPr>
        <p:txBody>
          <a:bodyPr/>
          <a:lstStyle/>
          <a:p>
            <a:pPr eaLnBrk="1" hangingPunct="1"/>
            <a:r>
              <a:rPr lang="en-US" altLang="en-US" dirty="0">
                <a:latin typeface="Comic Sans MS" panose="030F0702030302020204" pitchFamily="66" charset="0"/>
              </a:rPr>
              <a:t>Photon Theory of Light and the Photoelectric Effect</a:t>
            </a:r>
          </a:p>
        </p:txBody>
      </p:sp>
      <p:sp>
        <p:nvSpPr>
          <p:cNvPr id="27652" name="Text Box 5"/>
          <p:cNvSpPr txBox="1">
            <a:spLocks noChangeArrowheads="1"/>
          </p:cNvSpPr>
          <p:nvPr/>
        </p:nvSpPr>
        <p:spPr bwMode="auto">
          <a:xfrm>
            <a:off x="2096192" y="2388524"/>
            <a:ext cx="73152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rgbClr val="002060"/>
                </a:solidFill>
                <a:latin typeface="Comic Sans MS" panose="030F0702030302020204" pitchFamily="66" charset="0"/>
              </a:rPr>
              <a:t>Example 7: Photon energy.</a:t>
            </a:r>
          </a:p>
          <a:p>
            <a:pPr eaLnBrk="1" hangingPunct="1">
              <a:spcBef>
                <a:spcPct val="50000"/>
              </a:spcBef>
            </a:pPr>
            <a:r>
              <a:rPr lang="en-US" altLang="en-US" dirty="0">
                <a:solidFill>
                  <a:srgbClr val="002060"/>
                </a:solidFill>
                <a:latin typeface="Comic Sans MS" panose="030F0702030302020204" pitchFamily="66" charset="0"/>
              </a:rPr>
              <a:t>Calculate the energy of a photon of blue light, </a:t>
            </a:r>
            <a:r>
              <a:rPr lang="el-GR" altLang="en-US" i="1" dirty="0">
                <a:solidFill>
                  <a:srgbClr val="002060"/>
                </a:solidFill>
                <a:latin typeface="Comic Sans MS" panose="030F0702030302020204" pitchFamily="66" charset="0"/>
                <a:cs typeface="Times New Roman" panose="02020603050405020304" pitchFamily="18" charset="0"/>
              </a:rPr>
              <a:t>λ</a:t>
            </a:r>
            <a:r>
              <a:rPr lang="en-US" altLang="en-US" dirty="0">
                <a:solidFill>
                  <a:srgbClr val="002060"/>
                </a:solidFill>
                <a:latin typeface="Comic Sans MS" panose="030F0702030302020204" pitchFamily="66" charset="0"/>
                <a:cs typeface="Times New Roman" panose="02020603050405020304" pitchFamily="18" charset="0"/>
              </a:rPr>
              <a:t> = 450 nm</a:t>
            </a:r>
            <a:r>
              <a:rPr lang="en-US" altLang="en-US" dirty="0">
                <a:solidFill>
                  <a:srgbClr val="002060"/>
                </a:solidFill>
                <a:latin typeface="Comic Sans MS" panose="030F0702030302020204" pitchFamily="66" charset="0"/>
              </a:rPr>
              <a:t> in air (or vacuum).</a:t>
            </a:r>
          </a:p>
        </p:txBody>
      </p:sp>
    </p:spTree>
    <p:extLst>
      <p:ext uri="{BB962C8B-B14F-4D97-AF65-F5344CB8AC3E}">
        <p14:creationId xmlns:p14="http://schemas.microsoft.com/office/powerpoint/2010/main" val="256506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981200" y="0"/>
            <a:ext cx="8229600" cy="1371600"/>
          </a:xfrm>
        </p:spPr>
        <p:txBody>
          <a:bodyPr/>
          <a:lstStyle/>
          <a:p>
            <a:pPr eaLnBrk="1" hangingPunct="1"/>
            <a:r>
              <a:rPr lang="en-US" altLang="en-US" dirty="0">
                <a:latin typeface="Comic Sans MS" panose="030F0702030302020204" pitchFamily="66" charset="0"/>
              </a:rPr>
              <a:t>Photon Theory of Light and the Photoelectric Effect</a:t>
            </a:r>
          </a:p>
        </p:txBody>
      </p:sp>
      <p:sp>
        <p:nvSpPr>
          <p:cNvPr id="29700" name="Text Box 3"/>
          <p:cNvSpPr txBox="1">
            <a:spLocks noChangeArrowheads="1"/>
          </p:cNvSpPr>
          <p:nvPr/>
        </p:nvSpPr>
        <p:spPr bwMode="auto">
          <a:xfrm>
            <a:off x="2362200" y="1524001"/>
            <a:ext cx="73152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rgbClr val="002060"/>
                </a:solidFill>
                <a:latin typeface="Comic Sans MS" panose="030F0702030302020204" pitchFamily="66" charset="0"/>
              </a:rPr>
              <a:t>Example 8: Photons from a lightbulb.</a:t>
            </a:r>
          </a:p>
          <a:p>
            <a:pPr eaLnBrk="1" hangingPunct="1">
              <a:spcBef>
                <a:spcPct val="50000"/>
              </a:spcBef>
            </a:pPr>
            <a:r>
              <a:rPr lang="en-US" altLang="en-US" dirty="0">
                <a:solidFill>
                  <a:srgbClr val="002060"/>
                </a:solidFill>
                <a:latin typeface="Comic Sans MS" panose="030F0702030302020204" pitchFamily="66" charset="0"/>
              </a:rPr>
              <a:t>Estimate how many visible light photons a 100-W lightbulb emits per second. Assume the bulb has a typical efficiency of about 3% (that is, 97% of the energy goes to heat).</a:t>
            </a:r>
          </a:p>
        </p:txBody>
      </p:sp>
    </p:spTree>
    <p:extLst>
      <p:ext uri="{BB962C8B-B14F-4D97-AF65-F5344CB8AC3E}">
        <p14:creationId xmlns:p14="http://schemas.microsoft.com/office/powerpoint/2010/main" val="117724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0" y="0"/>
            <a:ext cx="9144000" cy="1143000"/>
          </a:xfrm>
        </p:spPr>
        <p:txBody>
          <a:bodyPr/>
          <a:lstStyle/>
          <a:p>
            <a:r>
              <a:rPr lang="en-US" b="1" dirty="0">
                <a:latin typeface="Comic Sans MS" panose="030F0702030302020204" pitchFamily="66" charset="0"/>
              </a:rPr>
              <a:t>The Photoelectric Effect</a:t>
            </a:r>
          </a:p>
        </p:txBody>
      </p:sp>
      <p:sp>
        <p:nvSpPr>
          <p:cNvPr id="11267" name="Rectangle 3"/>
          <p:cNvSpPr>
            <a:spLocks noChangeArrowheads="1"/>
          </p:cNvSpPr>
          <p:nvPr/>
        </p:nvSpPr>
        <p:spPr bwMode="auto">
          <a:xfrm>
            <a:off x="621103" y="1600200"/>
            <a:ext cx="6461342" cy="1569660"/>
          </a:xfrm>
          <a:prstGeom prst="rect">
            <a:avLst/>
          </a:prstGeom>
          <a:noFill/>
          <a:ln w="9525">
            <a:noFill/>
            <a:miter lim="800000"/>
            <a:headEnd/>
            <a:tailEnd/>
          </a:ln>
        </p:spPr>
        <p:txBody>
          <a:bodyPr wrap="square">
            <a:prstTxWarp prst="textNoShape">
              <a:avLst/>
            </a:prstTxWarp>
            <a:spAutoFit/>
          </a:bodyPr>
          <a:lstStyle/>
          <a:p>
            <a:r>
              <a:rPr lang="en-US" sz="2400" b="1" dirty="0">
                <a:latin typeface="Comic Sans MS" panose="030F0702030302020204" pitchFamily="66" charset="0"/>
              </a:rPr>
              <a:t>The photoelectric effect is a phenomenon in which electrons are emitted from a metal as a consequence of the electrons absorbing energy from light.</a:t>
            </a:r>
          </a:p>
        </p:txBody>
      </p:sp>
      <p:pic>
        <p:nvPicPr>
          <p:cNvPr id="11268" name="Picture 3" descr="T:\2075545060104448238S600x600Q85.jpg"/>
          <p:cNvPicPr>
            <a:picLocks noChangeAspect="1" noChangeArrowheads="1"/>
          </p:cNvPicPr>
          <p:nvPr/>
        </p:nvPicPr>
        <p:blipFill>
          <a:blip r:embed="rId2"/>
          <a:srcRect/>
          <a:stretch>
            <a:fillRect/>
          </a:stretch>
        </p:blipFill>
        <p:spPr bwMode="auto">
          <a:xfrm>
            <a:off x="7391400" y="1240234"/>
            <a:ext cx="3657600" cy="2579688"/>
          </a:xfrm>
          <a:prstGeom prst="rect">
            <a:avLst/>
          </a:prstGeom>
          <a:noFill/>
          <a:ln w="9525">
            <a:noFill/>
            <a:miter lim="800000"/>
            <a:headEnd/>
            <a:tailEnd/>
          </a:ln>
        </p:spPr>
      </p:pic>
      <p:sp>
        <p:nvSpPr>
          <p:cNvPr id="11269" name="TextBox 6"/>
          <p:cNvSpPr txBox="1">
            <a:spLocks noChangeArrowheads="1"/>
          </p:cNvSpPr>
          <p:nvPr/>
        </p:nvSpPr>
        <p:spPr bwMode="auto">
          <a:xfrm>
            <a:off x="1621766" y="3917157"/>
            <a:ext cx="8534400" cy="830263"/>
          </a:xfrm>
          <a:prstGeom prst="rect">
            <a:avLst/>
          </a:prstGeom>
          <a:noFill/>
          <a:ln w="9525">
            <a:noFill/>
            <a:miter lim="800000"/>
            <a:headEnd/>
            <a:tailEnd/>
          </a:ln>
        </p:spPr>
        <p:txBody>
          <a:bodyPr>
            <a:prstTxWarp prst="textNoShape">
              <a:avLst/>
            </a:prstTxWarp>
            <a:spAutoFit/>
          </a:bodyPr>
          <a:lstStyle/>
          <a:p>
            <a:r>
              <a:rPr lang="en-US" sz="2400" dirty="0">
                <a:latin typeface="Comic Sans MS" panose="030F0702030302020204" pitchFamily="66" charset="0"/>
              </a:rPr>
              <a:t>The effect was only observed with UV light, but not so with red or </a:t>
            </a:r>
            <a:r>
              <a:rPr lang="en-US" sz="2400" dirty="0" err="1">
                <a:latin typeface="Comic Sans MS" panose="030F0702030302020204" pitchFamily="66" charset="0"/>
              </a:rPr>
              <a:t>IR</a:t>
            </a:r>
            <a:r>
              <a:rPr lang="en-US" sz="2400" dirty="0">
                <a:latin typeface="Comic Sans MS" panose="030F0702030302020204" pitchFamily="66" charset="0"/>
              </a:rPr>
              <a:t> light. </a:t>
            </a:r>
            <a:r>
              <a:rPr lang="en-US" sz="2400" dirty="0" err="1">
                <a:latin typeface="Comic Sans MS" panose="030F0702030302020204" pitchFamily="66" charset="0"/>
                <a:sym typeface="Wingdings" charset="2"/>
              </a:rPr>
              <a:t></a:t>
            </a:r>
            <a:r>
              <a:rPr lang="en-US" sz="2400" dirty="0">
                <a:latin typeface="Comic Sans MS" panose="030F0702030302020204" pitchFamily="66" charset="0"/>
                <a:sym typeface="Wingdings" charset="2"/>
              </a:rPr>
              <a:t> Effect is frequency dependent!?</a:t>
            </a:r>
            <a:endParaRPr lang="en-US" sz="2400" dirty="0">
              <a:latin typeface="Comic Sans MS" panose="030F0702030302020204" pitchFamily="66" charset="0"/>
            </a:endParaRPr>
          </a:p>
        </p:txBody>
      </p:sp>
      <p:sp>
        <p:nvSpPr>
          <p:cNvPr id="11270" name="TextBox 5"/>
          <p:cNvSpPr txBox="1">
            <a:spLocks noChangeArrowheads="1"/>
          </p:cNvSpPr>
          <p:nvPr/>
        </p:nvSpPr>
        <p:spPr bwMode="auto">
          <a:xfrm>
            <a:off x="1621766" y="5113755"/>
            <a:ext cx="8458200" cy="830262"/>
          </a:xfrm>
          <a:prstGeom prst="rect">
            <a:avLst/>
          </a:prstGeom>
          <a:noFill/>
          <a:ln w="9525">
            <a:noFill/>
            <a:miter lim="800000"/>
            <a:headEnd/>
            <a:tailEnd/>
          </a:ln>
        </p:spPr>
        <p:txBody>
          <a:bodyPr>
            <a:prstTxWarp prst="textNoShape">
              <a:avLst/>
            </a:prstTxWarp>
            <a:spAutoFit/>
          </a:bodyPr>
          <a:lstStyle/>
          <a:p>
            <a:r>
              <a:rPr lang="en-US" sz="2400" dirty="0">
                <a:latin typeface="Comic Sans MS" panose="030F0702030302020204" pitchFamily="66" charset="0"/>
              </a:rPr>
              <a:t>But Maxwell told us that the light intensity doesn’t depend on frequency! (Intensity only depends on |E|</a:t>
            </a:r>
            <a:r>
              <a:rPr lang="en-US" sz="2400" baseline="30000" dirty="0">
                <a:latin typeface="Comic Sans MS" panose="030F0702030302020204" pitchFamily="66" charset="0"/>
              </a:rPr>
              <a:t>2</a:t>
            </a:r>
            <a:r>
              <a:rPr lang="en-US" sz="2400" dirty="0">
                <a:latin typeface="Comic Sans MS" panose="030F0702030302020204" pitchFamily="66" charset="0"/>
              </a:rPr>
              <a:t>)</a:t>
            </a:r>
          </a:p>
        </p:txBody>
      </p:sp>
    </p:spTree>
    <p:extLst>
      <p:ext uri="{BB962C8B-B14F-4D97-AF65-F5344CB8AC3E}">
        <p14:creationId xmlns:p14="http://schemas.microsoft.com/office/powerpoint/2010/main" val="3739202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10924"/>
          </a:xfrm>
        </p:spPr>
        <p:txBody>
          <a:bodyPr>
            <a:normAutofit fontScale="90000"/>
          </a:bodyPr>
          <a:lstStyle/>
          <a:p>
            <a:r>
              <a:rPr lang="en-US" dirty="0">
                <a:solidFill>
                  <a:prstClr val="black">
                    <a:lumMod val="75000"/>
                    <a:lumOff val="25000"/>
                  </a:prstClr>
                </a:solidFill>
                <a:latin typeface="Comic Sans MS" panose="030F0702030302020204" pitchFamily="66" charset="0"/>
              </a:rPr>
              <a:t>The Photoelectric Effect</a:t>
            </a:r>
            <a:endParaRPr lang="en-US" dirty="0"/>
          </a:p>
        </p:txBody>
      </p:sp>
      <p:sp>
        <p:nvSpPr>
          <p:cNvPr id="3" name="Rectangle 2"/>
          <p:cNvSpPr/>
          <p:nvPr/>
        </p:nvSpPr>
        <p:spPr>
          <a:xfrm>
            <a:off x="4469476" y="2036276"/>
            <a:ext cx="7409412" cy="3785652"/>
          </a:xfrm>
          <a:prstGeom prst="rect">
            <a:avLst/>
          </a:prstGeom>
        </p:spPr>
        <p:txBody>
          <a:bodyPr wrap="square">
            <a:spAutoFit/>
          </a:bodyPr>
          <a:lstStyle/>
          <a:p>
            <a:r>
              <a:rPr lang="en-US" sz="2400" dirty="0">
                <a:latin typeface="Comic Sans MS" panose="030F0702030302020204" pitchFamily="66" charset="0"/>
              </a:rPr>
              <a:t>Light with energy above a certain point can be used to knock electrons loose, freeing them </a:t>
            </a:r>
            <a:r>
              <a:rPr lang="en-US" sz="2400" b="1" u="sng" dirty="0">
                <a:solidFill>
                  <a:srgbClr val="002060"/>
                </a:solidFill>
                <a:latin typeface="Comic Sans MS" panose="030F0702030302020204" pitchFamily="66" charset="0"/>
              </a:rPr>
              <a:t>from a solid metal surface. </a:t>
            </a:r>
            <a:r>
              <a:rPr lang="en-US" sz="2400" dirty="0">
                <a:latin typeface="Comic Sans MS" panose="030F0702030302020204" pitchFamily="66" charset="0"/>
              </a:rPr>
              <a:t>Each particle of light, </a:t>
            </a:r>
            <a:r>
              <a:rPr lang="en-US" sz="2400" b="1" u="sng" dirty="0">
                <a:solidFill>
                  <a:srgbClr val="002060"/>
                </a:solidFill>
                <a:latin typeface="Comic Sans MS" panose="030F0702030302020204" pitchFamily="66" charset="0"/>
              </a:rPr>
              <a:t>called a photon, </a:t>
            </a:r>
            <a:r>
              <a:rPr lang="en-US" sz="2400" dirty="0">
                <a:latin typeface="Comic Sans MS" panose="030F0702030302020204" pitchFamily="66" charset="0"/>
              </a:rPr>
              <a:t>collides with an electron and uses some of its energy </a:t>
            </a:r>
            <a:r>
              <a:rPr lang="en-US" sz="2400" b="1" u="sng" dirty="0">
                <a:latin typeface="Comic Sans MS" panose="030F0702030302020204" pitchFamily="66" charset="0"/>
              </a:rPr>
              <a:t>to dislodge the electron. </a:t>
            </a:r>
            <a:r>
              <a:rPr lang="en-US" sz="2400" dirty="0">
                <a:latin typeface="Comic Sans MS" panose="030F0702030302020204" pitchFamily="66" charset="0"/>
              </a:rPr>
              <a:t>The rest of the photon's energy transfers to the free negative charge, called a photoelectron.</a:t>
            </a:r>
          </a:p>
          <a:p>
            <a:r>
              <a:rPr lang="en-US" sz="2400" dirty="0">
                <a:latin typeface="Comic Sans MS" panose="030F0702030302020204" pitchFamily="66" charset="0"/>
              </a:rPr>
              <a:t>The effect was only observed with UV light, but not so with red or IR light. </a:t>
            </a:r>
          </a:p>
          <a:p>
            <a:endParaRPr lang="en-US" sz="2400" dirty="0">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676" y="1853738"/>
            <a:ext cx="4156879" cy="3416531"/>
          </a:xfrm>
          <a:prstGeom prst="rect">
            <a:avLst/>
          </a:prstGeom>
        </p:spPr>
      </p:pic>
    </p:spTree>
    <p:extLst>
      <p:ext uri="{BB962C8B-B14F-4D97-AF65-F5344CB8AC3E}">
        <p14:creationId xmlns:p14="http://schemas.microsoft.com/office/powerpoint/2010/main" val="229021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18742"/>
          </a:xfrm>
        </p:spPr>
        <p:txBody>
          <a:bodyPr/>
          <a:lstStyle/>
          <a:p>
            <a:r>
              <a:rPr lang="en-US" dirty="0">
                <a:latin typeface="Comic Sans MS" panose="030F0702030302020204" pitchFamily="66" charset="0"/>
              </a:rPr>
              <a:t>Photoelectric effect applications</a:t>
            </a:r>
          </a:p>
        </p:txBody>
      </p:sp>
      <p:sp>
        <p:nvSpPr>
          <p:cNvPr id="3" name="Rectangle 2"/>
          <p:cNvSpPr/>
          <p:nvPr/>
        </p:nvSpPr>
        <p:spPr>
          <a:xfrm>
            <a:off x="1097280" y="1399185"/>
            <a:ext cx="9135688" cy="4093428"/>
          </a:xfrm>
          <a:prstGeom prst="rect">
            <a:avLst/>
          </a:prstGeom>
        </p:spPr>
        <p:txBody>
          <a:bodyPr wrap="square">
            <a:spAutoFit/>
          </a:bodyPr>
          <a:lstStyle/>
          <a:p>
            <a:r>
              <a:rPr lang="en-US" sz="2000" u="sng" dirty="0">
                <a:latin typeface="Comic Sans MS" panose="030F0702030302020204" pitchFamily="66" charset="0"/>
              </a:rPr>
              <a:t>Automatic Doors:</a:t>
            </a:r>
          </a:p>
          <a:p>
            <a:r>
              <a:rPr lang="en-US" sz="2000" dirty="0">
                <a:latin typeface="Comic Sans MS" panose="030F0702030302020204" pitchFamily="66" charset="0"/>
              </a:rPr>
              <a:t>Many elevators and garage-door systems use a beam of light and a photoelectric device known as a photocell as a safety feature. </a:t>
            </a:r>
          </a:p>
          <a:p>
            <a:r>
              <a:rPr lang="en-US" sz="2000" u="sng" dirty="0">
                <a:latin typeface="Comic Sans MS" panose="030F0702030302020204" pitchFamily="66" charset="0"/>
              </a:rPr>
              <a:t>Solar Energy Panels:</a:t>
            </a:r>
          </a:p>
          <a:p>
            <a:r>
              <a:rPr lang="en-US" sz="2000" dirty="0">
                <a:latin typeface="Comic Sans MS" panose="030F0702030302020204" pitchFamily="66" charset="0"/>
              </a:rPr>
              <a:t>Photocells are also the basic unit in the solar energy panels that convert some of the energy in sunlight into electrical energy. These panels are able to operate billboards and safety lights in remote areas far from power lines.</a:t>
            </a:r>
          </a:p>
          <a:p>
            <a:r>
              <a:rPr lang="en-US" sz="2000" u="sng" dirty="0">
                <a:latin typeface="Comic Sans MS" panose="030F0702030302020204" pitchFamily="66" charset="0"/>
              </a:rPr>
              <a:t>Other applications:</a:t>
            </a:r>
          </a:p>
          <a:p>
            <a:r>
              <a:rPr lang="en-US" sz="2000" dirty="0">
                <a:latin typeface="Comic Sans MS" panose="030F0702030302020204" pitchFamily="66" charset="0"/>
              </a:rPr>
              <a:t>    Old Television Camera Tubes</a:t>
            </a:r>
          </a:p>
          <a:p>
            <a:r>
              <a:rPr lang="en-US" sz="2000" dirty="0">
                <a:latin typeface="Comic Sans MS" panose="030F0702030302020204" pitchFamily="66" charset="0"/>
              </a:rPr>
              <a:t>    Light-Activated Counters</a:t>
            </a:r>
          </a:p>
          <a:p>
            <a:r>
              <a:rPr lang="en-US" sz="2000" dirty="0">
                <a:latin typeface="Comic Sans MS" panose="030F0702030302020204" pitchFamily="66" charset="0"/>
              </a:rPr>
              <a:t>    Intrusion Alarms</a:t>
            </a:r>
          </a:p>
          <a:p>
            <a:r>
              <a:rPr lang="en-US" sz="2000" dirty="0">
                <a:latin typeface="Comic Sans MS" panose="030F0702030302020204" pitchFamily="66" charset="0"/>
              </a:rPr>
              <a:t>    </a:t>
            </a:r>
          </a:p>
        </p:txBody>
      </p:sp>
    </p:spTree>
    <p:extLst>
      <p:ext uri="{BB962C8B-B14F-4D97-AF65-F5344CB8AC3E}">
        <p14:creationId xmlns:p14="http://schemas.microsoft.com/office/powerpoint/2010/main" val="4062615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49" name="Rectangle 9"/>
          <p:cNvSpPr>
            <a:spLocks noChangeArrowheads="1"/>
          </p:cNvSpPr>
          <p:nvPr/>
        </p:nvSpPr>
        <p:spPr bwMode="auto">
          <a:xfrm>
            <a:off x="1790700" y="2997199"/>
            <a:ext cx="8686800" cy="3420854"/>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2252" name="Text Box 12"/>
          <p:cNvSpPr txBox="1">
            <a:spLocks noChangeArrowheads="1"/>
          </p:cNvSpPr>
          <p:nvPr/>
        </p:nvSpPr>
        <p:spPr bwMode="auto">
          <a:xfrm>
            <a:off x="1973263" y="3298260"/>
            <a:ext cx="8397875" cy="3046988"/>
          </a:xfrm>
          <a:prstGeom prst="rect">
            <a:avLst/>
          </a:prstGeom>
          <a:solidFill>
            <a:srgbClr val="FFFFCC"/>
          </a:solid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energy in a beam of light is not distributed continuously through space, but consists of a finite number of energy quanta, which are localized at points, which cannot be subdivided, and which are absorbed and emitted only as whole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He took the energy of these single units to be </a:t>
            </a:r>
            <a:r>
              <a:rPr kumimoji="0" lang="en-US" sz="2400" b="0" i="1"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hf</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as proposed earlier by Planck.</a:t>
            </a:r>
          </a:p>
        </p:txBody>
      </p:sp>
      <p:sp>
        <p:nvSpPr>
          <p:cNvPr id="12292" name="Rectangle 2"/>
          <p:cNvSpPr>
            <a:spLocks noGrp="1" noChangeArrowheads="1"/>
          </p:cNvSpPr>
          <p:nvPr>
            <p:ph type="title"/>
          </p:nvPr>
        </p:nvSpPr>
        <p:spPr>
          <a:xfrm>
            <a:off x="2057400" y="0"/>
            <a:ext cx="8229600" cy="819509"/>
          </a:xfrm>
        </p:spPr>
        <p:txBody>
          <a:bodyPr/>
          <a:lstStyle/>
          <a:p>
            <a:pPr eaLnBrk="1" hangingPunct="1"/>
            <a:r>
              <a:rPr lang="en-US" dirty="0">
                <a:latin typeface="Comic Sans MS" panose="030F0702030302020204" pitchFamily="66" charset="0"/>
              </a:rPr>
              <a:t>The photoelectric effect</a:t>
            </a:r>
          </a:p>
        </p:txBody>
      </p:sp>
      <p:sp>
        <p:nvSpPr>
          <p:cNvPr id="12293" name="Text Box 4"/>
          <p:cNvSpPr txBox="1">
            <a:spLocks noChangeArrowheads="1"/>
          </p:cNvSpPr>
          <p:nvPr/>
        </p:nvSpPr>
        <p:spPr bwMode="auto">
          <a:xfrm>
            <a:off x="1487979" y="976702"/>
            <a:ext cx="9792392" cy="1785104"/>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results from the photoelectric effect where inconsistent with the classical view of </a:t>
            </a:r>
            <a:r>
              <a:rPr kumimoji="0" lang="en-US"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EM</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(Discovered 1887 by Hertz, Explained by Einstein (using some of Plank's ideas) 1905. Nobel prize: 1921)</a:t>
            </a:r>
          </a:p>
        </p:txBody>
      </p:sp>
      <p:sp>
        <p:nvSpPr>
          <p:cNvPr id="12294" name="Text Box 6"/>
          <p:cNvSpPr txBox="1">
            <a:spLocks noChangeArrowheads="1"/>
          </p:cNvSpPr>
          <p:nvPr/>
        </p:nvSpPr>
        <p:spPr bwMode="auto">
          <a:xfrm>
            <a:off x="2803526" y="4637088"/>
            <a:ext cx="6950075" cy="369332"/>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2248" name="Text Box 8"/>
          <p:cNvSpPr txBox="1">
            <a:spLocks noChangeArrowheads="1"/>
          </p:cNvSpPr>
          <p:nvPr/>
        </p:nvSpPr>
        <p:spPr bwMode="auto">
          <a:xfrm>
            <a:off x="2047876" y="2986089"/>
            <a:ext cx="2909771" cy="46166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Einstein proposed: </a:t>
            </a:r>
          </a:p>
        </p:txBody>
      </p:sp>
      <p:cxnSp>
        <p:nvCxnSpPr>
          <p:cNvPr id="12" name="Straight Connector 11"/>
          <p:cNvCxnSpPr>
            <a:cxnSpLocks noChangeShapeType="1"/>
          </p:cNvCxnSpPr>
          <p:nvPr/>
        </p:nvCxnSpPr>
        <p:spPr bwMode="auto">
          <a:xfrm>
            <a:off x="2558853" y="5267169"/>
            <a:ext cx="5198286" cy="1588"/>
          </a:xfrm>
          <a:prstGeom prst="line">
            <a:avLst/>
          </a:prstGeom>
          <a:noFill/>
          <a:ln w="28575">
            <a:solidFill>
              <a:schemeClr val="tx1"/>
            </a:solidFill>
            <a:round/>
            <a:headEnd/>
            <a:tailEnd/>
          </a:ln>
        </p:spPr>
      </p:cxnSp>
    </p:spTree>
    <p:extLst>
      <p:ext uri="{BB962C8B-B14F-4D97-AF65-F5344CB8AC3E}">
        <p14:creationId xmlns:p14="http://schemas.microsoft.com/office/powerpoint/2010/main" val="1647701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2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02249"/>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1802252"/>
                                        </p:tgtEl>
                                        <p:attrNameLst>
                                          <p:attrName>style.visibility</p:attrName>
                                        </p:attrNameLst>
                                      </p:cBhvr>
                                      <p:to>
                                        <p:strVal val="visible"/>
                                      </p:to>
                                    </p:set>
                                    <p:animEffect transition="in" filter="fade">
                                      <p:cBhvr>
                                        <p:cTn id="11" dur="2000"/>
                                        <p:tgtEl>
                                          <p:spTgt spid="1802252"/>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49" grpId="0" animBg="1"/>
      <p:bldP spid="1802252" grpId="0" animBg="1"/>
      <p:bldP spid="18022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7" name="Picture 7" descr="Figure_34_06"/>
          <p:cNvPicPr>
            <a:picLocks noChangeAspect="1" noChangeArrowheads="1"/>
          </p:cNvPicPr>
          <p:nvPr/>
        </p:nvPicPr>
        <p:blipFill>
          <a:blip r:embed="rId3">
            <a:extLst>
              <a:ext uri="{28A0092B-C50C-407E-A947-70E740481C1C}">
                <a14:useLocalDpi xmlns:a14="http://schemas.microsoft.com/office/drawing/2010/main" val="0"/>
              </a:ext>
            </a:extLst>
          </a:blip>
          <a:srcRect b="2213"/>
          <a:stretch>
            <a:fillRect/>
          </a:stretch>
        </p:blipFill>
        <p:spPr bwMode="auto">
          <a:xfrm>
            <a:off x="850467" y="1440066"/>
            <a:ext cx="4978400" cy="4983163"/>
          </a:xfrm>
          <a:prstGeom prst="rect">
            <a:avLst/>
          </a:prstGeom>
          <a:noFill/>
          <a:extLst>
            <a:ext uri="{909E8E84-426E-40dd-AFC4-6F175D3DCCD1}">
              <a14:hiddenFill xmlns:a14="http://schemas.microsoft.com/office/drawing/2010/main">
                <a:solidFill>
                  <a:srgbClr val="FFFFFF"/>
                </a:solidFill>
              </a14:hiddenFill>
            </a:ext>
          </a:extLst>
        </p:spPr>
      </p:pic>
      <p:sp>
        <p:nvSpPr>
          <p:cNvPr id="40963" name="Text Box 3"/>
          <p:cNvSpPr txBox="1">
            <a:spLocks noChangeArrowheads="1"/>
          </p:cNvSpPr>
          <p:nvPr/>
        </p:nvSpPr>
        <p:spPr bwMode="auto">
          <a:xfrm>
            <a:off x="6392488" y="1851025"/>
            <a:ext cx="5511966"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Monochromatic wavelength (single wavelength) through two slits.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If light is a wave, there should be an interference pattern.</a:t>
            </a:r>
          </a:p>
        </p:txBody>
      </p:sp>
      <p:sp>
        <p:nvSpPr>
          <p:cNvPr id="40965" name="Rectangle 5"/>
          <p:cNvSpPr>
            <a:spLocks noGrp="1" noChangeArrowheads="1"/>
          </p:cNvSpPr>
          <p:nvPr>
            <p:ph type="title"/>
          </p:nvPr>
        </p:nvSpPr>
        <p:spPr>
          <a:xfrm>
            <a:off x="1981200" y="1"/>
            <a:ext cx="8229600" cy="1230313"/>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306285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238" y="31631"/>
            <a:ext cx="8718430" cy="727495"/>
          </a:xfrm>
        </p:spPr>
        <p:txBody>
          <a:bodyPr>
            <a:normAutofit/>
          </a:bodyPr>
          <a:lstStyle/>
          <a:p>
            <a:r>
              <a:rPr lang="en-US" dirty="0">
                <a:latin typeface="Comic Sans MS" panose="030F0702030302020204" pitchFamily="66" charset="0"/>
              </a:rPr>
              <a:t>The photoelectric effect</a:t>
            </a:r>
            <a:endParaRPr lang="en-US" dirty="0"/>
          </a:p>
        </p:txBody>
      </p:sp>
      <p:sp>
        <p:nvSpPr>
          <p:cNvPr id="3" name="Content Placeholder 2"/>
          <p:cNvSpPr>
            <a:spLocks noGrp="1"/>
          </p:cNvSpPr>
          <p:nvPr>
            <p:ph idx="1"/>
          </p:nvPr>
        </p:nvSpPr>
        <p:spPr>
          <a:xfrm>
            <a:off x="1379914" y="948906"/>
            <a:ext cx="9958646" cy="5092458"/>
          </a:xfrm>
        </p:spPr>
        <p:txBody>
          <a:bodyPr>
            <a:noAutofit/>
          </a:bodyPr>
          <a:lstStyle/>
          <a:p>
            <a:r>
              <a:rPr lang="en-US" sz="2800" dirty="0">
                <a:solidFill>
                  <a:schemeClr val="tx1"/>
                </a:solidFill>
                <a:latin typeface="Comic Sans MS" panose="030F0702030302020204" pitchFamily="66" charset="0"/>
              </a:rPr>
              <a:t>In the photoelectric effect again, light is behaving as a collection of particles called photons, each with energy</a:t>
            </a:r>
          </a:p>
          <a:p>
            <a:pPr marL="1371600" lvl="3" indent="0">
              <a:buNone/>
            </a:pPr>
            <a:r>
              <a:rPr lang="en-US" sz="2800" i="1" dirty="0">
                <a:solidFill>
                  <a:schemeClr val="tx1"/>
                </a:solidFill>
                <a:latin typeface="Comic Sans MS" panose="030F0702030302020204" pitchFamily="66" charset="0"/>
              </a:rPr>
              <a:t>		E=</a:t>
            </a:r>
            <a:r>
              <a:rPr lang="en-US" sz="2800" i="1" dirty="0" err="1">
                <a:solidFill>
                  <a:schemeClr val="tx1"/>
                </a:solidFill>
                <a:latin typeface="Comic Sans MS" panose="030F0702030302020204" pitchFamily="66" charset="0"/>
              </a:rPr>
              <a:t>hf</a:t>
            </a:r>
            <a:endParaRPr lang="en-US" sz="2800" i="1" dirty="0">
              <a:solidFill>
                <a:schemeClr val="tx1"/>
              </a:solidFill>
              <a:latin typeface="Comic Sans MS" panose="030F0702030302020204" pitchFamily="66" charset="0"/>
            </a:endParaRPr>
          </a:p>
          <a:p>
            <a:pPr marL="0" lvl="3" indent="0"/>
            <a:r>
              <a:rPr lang="en-US" sz="2800" dirty="0">
                <a:solidFill>
                  <a:schemeClr val="tx1"/>
                </a:solidFill>
                <a:latin typeface="Comic Sans MS" panose="030F0702030302020204" pitchFamily="66" charset="0"/>
              </a:rPr>
              <a:t> When the frequency is high enough, the electron ejected from a plate has a maximum kinetic energy</a:t>
            </a:r>
          </a:p>
          <a:p>
            <a:pPr marL="0" lvl="3" indent="0">
              <a:buNone/>
            </a:pPr>
            <a:r>
              <a:rPr lang="en-US" sz="2800" i="1" dirty="0">
                <a:solidFill>
                  <a:schemeClr val="tx1"/>
                </a:solidFill>
                <a:latin typeface="Comic Sans MS" panose="030F0702030302020204" pitchFamily="66" charset="0"/>
              </a:rPr>
              <a:t>				</a:t>
            </a:r>
            <a:r>
              <a:rPr lang="en-US" sz="2800" i="1" dirty="0" err="1">
                <a:solidFill>
                  <a:srgbClr val="FF0000"/>
                </a:solidFill>
                <a:latin typeface="Comic Sans MS" panose="030F0702030302020204" pitchFamily="66" charset="0"/>
              </a:rPr>
              <a:t>K</a:t>
            </a:r>
            <a:r>
              <a:rPr lang="en-US" sz="2800" i="1" baseline="-25000" dirty="0" err="1">
                <a:solidFill>
                  <a:srgbClr val="FF0000"/>
                </a:solidFill>
                <a:latin typeface="Comic Sans MS" panose="030F0702030302020204" pitchFamily="66" charset="0"/>
              </a:rPr>
              <a:t>max</a:t>
            </a:r>
            <a:r>
              <a:rPr lang="en-US" sz="2800" i="1" dirty="0">
                <a:solidFill>
                  <a:srgbClr val="FF0000"/>
                </a:solidFill>
                <a:latin typeface="Comic Sans MS" panose="030F0702030302020204" pitchFamily="66" charset="0"/>
              </a:rPr>
              <a:t>= </a:t>
            </a:r>
            <a:r>
              <a:rPr lang="en-US" sz="2800" i="1" dirty="0" err="1">
                <a:solidFill>
                  <a:srgbClr val="FF0000"/>
                </a:solidFill>
                <a:latin typeface="Comic Sans MS" panose="030F0702030302020204" pitchFamily="66" charset="0"/>
              </a:rPr>
              <a:t>hf</a:t>
            </a:r>
            <a:r>
              <a:rPr lang="en-US" sz="2800" i="1" dirty="0">
                <a:solidFill>
                  <a:srgbClr val="FF0000"/>
                </a:solidFill>
                <a:latin typeface="Comic Sans MS" panose="030F0702030302020204" pitchFamily="66" charset="0"/>
              </a:rPr>
              <a:t>-</a:t>
            </a:r>
            <a:r>
              <a:rPr lang="az-Cyrl-AZ" sz="2800" i="1" dirty="0">
                <a:solidFill>
                  <a:srgbClr val="FF0000"/>
                </a:solidFill>
                <a:latin typeface="Comic Sans MS" panose="030F0702030302020204" pitchFamily="66" charset="0"/>
              </a:rPr>
              <a:t>Ф</a:t>
            </a:r>
            <a:endParaRPr lang="en-US" sz="2800" i="1" dirty="0">
              <a:solidFill>
                <a:srgbClr val="FF0000"/>
              </a:solidFill>
              <a:latin typeface="Comic Sans MS" panose="030F0702030302020204" pitchFamily="66" charset="0"/>
            </a:endParaRPr>
          </a:p>
          <a:p>
            <a:pPr marL="342900" lvl="3" indent="-342900"/>
            <a:r>
              <a:rPr lang="en-US" sz="2800" dirty="0">
                <a:solidFill>
                  <a:schemeClr val="tx1"/>
                </a:solidFill>
                <a:latin typeface="Comic Sans MS" panose="030F0702030302020204" pitchFamily="66" charset="0"/>
              </a:rPr>
              <a:t>It is the  maximum energy because </a:t>
            </a:r>
            <a:r>
              <a:rPr lang="az-Cyrl-AZ" sz="2800" dirty="0">
                <a:solidFill>
                  <a:schemeClr val="tx1"/>
                </a:solidFill>
                <a:latin typeface="Comic Sans MS" panose="030F0702030302020204" pitchFamily="66" charset="0"/>
              </a:rPr>
              <a:t>Ф</a:t>
            </a:r>
            <a:r>
              <a:rPr lang="en-US" sz="2800" dirty="0">
                <a:solidFill>
                  <a:schemeClr val="tx1"/>
                </a:solidFill>
                <a:latin typeface="Comic Sans MS" panose="030F0702030302020204" pitchFamily="66" charset="0"/>
              </a:rPr>
              <a:t> (</a:t>
            </a:r>
            <a:r>
              <a:rPr lang="en-US" sz="2800" u="sng" dirty="0">
                <a:solidFill>
                  <a:schemeClr val="tx1"/>
                </a:solidFill>
                <a:latin typeface="Comic Sans MS" panose="030F0702030302020204" pitchFamily="66" charset="0"/>
              </a:rPr>
              <a:t>work function</a:t>
            </a:r>
            <a:r>
              <a:rPr lang="en-US" sz="2800" dirty="0">
                <a:solidFill>
                  <a:schemeClr val="tx1"/>
                </a:solidFill>
                <a:latin typeface="Comic Sans MS" panose="030F0702030302020204" pitchFamily="66" charset="0"/>
              </a:rPr>
              <a:t>) is the energy needed to free the least strongly bound electrons.</a:t>
            </a:r>
            <a:endParaRPr lang="az-Cyrl-AZ" sz="2800" dirty="0">
              <a:solidFill>
                <a:schemeClr val="tx1"/>
              </a:solidFill>
              <a:latin typeface="Comic Sans MS" panose="030F0702030302020204" pitchFamily="66" charset="0"/>
            </a:endParaRPr>
          </a:p>
          <a:p>
            <a:pPr marL="0" lvl="3" indent="0">
              <a:buNone/>
            </a:pPr>
            <a:r>
              <a:rPr lang="en-US" sz="2800" dirty="0">
                <a:solidFill>
                  <a:schemeClr val="tx1"/>
                </a:solidFill>
                <a:latin typeface="Comic Sans MS" panose="030F0702030302020204" pitchFamily="66" charset="0"/>
              </a:rPr>
              <a:t> </a:t>
            </a:r>
          </a:p>
        </p:txBody>
      </p:sp>
    </p:spTree>
    <p:extLst>
      <p:ext uri="{BB962C8B-B14F-4D97-AF65-F5344CB8AC3E}">
        <p14:creationId xmlns:p14="http://schemas.microsoft.com/office/powerpoint/2010/main" val="900124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1981200" y="0"/>
            <a:ext cx="8229600" cy="1371600"/>
          </a:xfrm>
        </p:spPr>
        <p:txBody>
          <a:bodyPr/>
          <a:lstStyle/>
          <a:p>
            <a:pPr eaLnBrk="1" hangingPunct="1"/>
            <a:r>
              <a:rPr lang="en-US" altLang="en-US" dirty="0">
                <a:latin typeface="Comic Sans MS" panose="030F0702030302020204" pitchFamily="66" charset="0"/>
              </a:rPr>
              <a:t>Photon Theory of Light and the Photoelectric Effect</a:t>
            </a:r>
          </a:p>
        </p:txBody>
      </p:sp>
      <p:sp>
        <p:nvSpPr>
          <p:cNvPr id="31748" name="Text Box 3"/>
          <p:cNvSpPr txBox="1">
            <a:spLocks noChangeArrowheads="1"/>
          </p:cNvSpPr>
          <p:nvPr/>
        </p:nvSpPr>
        <p:spPr bwMode="auto">
          <a:xfrm>
            <a:off x="1587731" y="1781175"/>
            <a:ext cx="96012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rgbClr val="002060"/>
                </a:solidFill>
                <a:latin typeface="Comic Sans MS" panose="030F0702030302020204" pitchFamily="66" charset="0"/>
              </a:rPr>
              <a:t>Example 9: Photoelectron speed and energy.</a:t>
            </a:r>
          </a:p>
          <a:p>
            <a:pPr eaLnBrk="1" hangingPunct="1">
              <a:spcBef>
                <a:spcPct val="50000"/>
              </a:spcBef>
            </a:pPr>
            <a:r>
              <a:rPr lang="en-US" altLang="en-US" dirty="0">
                <a:solidFill>
                  <a:srgbClr val="002060"/>
                </a:solidFill>
                <a:latin typeface="Comic Sans MS" panose="030F0702030302020204" pitchFamily="66" charset="0"/>
              </a:rPr>
              <a:t>What are the kinetic energy and the speed of an electron ejected from a sodium surface whose work function is </a:t>
            </a:r>
            <a:r>
              <a:rPr lang="en-US" altLang="en-US" i="1" dirty="0">
                <a:solidFill>
                  <a:srgbClr val="002060"/>
                </a:solidFill>
                <a:latin typeface="Comic Sans MS" panose="030F0702030302020204" pitchFamily="66" charset="0"/>
              </a:rPr>
              <a:t>W</a:t>
            </a:r>
            <a:r>
              <a:rPr lang="en-US" altLang="en-US" baseline="-25000" dirty="0">
                <a:solidFill>
                  <a:srgbClr val="002060"/>
                </a:solidFill>
                <a:latin typeface="Comic Sans MS" panose="030F0702030302020204" pitchFamily="66" charset="0"/>
              </a:rPr>
              <a:t>0</a:t>
            </a:r>
            <a:r>
              <a:rPr lang="en-US" altLang="en-US" dirty="0">
                <a:solidFill>
                  <a:srgbClr val="002060"/>
                </a:solidFill>
                <a:latin typeface="Comic Sans MS" panose="030F0702030302020204" pitchFamily="66" charset="0"/>
              </a:rPr>
              <a:t> = 2.28 eV when illuminated by light of wavelength (a) 410 nm and (b) 550 nm?</a:t>
            </a:r>
          </a:p>
        </p:txBody>
      </p:sp>
    </p:spTree>
    <p:extLst>
      <p:ext uri="{BB962C8B-B14F-4D97-AF65-F5344CB8AC3E}">
        <p14:creationId xmlns:p14="http://schemas.microsoft.com/office/powerpoint/2010/main" val="321576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4" name="Picture 8" descr="Figure_34_07"/>
          <p:cNvPicPr>
            <a:picLocks noChangeAspect="1" noChangeArrowheads="1"/>
          </p:cNvPicPr>
          <p:nvPr/>
        </p:nvPicPr>
        <p:blipFill>
          <a:blip r:embed="rId3">
            <a:extLst>
              <a:ext uri="{28A0092B-C50C-407E-A947-70E740481C1C}">
                <a14:useLocalDpi xmlns:a14="http://schemas.microsoft.com/office/drawing/2010/main" val="0"/>
              </a:ext>
            </a:extLst>
          </a:blip>
          <a:srcRect b="5688"/>
          <a:stretch>
            <a:fillRect/>
          </a:stretch>
        </p:blipFill>
        <p:spPr bwMode="auto">
          <a:xfrm>
            <a:off x="1820864" y="3730626"/>
            <a:ext cx="8548687" cy="2500313"/>
          </a:xfrm>
          <a:prstGeom prst="rect">
            <a:avLst/>
          </a:prstGeom>
          <a:noFill/>
          <a:extLst>
            <a:ext uri="{909E8E84-426E-40dd-AFC4-6F175D3DCCD1}">
              <a14:hiddenFill xmlns:a14="http://schemas.microsoft.com/office/drawing/2010/main">
                <a:solidFill>
                  <a:srgbClr val="FFFFFF"/>
                </a:solidFill>
              </a14:hiddenFill>
            </a:ext>
          </a:extLst>
        </p:spPr>
      </p:pic>
      <p:sp>
        <p:nvSpPr>
          <p:cNvPr id="39939" name="Text Box 3"/>
          <p:cNvSpPr txBox="1">
            <a:spLocks noChangeArrowheads="1"/>
          </p:cNvSpPr>
          <p:nvPr/>
        </p:nvSpPr>
        <p:spPr bwMode="auto">
          <a:xfrm>
            <a:off x="1197033" y="1334743"/>
            <a:ext cx="1010827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The interference occurs because each point on the screen is not the same distance from both slits. Depending on the path length difference, the wave can interfere constructively (bright spot) or destructively (dark spot).</a:t>
            </a:r>
          </a:p>
        </p:txBody>
      </p:sp>
      <p:sp>
        <p:nvSpPr>
          <p:cNvPr id="39941" name="Rectangle 5"/>
          <p:cNvSpPr>
            <a:spLocks noGrp="1" noChangeArrowheads="1"/>
          </p:cNvSpPr>
          <p:nvPr>
            <p:ph type="title"/>
          </p:nvPr>
        </p:nvSpPr>
        <p:spPr>
          <a:xfrm>
            <a:off x="1981200" y="1"/>
            <a:ext cx="8229600" cy="1216025"/>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sp>
        <p:nvSpPr>
          <p:cNvPr id="39945" name="Rectangle 9"/>
          <p:cNvSpPr>
            <a:spLocks noChangeArrowheads="1"/>
          </p:cNvSpPr>
          <p:nvPr/>
        </p:nvSpPr>
        <p:spPr bwMode="auto">
          <a:xfrm>
            <a:off x="2838450" y="5953126"/>
            <a:ext cx="22860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9946" name="Rectangle 10"/>
          <p:cNvSpPr>
            <a:spLocks noChangeArrowheads="1"/>
          </p:cNvSpPr>
          <p:nvPr/>
        </p:nvSpPr>
        <p:spPr bwMode="auto">
          <a:xfrm>
            <a:off x="5267326" y="5962651"/>
            <a:ext cx="276225"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9947" name="Rectangle 11"/>
          <p:cNvSpPr>
            <a:spLocks noChangeArrowheads="1"/>
          </p:cNvSpPr>
          <p:nvPr/>
        </p:nvSpPr>
        <p:spPr bwMode="auto">
          <a:xfrm>
            <a:off x="7677151" y="5962651"/>
            <a:ext cx="276225"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9948" name="Rectangle 12"/>
          <p:cNvSpPr>
            <a:spLocks noChangeArrowheads="1"/>
          </p:cNvSpPr>
          <p:nvPr/>
        </p:nvSpPr>
        <p:spPr bwMode="auto">
          <a:xfrm>
            <a:off x="9658351" y="5972176"/>
            <a:ext cx="276225"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2282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1831975" y="1330326"/>
            <a:ext cx="85740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We can use geometry to find the conditions for constructive and destructive interference:</a:t>
            </a:r>
          </a:p>
        </p:txBody>
      </p:sp>
      <p:sp>
        <p:nvSpPr>
          <p:cNvPr id="38920" name="Rectangle 8"/>
          <p:cNvSpPr>
            <a:spLocks noGrp="1" noChangeArrowheads="1"/>
          </p:cNvSpPr>
          <p:nvPr>
            <p:ph type="title"/>
          </p:nvPr>
        </p:nvSpPr>
        <p:spPr>
          <a:xfrm>
            <a:off x="1981200" y="1"/>
            <a:ext cx="8229600" cy="1190625"/>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sp>
        <p:nvSpPr>
          <p:cNvPr id="38924" name="Text Box 12"/>
          <p:cNvSpPr txBox="1">
            <a:spLocks noChangeArrowheads="1"/>
          </p:cNvSpPr>
          <p:nvPr/>
        </p:nvSpPr>
        <p:spPr bwMode="auto">
          <a:xfrm>
            <a:off x="1831975" y="4111625"/>
            <a:ext cx="38528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6E3F0C"/>
                </a:solidFill>
                <a:effectLst/>
                <a:uLnTx/>
                <a:uFillTx/>
                <a:latin typeface="Comic Sans MS" panose="030F0702030302020204" pitchFamily="66" charset="0"/>
                <a:ea typeface="+mn-ea"/>
                <a:cs typeface="+mn-cs"/>
              </a:rPr>
              <a:t>and</a:t>
            </a:r>
          </a:p>
        </p:txBody>
      </p:sp>
      <p:pic>
        <p:nvPicPr>
          <p:cNvPr id="38925" name="Picture 13" descr="34-2a"/>
          <p:cNvPicPr>
            <a:picLocks noChangeAspect="1" noChangeArrowheads="1"/>
          </p:cNvPicPr>
          <p:nvPr/>
        </p:nvPicPr>
        <p:blipFill>
          <a:blip r:embed="rId2">
            <a:extLst>
              <a:ext uri="{28A0092B-C50C-407E-A947-70E740481C1C}">
                <a14:useLocalDpi xmlns:a14="http://schemas.microsoft.com/office/drawing/2010/main" val="0"/>
              </a:ext>
            </a:extLst>
          </a:blip>
          <a:srcRect r="13737"/>
          <a:stretch>
            <a:fillRect/>
          </a:stretch>
        </p:blipFill>
        <p:spPr bwMode="auto">
          <a:xfrm>
            <a:off x="2536824" y="2559051"/>
            <a:ext cx="7886209" cy="1331462"/>
          </a:xfrm>
          <a:prstGeom prst="rect">
            <a:avLst/>
          </a:prstGeom>
          <a:noFill/>
          <a:extLst>
            <a:ext uri="{909E8E84-426E-40dd-AFC4-6F175D3DCCD1}">
              <a14:hiddenFill xmlns:a14="http://schemas.microsoft.com/office/drawing/2010/main">
                <a:solidFill>
                  <a:srgbClr val="FFFFFF"/>
                </a:solidFill>
              </a14:hiddenFill>
            </a:ext>
          </a:extLst>
        </p:spPr>
      </p:pic>
      <p:pic>
        <p:nvPicPr>
          <p:cNvPr id="38926" name="Picture 14" descr="34-2b"/>
          <p:cNvPicPr>
            <a:picLocks noChangeAspect="1" noChangeArrowheads="1"/>
          </p:cNvPicPr>
          <p:nvPr/>
        </p:nvPicPr>
        <p:blipFill>
          <a:blip r:embed="rId3">
            <a:extLst>
              <a:ext uri="{28A0092B-C50C-407E-A947-70E740481C1C}">
                <a14:useLocalDpi xmlns:a14="http://schemas.microsoft.com/office/drawing/2010/main" val="0"/>
              </a:ext>
            </a:extLst>
          </a:blip>
          <a:srcRect r="14214"/>
          <a:stretch>
            <a:fillRect/>
          </a:stretch>
        </p:blipFill>
        <p:spPr bwMode="auto">
          <a:xfrm>
            <a:off x="2687637" y="4822166"/>
            <a:ext cx="7454234" cy="122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28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1362974" y="1263651"/>
            <a:ext cx="89542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Between the maxima and the minima, the interference varies smoothly.</a:t>
            </a:r>
          </a:p>
        </p:txBody>
      </p:sp>
      <p:sp>
        <p:nvSpPr>
          <p:cNvPr id="37893" name="Rectangle 5"/>
          <p:cNvSpPr>
            <a:spLocks noGrp="1" noChangeArrowheads="1"/>
          </p:cNvSpPr>
          <p:nvPr>
            <p:ph type="title"/>
          </p:nvPr>
        </p:nvSpPr>
        <p:spPr>
          <a:xfrm>
            <a:off x="1981200" y="0"/>
            <a:ext cx="8229600" cy="1227138"/>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pic>
        <p:nvPicPr>
          <p:cNvPr id="37895" name="Picture 7" descr="Figure_34_09a"/>
          <p:cNvPicPr>
            <a:picLocks noChangeAspect="1" noChangeArrowheads="1"/>
          </p:cNvPicPr>
          <p:nvPr/>
        </p:nvPicPr>
        <p:blipFill>
          <a:blip r:embed="rId3">
            <a:extLst>
              <a:ext uri="{28A0092B-C50C-407E-A947-70E740481C1C}">
                <a14:useLocalDpi xmlns:a14="http://schemas.microsoft.com/office/drawing/2010/main" val="0"/>
              </a:ext>
            </a:extLst>
          </a:blip>
          <a:srcRect b="15529"/>
          <a:stretch>
            <a:fillRect/>
          </a:stretch>
        </p:blipFill>
        <p:spPr bwMode="auto">
          <a:xfrm>
            <a:off x="1778924" y="2365376"/>
            <a:ext cx="4096415" cy="3592513"/>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Figure_34_09b"/>
          <p:cNvPicPr>
            <a:picLocks noChangeAspect="1" noChangeArrowheads="1"/>
          </p:cNvPicPr>
          <p:nvPr/>
        </p:nvPicPr>
        <p:blipFill>
          <a:blip r:embed="rId4">
            <a:extLst>
              <a:ext uri="{28A0092B-C50C-407E-A947-70E740481C1C}">
                <a14:useLocalDpi xmlns:a14="http://schemas.microsoft.com/office/drawing/2010/main" val="0"/>
              </a:ext>
            </a:extLst>
          </a:blip>
          <a:srcRect b="14513"/>
          <a:stretch>
            <a:fillRect/>
          </a:stretch>
        </p:blipFill>
        <p:spPr bwMode="auto">
          <a:xfrm>
            <a:off x="6435725" y="2341564"/>
            <a:ext cx="3055938"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03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Grp="1" noChangeArrowheads="1"/>
          </p:cNvSpPr>
          <p:nvPr>
            <p:ph type="title"/>
          </p:nvPr>
        </p:nvSpPr>
        <p:spPr>
          <a:xfrm>
            <a:off x="1981200" y="0"/>
            <a:ext cx="8229600" cy="1233488"/>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sp>
        <p:nvSpPr>
          <p:cNvPr id="110597" name="Text Box 5"/>
          <p:cNvSpPr txBox="1">
            <a:spLocks noChangeArrowheads="1"/>
          </p:cNvSpPr>
          <p:nvPr/>
        </p:nvSpPr>
        <p:spPr bwMode="auto">
          <a:xfrm>
            <a:off x="1862392" y="1937290"/>
            <a:ext cx="919667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Conceptual Example 1: Interference pattern lines.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(a) Will there be an infinite number of points on the viewing screen where constructive and destructive interference occur, or only a finite number of points? (b) Are neighboring points of constructive interference uniformly spaced, or is the spacing between neighboring points of constructive interference not uniform?</a:t>
            </a:r>
          </a:p>
        </p:txBody>
      </p:sp>
    </p:spTree>
    <p:extLst>
      <p:ext uri="{BB962C8B-B14F-4D97-AF65-F5344CB8AC3E}">
        <p14:creationId xmlns:p14="http://schemas.microsoft.com/office/powerpoint/2010/main" val="3446311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5" name="Picture 5" descr="Figure_34_10"/>
          <p:cNvPicPr>
            <a:picLocks noChangeAspect="1" noChangeArrowheads="1"/>
          </p:cNvPicPr>
          <p:nvPr/>
        </p:nvPicPr>
        <p:blipFill>
          <a:blip r:embed="rId3" cstate="print">
            <a:extLst>
              <a:ext uri="{28A0092B-C50C-407E-A947-70E740481C1C}">
                <a14:useLocalDpi xmlns:a14="http://schemas.microsoft.com/office/drawing/2010/main" val="0"/>
              </a:ext>
            </a:extLst>
          </a:blip>
          <a:srcRect b="4266"/>
          <a:stretch>
            <a:fillRect/>
          </a:stretch>
        </p:blipFill>
        <p:spPr bwMode="auto">
          <a:xfrm>
            <a:off x="3651251" y="4378325"/>
            <a:ext cx="4854575" cy="2279650"/>
          </a:xfrm>
          <a:prstGeom prst="rect">
            <a:avLst/>
          </a:prstGeom>
          <a:noFill/>
          <a:extLst>
            <a:ext uri="{909E8E84-426E-40dd-AFC4-6F175D3DCCD1}">
              <a14:hiddenFill xmlns:a14="http://schemas.microsoft.com/office/drawing/2010/main">
                <a:solidFill>
                  <a:srgbClr val="FFFFFF"/>
                </a:solidFill>
              </a14:hiddenFill>
            </a:ext>
          </a:extLst>
        </p:spPr>
      </p:pic>
      <p:sp>
        <p:nvSpPr>
          <p:cNvPr id="112642" name="Rectangle 2"/>
          <p:cNvSpPr>
            <a:spLocks noGrp="1" noChangeArrowheads="1"/>
          </p:cNvSpPr>
          <p:nvPr>
            <p:ph type="title"/>
          </p:nvPr>
        </p:nvSpPr>
        <p:spPr>
          <a:xfrm>
            <a:off x="1981200" y="0"/>
            <a:ext cx="8229600" cy="1233488"/>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sp>
        <p:nvSpPr>
          <p:cNvPr id="112643" name="Text Box 3"/>
          <p:cNvSpPr txBox="1">
            <a:spLocks noChangeArrowheads="1"/>
          </p:cNvSpPr>
          <p:nvPr/>
        </p:nvSpPr>
        <p:spPr bwMode="auto">
          <a:xfrm>
            <a:off x="1760539" y="1206500"/>
            <a:ext cx="8428037"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Example 2: Line spacing for double-slit interference.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A screen containing two slits 0.100 mm apart is 1.20 m from the viewing screen. Light of wavelength </a:t>
            </a:r>
            <a:r>
              <a:rPr kumimoji="0" lang="el-GR" altLang="en-US" sz="2600" b="0" i="1"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Times New Roman" panose="02020603050405020304" pitchFamily="18" charset="0"/>
              </a:rPr>
              <a:t>λ</a:t>
            </a:r>
            <a:r>
              <a:rPr kumimoji="0" lang="en-US" altLang="en-US" sz="26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Times New Roman" panose="02020603050405020304" pitchFamily="18" charset="0"/>
              </a:rPr>
              <a:t> = 500 nm</a:t>
            </a:r>
            <a:r>
              <a:rPr kumimoji="0" lang="en-US" altLang="en-US" sz="26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falls on the slits from a distant source. Approximately how far apart will adjacent bright interference fringes be on the screen?</a:t>
            </a:r>
          </a:p>
        </p:txBody>
      </p:sp>
    </p:spTree>
    <p:extLst>
      <p:ext uri="{BB962C8B-B14F-4D97-AF65-F5344CB8AC3E}">
        <p14:creationId xmlns:p14="http://schemas.microsoft.com/office/powerpoint/2010/main" val="2904172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981200" y="0"/>
            <a:ext cx="8229600" cy="1233488"/>
          </a:xfrm>
        </p:spPr>
        <p:txBody>
          <a:bodyPr>
            <a:normAutofit fontScale="90000"/>
          </a:bodyPr>
          <a:lstStyle/>
          <a:p>
            <a:r>
              <a:rPr lang="fr-FR" altLang="en-US" dirty="0" err="1">
                <a:latin typeface="Comic Sans MS" panose="030F0702030302020204" pitchFamily="66" charset="0"/>
              </a:rPr>
              <a:t>Interference</a:t>
            </a:r>
            <a:r>
              <a:rPr lang="fr-FR" altLang="en-US" dirty="0">
                <a:latin typeface="Comic Sans MS" panose="030F0702030302020204" pitchFamily="66" charset="0"/>
              </a:rPr>
              <a:t> – </a:t>
            </a:r>
            <a:r>
              <a:rPr lang="fr-FR" altLang="en-US" dirty="0" err="1">
                <a:latin typeface="Comic Sans MS" panose="030F0702030302020204" pitchFamily="66" charset="0"/>
              </a:rPr>
              <a:t>Young’s</a:t>
            </a:r>
            <a:r>
              <a:rPr lang="fr-FR" altLang="en-US" dirty="0">
                <a:latin typeface="Comic Sans MS" panose="030F0702030302020204" pitchFamily="66" charset="0"/>
              </a:rPr>
              <a:t> Double-</a:t>
            </a:r>
            <a:r>
              <a:rPr lang="fr-FR" altLang="en-US" dirty="0" err="1">
                <a:latin typeface="Comic Sans MS" panose="030F0702030302020204" pitchFamily="66" charset="0"/>
              </a:rPr>
              <a:t>Slit</a:t>
            </a:r>
            <a:r>
              <a:rPr lang="fr-FR" altLang="en-US" dirty="0">
                <a:latin typeface="Comic Sans MS" panose="030F0702030302020204" pitchFamily="66" charset="0"/>
              </a:rPr>
              <a:t> </a:t>
            </a:r>
            <a:r>
              <a:rPr lang="fr-FR" altLang="en-US" dirty="0" err="1">
                <a:latin typeface="Comic Sans MS" panose="030F0702030302020204" pitchFamily="66" charset="0"/>
              </a:rPr>
              <a:t>Experiment</a:t>
            </a:r>
            <a:endParaRPr lang="en-US" altLang="en-US" dirty="0">
              <a:latin typeface="Comic Sans MS" panose="030F0702030302020204" pitchFamily="66" charset="0"/>
            </a:endParaRPr>
          </a:p>
        </p:txBody>
      </p:sp>
      <p:sp>
        <p:nvSpPr>
          <p:cNvPr id="113667" name="Text Box 3"/>
          <p:cNvSpPr txBox="1">
            <a:spLocks noChangeArrowheads="1"/>
          </p:cNvSpPr>
          <p:nvPr/>
        </p:nvSpPr>
        <p:spPr bwMode="auto">
          <a:xfrm>
            <a:off x="2297112" y="1338263"/>
            <a:ext cx="8634123"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Conceptual Example 3: Changing the wavelength.</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(a) What happens to the interference pattern in the previous example if the incident light (500 nm) is replaced by light of wavelength 700 nm? (b) What happens instead if the wavelength stays at 500 nm but the slits are moved farther apart?</a:t>
            </a:r>
          </a:p>
        </p:txBody>
      </p:sp>
    </p:spTree>
    <p:extLst>
      <p:ext uri="{BB962C8B-B14F-4D97-AF65-F5344CB8AC3E}">
        <p14:creationId xmlns:p14="http://schemas.microsoft.com/office/powerpoint/2010/main" val="111344181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2778</Words>
  <Application>Microsoft Macintosh PowerPoint</Application>
  <PresentationFormat>Custom</PresentationFormat>
  <Paragraphs>165</Paragraphs>
  <Slides>31</Slides>
  <Notes>16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Retrospect</vt:lpstr>
      <vt:lpstr>Quantization of light, charge and energy  Chapter 2-class 2</vt:lpstr>
      <vt:lpstr>Interference – Young’s Double-Slit Experiment</vt:lpstr>
      <vt:lpstr>Interference – Young’s Double-Slit Experiment</vt:lpstr>
      <vt:lpstr>Interference – Young’s Double-Slit Experiment</vt:lpstr>
      <vt:lpstr>Interference – Young’s Double-Slit Experiment</vt:lpstr>
      <vt:lpstr>Interference – Young’s Double-Slit Experiment</vt:lpstr>
      <vt:lpstr>Interference – Young’s Double-Slit Experiment</vt:lpstr>
      <vt:lpstr>Interference – Young’s Double-Slit Experiment</vt:lpstr>
      <vt:lpstr>Interference – Young’s Double-Slit Experiment</vt:lpstr>
      <vt:lpstr>Interference – Young’s Double-Slit Experiment</vt:lpstr>
      <vt:lpstr>Interference – Young’s Double-Slit Experiment</vt:lpstr>
      <vt:lpstr>Black Body Radiation</vt:lpstr>
      <vt:lpstr>Black Body Radiation</vt:lpstr>
      <vt:lpstr>Blackbody Radiation </vt:lpstr>
      <vt:lpstr>Planck’s Quantum Hypothesis; Blackbody Radiation</vt:lpstr>
      <vt:lpstr>Planck’s Quantum Hypothesis; Blackbody Radiation</vt:lpstr>
      <vt:lpstr> Planck’s Quantum Hypothesis; Blackbody Radiation</vt:lpstr>
      <vt:lpstr>Planck’s Quantum Hypothesis; Blackbody Radiation</vt:lpstr>
      <vt:lpstr>Planck’s Quantum Hypothesis; Blackbody Radiation</vt:lpstr>
      <vt:lpstr>Planck’s Quantum Hypothesis; Blackbody Radiation</vt:lpstr>
      <vt:lpstr>Planck’s Quantum Hypothesis</vt:lpstr>
      <vt:lpstr> Albert Einstein and The Photoelectric Effect</vt:lpstr>
      <vt:lpstr>Photon Theory of Light and the Photoelectric Effect</vt:lpstr>
      <vt:lpstr>Photon Theory of Light and the Photoelectric Effect</vt:lpstr>
      <vt:lpstr>Photon Theory of Light and the Photoelectric Effect</vt:lpstr>
      <vt:lpstr>The Photoelectric Effect</vt:lpstr>
      <vt:lpstr>The Photoelectric Effect</vt:lpstr>
      <vt:lpstr>Photoelectric effect applications</vt:lpstr>
      <vt:lpstr>The photoelectric effect</vt:lpstr>
      <vt:lpstr>The photoelectric effect</vt:lpstr>
      <vt:lpstr>Photon Theory of Light and the Photoelectric Effect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Quantization of light, charge and energy  Chapter 2</dc:title>
  <dc:creator>Amir, Fatima Zohra</dc:creator>
  <cp:lastModifiedBy>FATIMA Amir</cp:lastModifiedBy>
  <cp:revision>49</cp:revision>
  <cp:lastPrinted>2023-09-17T14:00:45Z</cp:lastPrinted>
  <dcterms:created xsi:type="dcterms:W3CDTF">2019-02-05T14:54:00Z</dcterms:created>
  <dcterms:modified xsi:type="dcterms:W3CDTF">2023-09-23T13:24:58Z</dcterms:modified>
</cp:coreProperties>
</file>