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4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9E6C327-34BA-4E1D-898A-3C1AE4A07C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5CAA38D-7E21-4428-B0B1-1EA4D6C30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1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51F0078-603C-4062-88DD-24F33E07FB1C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CF2BF5D-627D-45AF-AF53-9F687BA7B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1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27082" fontAlgn="base">
              <a:spcBef>
                <a:spcPct val="0"/>
              </a:spcBef>
              <a:spcAft>
                <a:spcPct val="0"/>
              </a:spcAft>
              <a:defRPr/>
            </a:pPr>
            <a:fld id="{7C99E54D-CFE5-8E4F-BEAA-C99F419842DB}" type="slidenum">
              <a:rPr lang="en-US" sz="1300">
                <a:solidFill>
                  <a:srgbClr val="000000"/>
                </a:solidFill>
                <a:latin typeface="Arial" charset="0"/>
              </a:rPr>
              <a:pPr defTabSz="1027082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3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8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27D3D3-6B31-4948-B302-28EBECB296DF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0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3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59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4453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98F4B-73D6-C94B-832A-FC94C4EB423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55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BA9DE7-3EEF-3048-933B-245C99B766BF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80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D8DFE-1810-EB4F-82C7-D222421B6ED3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3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FA588-54D3-2A4A-9231-AC0E951BF6F7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1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0C780-AAAB-5043-94DC-497FF5ADE78D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1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918D2-4868-ED40-B7F8-1128F1DED1E0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1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28F51E-1A7C-2F4B-8A8D-4C2F0E3A6BBC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5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39EED-0609-EA4E-8077-AF071945556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4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20FB21-70A2-084F-A29A-79EEF4767065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6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FDF3B9-59A7-1045-A6A3-7FC02721E1A6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8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8520B2-1086-5C4B-BB42-DE956B4B201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1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E693-4256-4FB2-A6B2-D338ED564F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8FB906-2824-474B-93B7-00521D4AB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/>
                <a:cs typeface="Comic Sans MS"/>
              </a:rPr>
              <a:t>Special Relativity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Chapter 1-Class5</a:t>
            </a:r>
          </a:p>
          <a:p>
            <a:endParaRPr lang="en-US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5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95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Galileo </a:t>
            </a:r>
            <a:r>
              <a:rPr lang="en-US" dirty="0">
                <a:latin typeface="Comic Sans MS" panose="030F0702030302020204" pitchFamily="66" charset="0"/>
              </a:rPr>
              <a:t>(classical)</a:t>
            </a:r>
            <a:r>
              <a:rPr lang="en-US" b="1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88117" name="Text Box 21"/>
          <p:cNvSpPr txBox="1">
            <a:spLocks noChangeArrowheads="1"/>
          </p:cNvSpPr>
          <p:nvPr/>
        </p:nvSpPr>
        <p:spPr bwMode="auto">
          <a:xfrm>
            <a:off x="6172201" y="1143000"/>
            <a:ext cx="391218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1, before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0 ,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u</a:t>
            </a:r>
            <a:r>
              <a:rPr kumimoji="0" lang="en-US" sz="32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2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before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=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-2u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x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-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u</a:t>
            </a:r>
            <a:r>
              <a:rPr kumimoji="0" lang="en-US" sz="32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</a:p>
        </p:txBody>
      </p:sp>
      <p:sp>
        <p:nvSpPr>
          <p:cNvPr id="388118" name="Text Box 22"/>
          <p:cNvSpPr txBox="1">
            <a:spLocks noChangeArrowheads="1"/>
          </p:cNvSpPr>
          <p:nvPr/>
        </p:nvSpPr>
        <p:spPr bwMode="auto">
          <a:xfrm>
            <a:off x="6172200" y="3352800"/>
            <a:ext cx="3583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1, after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 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0 , -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u</a:t>
            </a:r>
            <a:r>
              <a:rPr kumimoji="0" lang="en-US" sz="32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2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after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= 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-2u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x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u</a:t>
            </a:r>
            <a:r>
              <a:rPr kumimoji="0" lang="en-US" sz="32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</a:p>
        </p:txBody>
      </p:sp>
      <p:sp>
        <p:nvSpPr>
          <p:cNvPr id="388119" name="Text Box 23"/>
          <p:cNvSpPr txBox="1">
            <a:spLocks noChangeArrowheads="1"/>
          </p:cNvSpPr>
          <p:nvPr/>
        </p:nvSpPr>
        <p:spPr bwMode="auto">
          <a:xfrm>
            <a:off x="6172200" y="2514600"/>
            <a:ext cx="384622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tot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, before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-2u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x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88120" name="Text Box 24"/>
          <p:cNvSpPr txBox="1">
            <a:spLocks noChangeArrowheads="1"/>
          </p:cNvSpPr>
          <p:nvPr/>
        </p:nvSpPr>
        <p:spPr bwMode="auto">
          <a:xfrm>
            <a:off x="6172200" y="4648201"/>
            <a:ext cx="36391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tot</a:t>
            </a:r>
            <a:r>
              <a:rPr kumimoji="0" lang="en-US" sz="32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, after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</a:t>
            </a:r>
            <a:r>
              <a:rPr kumimoji="0" lang="en-US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(-2u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x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0)</a:t>
            </a:r>
          </a:p>
        </p:txBody>
      </p:sp>
      <p:sp>
        <p:nvSpPr>
          <p:cNvPr id="388121" name="Text Box 25"/>
          <p:cNvSpPr txBox="1">
            <a:spLocks noChangeArrowheads="1"/>
          </p:cNvSpPr>
          <p:nvPr/>
        </p:nvSpPr>
        <p:spPr bwMode="auto">
          <a:xfrm>
            <a:off x="6172201" y="5486400"/>
            <a:ext cx="3744845" cy="5847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Wingdings" charset="2"/>
              </a:rPr>
              <a:t>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Wingdings" charset="2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tot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, before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32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tot</a:t>
            </a:r>
            <a:r>
              <a:rPr kumimoji="0" lang="en-US" sz="32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after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grpSp>
        <p:nvGrpSpPr>
          <p:cNvPr id="55304" name="Group 26"/>
          <p:cNvGrpSpPr>
            <a:grpSpLocks/>
          </p:cNvGrpSpPr>
          <p:nvPr/>
        </p:nvGrpSpPr>
        <p:grpSpPr bwMode="auto">
          <a:xfrm>
            <a:off x="1833564" y="1081088"/>
            <a:ext cx="4140200" cy="4805362"/>
            <a:chOff x="3036" y="432"/>
            <a:chExt cx="2608" cy="3027"/>
          </a:xfrm>
        </p:grpSpPr>
        <p:sp>
          <p:nvSpPr>
            <p:cNvPr id="55305" name="Oval 27"/>
            <p:cNvSpPr>
              <a:spLocks noChangeArrowheads="1"/>
            </p:cNvSpPr>
            <p:nvPr/>
          </p:nvSpPr>
          <p:spPr bwMode="auto">
            <a:xfrm>
              <a:off x="4080" y="2592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06" name="Line 28"/>
            <p:cNvSpPr>
              <a:spLocks noChangeShapeType="1"/>
            </p:cNvSpPr>
            <p:nvPr/>
          </p:nvSpPr>
          <p:spPr bwMode="auto">
            <a:xfrm flipV="1">
              <a:off x="4254" y="230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07" name="Freeform 29"/>
            <p:cNvSpPr>
              <a:spLocks/>
            </p:cNvSpPr>
            <p:nvPr/>
          </p:nvSpPr>
          <p:spPr bwMode="auto">
            <a:xfrm>
              <a:off x="4151" y="1966"/>
              <a:ext cx="582" cy="626"/>
            </a:xfrm>
            <a:custGeom>
              <a:avLst/>
              <a:gdLst>
                <a:gd name="T0" fmla="*/ 107 w 582"/>
                <a:gd name="T1" fmla="*/ 610 h 626"/>
                <a:gd name="T2" fmla="*/ 291 w 582"/>
                <a:gd name="T3" fmla="*/ 1 h 626"/>
                <a:gd name="T4" fmla="*/ 457 w 582"/>
                <a:gd name="T5" fmla="*/ 626 h 626"/>
                <a:gd name="T6" fmla="*/ 0 60000 65536"/>
                <a:gd name="T7" fmla="*/ 0 60000 65536"/>
                <a:gd name="T8" fmla="*/ 0 60000 65536"/>
                <a:gd name="T9" fmla="*/ 0 w 582"/>
                <a:gd name="T10" fmla="*/ 0 h 626"/>
                <a:gd name="T11" fmla="*/ 582 w 582"/>
                <a:gd name="T12" fmla="*/ 626 h 6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2" h="626">
                  <a:moveTo>
                    <a:pt x="107" y="610"/>
                  </a:moveTo>
                  <a:cubicBezTo>
                    <a:pt x="138" y="508"/>
                    <a:pt x="0" y="0"/>
                    <a:pt x="291" y="1"/>
                  </a:cubicBezTo>
                  <a:cubicBezTo>
                    <a:pt x="582" y="2"/>
                    <a:pt x="423" y="496"/>
                    <a:pt x="457" y="62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08" name="Oval 30"/>
            <p:cNvSpPr>
              <a:spLocks noChangeArrowheads="1"/>
            </p:cNvSpPr>
            <p:nvPr/>
          </p:nvSpPr>
          <p:spPr bwMode="auto">
            <a:xfrm>
              <a:off x="4434" y="2592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09" name="Line 31"/>
            <p:cNvSpPr>
              <a:spLocks noChangeShapeType="1"/>
            </p:cNvSpPr>
            <p:nvPr/>
          </p:nvSpPr>
          <p:spPr bwMode="auto">
            <a:xfrm>
              <a:off x="4608" y="29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0" name="Oval 32"/>
            <p:cNvSpPr>
              <a:spLocks noChangeArrowheads="1"/>
            </p:cNvSpPr>
            <p:nvPr/>
          </p:nvSpPr>
          <p:spPr bwMode="auto">
            <a:xfrm flipH="1" flipV="1">
              <a:off x="5136" y="1296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1" name="Line 33"/>
            <p:cNvSpPr>
              <a:spLocks noChangeShapeType="1"/>
            </p:cNvSpPr>
            <p:nvPr/>
          </p:nvSpPr>
          <p:spPr bwMode="auto">
            <a:xfrm flipH="1">
              <a:off x="4800" y="1566"/>
              <a:ext cx="384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2" name="Freeform 34"/>
            <p:cNvSpPr>
              <a:spLocks/>
            </p:cNvSpPr>
            <p:nvPr/>
          </p:nvSpPr>
          <p:spPr bwMode="auto">
            <a:xfrm flipH="1" flipV="1">
              <a:off x="3736" y="1555"/>
              <a:ext cx="1448" cy="317"/>
            </a:xfrm>
            <a:custGeom>
              <a:avLst/>
              <a:gdLst>
                <a:gd name="T0" fmla="*/ 0 w 1106"/>
                <a:gd name="T1" fmla="*/ 11 h 554"/>
                <a:gd name="T2" fmla="*/ 3841 w 1106"/>
                <a:gd name="T3" fmla="*/ 1 h 554"/>
                <a:gd name="T4" fmla="*/ 7291 w 1106"/>
                <a:gd name="T5" fmla="*/ 11 h 554"/>
                <a:gd name="T6" fmla="*/ 0 60000 65536"/>
                <a:gd name="T7" fmla="*/ 0 60000 65536"/>
                <a:gd name="T8" fmla="*/ 0 60000 65536"/>
                <a:gd name="T9" fmla="*/ 0 w 1106"/>
                <a:gd name="T10" fmla="*/ 0 h 554"/>
                <a:gd name="T11" fmla="*/ 1106 w 1106"/>
                <a:gd name="T12" fmla="*/ 554 h 5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6" h="554">
                  <a:moveTo>
                    <a:pt x="0" y="540"/>
                  </a:moveTo>
                  <a:cubicBezTo>
                    <a:pt x="97" y="450"/>
                    <a:pt x="399" y="0"/>
                    <a:pt x="583" y="2"/>
                  </a:cubicBezTo>
                  <a:cubicBezTo>
                    <a:pt x="767" y="4"/>
                    <a:pt x="997" y="439"/>
                    <a:pt x="1106" y="55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3" name="Oval 35"/>
            <p:cNvSpPr>
              <a:spLocks noChangeArrowheads="1"/>
            </p:cNvSpPr>
            <p:nvPr/>
          </p:nvSpPr>
          <p:spPr bwMode="auto">
            <a:xfrm flipH="1" flipV="1">
              <a:off x="3456" y="1248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393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4" name="Line 36"/>
            <p:cNvSpPr>
              <a:spLocks noChangeShapeType="1"/>
            </p:cNvSpPr>
            <p:nvPr/>
          </p:nvSpPr>
          <p:spPr bwMode="auto">
            <a:xfrm flipH="1" flipV="1">
              <a:off x="3168" y="1104"/>
              <a:ext cx="294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5" name="Line 37"/>
            <p:cNvSpPr>
              <a:spLocks noChangeShapeType="1"/>
            </p:cNvSpPr>
            <p:nvPr/>
          </p:nvSpPr>
          <p:spPr bwMode="auto">
            <a:xfrm flipV="1">
              <a:off x="3276" y="3216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6" name="Line 38"/>
            <p:cNvSpPr>
              <a:spLocks noChangeShapeType="1"/>
            </p:cNvSpPr>
            <p:nvPr/>
          </p:nvSpPr>
          <p:spPr bwMode="auto">
            <a:xfrm flipV="1">
              <a:off x="3276" y="576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317" name="Text Box 39"/>
            <p:cNvSpPr txBox="1">
              <a:spLocks noChangeArrowheads="1"/>
            </p:cNvSpPr>
            <p:nvPr/>
          </p:nvSpPr>
          <p:spPr bwMode="auto">
            <a:xfrm>
              <a:off x="3036" y="432"/>
              <a:ext cx="25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y'</a:t>
              </a:r>
            </a:p>
          </p:txBody>
        </p:sp>
        <p:sp>
          <p:nvSpPr>
            <p:cNvPr id="55318" name="Text Box 40"/>
            <p:cNvSpPr txBox="1">
              <a:spLocks noChangeArrowheads="1"/>
            </p:cNvSpPr>
            <p:nvPr/>
          </p:nvSpPr>
          <p:spPr bwMode="auto">
            <a:xfrm>
              <a:off x="5340" y="3168"/>
              <a:ext cx="3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x'</a:t>
              </a:r>
            </a:p>
          </p:txBody>
        </p:sp>
        <p:sp>
          <p:nvSpPr>
            <p:cNvPr id="55319" name="Text Box 41"/>
            <p:cNvSpPr txBox="1">
              <a:spLocks noChangeArrowheads="1"/>
            </p:cNvSpPr>
            <p:nvPr/>
          </p:nvSpPr>
          <p:spPr bwMode="auto">
            <a:xfrm>
              <a:off x="3840" y="2208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'</a:t>
              </a:r>
              <a:r>
                <a:rPr kumimoji="0" 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55320" name="Text Box 42"/>
            <p:cNvSpPr txBox="1">
              <a:spLocks noChangeArrowheads="1"/>
            </p:cNvSpPr>
            <p:nvPr/>
          </p:nvSpPr>
          <p:spPr bwMode="auto">
            <a:xfrm>
              <a:off x="49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'</a:t>
              </a:r>
              <a:r>
                <a:rPr kumimoji="0" lang="en-US" sz="24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55321" name="Text Box 43"/>
            <p:cNvSpPr txBox="1">
              <a:spLocks noChangeArrowheads="1"/>
            </p:cNvSpPr>
            <p:nvPr/>
          </p:nvSpPr>
          <p:spPr bwMode="auto">
            <a:xfrm>
              <a:off x="3888" y="2736"/>
              <a:ext cx="2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5322" name="Text Box 44"/>
            <p:cNvSpPr txBox="1">
              <a:spLocks noChangeArrowheads="1"/>
            </p:cNvSpPr>
            <p:nvPr/>
          </p:nvSpPr>
          <p:spPr bwMode="auto">
            <a:xfrm>
              <a:off x="5328" y="1488"/>
              <a:ext cx="2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5323" name="Text Box 45"/>
            <p:cNvSpPr txBox="1">
              <a:spLocks noChangeArrowheads="1"/>
            </p:cNvSpPr>
            <p:nvPr/>
          </p:nvSpPr>
          <p:spPr bwMode="auto">
            <a:xfrm>
              <a:off x="3312" y="2832"/>
              <a:ext cx="2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S'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36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17" grpId="0"/>
      <p:bldP spid="388118" grpId="0"/>
      <p:bldP spid="388119" grpId="0"/>
      <p:bldP spid="388120" grpId="0"/>
      <p:bldP spid="3881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95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Lorentz Transformation</a:t>
            </a:r>
          </a:p>
        </p:txBody>
      </p:sp>
      <p:sp>
        <p:nvSpPr>
          <p:cNvPr id="389127" name="Text Box 7"/>
          <p:cNvSpPr txBox="1">
            <a:spLocks noChangeArrowheads="1"/>
          </p:cNvSpPr>
          <p:nvPr/>
        </p:nvSpPr>
        <p:spPr bwMode="auto">
          <a:xfrm>
            <a:off x="6629401" y="5719763"/>
            <a:ext cx="276701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Wingdings" charset="2"/>
              </a:rPr>
              <a:t>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Wingdings" charset="2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24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tot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, before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≠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</a:t>
            </a:r>
            <a:r>
              <a:rPr kumimoji="0" lang="en-US" sz="24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tot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after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grpSp>
        <p:nvGrpSpPr>
          <p:cNvPr id="12294" name="Group 8"/>
          <p:cNvGrpSpPr>
            <a:grpSpLocks/>
          </p:cNvGrpSpPr>
          <p:nvPr/>
        </p:nvGrpSpPr>
        <p:grpSpPr bwMode="auto">
          <a:xfrm>
            <a:off x="1528764" y="1081088"/>
            <a:ext cx="4140200" cy="4805362"/>
            <a:chOff x="3036" y="432"/>
            <a:chExt cx="2608" cy="3027"/>
          </a:xfrm>
        </p:grpSpPr>
        <p:sp>
          <p:nvSpPr>
            <p:cNvPr id="12300" name="Oval 9"/>
            <p:cNvSpPr>
              <a:spLocks noChangeArrowheads="1"/>
            </p:cNvSpPr>
            <p:nvPr/>
          </p:nvSpPr>
          <p:spPr bwMode="auto">
            <a:xfrm>
              <a:off x="4080" y="2592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 flipV="1">
              <a:off x="4254" y="230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2" name="Freeform 11"/>
            <p:cNvSpPr>
              <a:spLocks/>
            </p:cNvSpPr>
            <p:nvPr/>
          </p:nvSpPr>
          <p:spPr bwMode="auto">
            <a:xfrm>
              <a:off x="4151" y="1966"/>
              <a:ext cx="582" cy="626"/>
            </a:xfrm>
            <a:custGeom>
              <a:avLst/>
              <a:gdLst>
                <a:gd name="T0" fmla="*/ 107 w 582"/>
                <a:gd name="T1" fmla="*/ 610 h 626"/>
                <a:gd name="T2" fmla="*/ 291 w 582"/>
                <a:gd name="T3" fmla="*/ 1 h 626"/>
                <a:gd name="T4" fmla="*/ 457 w 582"/>
                <a:gd name="T5" fmla="*/ 626 h 626"/>
                <a:gd name="T6" fmla="*/ 0 60000 65536"/>
                <a:gd name="T7" fmla="*/ 0 60000 65536"/>
                <a:gd name="T8" fmla="*/ 0 60000 65536"/>
                <a:gd name="T9" fmla="*/ 0 w 582"/>
                <a:gd name="T10" fmla="*/ 0 h 626"/>
                <a:gd name="T11" fmla="*/ 582 w 582"/>
                <a:gd name="T12" fmla="*/ 626 h 6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2" h="626">
                  <a:moveTo>
                    <a:pt x="107" y="610"/>
                  </a:moveTo>
                  <a:cubicBezTo>
                    <a:pt x="138" y="508"/>
                    <a:pt x="0" y="0"/>
                    <a:pt x="291" y="1"/>
                  </a:cubicBezTo>
                  <a:cubicBezTo>
                    <a:pt x="582" y="2"/>
                    <a:pt x="423" y="496"/>
                    <a:pt x="457" y="62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3" name="Oval 12"/>
            <p:cNvSpPr>
              <a:spLocks noChangeArrowheads="1"/>
            </p:cNvSpPr>
            <p:nvPr/>
          </p:nvSpPr>
          <p:spPr bwMode="auto">
            <a:xfrm>
              <a:off x="4434" y="2592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99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4" name="Line 13"/>
            <p:cNvSpPr>
              <a:spLocks noChangeShapeType="1"/>
            </p:cNvSpPr>
            <p:nvPr/>
          </p:nvSpPr>
          <p:spPr bwMode="auto">
            <a:xfrm>
              <a:off x="4608" y="29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5" name="Oval 14"/>
            <p:cNvSpPr>
              <a:spLocks noChangeArrowheads="1"/>
            </p:cNvSpPr>
            <p:nvPr/>
          </p:nvSpPr>
          <p:spPr bwMode="auto">
            <a:xfrm flipH="1" flipV="1">
              <a:off x="5136" y="1296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6" name="Line 15"/>
            <p:cNvSpPr>
              <a:spLocks noChangeShapeType="1"/>
            </p:cNvSpPr>
            <p:nvPr/>
          </p:nvSpPr>
          <p:spPr bwMode="auto">
            <a:xfrm flipH="1">
              <a:off x="4800" y="1566"/>
              <a:ext cx="384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7" name="Freeform 16"/>
            <p:cNvSpPr>
              <a:spLocks/>
            </p:cNvSpPr>
            <p:nvPr/>
          </p:nvSpPr>
          <p:spPr bwMode="auto">
            <a:xfrm flipH="1" flipV="1">
              <a:off x="3736" y="1555"/>
              <a:ext cx="1448" cy="317"/>
            </a:xfrm>
            <a:custGeom>
              <a:avLst/>
              <a:gdLst>
                <a:gd name="T0" fmla="*/ 0 w 1106"/>
                <a:gd name="T1" fmla="*/ 11 h 554"/>
                <a:gd name="T2" fmla="*/ 3841 w 1106"/>
                <a:gd name="T3" fmla="*/ 1 h 554"/>
                <a:gd name="T4" fmla="*/ 7291 w 1106"/>
                <a:gd name="T5" fmla="*/ 11 h 554"/>
                <a:gd name="T6" fmla="*/ 0 60000 65536"/>
                <a:gd name="T7" fmla="*/ 0 60000 65536"/>
                <a:gd name="T8" fmla="*/ 0 60000 65536"/>
                <a:gd name="T9" fmla="*/ 0 w 1106"/>
                <a:gd name="T10" fmla="*/ 0 h 554"/>
                <a:gd name="T11" fmla="*/ 1106 w 1106"/>
                <a:gd name="T12" fmla="*/ 554 h 5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6" h="554">
                  <a:moveTo>
                    <a:pt x="0" y="540"/>
                  </a:moveTo>
                  <a:cubicBezTo>
                    <a:pt x="97" y="450"/>
                    <a:pt x="399" y="0"/>
                    <a:pt x="583" y="2"/>
                  </a:cubicBezTo>
                  <a:cubicBezTo>
                    <a:pt x="767" y="4"/>
                    <a:pt x="997" y="439"/>
                    <a:pt x="1106" y="55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8" name="Oval 17"/>
            <p:cNvSpPr>
              <a:spLocks noChangeArrowheads="1"/>
            </p:cNvSpPr>
            <p:nvPr/>
          </p:nvSpPr>
          <p:spPr bwMode="auto">
            <a:xfrm flipH="1" flipV="1">
              <a:off x="3456" y="1248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9393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09" name="Line 18"/>
            <p:cNvSpPr>
              <a:spLocks noChangeShapeType="1"/>
            </p:cNvSpPr>
            <p:nvPr/>
          </p:nvSpPr>
          <p:spPr bwMode="auto">
            <a:xfrm flipH="1" flipV="1">
              <a:off x="3168" y="1104"/>
              <a:ext cx="294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10" name="Line 19"/>
            <p:cNvSpPr>
              <a:spLocks noChangeShapeType="1"/>
            </p:cNvSpPr>
            <p:nvPr/>
          </p:nvSpPr>
          <p:spPr bwMode="auto">
            <a:xfrm flipV="1">
              <a:off x="3276" y="3216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11" name="Line 20"/>
            <p:cNvSpPr>
              <a:spLocks noChangeShapeType="1"/>
            </p:cNvSpPr>
            <p:nvPr/>
          </p:nvSpPr>
          <p:spPr bwMode="auto">
            <a:xfrm flipV="1">
              <a:off x="3276" y="576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312" name="Text Box 21"/>
            <p:cNvSpPr txBox="1">
              <a:spLocks noChangeArrowheads="1"/>
            </p:cNvSpPr>
            <p:nvPr/>
          </p:nvSpPr>
          <p:spPr bwMode="auto">
            <a:xfrm>
              <a:off x="3036" y="432"/>
              <a:ext cx="25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y'</a:t>
              </a:r>
            </a:p>
          </p:txBody>
        </p:sp>
        <p:sp>
          <p:nvSpPr>
            <p:cNvPr id="12313" name="Text Box 22"/>
            <p:cNvSpPr txBox="1">
              <a:spLocks noChangeArrowheads="1"/>
            </p:cNvSpPr>
            <p:nvPr/>
          </p:nvSpPr>
          <p:spPr bwMode="auto">
            <a:xfrm>
              <a:off x="5340" y="3168"/>
              <a:ext cx="3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x'</a:t>
              </a:r>
            </a:p>
          </p:txBody>
        </p:sp>
        <p:sp>
          <p:nvSpPr>
            <p:cNvPr id="12314" name="Text Box 23"/>
            <p:cNvSpPr txBox="1">
              <a:spLocks noChangeArrowheads="1"/>
            </p:cNvSpPr>
            <p:nvPr/>
          </p:nvSpPr>
          <p:spPr bwMode="auto">
            <a:xfrm>
              <a:off x="3840" y="2208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'</a:t>
              </a:r>
              <a:r>
                <a:rPr kumimoji="0" 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2315" name="Text Box 24"/>
            <p:cNvSpPr txBox="1">
              <a:spLocks noChangeArrowheads="1"/>
            </p:cNvSpPr>
            <p:nvPr/>
          </p:nvSpPr>
          <p:spPr bwMode="auto">
            <a:xfrm>
              <a:off x="49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'</a:t>
              </a:r>
              <a:r>
                <a:rPr kumimoji="0" 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2316" name="Text Box 25"/>
            <p:cNvSpPr txBox="1">
              <a:spLocks noChangeArrowheads="1"/>
            </p:cNvSpPr>
            <p:nvPr/>
          </p:nvSpPr>
          <p:spPr bwMode="auto">
            <a:xfrm>
              <a:off x="3888" y="2736"/>
              <a:ext cx="2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2317" name="Text Box 26"/>
            <p:cNvSpPr txBox="1">
              <a:spLocks noChangeArrowheads="1"/>
            </p:cNvSpPr>
            <p:nvPr/>
          </p:nvSpPr>
          <p:spPr bwMode="auto">
            <a:xfrm>
              <a:off x="5328" y="1488"/>
              <a:ext cx="2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12318" name="Text Box 27"/>
            <p:cNvSpPr txBox="1">
              <a:spLocks noChangeArrowheads="1"/>
            </p:cNvSpPr>
            <p:nvPr/>
          </p:nvSpPr>
          <p:spPr bwMode="auto">
            <a:xfrm>
              <a:off x="3312" y="2832"/>
              <a:ext cx="2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S'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248400" y="1143000"/>
            <a:ext cx="3962400" cy="2133600"/>
            <a:chOff x="2976" y="720"/>
            <a:chExt cx="2496" cy="1344"/>
          </a:xfrm>
        </p:grpSpPr>
        <p:graphicFrame>
          <p:nvGraphicFramePr>
            <p:cNvPr id="12290" name="Object 28"/>
            <p:cNvGraphicFramePr>
              <a:graphicFrameLocks noChangeAspect="1"/>
            </p:cNvGraphicFramePr>
            <p:nvPr/>
          </p:nvGraphicFramePr>
          <p:xfrm>
            <a:off x="3691" y="720"/>
            <a:ext cx="1488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quation" r:id="rId4" imgW="990360" imgH="431640" progId="Equation.3">
                    <p:embed/>
                  </p:oleObj>
                </mc:Choice>
                <mc:Fallback>
                  <p:oleObj name="Equation" r:id="rId4" imgW="990360" imgH="431640" progId="Equation.3">
                    <p:embed/>
                    <p:pic>
                      <p:nvPicPr>
                        <p:cNvPr id="1229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1" y="720"/>
                          <a:ext cx="1488" cy="6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1" name="Object 29"/>
            <p:cNvGraphicFramePr>
              <a:graphicFrameLocks noChangeAspect="1"/>
            </p:cNvGraphicFramePr>
            <p:nvPr/>
          </p:nvGraphicFramePr>
          <p:xfrm>
            <a:off x="3667" y="1378"/>
            <a:ext cx="1805" cy="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Equation" r:id="rId6" imgW="1168200" imgH="444240" progId="Equation.3">
                    <p:embed/>
                  </p:oleObj>
                </mc:Choice>
                <mc:Fallback>
                  <p:oleObj name="Equation" r:id="rId6" imgW="1168200" imgH="444240" progId="Equation.3">
                    <p:embed/>
                    <p:pic>
                      <p:nvPicPr>
                        <p:cNvPr id="12291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7" y="1378"/>
                          <a:ext cx="1805" cy="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Text Box 30"/>
            <p:cNvSpPr txBox="1">
              <a:spLocks noChangeArrowheads="1"/>
            </p:cNvSpPr>
            <p:nvPr/>
          </p:nvSpPr>
          <p:spPr bwMode="auto">
            <a:xfrm>
              <a:off x="2976" y="816"/>
              <a:ext cx="5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Use: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629400" y="3429000"/>
            <a:ext cx="3581400" cy="2209800"/>
            <a:chOff x="3137" y="2111"/>
            <a:chExt cx="2256" cy="1392"/>
          </a:xfrm>
        </p:grpSpPr>
        <p:sp>
          <p:nvSpPr>
            <p:cNvPr id="12297" name="AutoShape 32"/>
            <p:cNvSpPr>
              <a:spLocks noChangeArrowheads="1"/>
            </p:cNvSpPr>
            <p:nvPr/>
          </p:nvSpPr>
          <p:spPr bwMode="auto">
            <a:xfrm rot="1206417">
              <a:off x="3137" y="2111"/>
              <a:ext cx="2256" cy="1392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2298" name="Text Box 34"/>
            <p:cNvSpPr txBox="1">
              <a:spLocks noChangeArrowheads="1"/>
            </p:cNvSpPr>
            <p:nvPr/>
          </p:nvSpPr>
          <p:spPr bwMode="auto">
            <a:xfrm>
              <a:off x="3811" y="2591"/>
              <a:ext cx="7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Algebra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7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99" y="474287"/>
            <a:ext cx="9686926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Conservation of momentum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is extremely useful in classical physics.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sym typeface="Wingdings" charset="2"/>
              </a:rPr>
              <a:t>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sym typeface="Wingdings" charset="2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For the new definition of relativistic momentum we want: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2590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At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low velocities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new definition of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should match the classical definition of momentum.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199" y="4267201"/>
            <a:ext cx="89657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total momentum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Σ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p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)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 of an isolated system of bodies is conserved in               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all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 inertial frames.</a:t>
            </a: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5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601" name="Rectangle 17"/>
          <p:cNvSpPr>
            <a:spLocks noChangeArrowheads="1"/>
          </p:cNvSpPr>
          <p:nvPr/>
        </p:nvSpPr>
        <p:spPr bwMode="auto">
          <a:xfrm>
            <a:off x="1773239" y="4482635"/>
            <a:ext cx="9493278" cy="117021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Relativistic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3593" name="Text Box 9"/>
              <p:cNvSpPr txBox="1">
                <a:spLocks noChangeArrowheads="1"/>
              </p:cNvSpPr>
              <p:nvPr/>
            </p:nvSpPr>
            <p:spPr bwMode="auto">
              <a:xfrm>
                <a:off x="2057401" y="4693680"/>
                <a:ext cx="5444376" cy="959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Relativistic definition :</a:t>
                </a:r>
                <a14:m>
                  <m:oMath xmlns:m="http://schemas.openxmlformats.org/officeDocument/2006/math">
                    <m:r>
                      <a:rPr kumimoji="0" lang="en-US" sz="36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f>
                      <m:fPr>
                        <m:ctrlP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𝑑𝑟</m:t>
                        </m:r>
                      </m:num>
                      <m:den>
                        <m:sSub>
                          <m:sSubPr>
                            <m:ctrlP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𝑑𝑡</m:t>
                            </m:r>
                          </m:e>
                          <m:sub>
                            <m:r>
                              <a:rPr kumimoji="0" lang="en-US" sz="3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359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1" y="4693680"/>
                <a:ext cx="5444376" cy="959173"/>
              </a:xfrm>
              <a:prstGeom prst="rect">
                <a:avLst/>
              </a:prstGeom>
              <a:blipFill>
                <a:blip r:embed="rId3"/>
                <a:stretch>
                  <a:fillRect l="-17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2209801" y="1200151"/>
            <a:ext cx="2977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Classical definition:</a:t>
            </a:r>
          </a:p>
        </p:txBody>
      </p:sp>
      <p:graphicFrame>
        <p:nvGraphicFramePr>
          <p:cNvPr id="13315" name="Object 13"/>
          <p:cNvGraphicFramePr>
            <a:graphicFrameLocks noChangeAspect="1"/>
          </p:cNvGraphicFramePr>
          <p:nvPr/>
        </p:nvGraphicFramePr>
        <p:xfrm>
          <a:off x="5867400" y="930276"/>
          <a:ext cx="15938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133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930276"/>
                        <a:ext cx="159385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8" name="Text Box 14"/>
          <p:cNvSpPr txBox="1">
            <a:spLocks noChangeArrowheads="1"/>
          </p:cNvSpPr>
          <p:nvPr/>
        </p:nvSpPr>
        <p:spPr bwMode="auto">
          <a:xfrm>
            <a:off x="1113905" y="1966089"/>
            <a:ext cx="10152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Say we measure the mass '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' in its rest-frame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'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proper mass'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 or '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rest mass'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). Since we measure '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' it's rest-frame we agree on the same value for '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'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charset="2"/>
              </a:rPr>
              <a:t>in all frames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Wingdings" charset="2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3599" name="Text Box 15"/>
          <p:cNvSpPr txBox="1">
            <a:spLocks noChangeArrowheads="1"/>
          </p:cNvSpPr>
          <p:nvPr/>
        </p:nvSpPr>
        <p:spPr bwMode="auto">
          <a:xfrm>
            <a:off x="1151417" y="3247525"/>
            <a:ext cx="104032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Assume we take the derivative with respect to the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proper time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en-US" sz="24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proper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= t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, which has the same meaning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all frames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</a:p>
        </p:txBody>
      </p:sp>
      <p:sp>
        <p:nvSpPr>
          <p:cNvPr id="323600" name="Text Box 16"/>
          <p:cNvSpPr txBox="1">
            <a:spLocks noChangeArrowheads="1"/>
          </p:cNvSpPr>
          <p:nvPr/>
        </p:nvSpPr>
        <p:spPr bwMode="auto">
          <a:xfrm>
            <a:off x="1834552" y="5715001"/>
            <a:ext cx="8833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This definition fulfills the conservation of momentum in SR!</a:t>
            </a:r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1113905" y="6114320"/>
            <a:ext cx="10598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 prove it you can apply the relativistic velocity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407808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01" grpId="0" animBg="1"/>
      <p:bldP spid="323593" grpId="0"/>
      <p:bldP spid="323598" grpId="0"/>
      <p:bldP spid="323599" grpId="0"/>
      <p:bldP spid="323600" grpId="0"/>
      <p:bldP spid="323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3"/>
          <p:cNvSpPr>
            <a:spLocks noChangeArrowheads="1"/>
          </p:cNvSpPr>
          <p:nvPr/>
        </p:nvSpPr>
        <p:spPr bwMode="auto">
          <a:xfrm>
            <a:off x="2082202" y="3276941"/>
            <a:ext cx="3886200" cy="1066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Relativistic Momentum</a:t>
            </a:r>
          </a:p>
        </p:txBody>
      </p:sp>
      <p:graphicFrame>
        <p:nvGraphicFramePr>
          <p:cNvPr id="14338" name="Object 12"/>
          <p:cNvGraphicFramePr>
            <a:graphicFrameLocks noChangeAspect="1"/>
          </p:cNvGraphicFramePr>
          <p:nvPr/>
        </p:nvGraphicFramePr>
        <p:xfrm>
          <a:off x="2286001" y="3276941"/>
          <a:ext cx="3595687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1433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3276941"/>
                        <a:ext cx="3595687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11068048" y="5700257"/>
            <a:ext cx="184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1585520" y="1159569"/>
            <a:ext cx="100826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time dilation formula implies that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dt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dt</a:t>
            </a:r>
            <a:r>
              <a:rPr kumimoji="0" lang="en-US" sz="28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We can therefore rewrite the definition of the relativistic momentum as follows: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1868295" y="4638526"/>
            <a:ext cx="92735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 important consequence of the Lorentz-factor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charset="0"/>
                <a:cs typeface="Times New Roman" charset="0"/>
              </a:rPr>
              <a:t>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is that no object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can be accelerated past the speed of light.</a:t>
            </a: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6610350" y="3106738"/>
          <a:ext cx="2205038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5" imgW="876240" imgH="660240" progId="Equation.3">
                  <p:embed/>
                </p:oleObj>
              </mc:Choice>
              <mc:Fallback>
                <p:oleObj name="Equation" r:id="rId5" imgW="876240" imgH="660240" progId="Equation.3">
                  <p:embed/>
                  <p:pic>
                    <p:nvPicPr>
                      <p:cNvPr id="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106738"/>
                        <a:ext cx="2205038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0723" y="4560671"/>
            <a:ext cx="629728" cy="64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15"/>
          <p:cNvSpPr>
            <a:spLocks noChangeArrowheads="1"/>
          </p:cNvSpPr>
          <p:nvPr/>
        </p:nvSpPr>
        <p:spPr bwMode="auto">
          <a:xfrm>
            <a:off x="5819775" y="3581400"/>
            <a:ext cx="1600200" cy="2971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7347" name="Rectangle 114"/>
          <p:cNvSpPr>
            <a:spLocks noChangeArrowheads="1"/>
          </p:cNvSpPr>
          <p:nvPr/>
        </p:nvSpPr>
        <p:spPr bwMode="auto">
          <a:xfrm>
            <a:off x="4219576" y="3581400"/>
            <a:ext cx="1457325" cy="2971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276225"/>
            <a:ext cx="1031557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Comic Sans MS" panose="030F0702030302020204" pitchFamily="66" charset="0"/>
              </a:rPr>
              <a:t>Classical vs. Relativistic Momentum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1000124" y="1222772"/>
            <a:ext cx="1072515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 electron has a mass 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≈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·10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-31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kg. The table below shows the classical and relativistic momentum of the electron at various speeds (units are 10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-22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kg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·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Arial" charset="0"/>
                <a:cs typeface="Arial" charset="0"/>
              </a:rPr>
              <a:t>m/s):</a:t>
            </a:r>
          </a:p>
        </p:txBody>
      </p:sp>
      <p:graphicFrame>
        <p:nvGraphicFramePr>
          <p:cNvPr id="391278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35442"/>
              </p:ext>
            </p:extLst>
          </p:nvPr>
        </p:nvGraphicFramePr>
        <p:xfrm>
          <a:off x="2895600" y="3657600"/>
          <a:ext cx="6324600" cy="2651760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 charset="0"/>
                          <a:cs typeface="Arial" charset="0"/>
                        </a:rPr>
                        <a:t>classical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 charset="0"/>
                          <a:cs typeface="Arial" charset="0"/>
                        </a:rPr>
                        <a:t>relativistic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Arial" charset="0"/>
                          <a:cs typeface="Arial" charset="0"/>
                        </a:rPr>
                        <a:t>difference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[%]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128.9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611.1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7372" name="Text Box 111"/>
          <p:cNvSpPr txBox="1">
            <a:spLocks noChangeArrowheads="1"/>
          </p:cNvSpPr>
          <p:nvPr/>
        </p:nvSpPr>
        <p:spPr bwMode="auto">
          <a:xfrm>
            <a:off x="4360864" y="3581400"/>
            <a:ext cx="1000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p=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m·u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7373" name="Text Box 113"/>
          <p:cNvSpPr txBox="1">
            <a:spLocks noChangeArrowheads="1"/>
          </p:cNvSpPr>
          <p:nvPr/>
        </p:nvSpPr>
        <p:spPr bwMode="auto">
          <a:xfrm>
            <a:off x="5991226" y="3581400"/>
            <a:ext cx="1552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</a:rPr>
              <a:t>p=</a:t>
            </a:r>
            <a:r>
              <a:rPr kumimoji="0" lang="el-G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γ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</a:rPr>
              <a:t>m·u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4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977" y="509810"/>
            <a:ext cx="8785599" cy="68081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9125" y="1504950"/>
                <a:ext cx="11076317" cy="4406272"/>
              </a:xfrm>
            </p:spPr>
            <p:txBody>
              <a:bodyPr/>
              <a:lstStyle/>
              <a:p>
                <a:r>
                  <a:rPr lang="en-US" sz="3200" b="1" u="sng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Problem 1: </a:t>
                </a:r>
                <a:r>
                  <a:rPr lang="en-US" sz="3200" dirty="0">
                    <a:latin typeface="Comic Sans MS" panose="030F0702030302020204" pitchFamily="66" charset="0"/>
                  </a:rPr>
                  <a:t>(I) What is the momentum of a proton traveling at v=0.75c  ( </a:t>
                </a:r>
                <a:r>
                  <a:rPr lang="en-US" sz="3200" dirty="0" err="1">
                    <a:latin typeface="Comic Sans MS" panose="030F0702030302020204" pitchFamily="66" charset="0"/>
                  </a:rPr>
                  <a:t>m</a:t>
                </a:r>
                <a:r>
                  <a:rPr lang="en-US" sz="3200" baseline="-25000" dirty="0" err="1">
                    <a:latin typeface="Comic Sans MS" panose="030F0702030302020204" pitchFamily="66" charset="0"/>
                  </a:rPr>
                  <a:t>p</a:t>
                </a:r>
                <a:r>
                  <a:rPr lang="en-US" sz="3200" dirty="0">
                    <a:latin typeface="Comic Sans MS" panose="030F0702030302020204" pitchFamily="66" charset="0"/>
                  </a:rPr>
                  <a:t>=1.67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10</a:t>
                </a:r>
                <a:r>
                  <a:rPr lang="en-US" sz="3200" baseline="30000" dirty="0">
                    <a:latin typeface="Comic Sans MS" panose="030F0702030302020204" pitchFamily="66" charset="0"/>
                  </a:rPr>
                  <a:t>-27</a:t>
                </a:r>
                <a:r>
                  <a:rPr lang="en-US" sz="3200" dirty="0">
                    <a:latin typeface="Comic Sans MS" panose="030F0702030302020204" pitchFamily="66" charset="0"/>
                  </a:rPr>
                  <a:t> kg)</a:t>
                </a:r>
              </a:p>
              <a:p>
                <a:r>
                  <a:rPr lang="en-US" sz="3200" b="1" u="sng" dirty="0">
                    <a:solidFill>
                      <a:schemeClr val="accent1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Problem 2: </a:t>
                </a:r>
                <a:r>
                  <a:rPr lang="en-US" sz="3200" dirty="0">
                    <a:latin typeface="Comic Sans MS" panose="030F0702030302020204" pitchFamily="66" charset="0"/>
                  </a:rPr>
                  <a:t>(a) A particle travels at v=0.10c.By what percentage will a calculation of its momentum be wrong if you use the classical formula? (b) Repeat for  v=0.60c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125" y="1504950"/>
                <a:ext cx="11076317" cy="4406272"/>
              </a:xfrm>
              <a:blipFill>
                <a:blip r:embed="rId2"/>
                <a:stretch>
                  <a:fillRect l="-1321" t="-1798" r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844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26" y="624110"/>
            <a:ext cx="9274176" cy="1280890"/>
          </a:xfrm>
        </p:spPr>
        <p:txBody>
          <a:bodyPr/>
          <a:lstStyle/>
          <a:p>
            <a:r>
              <a:rPr lang="en-US" sz="4800" dirty="0">
                <a:solidFill>
                  <a:srgbClr val="A53010">
                    <a:lumMod val="75000"/>
                  </a:srgbClr>
                </a:solidFill>
                <a:latin typeface="Comic Sans MS" panose="030F0702030302020204" pitchFamily="66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1" y="2133600"/>
            <a:ext cx="9721851" cy="400622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u="sng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Problem 3: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A particle of mass m travels at a speed 0.26c.  At what speed will its momentum be doubled?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u="sng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Problem4</a:t>
            </a:r>
            <a:r>
              <a:rPr lang="en-US" sz="2800" dirty="0">
                <a:latin typeface="Comic Sans MS" panose="030F0702030302020204" pitchFamily="66" charset="0"/>
              </a:rPr>
              <a:t>: An unstable particle is at rest and suddenly decays into two fragments. No external forces act on the particle or its fragments. One of the fragments has a speed of 0.60c and a mass of6.68 10</a:t>
            </a:r>
            <a:r>
              <a:rPr lang="en-US" sz="2800" baseline="30000" dirty="0">
                <a:latin typeface="Comic Sans MS" panose="030F0702030302020204" pitchFamily="66" charset="0"/>
              </a:rPr>
              <a:t>-27</a:t>
            </a:r>
            <a:r>
              <a:rPr lang="en-US" sz="2800" dirty="0">
                <a:latin typeface="Comic Sans MS" panose="030F0702030302020204" pitchFamily="66" charset="0"/>
              </a:rPr>
              <a:t> kg,   while the other has a mass of 1.6710</a:t>
            </a:r>
            <a:r>
              <a:rPr lang="en-US" sz="2800" baseline="30000" dirty="0">
                <a:latin typeface="Comic Sans MS" panose="030F0702030302020204" pitchFamily="66" charset="0"/>
              </a:rPr>
              <a:t>-27</a:t>
            </a:r>
            <a:r>
              <a:rPr lang="en-US" sz="2800" dirty="0">
                <a:latin typeface="Comic Sans MS" panose="030F0702030302020204" pitchFamily="66" charset="0"/>
              </a:rPr>
              <a:t>kg.  What is the speed of the less massive fragment?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807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539</Words>
  <Application>Microsoft Office PowerPoint</Application>
  <PresentationFormat>Widescreen</PresentationFormat>
  <Paragraphs>74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Comic Sans MS</vt:lpstr>
      <vt:lpstr>Times New Roman</vt:lpstr>
      <vt:lpstr>Wingdings 3</vt:lpstr>
      <vt:lpstr>Wisp</vt:lpstr>
      <vt:lpstr>Equation</vt:lpstr>
      <vt:lpstr>Special Relativity</vt:lpstr>
      <vt:lpstr>Galileo (classical):</vt:lpstr>
      <vt:lpstr>Lorentz Transformation</vt:lpstr>
      <vt:lpstr>PowerPoint Presentation</vt:lpstr>
      <vt:lpstr>Relativistic Momentum</vt:lpstr>
      <vt:lpstr>Relativistic Momentum</vt:lpstr>
      <vt:lpstr>Classical vs. Relativistic Momentum</vt:lpstr>
      <vt:lpstr>Problems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Relativity</dc:title>
  <dc:creator>Amir, Fatima Zohra</dc:creator>
  <cp:lastModifiedBy>Fatima</cp:lastModifiedBy>
  <cp:revision>24</cp:revision>
  <cp:lastPrinted>2023-09-04T15:29:06Z</cp:lastPrinted>
  <dcterms:created xsi:type="dcterms:W3CDTF">2019-01-17T15:16:03Z</dcterms:created>
  <dcterms:modified xsi:type="dcterms:W3CDTF">2023-09-04T16:57:22Z</dcterms:modified>
</cp:coreProperties>
</file>