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0"/>
  </p:notesMasterIdLst>
  <p:handoutMasterIdLst>
    <p:handoutMasterId r:id="rId31"/>
  </p:handoutMasterIdLst>
  <p:sldIdLst>
    <p:sldId id="260" r:id="rId6"/>
    <p:sldId id="257" r:id="rId7"/>
    <p:sldId id="258" r:id="rId8"/>
    <p:sldId id="259" r:id="rId9"/>
    <p:sldId id="302"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69" d="100"/>
          <a:sy n="69" d="100"/>
        </p:scale>
        <p:origin x="564" y="52"/>
      </p:cViewPr>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98701F57-A02B-4118-86F1-5E6860AD6328}" type="datetimeFigureOut">
              <a:rPr lang="en-US" smtClean="0"/>
              <a:t>4/15/2024</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36F1DE05-3199-4B54-BB3F-3E168E3587A9}" type="slidenum">
              <a:rPr lang="en-US" smtClean="0"/>
              <a:t>‹#›</a:t>
            </a:fld>
            <a:endParaRPr lang="en-US"/>
          </a:p>
        </p:txBody>
      </p:sp>
    </p:spTree>
    <p:extLst>
      <p:ext uri="{BB962C8B-B14F-4D97-AF65-F5344CB8AC3E}">
        <p14:creationId xmlns:p14="http://schemas.microsoft.com/office/powerpoint/2010/main" val="1707986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C8ED6FD7-DD1F-4CE2-BC0F-225808A50C65}" type="datetimeFigureOut">
              <a:rPr lang="en-US" smtClean="0"/>
              <a:t>4/15/2024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072092B8-59CE-47ED-AEC0-31AA4FCCFC29}" type="slidenum">
              <a:rPr lang="en-US" smtClean="0"/>
              <a:t>‹#›</a:t>
            </a:fld>
            <a:endParaRPr lang="en-US"/>
          </a:p>
        </p:txBody>
      </p:sp>
    </p:spTree>
    <p:extLst>
      <p:ext uri="{BB962C8B-B14F-4D97-AF65-F5344CB8AC3E}">
        <p14:creationId xmlns:p14="http://schemas.microsoft.com/office/powerpoint/2010/main" val="7098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533" fontAlgn="base">
              <a:spcBef>
                <a:spcPct val="30000"/>
              </a:spcBef>
              <a:spcAft>
                <a:spcPct val="0"/>
              </a:spcAft>
              <a:defRPr/>
            </a:pPr>
            <a:r>
              <a:rPr lang="en-US" altLang="en-US" dirty="0">
                <a:solidFill>
                  <a:srgbClr val="000000"/>
                </a:solidFill>
                <a:latin typeface="Arial" panose="020B0604020202020204" pitchFamily="34" charset="0"/>
              </a:rPr>
              <a:t>Chapter 34 Opener. The beautiful colors from the surface of this soap bubble can be nicely explained by the wave theory of light. A soap bubble is a very thin spherical film filled with air. Light reflected from the outer and inner surfaces of this thin film of soapy water interferes constructively to produce the bright colors. Which colors we see at any point depends on the thickness of the soapy water film at that point and also on the viewing angle. Near the top of the bubble, we see a small black area surrounded by a silver or white area. The bubble’s thickness is smallest at that black spot, perhaps only about 30 nm thick, and is fully transparent (we see the black background). We cover fundamental aspects of the wave nature of light, including two-slit interference and interference in thin films.</a:t>
            </a:r>
          </a:p>
          <a:p>
            <a:endParaRPr lang="en-US" dirty="0"/>
          </a:p>
        </p:txBody>
      </p:sp>
      <p:sp>
        <p:nvSpPr>
          <p:cNvPr id="4" name="Slide Number Placeholder 3"/>
          <p:cNvSpPr>
            <a:spLocks noGrp="1"/>
          </p:cNvSpPr>
          <p:nvPr>
            <p:ph type="sldNum" sz="quarter" idx="10"/>
          </p:nvPr>
        </p:nvSpPr>
        <p:spPr/>
        <p:txBody>
          <a:bodyPr/>
          <a:lstStyle/>
          <a:p>
            <a:pPr defTabSz="982533">
              <a:defRPr/>
            </a:pPr>
            <a:fld id="{6F4A7D81-DED9-43A8-9D14-B614FB2FD4FD}" type="slidenum">
              <a:rPr lang="en-US">
                <a:solidFill>
                  <a:prstClr val="black"/>
                </a:solidFill>
                <a:latin typeface="Calibri" panose="020F0502020204030204"/>
              </a:rPr>
              <a:pPr defTabSz="982533">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7714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41073" indent="-321267">
              <a:defRPr>
                <a:solidFill>
                  <a:schemeClr val="tx1"/>
                </a:solidFill>
                <a:latin typeface="Comic Sans MS" panose="030F0702030302020204" pitchFamily="66" charset="0"/>
                <a:ea typeface="MS PGothic" panose="020B0600070205080204" pitchFamily="34" charset="-128"/>
              </a:defRPr>
            </a:lvl2pPr>
            <a:lvl3pPr marL="1295900" indent="-256291">
              <a:defRPr>
                <a:solidFill>
                  <a:schemeClr val="tx1"/>
                </a:solidFill>
                <a:latin typeface="Comic Sans MS" panose="030F0702030302020204" pitchFamily="66" charset="0"/>
                <a:ea typeface="MS PGothic" panose="020B0600070205080204" pitchFamily="34" charset="-128"/>
              </a:defRPr>
            </a:lvl3pPr>
            <a:lvl4pPr marL="1813900" indent="-256291">
              <a:defRPr>
                <a:solidFill>
                  <a:schemeClr val="tx1"/>
                </a:solidFill>
                <a:latin typeface="Comic Sans MS" panose="030F0702030302020204" pitchFamily="66" charset="0"/>
                <a:ea typeface="MS PGothic" panose="020B0600070205080204" pitchFamily="34" charset="-128"/>
              </a:defRPr>
            </a:lvl4pPr>
            <a:lvl5pPr marL="2335510" indent="-256291">
              <a:defRPr>
                <a:solidFill>
                  <a:schemeClr val="tx1"/>
                </a:solidFill>
                <a:latin typeface="Comic Sans MS" panose="030F0702030302020204" pitchFamily="66" charset="0"/>
                <a:ea typeface="MS PGothic" panose="020B0600070205080204" pitchFamily="34" charset="-128"/>
              </a:defRPr>
            </a:lvl5pPr>
            <a:lvl6pPr marL="2855315"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5121"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4924"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14726"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9610" fontAlgn="base">
              <a:spcBef>
                <a:spcPct val="0"/>
              </a:spcBef>
              <a:spcAft>
                <a:spcPct val="0"/>
              </a:spcAft>
              <a:defRPr/>
            </a:pPr>
            <a:fld id="{B5216D85-95E3-40A1-AAA5-7AE654640ECB}" type="slidenum">
              <a:rPr lang="en-US" altLang="en-US">
                <a:solidFill>
                  <a:srgbClr val="000000"/>
                </a:solidFill>
                <a:latin typeface="Arial" panose="020B0604020202020204" pitchFamily="34" charset="0"/>
              </a:rPr>
              <a:pPr defTabSz="1039610"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143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0711" indent="-324948">
              <a:defRPr>
                <a:solidFill>
                  <a:schemeClr val="tx1"/>
                </a:solidFill>
                <a:latin typeface="Comic Sans MS" panose="030F0702030302020204" pitchFamily="66" charset="0"/>
                <a:ea typeface="MS PGothic" panose="020B0600070205080204" pitchFamily="34" charset="-128"/>
              </a:defRPr>
            </a:lvl2pPr>
            <a:lvl3pPr marL="1310750" indent="-259229">
              <a:defRPr>
                <a:solidFill>
                  <a:schemeClr val="tx1"/>
                </a:solidFill>
                <a:latin typeface="Comic Sans MS" panose="030F0702030302020204" pitchFamily="66" charset="0"/>
                <a:ea typeface="MS PGothic" panose="020B0600070205080204" pitchFamily="34" charset="-128"/>
              </a:defRPr>
            </a:lvl3pPr>
            <a:lvl4pPr marL="1834685" indent="-259229">
              <a:defRPr>
                <a:solidFill>
                  <a:schemeClr val="tx1"/>
                </a:solidFill>
                <a:latin typeface="Comic Sans MS" panose="030F0702030302020204" pitchFamily="66" charset="0"/>
                <a:ea typeface="MS PGothic" panose="020B0600070205080204" pitchFamily="34" charset="-128"/>
              </a:defRPr>
            </a:lvl4pPr>
            <a:lvl5pPr marL="2362274" indent="-259229">
              <a:defRPr>
                <a:solidFill>
                  <a:schemeClr val="tx1"/>
                </a:solidFill>
                <a:latin typeface="Comic Sans MS" panose="030F0702030302020204" pitchFamily="66" charset="0"/>
                <a:ea typeface="MS PGothic" panose="020B0600070205080204" pitchFamily="34" charset="-128"/>
              </a:defRPr>
            </a:lvl5pPr>
            <a:lvl6pPr marL="2888035"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13798"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39558"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65317"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1523" fontAlgn="base">
              <a:spcBef>
                <a:spcPct val="0"/>
              </a:spcBef>
              <a:spcAft>
                <a:spcPct val="0"/>
              </a:spcAft>
              <a:defRPr/>
            </a:pPr>
            <a:fld id="{8F3E23A6-6343-4DCB-A4ED-0E57568964F0}" type="slidenum">
              <a:rPr lang="en-US" altLang="en-US">
                <a:solidFill>
                  <a:srgbClr val="000000"/>
                </a:solidFill>
                <a:latin typeface="Arial" panose="020B0604020202020204" pitchFamily="34" charset="0"/>
              </a:rPr>
              <a:pPr defTabSz="1051523"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54220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0711" indent="-324948">
              <a:defRPr>
                <a:solidFill>
                  <a:schemeClr val="tx1"/>
                </a:solidFill>
                <a:latin typeface="Comic Sans MS" panose="030F0702030302020204" pitchFamily="66" charset="0"/>
                <a:ea typeface="MS PGothic" panose="020B0600070205080204" pitchFamily="34" charset="-128"/>
              </a:defRPr>
            </a:lvl2pPr>
            <a:lvl3pPr marL="1310750" indent="-259229">
              <a:defRPr>
                <a:solidFill>
                  <a:schemeClr val="tx1"/>
                </a:solidFill>
                <a:latin typeface="Comic Sans MS" panose="030F0702030302020204" pitchFamily="66" charset="0"/>
                <a:ea typeface="MS PGothic" panose="020B0600070205080204" pitchFamily="34" charset="-128"/>
              </a:defRPr>
            </a:lvl3pPr>
            <a:lvl4pPr marL="1834685" indent="-259229">
              <a:defRPr>
                <a:solidFill>
                  <a:schemeClr val="tx1"/>
                </a:solidFill>
                <a:latin typeface="Comic Sans MS" panose="030F0702030302020204" pitchFamily="66" charset="0"/>
                <a:ea typeface="MS PGothic" panose="020B0600070205080204" pitchFamily="34" charset="-128"/>
              </a:defRPr>
            </a:lvl4pPr>
            <a:lvl5pPr marL="2362274" indent="-259229">
              <a:defRPr>
                <a:solidFill>
                  <a:schemeClr val="tx1"/>
                </a:solidFill>
                <a:latin typeface="Comic Sans MS" panose="030F0702030302020204" pitchFamily="66" charset="0"/>
                <a:ea typeface="MS PGothic" panose="020B0600070205080204" pitchFamily="34" charset="-128"/>
              </a:defRPr>
            </a:lvl5pPr>
            <a:lvl6pPr marL="2888035"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13798"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39558"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65317" indent="-25922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1523" fontAlgn="base">
              <a:spcBef>
                <a:spcPct val="0"/>
              </a:spcBef>
              <a:spcAft>
                <a:spcPct val="0"/>
              </a:spcAft>
              <a:defRPr/>
            </a:pPr>
            <a:fld id="{FEF8012F-F155-4EC8-80D8-DD8D2E607492}" type="slidenum">
              <a:rPr lang="en-US" altLang="en-US">
                <a:solidFill>
                  <a:srgbClr val="000000"/>
                </a:solidFill>
                <a:latin typeface="Arial" panose="020B0604020202020204" pitchFamily="34" charset="0"/>
              </a:rPr>
              <a:pPr defTabSz="1051523"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634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98397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66874" indent="-331124">
              <a:defRPr>
                <a:solidFill>
                  <a:schemeClr val="tx1"/>
                </a:solidFill>
                <a:latin typeface="Comic Sans MS" panose="030F0702030302020204" pitchFamily="66" charset="0"/>
                <a:ea typeface="MS PGothic" panose="020B0600070205080204" pitchFamily="34" charset="-128"/>
              </a:defRPr>
            </a:lvl2pPr>
            <a:lvl3pPr marL="1335655" indent="-264154">
              <a:defRPr>
                <a:solidFill>
                  <a:schemeClr val="tx1"/>
                </a:solidFill>
                <a:latin typeface="Comic Sans MS" panose="030F0702030302020204" pitchFamily="66" charset="0"/>
                <a:ea typeface="MS PGothic" panose="020B0600070205080204" pitchFamily="34" charset="-128"/>
              </a:defRPr>
            </a:lvl3pPr>
            <a:lvl4pPr marL="1871405" indent="-264154">
              <a:defRPr>
                <a:solidFill>
                  <a:schemeClr val="tx1"/>
                </a:solidFill>
                <a:latin typeface="Comic Sans MS" panose="030F0702030302020204" pitchFamily="66" charset="0"/>
                <a:ea typeface="MS PGothic" panose="020B0600070205080204" pitchFamily="34" charset="-128"/>
              </a:defRPr>
            </a:lvl4pPr>
            <a:lvl5pPr marL="2407158" indent="-264154">
              <a:defRPr>
                <a:solidFill>
                  <a:schemeClr val="tx1"/>
                </a:solidFill>
                <a:latin typeface="Comic Sans MS" panose="030F0702030302020204" pitchFamily="66" charset="0"/>
                <a:ea typeface="MS PGothic" panose="020B0600070205080204" pitchFamily="34" charset="-128"/>
              </a:defRPr>
            </a:lvl5pPr>
            <a:lvl6pPr marL="2942908"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8659"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14410"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50156"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71504" fontAlgn="base">
              <a:spcBef>
                <a:spcPct val="0"/>
              </a:spcBef>
              <a:spcAft>
                <a:spcPct val="0"/>
              </a:spcAft>
              <a:defRPr/>
            </a:pPr>
            <a:fld id="{E337838D-DA2B-4809-A09B-ED89E938303F}" type="slidenum">
              <a:rPr lang="en-US" altLang="en-US">
                <a:solidFill>
                  <a:srgbClr val="000000"/>
                </a:solidFill>
                <a:latin typeface="Arial" panose="020B0604020202020204" pitchFamily="34" charset="0"/>
              </a:rPr>
              <a:pPr defTabSz="1071504"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34-7. How the wave theory explains the pattern of lines seen in the double-slit experiment. (a) At the center of the screen the waves from each slit travel the same distance and are in phase. (b) At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of one whole wavelength, and the waves are in phase; note from the shaded triangle that the path difference equals d 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(c) For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equal to one-half wavelength, so the two waves arrive at the screen fully out of phase. (d) A more detailed diagram showing the geometry for parts (b) and (c).</a:t>
            </a:r>
          </a:p>
        </p:txBody>
      </p:sp>
    </p:spTree>
    <p:extLst>
      <p:ext uri="{BB962C8B-B14F-4D97-AF65-F5344CB8AC3E}">
        <p14:creationId xmlns:p14="http://schemas.microsoft.com/office/powerpoint/2010/main" val="398791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66874" indent="-331124">
              <a:defRPr>
                <a:solidFill>
                  <a:schemeClr val="tx1"/>
                </a:solidFill>
                <a:latin typeface="Comic Sans MS" panose="030F0702030302020204" pitchFamily="66" charset="0"/>
                <a:ea typeface="MS PGothic" panose="020B0600070205080204" pitchFamily="34" charset="-128"/>
              </a:defRPr>
            </a:lvl2pPr>
            <a:lvl3pPr marL="1335655" indent="-264154">
              <a:defRPr>
                <a:solidFill>
                  <a:schemeClr val="tx1"/>
                </a:solidFill>
                <a:latin typeface="Comic Sans MS" panose="030F0702030302020204" pitchFamily="66" charset="0"/>
                <a:ea typeface="MS PGothic" panose="020B0600070205080204" pitchFamily="34" charset="-128"/>
              </a:defRPr>
            </a:lvl3pPr>
            <a:lvl4pPr marL="1871405" indent="-264154">
              <a:defRPr>
                <a:solidFill>
                  <a:schemeClr val="tx1"/>
                </a:solidFill>
                <a:latin typeface="Comic Sans MS" panose="030F0702030302020204" pitchFamily="66" charset="0"/>
                <a:ea typeface="MS PGothic" panose="020B0600070205080204" pitchFamily="34" charset="-128"/>
              </a:defRPr>
            </a:lvl4pPr>
            <a:lvl5pPr marL="2407158" indent="-264154">
              <a:defRPr>
                <a:solidFill>
                  <a:schemeClr val="tx1"/>
                </a:solidFill>
                <a:latin typeface="Comic Sans MS" panose="030F0702030302020204" pitchFamily="66" charset="0"/>
                <a:ea typeface="MS PGothic" panose="020B0600070205080204" pitchFamily="34" charset="-128"/>
              </a:defRPr>
            </a:lvl5pPr>
            <a:lvl6pPr marL="2942908"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78659"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14410"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50156" indent="-264154"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71504" fontAlgn="base">
              <a:spcBef>
                <a:spcPct val="0"/>
              </a:spcBef>
              <a:spcAft>
                <a:spcPct val="0"/>
              </a:spcAft>
              <a:defRPr/>
            </a:pPr>
            <a:fld id="{8516F77D-6364-496A-829C-AA5CF42C9820}" type="slidenum">
              <a:rPr lang="en-US" altLang="en-US">
                <a:solidFill>
                  <a:srgbClr val="000000"/>
                </a:solidFill>
                <a:latin typeface="Arial" panose="020B0604020202020204" pitchFamily="34" charset="0"/>
              </a:rPr>
              <a:pPr defTabSz="1071504"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34-9. (a) Interference fringes produced by a double-slit experiment and detected by photographic film placed on the viewing screen. The arrow marks the central fringe. (b) Graph of the intensity of light in the interference pattern. Also shown are values of </a:t>
            </a:r>
            <a:r>
              <a:rPr lang="en-US" altLang="en-US" i="1"/>
              <a:t>m </a:t>
            </a:r>
            <a:r>
              <a:rPr lang="en-US" altLang="en-US"/>
              <a:t>for Eq. 34–2a (constructive interference) and Eq. 34–2b (destructive interference).</a:t>
            </a:r>
          </a:p>
        </p:txBody>
      </p:sp>
    </p:spTree>
    <p:extLst>
      <p:ext uri="{BB962C8B-B14F-4D97-AF65-F5344CB8AC3E}">
        <p14:creationId xmlns:p14="http://schemas.microsoft.com/office/powerpoint/2010/main" val="89137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60494" indent="-328688">
              <a:defRPr>
                <a:solidFill>
                  <a:schemeClr val="tx1"/>
                </a:solidFill>
                <a:latin typeface="Comic Sans MS" panose="030F0702030302020204" pitchFamily="66" charset="0"/>
                <a:ea typeface="MS PGothic" panose="020B0600070205080204" pitchFamily="34" charset="-128"/>
              </a:defRPr>
            </a:lvl2pPr>
            <a:lvl3pPr marL="1325825" indent="-262209">
              <a:defRPr>
                <a:solidFill>
                  <a:schemeClr val="tx1"/>
                </a:solidFill>
                <a:latin typeface="Comic Sans MS" panose="030F0702030302020204" pitchFamily="66" charset="0"/>
                <a:ea typeface="MS PGothic" panose="020B0600070205080204" pitchFamily="34" charset="-128"/>
              </a:defRPr>
            </a:lvl3pPr>
            <a:lvl4pPr marL="1855785" indent="-262209">
              <a:defRPr>
                <a:solidFill>
                  <a:schemeClr val="tx1"/>
                </a:solidFill>
                <a:latin typeface="Comic Sans MS" panose="030F0702030302020204" pitchFamily="66" charset="0"/>
                <a:ea typeface="MS PGothic" panose="020B0600070205080204" pitchFamily="34" charset="-128"/>
              </a:defRPr>
            </a:lvl4pPr>
            <a:lvl5pPr marL="2389440" indent="-262209">
              <a:defRPr>
                <a:solidFill>
                  <a:schemeClr val="tx1"/>
                </a:solidFill>
                <a:latin typeface="Comic Sans MS" panose="030F0702030302020204" pitchFamily="66" charset="0"/>
                <a:ea typeface="MS PGothic" panose="020B0600070205080204" pitchFamily="34" charset="-128"/>
              </a:defRPr>
            </a:lvl5pPr>
            <a:lvl6pPr marL="2921248"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53056"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84863"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16665"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63618" fontAlgn="base">
              <a:spcBef>
                <a:spcPct val="0"/>
              </a:spcBef>
              <a:spcAft>
                <a:spcPct val="0"/>
              </a:spcAft>
              <a:defRPr/>
            </a:pPr>
            <a:fld id="{49833B89-839C-458F-982E-8149051CB069}" type="slidenum">
              <a:rPr lang="en-US" altLang="en-US">
                <a:solidFill>
                  <a:srgbClr val="000000"/>
                </a:solidFill>
                <a:latin typeface="Arial" panose="020B0604020202020204" pitchFamily="34" charset="0"/>
              </a:rPr>
              <a:pPr defTabSz="1063618"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33119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60494" indent="-328688">
              <a:defRPr>
                <a:solidFill>
                  <a:schemeClr val="tx1"/>
                </a:solidFill>
                <a:latin typeface="Comic Sans MS" panose="030F0702030302020204" pitchFamily="66" charset="0"/>
                <a:ea typeface="MS PGothic" panose="020B0600070205080204" pitchFamily="34" charset="-128"/>
              </a:defRPr>
            </a:lvl2pPr>
            <a:lvl3pPr marL="1325825" indent="-262209">
              <a:defRPr>
                <a:solidFill>
                  <a:schemeClr val="tx1"/>
                </a:solidFill>
                <a:latin typeface="Comic Sans MS" panose="030F0702030302020204" pitchFamily="66" charset="0"/>
                <a:ea typeface="MS PGothic" panose="020B0600070205080204" pitchFamily="34" charset="-128"/>
              </a:defRPr>
            </a:lvl3pPr>
            <a:lvl4pPr marL="1855785" indent="-262209">
              <a:defRPr>
                <a:solidFill>
                  <a:schemeClr val="tx1"/>
                </a:solidFill>
                <a:latin typeface="Comic Sans MS" panose="030F0702030302020204" pitchFamily="66" charset="0"/>
                <a:ea typeface="MS PGothic" panose="020B0600070205080204" pitchFamily="34" charset="-128"/>
              </a:defRPr>
            </a:lvl4pPr>
            <a:lvl5pPr marL="2389440" indent="-262209">
              <a:defRPr>
                <a:solidFill>
                  <a:schemeClr val="tx1"/>
                </a:solidFill>
                <a:latin typeface="Comic Sans MS" panose="030F0702030302020204" pitchFamily="66" charset="0"/>
                <a:ea typeface="MS PGothic" panose="020B0600070205080204" pitchFamily="34" charset="-128"/>
              </a:defRPr>
            </a:lvl5pPr>
            <a:lvl6pPr marL="2921248"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53056"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84863"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16665" indent="-26220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63618" fontAlgn="base">
              <a:spcBef>
                <a:spcPct val="0"/>
              </a:spcBef>
              <a:spcAft>
                <a:spcPct val="0"/>
              </a:spcAft>
              <a:defRPr/>
            </a:pPr>
            <a:fld id="{AF3A7EBF-425F-4181-9019-20DEEBD7837D}" type="slidenum">
              <a:rPr lang="en-US" altLang="en-US">
                <a:solidFill>
                  <a:srgbClr val="000000"/>
                </a:solidFill>
                <a:latin typeface="Arial" panose="020B0604020202020204" pitchFamily="34" charset="0"/>
              </a:rPr>
              <a:pPr defTabSz="1063618"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80274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60" indent="-326269">
              <a:defRPr>
                <a:solidFill>
                  <a:schemeClr val="tx1"/>
                </a:solidFill>
                <a:latin typeface="Comic Sans MS" panose="030F0702030302020204" pitchFamily="66" charset="0"/>
                <a:ea typeface="MS PGothic" panose="020B0600070205080204" pitchFamily="34" charset="-128"/>
              </a:defRPr>
            </a:lvl2pPr>
            <a:lvl3pPr marL="1316067" indent="-260280">
              <a:defRPr>
                <a:solidFill>
                  <a:schemeClr val="tx1"/>
                </a:solidFill>
                <a:latin typeface="Comic Sans MS" panose="030F0702030302020204" pitchFamily="66" charset="0"/>
                <a:ea typeface="MS PGothic" panose="020B0600070205080204" pitchFamily="34" charset="-128"/>
              </a:defRPr>
            </a:lvl3pPr>
            <a:lvl4pPr marL="1843958" indent="-260280">
              <a:defRPr>
                <a:solidFill>
                  <a:schemeClr val="tx1"/>
                </a:solidFill>
                <a:latin typeface="Comic Sans MS" panose="030F0702030302020204" pitchFamily="66" charset="0"/>
                <a:ea typeface="MS PGothic" panose="020B0600070205080204" pitchFamily="34" charset="-128"/>
              </a:defRPr>
            </a:lvl4pPr>
            <a:lvl5pPr marL="2371855" indent="-260280">
              <a:defRPr>
                <a:solidFill>
                  <a:schemeClr val="tx1"/>
                </a:solidFill>
                <a:latin typeface="Comic Sans MS" panose="030F0702030302020204" pitchFamily="66" charset="0"/>
                <a:ea typeface="MS PGothic" panose="020B0600070205080204" pitchFamily="34" charset="-128"/>
              </a:defRPr>
            </a:lvl5pPr>
            <a:lvl6pPr marL="2899747" indent="-26028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639" indent="-26028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534" indent="-26028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424" indent="-26028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88" fontAlgn="base">
              <a:spcBef>
                <a:spcPct val="0"/>
              </a:spcBef>
              <a:spcAft>
                <a:spcPct val="0"/>
              </a:spcAft>
              <a:defRPr/>
            </a:pPr>
            <a:fld id="{410A262C-50A8-40A3-B8A3-F4173CADB18B}" type="slidenum">
              <a:rPr lang="en-US" altLang="en-US">
                <a:solidFill>
                  <a:srgbClr val="000000"/>
                </a:solidFill>
                <a:latin typeface="Arial" panose="020B0604020202020204" pitchFamily="34" charset="0"/>
              </a:rPr>
              <a:pPr defTabSz="1055788"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Figure 34-10. Examples 34–2 and 34–3. For small angles </a:t>
            </a:r>
            <a:r>
              <a:rPr lang="el-GR" altLang="en-US" dirty="0">
                <a:latin typeface="Times New Roman" panose="02020603050405020304" pitchFamily="18" charset="0"/>
                <a:cs typeface="Times New Roman" panose="02020603050405020304" pitchFamily="18" charset="0"/>
              </a:rPr>
              <a:t>θ</a:t>
            </a:r>
            <a:r>
              <a:rPr lang="en-US" altLang="en-US" dirty="0"/>
              <a:t> (give </a:t>
            </a:r>
            <a:r>
              <a:rPr lang="el-GR" altLang="en-US" dirty="0">
                <a:latin typeface="Times New Roman" panose="02020603050405020304" pitchFamily="18" charset="0"/>
                <a:cs typeface="Times New Roman" panose="02020603050405020304" pitchFamily="18" charset="0"/>
              </a:rPr>
              <a:t>θ</a:t>
            </a:r>
            <a:r>
              <a:rPr lang="en-US" altLang="en-US" dirty="0"/>
              <a:t> in radians), the interference fringes occur at distance x =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l</a:t>
            </a:r>
            <a:r>
              <a:rPr lang="en-US" altLang="en-US" dirty="0"/>
              <a:t> above the center fringe (m = 0); </a:t>
            </a:r>
            <a:r>
              <a:rPr lang="el-GR" altLang="en-US" dirty="0">
                <a:latin typeface="Times New Roman" panose="02020603050405020304" pitchFamily="18" charset="0"/>
                <a:cs typeface="Times New Roman" panose="02020603050405020304" pitchFamily="18" charset="0"/>
              </a:rPr>
              <a:t>θ</a:t>
            </a:r>
            <a:r>
              <a:rPr lang="en-US" altLang="en-US" baseline="-25000" dirty="0">
                <a:latin typeface="Times New Roman" panose="02020603050405020304" pitchFamily="18" charset="0"/>
                <a:cs typeface="Times New Roman" panose="02020603050405020304" pitchFamily="18" charset="0"/>
              </a:rPr>
              <a:t>1</a:t>
            </a:r>
            <a:r>
              <a:rPr lang="en-US" altLang="en-US" dirty="0"/>
              <a:t> and x</a:t>
            </a:r>
            <a:r>
              <a:rPr lang="en-US" altLang="en-US" baseline="-25000" dirty="0">
                <a:latin typeface="Times New Roman" panose="02020603050405020304" pitchFamily="18" charset="0"/>
              </a:rPr>
              <a:t>1</a:t>
            </a:r>
            <a:r>
              <a:rPr lang="en-US" altLang="en-US" dirty="0"/>
              <a:t> are for the first-order fringe (m = 1), </a:t>
            </a:r>
            <a:r>
              <a:rPr lang="el-GR" altLang="en-US" dirty="0">
                <a:latin typeface="Times New Roman" panose="02020603050405020304" pitchFamily="18" charset="0"/>
                <a:cs typeface="Times New Roman" panose="02020603050405020304" pitchFamily="18" charset="0"/>
              </a:rPr>
              <a:t>θ</a:t>
            </a:r>
            <a:r>
              <a:rPr lang="en-US" altLang="en-US" baseline="-25000" dirty="0">
                <a:latin typeface="Times New Roman" panose="02020603050405020304" pitchFamily="18" charset="0"/>
              </a:rPr>
              <a:t>2</a:t>
            </a:r>
            <a:r>
              <a:rPr lang="en-US" altLang="en-US" dirty="0"/>
              <a:t> and x</a:t>
            </a:r>
            <a:r>
              <a:rPr lang="en-US" altLang="en-US" baseline="-25000" dirty="0">
                <a:latin typeface="Times New Roman" panose="02020603050405020304" pitchFamily="18" charset="0"/>
              </a:rPr>
              <a:t>2</a:t>
            </a:r>
            <a:r>
              <a:rPr lang="en-US" altLang="en-US" dirty="0"/>
              <a:t> are for m = 2.</a:t>
            </a:r>
          </a:p>
          <a:p>
            <a:pPr>
              <a:spcBef>
                <a:spcPct val="0"/>
              </a:spcBef>
            </a:pPr>
            <a:r>
              <a:rPr lang="en-US" altLang="en-US" dirty="0"/>
              <a:t>Solution: Using the geometry in the figure, x </a:t>
            </a:r>
            <a:r>
              <a:rPr lang="en-US" altLang="en-US" dirty="0">
                <a:cs typeface="Arial" panose="020B0604020202020204" pitchFamily="34" charset="0"/>
              </a:rPr>
              <a:t>≈ l</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for small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so the spacing is 6.0 mm.</a:t>
            </a:r>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70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44443518" indent="-43906481" eaLnBrk="0" hangingPunct="0">
              <a:spcBef>
                <a:spcPct val="30000"/>
              </a:spcBef>
              <a:defRPr sz="1200">
                <a:solidFill>
                  <a:schemeClr val="tx1"/>
                </a:solidFill>
                <a:latin typeface="Calibri" panose="020F0502020204030204" pitchFamily="34" charset="0"/>
              </a:defRPr>
            </a:lvl2pPr>
            <a:lvl3pPr marL="1313166" indent="-261161" eaLnBrk="0" hangingPunct="0">
              <a:spcBef>
                <a:spcPct val="30000"/>
              </a:spcBef>
              <a:defRPr sz="1200">
                <a:solidFill>
                  <a:schemeClr val="tx1"/>
                </a:solidFill>
                <a:latin typeface="Calibri" panose="020F0502020204030204" pitchFamily="34" charset="0"/>
              </a:defRPr>
            </a:lvl3pPr>
            <a:lvl4pPr marL="1839171" indent="-261161" eaLnBrk="0" hangingPunct="0">
              <a:spcBef>
                <a:spcPct val="30000"/>
              </a:spcBef>
              <a:defRPr sz="1200">
                <a:solidFill>
                  <a:schemeClr val="tx1"/>
                </a:solidFill>
                <a:latin typeface="Calibri" panose="020F0502020204030204" pitchFamily="34" charset="0"/>
              </a:defRPr>
            </a:lvl4pPr>
            <a:lvl5pPr marL="2363333" indent="-261161" eaLnBrk="0" hangingPunct="0">
              <a:spcBef>
                <a:spcPct val="30000"/>
              </a:spcBef>
              <a:defRPr sz="1200">
                <a:solidFill>
                  <a:schemeClr val="tx1"/>
                </a:solidFill>
                <a:latin typeface="Calibri" panose="020F0502020204030204" pitchFamily="34" charset="0"/>
              </a:defRPr>
            </a:lvl5pPr>
            <a:lvl6pPr marL="2893014" indent="-261161" eaLnBrk="0" fontAlgn="base" hangingPunct="0">
              <a:spcBef>
                <a:spcPct val="30000"/>
              </a:spcBef>
              <a:spcAft>
                <a:spcPct val="0"/>
              </a:spcAft>
              <a:defRPr sz="1200">
                <a:solidFill>
                  <a:schemeClr val="tx1"/>
                </a:solidFill>
                <a:latin typeface="Calibri" panose="020F0502020204030204" pitchFamily="34" charset="0"/>
              </a:defRPr>
            </a:lvl6pPr>
            <a:lvl7pPr marL="3422694" indent="-261161" eaLnBrk="0" fontAlgn="base" hangingPunct="0">
              <a:spcBef>
                <a:spcPct val="30000"/>
              </a:spcBef>
              <a:spcAft>
                <a:spcPct val="0"/>
              </a:spcAft>
              <a:defRPr sz="1200">
                <a:solidFill>
                  <a:schemeClr val="tx1"/>
                </a:solidFill>
                <a:latin typeface="Calibri" panose="020F0502020204030204" pitchFamily="34" charset="0"/>
              </a:defRPr>
            </a:lvl7pPr>
            <a:lvl8pPr marL="3952374" indent="-261161" eaLnBrk="0" fontAlgn="base" hangingPunct="0">
              <a:spcBef>
                <a:spcPct val="30000"/>
              </a:spcBef>
              <a:spcAft>
                <a:spcPct val="0"/>
              </a:spcAft>
              <a:defRPr sz="1200">
                <a:solidFill>
                  <a:schemeClr val="tx1"/>
                </a:solidFill>
                <a:latin typeface="Calibri" panose="020F0502020204030204" pitchFamily="34" charset="0"/>
              </a:defRPr>
            </a:lvl8pPr>
            <a:lvl9pPr marL="4482055" indent="-261161" eaLnBrk="0" fontAlgn="base" hangingPunct="0">
              <a:spcBef>
                <a:spcPct val="30000"/>
              </a:spcBef>
              <a:spcAft>
                <a:spcPct val="0"/>
              </a:spcAft>
              <a:defRPr sz="1200">
                <a:solidFill>
                  <a:schemeClr val="tx1"/>
                </a:solidFill>
                <a:latin typeface="Calibri" panose="020F0502020204030204" pitchFamily="34" charset="0"/>
              </a:defRPr>
            </a:lvl9pPr>
          </a:lstStyle>
          <a:p>
            <a:pPr defTabSz="1039611" eaLnBrk="1" hangingPunct="1">
              <a:spcBef>
                <a:spcPct val="0"/>
              </a:spcBef>
              <a:defRPr/>
            </a:pPr>
            <a:fld id="{6FADE846-E8C5-4C1D-9921-BFDA99FC0202}" type="slidenum">
              <a:rPr lang="en-US" altLang="en-US">
                <a:solidFill>
                  <a:srgbClr val="000000"/>
                </a:solidFill>
                <a:latin typeface="Arial" panose="020B0604020202020204" pitchFamily="34" charset="0"/>
                <a:ea typeface="MS PGothic" panose="020B0600070205080204" pitchFamily="34" charset="-128"/>
              </a:rPr>
              <a:pPr defTabSz="1039611" eaLnBrk="1" hangingPunct="1">
                <a:spcBef>
                  <a:spcPct val="0"/>
                </a:spcBef>
                <a:defRPr/>
              </a:pPr>
              <a:t>2</a:t>
            </a:fld>
            <a:endParaRPr lang="en-US" altLang="en-US">
              <a:solidFill>
                <a:srgbClr val="000000"/>
              </a:solidFill>
              <a:latin typeface="Arial" panose="020B0604020202020204" pitchFamily="34" charset="0"/>
              <a:ea typeface="MS PGothic" panose="020B0600070205080204" pitchFamily="34"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33-16. Diagram of a ray passing through a lens for derivation of the lensmaker’s equation.</a:t>
            </a:r>
          </a:p>
        </p:txBody>
      </p:sp>
    </p:spTree>
    <p:extLst>
      <p:ext uri="{BB962C8B-B14F-4D97-AF65-F5344CB8AC3E}">
        <p14:creationId xmlns:p14="http://schemas.microsoft.com/office/powerpoint/2010/main" val="162902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43614836" indent="-43087813" eaLnBrk="0" hangingPunct="0">
              <a:spcBef>
                <a:spcPct val="30000"/>
              </a:spcBef>
              <a:defRPr sz="1200">
                <a:solidFill>
                  <a:schemeClr val="tx1"/>
                </a:solidFill>
                <a:latin typeface="Calibri" panose="020F0502020204030204" pitchFamily="34" charset="0"/>
              </a:defRPr>
            </a:lvl2pPr>
            <a:lvl3pPr marL="1288682" indent="-256291" eaLnBrk="0" hangingPunct="0">
              <a:spcBef>
                <a:spcPct val="30000"/>
              </a:spcBef>
              <a:defRPr sz="1200">
                <a:solidFill>
                  <a:schemeClr val="tx1"/>
                </a:solidFill>
                <a:latin typeface="Calibri" panose="020F0502020204030204" pitchFamily="34" charset="0"/>
              </a:defRPr>
            </a:lvl3pPr>
            <a:lvl4pPr marL="1804878" indent="-256291" eaLnBrk="0" hangingPunct="0">
              <a:spcBef>
                <a:spcPct val="30000"/>
              </a:spcBef>
              <a:defRPr sz="1200">
                <a:solidFill>
                  <a:schemeClr val="tx1"/>
                </a:solidFill>
                <a:latin typeface="Calibri" panose="020F0502020204030204" pitchFamily="34" charset="0"/>
              </a:defRPr>
            </a:lvl4pPr>
            <a:lvl5pPr marL="2319266" indent="-256291" eaLnBrk="0" hangingPunct="0">
              <a:spcBef>
                <a:spcPct val="30000"/>
              </a:spcBef>
              <a:defRPr sz="1200">
                <a:solidFill>
                  <a:schemeClr val="tx1"/>
                </a:solidFill>
                <a:latin typeface="Calibri" panose="020F0502020204030204" pitchFamily="34" charset="0"/>
              </a:defRPr>
            </a:lvl5pPr>
            <a:lvl6pPr marL="2839071" indent="-256291" eaLnBrk="0" fontAlgn="base" hangingPunct="0">
              <a:spcBef>
                <a:spcPct val="30000"/>
              </a:spcBef>
              <a:spcAft>
                <a:spcPct val="0"/>
              </a:spcAft>
              <a:defRPr sz="1200">
                <a:solidFill>
                  <a:schemeClr val="tx1"/>
                </a:solidFill>
                <a:latin typeface="Calibri" panose="020F0502020204030204" pitchFamily="34" charset="0"/>
              </a:defRPr>
            </a:lvl6pPr>
            <a:lvl7pPr marL="3358875" indent="-256291" eaLnBrk="0" fontAlgn="base" hangingPunct="0">
              <a:spcBef>
                <a:spcPct val="30000"/>
              </a:spcBef>
              <a:spcAft>
                <a:spcPct val="0"/>
              </a:spcAft>
              <a:defRPr sz="1200">
                <a:solidFill>
                  <a:schemeClr val="tx1"/>
                </a:solidFill>
                <a:latin typeface="Calibri" panose="020F0502020204030204" pitchFamily="34" charset="0"/>
              </a:defRPr>
            </a:lvl7pPr>
            <a:lvl8pPr marL="3878679" indent="-256291" eaLnBrk="0" fontAlgn="base" hangingPunct="0">
              <a:spcBef>
                <a:spcPct val="30000"/>
              </a:spcBef>
              <a:spcAft>
                <a:spcPct val="0"/>
              </a:spcAft>
              <a:defRPr sz="1200">
                <a:solidFill>
                  <a:schemeClr val="tx1"/>
                </a:solidFill>
                <a:latin typeface="Calibri" panose="020F0502020204030204" pitchFamily="34" charset="0"/>
              </a:defRPr>
            </a:lvl8pPr>
            <a:lvl9pPr marL="4398485" indent="-256291" eaLnBrk="0" fontAlgn="base" hangingPunct="0">
              <a:spcBef>
                <a:spcPct val="30000"/>
              </a:spcBef>
              <a:spcAft>
                <a:spcPct val="0"/>
              </a:spcAft>
              <a:defRPr sz="1200">
                <a:solidFill>
                  <a:schemeClr val="tx1"/>
                </a:solidFill>
                <a:latin typeface="Calibri" panose="020F0502020204030204" pitchFamily="34" charset="0"/>
              </a:defRPr>
            </a:lvl9pPr>
          </a:lstStyle>
          <a:p>
            <a:pPr defTabSz="1020225" eaLnBrk="1" hangingPunct="1">
              <a:spcBef>
                <a:spcPct val="0"/>
              </a:spcBef>
              <a:defRPr/>
            </a:pPr>
            <a:fld id="{0AD89E53-0FB4-42B5-8D46-15B9C8083B40}" type="slidenum">
              <a:rPr lang="en-US" altLang="en-US">
                <a:solidFill>
                  <a:srgbClr val="000000"/>
                </a:solidFill>
                <a:latin typeface="Arial" panose="020B0604020202020204" pitchFamily="34" charset="0"/>
                <a:ea typeface="MS PGothic" panose="020B0600070205080204" pitchFamily="34" charset="-128"/>
              </a:rPr>
              <a:pPr defTabSz="1020225" eaLnBrk="1" hangingPunct="1">
                <a:spcBef>
                  <a:spcPct val="0"/>
                </a:spcBef>
                <a:defRPr/>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Using the </a:t>
            </a:r>
            <a:r>
              <a:rPr lang="en-US" altLang="en-US" dirty="0" err="1"/>
              <a:t>lensmaker’s</a:t>
            </a:r>
            <a:r>
              <a:rPr lang="en-US" altLang="en-US" dirty="0"/>
              <a:t> equation gives f = 87 cm. Then the image distance can be found: d</a:t>
            </a:r>
            <a:r>
              <a:rPr lang="en-US" altLang="en-US" baseline="-25000" dirty="0"/>
              <a:t>i</a:t>
            </a:r>
            <a:r>
              <a:rPr lang="en-US" altLang="en-US" dirty="0"/>
              <a:t> = 1.54 m.</a:t>
            </a:r>
          </a:p>
        </p:txBody>
      </p:sp>
    </p:spTree>
    <p:extLst>
      <p:ext uri="{BB962C8B-B14F-4D97-AF65-F5344CB8AC3E}">
        <p14:creationId xmlns:p14="http://schemas.microsoft.com/office/powerpoint/2010/main" val="217857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533" fontAlgn="base">
              <a:spcBef>
                <a:spcPct val="30000"/>
              </a:spcBef>
              <a:spcAft>
                <a:spcPct val="0"/>
              </a:spcAft>
              <a:defRPr/>
            </a:pPr>
            <a:r>
              <a:rPr lang="en-US" altLang="en-US" dirty="0">
                <a:solidFill>
                  <a:srgbClr val="000000"/>
                </a:solidFill>
                <a:latin typeface="Arial" panose="020B0604020202020204" pitchFamily="34" charset="0"/>
              </a:rPr>
              <a:t>Chapter 34 Opener. The beautiful colors from the surface of this soap bubble can be nicely explained by the wave theory of light. A soap bubble is a very thin spherical film filled with air. Light reflected from the outer and inner surfaces of this thin film of soapy water interferes constructively to produce the bright colors. Which colors we see at any point depends on the thickness of the soapy water film at that point and also on the viewing angle. Near the top of the bubble, we see a small black area surrounded by a silver or white area. The bubble’s thickness is smallest at that black spot, perhaps only about 30 nm thick, and is fully transparent (we see the black background). We cover fundamental aspects of the wave nature of light, including two-slit interference and interference in thin films.</a:t>
            </a:r>
          </a:p>
          <a:p>
            <a:endParaRPr lang="en-US" dirty="0"/>
          </a:p>
        </p:txBody>
      </p:sp>
      <p:sp>
        <p:nvSpPr>
          <p:cNvPr id="4" name="Slide Number Placeholder 3"/>
          <p:cNvSpPr>
            <a:spLocks noGrp="1"/>
          </p:cNvSpPr>
          <p:nvPr>
            <p:ph type="sldNum" sz="quarter" idx="10"/>
          </p:nvPr>
        </p:nvSpPr>
        <p:spPr/>
        <p:txBody>
          <a:bodyPr/>
          <a:lstStyle/>
          <a:p>
            <a:pPr defTabSz="982533">
              <a:defRPr/>
            </a:pPr>
            <a:fld id="{6F4A7D81-DED9-43A8-9D14-B614FB2FD4FD}" type="slidenum">
              <a:rPr lang="en-US">
                <a:solidFill>
                  <a:prstClr val="black"/>
                </a:solidFill>
                <a:latin typeface="Calibri" panose="020F0502020204030204"/>
              </a:rPr>
              <a:pPr defTabSz="98253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7334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51902" indent="-326683" eaLnBrk="0" hangingPunct="0">
              <a:spcBef>
                <a:spcPct val="30000"/>
              </a:spcBef>
              <a:defRPr sz="1200">
                <a:solidFill>
                  <a:schemeClr val="tx1"/>
                </a:solidFill>
                <a:latin typeface="Calibri" panose="020F0502020204030204" pitchFamily="34" charset="0"/>
              </a:defRPr>
            </a:lvl2pPr>
            <a:lvl3pPr marL="1312146" indent="-259902" eaLnBrk="0" hangingPunct="0">
              <a:spcBef>
                <a:spcPct val="30000"/>
              </a:spcBef>
              <a:defRPr sz="1200">
                <a:solidFill>
                  <a:schemeClr val="tx1"/>
                </a:solidFill>
                <a:latin typeface="Calibri" panose="020F0502020204030204" pitchFamily="34" charset="0"/>
              </a:defRPr>
            </a:lvl3pPr>
            <a:lvl4pPr marL="1837363" indent="-259902" eaLnBrk="0" hangingPunct="0">
              <a:spcBef>
                <a:spcPct val="30000"/>
              </a:spcBef>
              <a:defRPr sz="1200">
                <a:solidFill>
                  <a:schemeClr val="tx1"/>
                </a:solidFill>
                <a:latin typeface="Calibri" panose="020F0502020204030204" pitchFamily="34" charset="0"/>
              </a:defRPr>
            </a:lvl4pPr>
            <a:lvl5pPr marL="2362586" indent="-259902" eaLnBrk="0" hangingPunct="0">
              <a:spcBef>
                <a:spcPct val="30000"/>
              </a:spcBef>
              <a:defRPr sz="1200">
                <a:solidFill>
                  <a:schemeClr val="tx1"/>
                </a:solidFill>
                <a:latin typeface="Calibri" panose="020F0502020204030204" pitchFamily="34" charset="0"/>
              </a:defRPr>
            </a:lvl5pPr>
            <a:lvl6pPr marL="2882388" indent="-259902" eaLnBrk="0" fontAlgn="base" hangingPunct="0">
              <a:spcBef>
                <a:spcPct val="30000"/>
              </a:spcBef>
              <a:spcAft>
                <a:spcPct val="0"/>
              </a:spcAft>
              <a:defRPr sz="1200">
                <a:solidFill>
                  <a:schemeClr val="tx1"/>
                </a:solidFill>
                <a:latin typeface="Calibri" panose="020F0502020204030204" pitchFamily="34" charset="0"/>
              </a:defRPr>
            </a:lvl6pPr>
            <a:lvl7pPr marL="3402192" indent="-259902" eaLnBrk="0" fontAlgn="base" hangingPunct="0">
              <a:spcBef>
                <a:spcPct val="30000"/>
              </a:spcBef>
              <a:spcAft>
                <a:spcPct val="0"/>
              </a:spcAft>
              <a:defRPr sz="1200">
                <a:solidFill>
                  <a:schemeClr val="tx1"/>
                </a:solidFill>
                <a:latin typeface="Calibri" panose="020F0502020204030204" pitchFamily="34" charset="0"/>
              </a:defRPr>
            </a:lvl7pPr>
            <a:lvl8pPr marL="3921996" indent="-259902" eaLnBrk="0" fontAlgn="base" hangingPunct="0">
              <a:spcBef>
                <a:spcPct val="30000"/>
              </a:spcBef>
              <a:spcAft>
                <a:spcPct val="0"/>
              </a:spcAft>
              <a:defRPr sz="1200">
                <a:solidFill>
                  <a:schemeClr val="tx1"/>
                </a:solidFill>
                <a:latin typeface="Calibri" panose="020F0502020204030204" pitchFamily="34" charset="0"/>
              </a:defRPr>
            </a:lvl8pPr>
            <a:lvl9pPr marL="4441801" indent="-259902" eaLnBrk="0" fontAlgn="base" hangingPunct="0">
              <a:spcBef>
                <a:spcPct val="30000"/>
              </a:spcBef>
              <a:spcAft>
                <a:spcPct val="0"/>
              </a:spcAft>
              <a:defRPr sz="1200">
                <a:solidFill>
                  <a:schemeClr val="tx1"/>
                </a:solidFill>
                <a:latin typeface="Calibri" panose="020F0502020204030204" pitchFamily="34" charset="0"/>
              </a:defRPr>
            </a:lvl9pPr>
          </a:lstStyle>
          <a:p>
            <a:pPr defTabSz="1020225" eaLnBrk="1" hangingPunct="1">
              <a:spcBef>
                <a:spcPct val="0"/>
              </a:spcBef>
              <a:defRPr/>
            </a:pPr>
            <a:fld id="{56982B5D-5C51-42A6-9A4E-F2D37EB091E4}" type="slidenum">
              <a:rPr lang="en-US" altLang="en-US">
                <a:solidFill>
                  <a:srgbClr val="000000"/>
                </a:solidFill>
                <a:latin typeface="Arial" panose="020B0604020202020204" pitchFamily="34" charset="0"/>
                <a:ea typeface="MS PGothic" panose="020B0600070205080204" pitchFamily="34" charset="-128"/>
              </a:rPr>
              <a:pPr defTabSz="1020225" eaLnBrk="1" hangingPunct="1">
                <a:spcBef>
                  <a:spcPct val="0"/>
                </a:spcBef>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34-1. Huygens’ principle, used to determine wave front CD when wave front AB is given.</a:t>
            </a:r>
          </a:p>
        </p:txBody>
      </p:sp>
    </p:spTree>
    <p:extLst>
      <p:ext uri="{BB962C8B-B14F-4D97-AF65-F5344CB8AC3E}">
        <p14:creationId xmlns:p14="http://schemas.microsoft.com/office/powerpoint/2010/main" val="67922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51902" indent="-326683" eaLnBrk="0" hangingPunct="0">
              <a:spcBef>
                <a:spcPct val="30000"/>
              </a:spcBef>
              <a:defRPr sz="1200">
                <a:solidFill>
                  <a:schemeClr val="tx1"/>
                </a:solidFill>
                <a:latin typeface="Calibri" panose="020F0502020204030204" pitchFamily="34" charset="0"/>
              </a:defRPr>
            </a:lvl2pPr>
            <a:lvl3pPr marL="1312146" indent="-259902" eaLnBrk="0" hangingPunct="0">
              <a:spcBef>
                <a:spcPct val="30000"/>
              </a:spcBef>
              <a:defRPr sz="1200">
                <a:solidFill>
                  <a:schemeClr val="tx1"/>
                </a:solidFill>
                <a:latin typeface="Calibri" panose="020F0502020204030204" pitchFamily="34" charset="0"/>
              </a:defRPr>
            </a:lvl3pPr>
            <a:lvl4pPr marL="1837363" indent="-259902" eaLnBrk="0" hangingPunct="0">
              <a:spcBef>
                <a:spcPct val="30000"/>
              </a:spcBef>
              <a:defRPr sz="1200">
                <a:solidFill>
                  <a:schemeClr val="tx1"/>
                </a:solidFill>
                <a:latin typeface="Calibri" panose="020F0502020204030204" pitchFamily="34" charset="0"/>
              </a:defRPr>
            </a:lvl4pPr>
            <a:lvl5pPr marL="2362586" indent="-259902" eaLnBrk="0" hangingPunct="0">
              <a:spcBef>
                <a:spcPct val="30000"/>
              </a:spcBef>
              <a:defRPr sz="1200">
                <a:solidFill>
                  <a:schemeClr val="tx1"/>
                </a:solidFill>
                <a:latin typeface="Calibri" panose="020F0502020204030204" pitchFamily="34" charset="0"/>
              </a:defRPr>
            </a:lvl5pPr>
            <a:lvl6pPr marL="2882388" indent="-259902" eaLnBrk="0" fontAlgn="base" hangingPunct="0">
              <a:spcBef>
                <a:spcPct val="30000"/>
              </a:spcBef>
              <a:spcAft>
                <a:spcPct val="0"/>
              </a:spcAft>
              <a:defRPr sz="1200">
                <a:solidFill>
                  <a:schemeClr val="tx1"/>
                </a:solidFill>
                <a:latin typeface="Calibri" panose="020F0502020204030204" pitchFamily="34" charset="0"/>
              </a:defRPr>
            </a:lvl6pPr>
            <a:lvl7pPr marL="3402192" indent="-259902" eaLnBrk="0" fontAlgn="base" hangingPunct="0">
              <a:spcBef>
                <a:spcPct val="30000"/>
              </a:spcBef>
              <a:spcAft>
                <a:spcPct val="0"/>
              </a:spcAft>
              <a:defRPr sz="1200">
                <a:solidFill>
                  <a:schemeClr val="tx1"/>
                </a:solidFill>
                <a:latin typeface="Calibri" panose="020F0502020204030204" pitchFamily="34" charset="0"/>
              </a:defRPr>
            </a:lvl7pPr>
            <a:lvl8pPr marL="3921996" indent="-259902" eaLnBrk="0" fontAlgn="base" hangingPunct="0">
              <a:spcBef>
                <a:spcPct val="30000"/>
              </a:spcBef>
              <a:spcAft>
                <a:spcPct val="0"/>
              </a:spcAft>
              <a:defRPr sz="1200">
                <a:solidFill>
                  <a:schemeClr val="tx1"/>
                </a:solidFill>
                <a:latin typeface="Calibri" panose="020F0502020204030204" pitchFamily="34" charset="0"/>
              </a:defRPr>
            </a:lvl8pPr>
            <a:lvl9pPr marL="4441801" indent="-259902" eaLnBrk="0" fontAlgn="base" hangingPunct="0">
              <a:spcBef>
                <a:spcPct val="30000"/>
              </a:spcBef>
              <a:spcAft>
                <a:spcPct val="0"/>
              </a:spcAft>
              <a:defRPr sz="1200">
                <a:solidFill>
                  <a:schemeClr val="tx1"/>
                </a:solidFill>
                <a:latin typeface="Calibri" panose="020F0502020204030204" pitchFamily="34" charset="0"/>
              </a:defRPr>
            </a:lvl9pPr>
          </a:lstStyle>
          <a:p>
            <a:pPr defTabSz="1020225" eaLnBrk="1" hangingPunct="1">
              <a:spcBef>
                <a:spcPct val="0"/>
              </a:spcBef>
              <a:defRPr/>
            </a:pPr>
            <a:fld id="{5EA1627D-AD26-4DFC-B8BA-9C646C416A5A}" type="slidenum">
              <a:rPr lang="en-US" altLang="en-US">
                <a:solidFill>
                  <a:srgbClr val="000000"/>
                </a:solidFill>
                <a:latin typeface="Arial" panose="020B0604020202020204" pitchFamily="34" charset="0"/>
                <a:ea typeface="MS PGothic" panose="020B0600070205080204" pitchFamily="34" charset="-128"/>
              </a:rPr>
              <a:pPr defTabSz="1020225" eaLnBrk="1" hangingPunct="1">
                <a:spcBef>
                  <a:spcPct val="0"/>
                </a:spcBef>
                <a:defRPr/>
              </a:pPr>
              <a:t>7</a:t>
            </a:fld>
            <a:endParaRPr lang="en-US" altLang="en-US">
              <a:solidFill>
                <a:srgbClr val="000000"/>
              </a:solidFill>
              <a:latin typeface="Arial" panose="020B0604020202020204" pitchFamily="34" charset="0"/>
              <a:ea typeface="MS PGothic" panose="020B0600070205080204" pitchFamily="34" charset="-128"/>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34-2. Huygens’ principle is consistent with diffraction (a) around the edge of an obstacle, (b) through a large hole, (c) through a small hole whose size is on the order of the wavelength of the wave.</a:t>
            </a:r>
          </a:p>
        </p:txBody>
      </p:sp>
    </p:spTree>
    <p:extLst>
      <p:ext uri="{BB962C8B-B14F-4D97-AF65-F5344CB8AC3E}">
        <p14:creationId xmlns:p14="http://schemas.microsoft.com/office/powerpoint/2010/main" val="4643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41073" indent="-321267">
              <a:defRPr>
                <a:solidFill>
                  <a:schemeClr val="tx1"/>
                </a:solidFill>
                <a:latin typeface="Comic Sans MS" panose="030F0702030302020204" pitchFamily="66" charset="0"/>
                <a:ea typeface="MS PGothic" panose="020B0600070205080204" pitchFamily="34" charset="-128"/>
              </a:defRPr>
            </a:lvl2pPr>
            <a:lvl3pPr marL="1295900" indent="-256291">
              <a:defRPr>
                <a:solidFill>
                  <a:schemeClr val="tx1"/>
                </a:solidFill>
                <a:latin typeface="Comic Sans MS" panose="030F0702030302020204" pitchFamily="66" charset="0"/>
                <a:ea typeface="MS PGothic" panose="020B0600070205080204" pitchFamily="34" charset="-128"/>
              </a:defRPr>
            </a:lvl3pPr>
            <a:lvl4pPr marL="1815706" indent="-256291">
              <a:defRPr>
                <a:solidFill>
                  <a:schemeClr val="tx1"/>
                </a:solidFill>
                <a:latin typeface="Comic Sans MS" panose="030F0702030302020204" pitchFamily="66" charset="0"/>
                <a:ea typeface="MS PGothic" panose="020B0600070205080204" pitchFamily="34" charset="-128"/>
              </a:defRPr>
            </a:lvl4pPr>
            <a:lvl5pPr marL="2335510" indent="-256291">
              <a:defRPr>
                <a:solidFill>
                  <a:schemeClr val="tx1"/>
                </a:solidFill>
                <a:latin typeface="Comic Sans MS" panose="030F0702030302020204" pitchFamily="66" charset="0"/>
                <a:ea typeface="MS PGothic" panose="020B0600070205080204" pitchFamily="34" charset="-128"/>
              </a:defRPr>
            </a:lvl5pPr>
            <a:lvl6pPr marL="2855315"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5121"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4924"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14726"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9610" fontAlgn="base">
              <a:spcBef>
                <a:spcPct val="0"/>
              </a:spcBef>
              <a:spcAft>
                <a:spcPct val="0"/>
              </a:spcAft>
              <a:defRPr/>
            </a:pPr>
            <a:fld id="{C7661B6A-37B3-43D5-835F-1DCFE4C94E7D}" type="slidenum">
              <a:rPr lang="en-US" altLang="en-US">
                <a:solidFill>
                  <a:srgbClr val="000000"/>
                </a:solidFill>
                <a:latin typeface="Arial" panose="020B0604020202020204" pitchFamily="34" charset="0"/>
              </a:rPr>
              <a:pPr defTabSz="1039610"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34-3. Refraction explained, using Huygens’ principle. Wave fronts are perpendicular to the rays.</a:t>
            </a:r>
          </a:p>
        </p:txBody>
      </p:sp>
    </p:spTree>
    <p:extLst>
      <p:ext uri="{BB962C8B-B14F-4D97-AF65-F5344CB8AC3E}">
        <p14:creationId xmlns:p14="http://schemas.microsoft.com/office/powerpoint/2010/main" val="154946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41073" indent="-321267">
              <a:defRPr>
                <a:solidFill>
                  <a:schemeClr val="tx1"/>
                </a:solidFill>
                <a:latin typeface="Comic Sans MS" panose="030F0702030302020204" pitchFamily="66" charset="0"/>
                <a:ea typeface="MS PGothic" panose="020B0600070205080204" pitchFamily="34" charset="-128"/>
              </a:defRPr>
            </a:lvl2pPr>
            <a:lvl3pPr marL="1295900" indent="-256291">
              <a:defRPr>
                <a:solidFill>
                  <a:schemeClr val="tx1"/>
                </a:solidFill>
                <a:latin typeface="Comic Sans MS" panose="030F0702030302020204" pitchFamily="66" charset="0"/>
                <a:ea typeface="MS PGothic" panose="020B0600070205080204" pitchFamily="34" charset="-128"/>
              </a:defRPr>
            </a:lvl3pPr>
            <a:lvl4pPr marL="1815706" indent="-256291">
              <a:defRPr>
                <a:solidFill>
                  <a:schemeClr val="tx1"/>
                </a:solidFill>
                <a:latin typeface="Comic Sans MS" panose="030F0702030302020204" pitchFamily="66" charset="0"/>
                <a:ea typeface="MS PGothic" panose="020B0600070205080204" pitchFamily="34" charset="-128"/>
              </a:defRPr>
            </a:lvl4pPr>
            <a:lvl5pPr marL="2335510" indent="-256291">
              <a:defRPr>
                <a:solidFill>
                  <a:schemeClr val="tx1"/>
                </a:solidFill>
                <a:latin typeface="Comic Sans MS" panose="030F0702030302020204" pitchFamily="66" charset="0"/>
                <a:ea typeface="MS PGothic" panose="020B0600070205080204" pitchFamily="34" charset="-128"/>
              </a:defRPr>
            </a:lvl5pPr>
            <a:lvl6pPr marL="2855315"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5121"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4924"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14726"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9610" fontAlgn="base">
              <a:spcBef>
                <a:spcPct val="0"/>
              </a:spcBef>
              <a:spcAft>
                <a:spcPct val="0"/>
              </a:spcAft>
              <a:defRPr/>
            </a:pPr>
            <a:fld id="{BD8DF3F4-282A-4A77-A17E-A29E5AFE53E7}" type="slidenum">
              <a:rPr lang="en-US" altLang="en-US">
                <a:solidFill>
                  <a:srgbClr val="000000"/>
                </a:solidFill>
                <a:latin typeface="Arial" panose="020B0604020202020204" pitchFamily="34" charset="0"/>
              </a:rPr>
              <a:pPr defTabSz="1039610"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34-5. (a) Young’s double-slit experiment. (b) If light consists of particles, we would expect to see two bright lines on the screen behind the slits. (c) In fact, many lines are observed. The slits and their separation need to be very thin.</a:t>
            </a:r>
          </a:p>
        </p:txBody>
      </p:sp>
    </p:spTree>
    <p:extLst>
      <p:ext uri="{BB962C8B-B14F-4D97-AF65-F5344CB8AC3E}">
        <p14:creationId xmlns:p14="http://schemas.microsoft.com/office/powerpoint/2010/main" val="27208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41073" indent="-321267">
              <a:defRPr>
                <a:solidFill>
                  <a:schemeClr val="tx1"/>
                </a:solidFill>
                <a:latin typeface="Comic Sans MS" panose="030F0702030302020204" pitchFamily="66" charset="0"/>
                <a:ea typeface="MS PGothic" panose="020B0600070205080204" pitchFamily="34" charset="-128"/>
              </a:defRPr>
            </a:lvl2pPr>
            <a:lvl3pPr marL="1295900" indent="-256291">
              <a:defRPr>
                <a:solidFill>
                  <a:schemeClr val="tx1"/>
                </a:solidFill>
                <a:latin typeface="Comic Sans MS" panose="030F0702030302020204" pitchFamily="66" charset="0"/>
                <a:ea typeface="MS PGothic" panose="020B0600070205080204" pitchFamily="34" charset="-128"/>
              </a:defRPr>
            </a:lvl3pPr>
            <a:lvl4pPr marL="1815706" indent="-256291">
              <a:defRPr>
                <a:solidFill>
                  <a:schemeClr val="tx1"/>
                </a:solidFill>
                <a:latin typeface="Comic Sans MS" panose="030F0702030302020204" pitchFamily="66" charset="0"/>
                <a:ea typeface="MS PGothic" panose="020B0600070205080204" pitchFamily="34" charset="-128"/>
              </a:defRPr>
            </a:lvl4pPr>
            <a:lvl5pPr marL="2335510" indent="-256291">
              <a:defRPr>
                <a:solidFill>
                  <a:schemeClr val="tx1"/>
                </a:solidFill>
                <a:latin typeface="Comic Sans MS" panose="030F0702030302020204" pitchFamily="66" charset="0"/>
                <a:ea typeface="MS PGothic" panose="020B0600070205080204" pitchFamily="34" charset="-128"/>
              </a:defRPr>
            </a:lvl5pPr>
            <a:lvl6pPr marL="2855315"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5121"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4924"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14726" indent="-256291"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9610" fontAlgn="base">
              <a:spcBef>
                <a:spcPct val="0"/>
              </a:spcBef>
              <a:spcAft>
                <a:spcPct val="0"/>
              </a:spcAft>
              <a:defRPr/>
            </a:pPr>
            <a:fld id="{0800A834-4525-494B-A61E-36353387FC39}" type="slidenum">
              <a:rPr lang="en-US" altLang="en-US">
                <a:solidFill>
                  <a:srgbClr val="000000"/>
                </a:solidFill>
                <a:latin typeface="Arial" panose="020B0604020202020204" pitchFamily="34" charset="0"/>
              </a:rPr>
              <a:pPr defTabSz="1039610"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34-6. If light is a wave, light passing through one of two slits should interfere with light passing through the other slit.</a:t>
            </a:r>
          </a:p>
        </p:txBody>
      </p:sp>
    </p:spTree>
    <p:extLst>
      <p:ext uri="{BB962C8B-B14F-4D97-AF65-F5344CB8AC3E}">
        <p14:creationId xmlns:p14="http://schemas.microsoft.com/office/powerpoint/2010/main" val="205852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6999B3-307C-4352-B479-89901809D17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418927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41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5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ea typeface="Osaka"/>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1BF8A98-D701-448E-B216-7058D05D475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09134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4"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729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018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62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721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43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4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010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9"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61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2778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99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94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AF3DA6-6532-42A2-AD4C-12A06DD787F1}"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87806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A8D30-872B-4625-9ED2-7DF70C220795}"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0950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7A827A-30B9-47D2-96BB-76B0D435325A}"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611465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C4531A-EE9F-40DA-863E-58342F1B4B67}"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4262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620488-03E6-459F-8302-E2748FD14486}"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4894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6E9F9-234A-4DB5-B374-B4BA16989146}"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383303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F70742-5E1E-46B9-B696-2D316A16C227}"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47636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1800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C19B99-E6E9-4605-97FA-6362625237D1}"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60133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AA522-C521-444A-BD0E-087EBEB841C4}"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114024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2C6F59-5E91-4884-A234-D79338225005}"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9534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6"/>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6"/>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1F6109-D23B-4321-8EA1-A589B3E73E11}"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28025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7AF3DA6-6532-42A2-AD4C-12A06DD787F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79387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1DA8D30-872B-4625-9ED2-7DF70C22079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70267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57A827A-30B9-47D2-96BB-76B0D435325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6579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C4531A-EE9F-40DA-863E-58342F1B4B6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82594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D620488-03E6-459F-8302-E2748FD1448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386369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EE6E9F9-234A-4DB5-B374-B4BA1698914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63371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77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1F70742-5E1E-46B9-B696-2D316A16C22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232964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C19B99-E6E9-4605-97FA-6362625237D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91600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5AA522-C521-444A-BD0E-087EBEB841C4}"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975142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2C6F59-5E91-4884-A234-D7933822500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1570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1F6109-D23B-4321-8EA1-A589B3E73E1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43532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77AF3DA6-6532-42A2-AD4C-12A06DD787F1}" type="slidenum">
              <a:rPr lang="en-US" altLang="en-US" smtClean="0"/>
              <a:pPr defTabSz="457200"/>
              <a:t>‹#›</a:t>
            </a:fld>
            <a:endParaRPr lang="en-US" altLang="en-US"/>
          </a:p>
        </p:txBody>
      </p:sp>
    </p:spTree>
    <p:extLst>
      <p:ext uri="{BB962C8B-B14F-4D97-AF65-F5344CB8AC3E}">
        <p14:creationId xmlns:p14="http://schemas.microsoft.com/office/powerpoint/2010/main" val="661929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11DA8D30-872B-4625-9ED2-7DF70C220795}" type="slidenum">
              <a:rPr lang="en-US" altLang="en-US" smtClean="0"/>
              <a:pPr defTabSz="457200"/>
              <a:t>‹#›</a:t>
            </a:fld>
            <a:endParaRPr lang="en-US" altLang="en-US"/>
          </a:p>
        </p:txBody>
      </p:sp>
    </p:spTree>
    <p:extLst>
      <p:ext uri="{BB962C8B-B14F-4D97-AF65-F5344CB8AC3E}">
        <p14:creationId xmlns:p14="http://schemas.microsoft.com/office/powerpoint/2010/main" val="2710184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657A827A-30B9-47D2-96BB-76B0D435325A}" type="slidenum">
              <a:rPr lang="en-US" altLang="en-US" smtClean="0"/>
              <a:pPr defTabSz="457200"/>
              <a:t>‹#›</a:t>
            </a:fld>
            <a:endParaRPr lang="en-US" altLang="en-US"/>
          </a:p>
        </p:txBody>
      </p:sp>
    </p:spTree>
    <p:extLst>
      <p:ext uri="{BB962C8B-B14F-4D97-AF65-F5344CB8AC3E}">
        <p14:creationId xmlns:p14="http://schemas.microsoft.com/office/powerpoint/2010/main" val="1131520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B3C4531A-EE9F-40DA-863E-58342F1B4B67}" type="slidenum">
              <a:rPr lang="en-US" altLang="en-US" smtClean="0"/>
              <a:pPr defTabSz="457200"/>
              <a:t>‹#›</a:t>
            </a:fld>
            <a:endParaRPr lang="en-US" altLang="en-US"/>
          </a:p>
        </p:txBody>
      </p:sp>
    </p:spTree>
    <p:extLst>
      <p:ext uri="{BB962C8B-B14F-4D97-AF65-F5344CB8AC3E}">
        <p14:creationId xmlns:p14="http://schemas.microsoft.com/office/powerpoint/2010/main" val="2627589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defTabSz="457200"/>
            <a:fld id="{9D620488-03E6-459F-8302-E2748FD14486}" type="slidenum">
              <a:rPr lang="en-US" altLang="en-US" smtClean="0"/>
              <a:pPr defTabSz="457200"/>
              <a:t>‹#›</a:t>
            </a:fld>
            <a:endParaRPr lang="en-US" altLang="en-US"/>
          </a:p>
        </p:txBody>
      </p:sp>
    </p:spTree>
    <p:extLst>
      <p:ext uri="{BB962C8B-B14F-4D97-AF65-F5344CB8AC3E}">
        <p14:creationId xmlns:p14="http://schemas.microsoft.com/office/powerpoint/2010/main" val="257861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659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defTabSz="457200"/>
            <a:fld id="{BEE6E9F9-234A-4DB5-B374-B4BA16989146}" type="slidenum">
              <a:rPr lang="en-US" altLang="en-US" smtClean="0"/>
              <a:pPr defTabSz="457200"/>
              <a:t>‹#›</a:t>
            </a:fld>
            <a:endParaRPr lang="en-US" altLang="en-US"/>
          </a:p>
        </p:txBody>
      </p:sp>
    </p:spTree>
    <p:extLst>
      <p:ext uri="{BB962C8B-B14F-4D97-AF65-F5344CB8AC3E}">
        <p14:creationId xmlns:p14="http://schemas.microsoft.com/office/powerpoint/2010/main" val="3609623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defTabSz="457200"/>
            <a:fld id="{61F70742-5E1E-46B9-B696-2D316A16C227}" type="slidenum">
              <a:rPr lang="en-US" altLang="en-US" smtClean="0"/>
              <a:pPr defTabSz="457200"/>
              <a:t>‹#›</a:t>
            </a:fld>
            <a:endParaRPr lang="en-US" altLang="en-US"/>
          </a:p>
        </p:txBody>
      </p:sp>
    </p:spTree>
    <p:extLst>
      <p:ext uri="{BB962C8B-B14F-4D97-AF65-F5344CB8AC3E}">
        <p14:creationId xmlns:p14="http://schemas.microsoft.com/office/powerpoint/2010/main" val="1990515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ECC19B99-E6E9-4605-97FA-6362625237D1}" type="slidenum">
              <a:rPr lang="en-US" altLang="en-US" smtClean="0"/>
              <a:pPr defTabSz="457200"/>
              <a:t>‹#›</a:t>
            </a:fld>
            <a:endParaRPr lang="en-US" altLang="en-US"/>
          </a:p>
        </p:txBody>
      </p:sp>
    </p:spTree>
    <p:extLst>
      <p:ext uri="{BB962C8B-B14F-4D97-AF65-F5344CB8AC3E}">
        <p14:creationId xmlns:p14="http://schemas.microsoft.com/office/powerpoint/2010/main" val="1111331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815AA522-C521-444A-BD0E-087EBEB841C4}" type="slidenum">
              <a:rPr lang="en-US" altLang="en-US" smtClean="0"/>
              <a:pPr defTabSz="457200"/>
              <a:t>‹#›</a:t>
            </a:fld>
            <a:endParaRPr lang="en-US" altLang="en-US"/>
          </a:p>
        </p:txBody>
      </p:sp>
    </p:spTree>
    <p:extLst>
      <p:ext uri="{BB962C8B-B14F-4D97-AF65-F5344CB8AC3E}">
        <p14:creationId xmlns:p14="http://schemas.microsoft.com/office/powerpoint/2010/main" val="2258873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EA2C6F59-5E91-4884-A234-D79338225005}" type="slidenum">
              <a:rPr lang="en-US" altLang="en-US" smtClean="0"/>
              <a:pPr defTabSz="457200"/>
              <a:t>‹#›</a:t>
            </a:fld>
            <a:endParaRPr lang="en-US" altLang="en-US"/>
          </a:p>
        </p:txBody>
      </p:sp>
    </p:spTree>
    <p:extLst>
      <p:ext uri="{BB962C8B-B14F-4D97-AF65-F5344CB8AC3E}">
        <p14:creationId xmlns:p14="http://schemas.microsoft.com/office/powerpoint/2010/main" val="2312517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281F6109-D23B-4321-8EA1-A589B3E73E11}" type="slidenum">
              <a:rPr lang="en-US" altLang="en-US" smtClean="0"/>
              <a:pPr defTabSz="457200"/>
              <a:t>‹#›</a:t>
            </a:fld>
            <a:endParaRPr lang="en-US" altLang="en-US"/>
          </a:p>
        </p:txBody>
      </p:sp>
    </p:spTree>
    <p:extLst>
      <p:ext uri="{BB962C8B-B14F-4D97-AF65-F5344CB8AC3E}">
        <p14:creationId xmlns:p14="http://schemas.microsoft.com/office/powerpoint/2010/main" val="50239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53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5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862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385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3077"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94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itchFamily="66" charset="0"/>
              <a:cs typeface="Arial" pitchFamily="34" charset="0"/>
            </a:endParaRPr>
          </a:p>
        </p:txBody>
      </p:sp>
      <p:pic>
        <p:nvPicPr>
          <p:cNvPr id="205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355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solidFill>
                  <a:srgbClr val="000000"/>
                </a:solidFill>
                <a:latin typeface="+mn-lt"/>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200">
                <a:solidFill>
                  <a:srgbClr val="000000"/>
                </a:solidFill>
                <a:latin typeface="+mn-lt"/>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solidFill>
                  <a:srgbClr val="000000"/>
                </a:solidFill>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5F49B00-FDB2-430F-9FD3-D532842993F5}" type="slidenum">
              <a:rPr kumimoji="0" lang="en-US" altLang="en-US" sz="12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8"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15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000">
          <a:solidFill>
            <a:schemeClr val="tx2"/>
          </a:solidFill>
          <a:latin typeface="+mj-lt"/>
          <a:ea typeface="MS PGothic" pitchFamily="34" charset="-128"/>
          <a:cs typeface="+mj-cs"/>
        </a:defRPr>
      </a:lvl1pPr>
      <a:lvl2pPr algn="ctr"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ctr"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ctr"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ctr"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ctr"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5F49B00-FDB2-430F-9FD3-D532842993F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015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defTabSz="457200">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defTabSz="457200">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defTabSz="457200"/>
            <a:fld id="{55F49B00-FDB2-430F-9FD3-D532842993F5}" type="slidenum">
              <a:rPr lang="en-US" altLang="en-US" smtClean="0"/>
              <a:pPr defTabSz="457200"/>
              <a:t>‹#›</a:t>
            </a:fld>
            <a:endParaRPr lang="en-US" altLang="en-US"/>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334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nuaHY5lj2AA"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6.xml"/><Relationship Id="rId7" Type="http://schemas.openxmlformats.org/officeDocument/2006/relationships/image" Target="../media/image22.emf"/><Relationship Id="rId12" Type="http://schemas.openxmlformats.org/officeDocument/2006/relationships/image" Target="../media/image27.png"/><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4.emf"/><Relationship Id="rId5" Type="http://schemas.openxmlformats.org/officeDocument/2006/relationships/image" Target="../media/image26.png"/><Relationship Id="rId10" Type="http://schemas.openxmlformats.org/officeDocument/2006/relationships/oleObject" Target="../embeddings/oleObject3.bin"/><Relationship Id="rId4" Type="http://schemas.openxmlformats.org/officeDocument/2006/relationships/image" Target="../media/image25.png"/><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34_00CO"/>
          <p:cNvPicPr>
            <a:picLocks noChangeAspect="1" noChangeArrowheads="1"/>
          </p:cNvPicPr>
          <p:nvPr/>
        </p:nvPicPr>
        <p:blipFill>
          <a:blip r:embed="rId3">
            <a:extLst>
              <a:ext uri="{28A0092B-C50C-407E-A947-70E740481C1C}">
                <a14:useLocalDpi xmlns:a14="http://schemas.microsoft.com/office/drawing/2010/main" val="0"/>
              </a:ext>
            </a:extLst>
          </a:blip>
          <a:srcRect b="2625"/>
          <a:stretch>
            <a:fillRect/>
          </a:stretch>
        </p:blipFill>
        <p:spPr bwMode="auto">
          <a:xfrm>
            <a:off x="1865746" y="1668549"/>
            <a:ext cx="557212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62200" y="0"/>
            <a:ext cx="7772400" cy="12001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34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Waves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versus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Particles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Huygens’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Principle</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and Diffraction</a:t>
            </a:r>
            <a:endParaRPr kumimoji="0" lang="en-US" sz="3600" b="0" i="0" u="none" strike="noStrike" kern="0" cap="none" spc="0" normalizeH="0" baseline="0" noProof="0" dirty="0">
              <a:ln>
                <a:noFill/>
              </a:ln>
              <a:solidFill>
                <a:sysClr val="windowText" lastClr="000000"/>
              </a:solidFill>
              <a:effectLst/>
              <a:uLnTx/>
              <a:uFillTx/>
              <a:latin typeface="Comic Sans MS"/>
              <a:cs typeface="Arial" pitchFamily="34" charset="0"/>
            </a:endParaRPr>
          </a:p>
        </p:txBody>
      </p:sp>
      <p:sp>
        <p:nvSpPr>
          <p:cNvPr id="2" name="TextBox 1"/>
          <p:cNvSpPr txBox="1"/>
          <p:nvPr/>
        </p:nvSpPr>
        <p:spPr>
          <a:xfrm>
            <a:off x="8192655" y="2272145"/>
            <a:ext cx="3408218" cy="1200329"/>
          </a:xfrm>
          <a:prstGeom prst="rect">
            <a:avLst/>
          </a:prstGeom>
          <a:noFill/>
        </p:spPr>
        <p:txBody>
          <a:bodyPr wrap="square" rtlCol="0">
            <a:spAutoFit/>
          </a:bodyPr>
          <a:lstStyle/>
          <a:p>
            <a:r>
              <a:rPr lang="en-US" b="1" dirty="0">
                <a:solidFill>
                  <a:srgbClr val="FF0000"/>
                </a:solidFill>
              </a:rPr>
              <a:t>Evaluations in Lecture and Lab.</a:t>
            </a:r>
          </a:p>
          <a:p>
            <a:r>
              <a:rPr lang="en-US" b="1" dirty="0">
                <a:solidFill>
                  <a:srgbClr val="FF0000"/>
                </a:solidFill>
              </a:rPr>
              <a:t>Quiz on Friday-Problems on earlier chapters.</a:t>
            </a:r>
          </a:p>
        </p:txBody>
      </p:sp>
      <p:pic>
        <p:nvPicPr>
          <p:cNvPr id="5" name="Picture 4">
            <a:extLst>
              <a:ext uri="{FF2B5EF4-FFF2-40B4-BE49-F238E27FC236}">
                <a16:creationId xmlns:a16="http://schemas.microsoft.com/office/drawing/2014/main" id="{7897FA94-1239-49FE-99F6-31C5340ED31D}"/>
              </a:ext>
            </a:extLst>
          </p:cNvPr>
          <p:cNvPicPr>
            <a:picLocks noChangeAspect="1"/>
          </p:cNvPicPr>
          <p:nvPr/>
        </p:nvPicPr>
        <p:blipFill>
          <a:blip r:embed="rId4"/>
          <a:stretch>
            <a:fillRect/>
          </a:stretch>
        </p:blipFill>
        <p:spPr>
          <a:xfrm>
            <a:off x="8114360" y="3659441"/>
            <a:ext cx="3749365" cy="1316850"/>
          </a:xfrm>
          <a:prstGeom prst="rect">
            <a:avLst/>
          </a:prstGeom>
        </p:spPr>
      </p:pic>
    </p:spTree>
    <p:extLst>
      <p:ext uri="{BB962C8B-B14F-4D97-AF65-F5344CB8AC3E}">
        <p14:creationId xmlns:p14="http://schemas.microsoft.com/office/powerpoint/2010/main" val="132386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269507" y="1714075"/>
            <a:ext cx="97565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frequency of the light does not change</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but the wavelength does as it travels into a new medium:</a:t>
            </a:r>
          </a:p>
        </p:txBody>
      </p:sp>
      <p:sp>
        <p:nvSpPr>
          <p:cNvPr id="18435" name="Rectangle 9"/>
          <p:cNvSpPr>
            <a:spLocks noGrp="1" noChangeArrowheads="1"/>
          </p:cNvSpPr>
          <p:nvPr>
            <p:ph type="title" idx="4294967295"/>
          </p:nvPr>
        </p:nvSpPr>
        <p:spPr>
          <a:xfrm>
            <a:off x="1524000" y="1"/>
            <a:ext cx="8229600" cy="1255713"/>
          </a:xfrm>
        </p:spPr>
        <p:txBody>
          <a:bodyPr/>
          <a:lstStyle/>
          <a:p>
            <a:pPr eaLnBrk="1" hangingPunct="1"/>
            <a:r>
              <a:rPr lang="en-US" altLang="en-US"/>
              <a:t>34-2 </a:t>
            </a:r>
            <a:r>
              <a:rPr lang="fr-FR" altLang="en-US"/>
              <a:t>Huygens’ Principle and the Law of Refraction</a:t>
            </a:r>
            <a:endParaRPr lang="en-US" altLang="en-US"/>
          </a:p>
        </p:txBody>
      </p:sp>
      <p:pic>
        <p:nvPicPr>
          <p:cNvPr id="18436" name="Picture 14" descr="p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053" y="3245645"/>
            <a:ext cx="41894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34-1"/>
          <p:cNvPicPr>
            <a:picLocks noChangeAspect="1" noChangeArrowheads="1"/>
          </p:cNvPicPr>
          <p:nvPr/>
        </p:nvPicPr>
        <p:blipFill>
          <a:blip r:embed="rId3">
            <a:extLst>
              <a:ext uri="{28A0092B-C50C-407E-A947-70E740481C1C}">
                <a14:useLocalDpi xmlns:a14="http://schemas.microsoft.com/office/drawing/2010/main" val="0"/>
              </a:ext>
            </a:extLst>
          </a:blip>
          <a:srcRect r="81963"/>
          <a:stretch>
            <a:fillRect/>
          </a:stretch>
        </p:blipFill>
        <p:spPr bwMode="auto">
          <a:xfrm>
            <a:off x="4114800" y="4410076"/>
            <a:ext cx="3657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06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619252" y="1447801"/>
            <a:ext cx="85486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light is a wave,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interference effects will be seen,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where one part of a wave front can interact with another part.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One way to study this is to do a double-slit experiment:</a:t>
            </a:r>
          </a:p>
        </p:txBody>
      </p:sp>
      <p:sp>
        <p:nvSpPr>
          <p:cNvPr id="19459" name="Rectangle 10"/>
          <p:cNvSpPr>
            <a:spLocks noGrp="1" noChangeArrowheads="1"/>
          </p:cNvSpPr>
          <p:nvPr>
            <p:ph type="title" idx="4294967295"/>
          </p:nvPr>
        </p:nvSpPr>
        <p:spPr>
          <a:xfrm>
            <a:off x="1524000" y="1"/>
            <a:ext cx="8229600" cy="1230313"/>
          </a:xfrm>
        </p:spPr>
        <p:txBody>
          <a:bodyPr/>
          <a:lstStyle/>
          <a:p>
            <a:pPr eaLnBrk="1" hangingPunct="1"/>
            <a:r>
              <a:rPr lang="en-US" altLang="en-US" dirty="0"/>
              <a:t>34-3 </a:t>
            </a:r>
            <a:r>
              <a:rPr lang="fr-FR" altLang="en-US" dirty="0" err="1"/>
              <a:t>Interference</a:t>
            </a:r>
            <a:r>
              <a:rPr lang="fr-FR" altLang="en-US" dirty="0"/>
              <a:t> – </a:t>
            </a:r>
            <a:r>
              <a:rPr lang="fr-FR" altLang="en-US" dirty="0" err="1"/>
              <a:t>Young’s</a:t>
            </a:r>
            <a:r>
              <a:rPr lang="fr-FR" altLang="en-US" dirty="0"/>
              <a:t> Double-</a:t>
            </a:r>
            <a:r>
              <a:rPr lang="fr-FR" altLang="en-US" dirty="0" err="1"/>
              <a:t>Slit</a:t>
            </a:r>
            <a:r>
              <a:rPr lang="fr-FR" altLang="en-US" dirty="0"/>
              <a:t> </a:t>
            </a:r>
            <a:r>
              <a:rPr lang="fr-FR" altLang="en-US" dirty="0" err="1"/>
              <a:t>Experiment</a:t>
            </a:r>
            <a:endParaRPr lang="en-US" altLang="en-US" dirty="0"/>
          </a:p>
        </p:txBody>
      </p:sp>
      <p:pic>
        <p:nvPicPr>
          <p:cNvPr id="19460" name="Picture 12" descr="Figure_34_05"/>
          <p:cNvPicPr>
            <a:picLocks noChangeAspect="1" noChangeArrowheads="1"/>
          </p:cNvPicPr>
          <p:nvPr/>
        </p:nvPicPr>
        <p:blipFill>
          <a:blip r:embed="rId3">
            <a:extLst>
              <a:ext uri="{28A0092B-C50C-407E-A947-70E740481C1C}">
                <a14:useLocalDpi xmlns:a14="http://schemas.microsoft.com/office/drawing/2010/main" val="0"/>
              </a:ext>
            </a:extLst>
          </a:blip>
          <a:srcRect b="6480"/>
          <a:stretch>
            <a:fillRect/>
          </a:stretch>
        </p:blipFill>
        <p:spPr bwMode="auto">
          <a:xfrm>
            <a:off x="1820864" y="3903663"/>
            <a:ext cx="854868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3"/>
          <p:cNvSpPr>
            <a:spLocks noChangeArrowheads="1"/>
          </p:cNvSpPr>
          <p:nvPr/>
        </p:nvSpPr>
        <p:spPr bwMode="auto">
          <a:xfrm>
            <a:off x="3214689" y="5486400"/>
            <a:ext cx="350837" cy="312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462" name="Rectangle 14"/>
          <p:cNvSpPr>
            <a:spLocks noChangeArrowheads="1"/>
          </p:cNvSpPr>
          <p:nvPr/>
        </p:nvSpPr>
        <p:spPr bwMode="auto">
          <a:xfrm>
            <a:off x="5972175" y="5489575"/>
            <a:ext cx="350838" cy="312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463" name="Rectangle 15"/>
          <p:cNvSpPr>
            <a:spLocks noChangeArrowheads="1"/>
          </p:cNvSpPr>
          <p:nvPr/>
        </p:nvSpPr>
        <p:spPr bwMode="auto">
          <a:xfrm>
            <a:off x="8504239" y="5487989"/>
            <a:ext cx="350837" cy="312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3109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740" y="0"/>
            <a:ext cx="916175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0" cap="none" spc="0" normalizeH="0" baseline="0" noProof="0" dirty="0">
                <a:ln>
                  <a:noFill/>
                </a:ln>
                <a:solidFill>
                  <a:srgbClr val="000000"/>
                </a:solidFill>
                <a:effectLst/>
                <a:uLnTx/>
                <a:uFillTx/>
                <a:latin typeface="Comic Sans MS"/>
                <a:ea typeface="MS PGothic" pitchFamily="34" charset="-128"/>
              </a:rPr>
              <a:t>34-3 </a:t>
            </a:r>
            <a:r>
              <a:rPr kumimoji="0" lang="fr-FR" altLang="en-US" sz="4000" b="0" i="0" u="none" strike="noStrike" kern="0" cap="none" spc="0" normalizeH="0" baseline="0" noProof="0" dirty="0" err="1">
                <a:ln>
                  <a:noFill/>
                </a:ln>
                <a:solidFill>
                  <a:srgbClr val="000000"/>
                </a:solidFill>
                <a:effectLst/>
                <a:uLnTx/>
                <a:uFillTx/>
                <a:latin typeface="Comic Sans MS"/>
                <a:ea typeface="MS PGothic" pitchFamily="34" charset="-128"/>
              </a:rPr>
              <a:t>Interference</a:t>
            </a:r>
            <a:r>
              <a:rPr kumimoji="0" lang="fr-FR" altLang="en-US" sz="4000" b="0" i="0" u="none" strike="noStrike" kern="0" cap="none" spc="0" normalizeH="0" baseline="0" noProof="0" dirty="0">
                <a:ln>
                  <a:noFill/>
                </a:ln>
                <a:solidFill>
                  <a:srgbClr val="000000"/>
                </a:solidFill>
                <a:effectLst/>
                <a:uLnTx/>
                <a:uFillTx/>
                <a:latin typeface="Comic Sans MS"/>
                <a:ea typeface="MS PGothic" pitchFamily="34" charset="-128"/>
              </a:rPr>
              <a:t> – </a:t>
            </a:r>
            <a:r>
              <a:rPr kumimoji="0" lang="fr-FR" altLang="en-US" sz="4000" b="0" i="0" u="none" strike="noStrike" kern="0" cap="none" spc="0" normalizeH="0" baseline="0" noProof="0" dirty="0" err="1">
                <a:ln>
                  <a:noFill/>
                </a:ln>
                <a:solidFill>
                  <a:srgbClr val="000000"/>
                </a:solidFill>
                <a:effectLst/>
                <a:uLnTx/>
                <a:uFillTx/>
                <a:latin typeface="Comic Sans MS"/>
                <a:ea typeface="MS PGothic" pitchFamily="34" charset="-128"/>
              </a:rPr>
              <a:t>Young’s</a:t>
            </a:r>
            <a:r>
              <a:rPr kumimoji="0" lang="fr-FR" altLang="en-US" sz="4000" b="0" i="0" u="none" strike="noStrike" kern="0" cap="none" spc="0" normalizeH="0" baseline="0" noProof="0" dirty="0">
                <a:ln>
                  <a:noFill/>
                </a:ln>
                <a:solidFill>
                  <a:srgbClr val="000000"/>
                </a:solidFill>
                <a:effectLst/>
                <a:uLnTx/>
                <a:uFillTx/>
                <a:latin typeface="Comic Sans MS"/>
                <a:ea typeface="MS PGothic" pitchFamily="34" charset="-128"/>
              </a:rPr>
              <a:t> Double-</a:t>
            </a:r>
            <a:r>
              <a:rPr kumimoji="0" lang="fr-FR" altLang="en-US" sz="4000" b="0" i="0" u="none" strike="noStrike" kern="0" cap="none" spc="0" normalizeH="0" baseline="0" noProof="0" dirty="0" err="1">
                <a:ln>
                  <a:noFill/>
                </a:ln>
                <a:solidFill>
                  <a:srgbClr val="000000"/>
                </a:solidFill>
                <a:effectLst/>
                <a:uLnTx/>
                <a:uFillTx/>
                <a:latin typeface="Comic Sans MS"/>
                <a:ea typeface="MS PGothic" pitchFamily="34" charset="-128"/>
              </a:rPr>
              <a:t>Slit</a:t>
            </a:r>
            <a:r>
              <a:rPr kumimoji="0" lang="fr-FR" altLang="en-US" sz="4000" b="0" i="0" u="none" strike="noStrike" kern="0" cap="none" spc="0" normalizeH="0" baseline="0" noProof="0" dirty="0">
                <a:ln>
                  <a:noFill/>
                </a:ln>
                <a:solidFill>
                  <a:srgbClr val="000000"/>
                </a:solidFill>
                <a:effectLst/>
                <a:uLnTx/>
                <a:uFillTx/>
                <a:latin typeface="Comic Sans MS"/>
                <a:ea typeface="MS PGothic" pitchFamily="34" charset="-128"/>
              </a:rPr>
              <a:t> </a:t>
            </a:r>
            <a:r>
              <a:rPr kumimoji="0" lang="fr-FR" altLang="en-US" sz="4000" b="0" i="0" u="none" strike="noStrike" kern="0" cap="none" spc="0" normalizeH="0" baseline="0" noProof="0" dirty="0" err="1">
                <a:ln>
                  <a:noFill/>
                </a:ln>
                <a:solidFill>
                  <a:srgbClr val="000000"/>
                </a:solidFill>
                <a:effectLst/>
                <a:uLnTx/>
                <a:uFillTx/>
                <a:latin typeface="Comic Sans MS"/>
                <a:ea typeface="MS PGothic" pitchFamily="34" charset="-128"/>
              </a:rPr>
              <a:t>Experiment</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4"/>
          <p:cNvSpPr/>
          <p:nvPr/>
        </p:nvSpPr>
        <p:spPr>
          <a:xfrm>
            <a:off x="3159640" y="1703896"/>
            <a:ext cx="55066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hlinkClick r:id="rId2"/>
              </a:rPr>
              <a:t>https://www.youtube.com/watch?v=nuaHY5lj2AA</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pic>
        <p:nvPicPr>
          <p:cNvPr id="4" name="Picture 3"/>
          <p:cNvPicPr>
            <a:picLocks noChangeAspect="1"/>
          </p:cNvPicPr>
          <p:nvPr/>
        </p:nvPicPr>
        <p:blipFill>
          <a:blip r:embed="rId3"/>
          <a:stretch>
            <a:fillRect/>
          </a:stretch>
        </p:blipFill>
        <p:spPr>
          <a:xfrm>
            <a:off x="1971854" y="2277686"/>
            <a:ext cx="6590968" cy="3707420"/>
          </a:xfrm>
          <a:prstGeom prst="rect">
            <a:avLst/>
          </a:prstGeom>
        </p:spPr>
      </p:pic>
    </p:spTree>
    <p:extLst>
      <p:ext uri="{BB962C8B-B14F-4D97-AF65-F5344CB8AC3E}">
        <p14:creationId xmlns:p14="http://schemas.microsoft.com/office/powerpoint/2010/main" val="235737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Figure_34_06"/>
          <p:cNvPicPr>
            <a:picLocks noChangeAspect="1" noChangeArrowheads="1"/>
          </p:cNvPicPr>
          <p:nvPr/>
        </p:nvPicPr>
        <p:blipFill>
          <a:blip r:embed="rId3">
            <a:extLst>
              <a:ext uri="{28A0092B-C50C-407E-A947-70E740481C1C}">
                <a14:useLocalDpi xmlns:a14="http://schemas.microsoft.com/office/drawing/2010/main" val="0"/>
              </a:ext>
            </a:extLst>
          </a:blip>
          <a:srcRect b="2213"/>
          <a:stretch>
            <a:fillRect/>
          </a:stretch>
        </p:blipFill>
        <p:spPr bwMode="auto">
          <a:xfrm>
            <a:off x="2055813" y="1365251"/>
            <a:ext cx="49784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7034213" y="1851025"/>
            <a:ext cx="461191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Monochromatic wavelength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single wavelength</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through two slits.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light is a wave, there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should be an interference pattern.</a:t>
            </a:r>
          </a:p>
        </p:txBody>
      </p:sp>
      <p:sp>
        <p:nvSpPr>
          <p:cNvPr id="20484" name="Rectangle 5"/>
          <p:cNvSpPr>
            <a:spLocks noGrp="1" noChangeArrowheads="1"/>
          </p:cNvSpPr>
          <p:nvPr>
            <p:ph type="title" idx="4294967295"/>
          </p:nvPr>
        </p:nvSpPr>
        <p:spPr>
          <a:xfrm>
            <a:off x="1524000" y="1"/>
            <a:ext cx="8229600" cy="1230313"/>
          </a:xfrm>
        </p:spPr>
        <p:txBody>
          <a:bodyPr/>
          <a:lstStyle/>
          <a:p>
            <a:pPr eaLnBrk="1" hangingPunct="1"/>
            <a:r>
              <a:rPr lang="en-US" altLang="en-US"/>
              <a:t>34-3 </a:t>
            </a:r>
            <a:r>
              <a:rPr lang="fr-FR" altLang="en-US"/>
              <a:t>Interference – Young’s Double-Slit Experiment</a:t>
            </a:r>
            <a:endParaRPr lang="en-US" altLang="en-US"/>
          </a:p>
        </p:txBody>
      </p:sp>
    </p:spTree>
    <p:extLst>
      <p:ext uri="{BB962C8B-B14F-4D97-AF65-F5344CB8AC3E}">
        <p14:creationId xmlns:p14="http://schemas.microsoft.com/office/powerpoint/2010/main" val="291365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1524000" y="177800"/>
            <a:ext cx="7772400" cy="1143000"/>
          </a:xfrm>
        </p:spPr>
        <p:txBody>
          <a:bodyPr/>
          <a:lstStyle/>
          <a:p>
            <a:pPr eaLnBrk="1" hangingPunct="1"/>
            <a:r>
              <a:rPr lang="en-US" altLang="en-US">
                <a:solidFill>
                  <a:schemeClr val="accent2"/>
                </a:solidFill>
              </a:rPr>
              <a:t>Principle of Superposition</a:t>
            </a:r>
          </a:p>
        </p:txBody>
      </p:sp>
      <p:sp>
        <p:nvSpPr>
          <p:cNvPr id="21507" name="Rectangle 3"/>
          <p:cNvSpPr>
            <a:spLocks noGrp="1" noChangeArrowheads="1"/>
          </p:cNvSpPr>
          <p:nvPr>
            <p:ph type="subTitle" idx="4294967295"/>
          </p:nvPr>
        </p:nvSpPr>
        <p:spPr>
          <a:xfrm>
            <a:off x="1524000" y="1701800"/>
            <a:ext cx="8077200" cy="1752600"/>
          </a:xfrm>
        </p:spPr>
        <p:txBody>
          <a:bodyPr/>
          <a:lstStyle/>
          <a:p>
            <a:pPr eaLnBrk="1" hangingPunct="1"/>
            <a:r>
              <a:rPr lang="en-US" altLang="en-US"/>
              <a:t>When waves overlap, their amplitudes add</a:t>
            </a:r>
          </a:p>
        </p:txBody>
      </p:sp>
      <p:sp>
        <p:nvSpPr>
          <p:cNvPr id="21508" name="Freeform 4"/>
          <p:cNvSpPr>
            <a:spLocks/>
          </p:cNvSpPr>
          <p:nvPr/>
        </p:nvSpPr>
        <p:spPr bwMode="auto">
          <a:xfrm>
            <a:off x="2260600" y="2949576"/>
            <a:ext cx="3022600" cy="479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09" name="Freeform 5"/>
          <p:cNvSpPr>
            <a:spLocks/>
          </p:cNvSpPr>
          <p:nvPr/>
        </p:nvSpPr>
        <p:spPr bwMode="auto">
          <a:xfrm>
            <a:off x="2247900" y="4021139"/>
            <a:ext cx="3022600" cy="479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10" name="Freeform 6"/>
          <p:cNvSpPr>
            <a:spLocks/>
          </p:cNvSpPr>
          <p:nvPr/>
        </p:nvSpPr>
        <p:spPr bwMode="auto">
          <a:xfrm>
            <a:off x="6096000" y="2949576"/>
            <a:ext cx="3022600" cy="479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11" name="Freeform 7"/>
          <p:cNvSpPr>
            <a:spLocks/>
          </p:cNvSpPr>
          <p:nvPr/>
        </p:nvSpPr>
        <p:spPr bwMode="auto">
          <a:xfrm flipV="1">
            <a:off x="6096000" y="4021139"/>
            <a:ext cx="3022600" cy="479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4344" name="Line 8"/>
          <p:cNvSpPr>
            <a:spLocks noChangeShapeType="1"/>
          </p:cNvSpPr>
          <p:nvPr/>
        </p:nvSpPr>
        <p:spPr bwMode="auto">
          <a:xfrm>
            <a:off x="6096000" y="5321300"/>
            <a:ext cx="3378200" cy="0"/>
          </a:xfrm>
          <a:prstGeom prst="line">
            <a:avLst/>
          </a:prstGeom>
          <a:noFill/>
          <a:ln w="38100">
            <a:solidFill>
              <a:srgbClr val="FE2B2D"/>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14349" name="Group 13"/>
          <p:cNvGrpSpPr>
            <a:grpSpLocks/>
          </p:cNvGrpSpPr>
          <p:nvPr/>
        </p:nvGrpSpPr>
        <p:grpSpPr bwMode="auto">
          <a:xfrm>
            <a:off x="2197100" y="4808538"/>
            <a:ext cx="3200400" cy="939800"/>
            <a:chOff x="400" y="2797"/>
            <a:chExt cx="2016" cy="592"/>
          </a:xfrm>
        </p:grpSpPr>
        <p:sp>
          <p:nvSpPr>
            <p:cNvPr id="21531" name="Freeform 14"/>
            <p:cNvSpPr>
              <a:spLocks/>
            </p:cNvSpPr>
            <p:nvPr/>
          </p:nvSpPr>
          <p:spPr bwMode="auto">
            <a:xfrm>
              <a:off x="464" y="2797"/>
              <a:ext cx="1856" cy="592"/>
            </a:xfrm>
            <a:custGeom>
              <a:avLst/>
              <a:gdLst>
                <a:gd name="T0" fmla="*/ 0 w 1856"/>
                <a:gd name="T1" fmla="*/ 563 h 592"/>
                <a:gd name="T2" fmla="*/ 192 w 1856"/>
                <a:gd name="T3" fmla="*/ 3 h 592"/>
                <a:gd name="T4" fmla="*/ 400 w 1856"/>
                <a:gd name="T5" fmla="*/ 579 h 592"/>
                <a:gd name="T6" fmla="*/ 616 w 1856"/>
                <a:gd name="T7" fmla="*/ 11 h 592"/>
                <a:gd name="T8" fmla="*/ 816 w 1856"/>
                <a:gd name="T9" fmla="*/ 579 h 592"/>
                <a:gd name="T10" fmla="*/ 1024 w 1856"/>
                <a:gd name="T11" fmla="*/ 11 h 592"/>
                <a:gd name="T12" fmla="*/ 1240 w 1856"/>
                <a:gd name="T13" fmla="*/ 579 h 592"/>
                <a:gd name="T14" fmla="*/ 1440 w 1856"/>
                <a:gd name="T15" fmla="*/ 11 h 592"/>
                <a:gd name="T16" fmla="*/ 1656 w 1856"/>
                <a:gd name="T17" fmla="*/ 587 h 592"/>
                <a:gd name="T18" fmla="*/ 1856 w 1856"/>
                <a:gd name="T19" fmla="*/ 4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6" h="592">
                  <a:moveTo>
                    <a:pt x="0" y="563"/>
                  </a:moveTo>
                  <a:cubicBezTo>
                    <a:pt x="62" y="281"/>
                    <a:pt x="125" y="0"/>
                    <a:pt x="192" y="3"/>
                  </a:cubicBezTo>
                  <a:cubicBezTo>
                    <a:pt x="259" y="6"/>
                    <a:pt x="329" y="578"/>
                    <a:pt x="400" y="579"/>
                  </a:cubicBezTo>
                  <a:cubicBezTo>
                    <a:pt x="471" y="580"/>
                    <a:pt x="547" y="11"/>
                    <a:pt x="616" y="11"/>
                  </a:cubicBezTo>
                  <a:cubicBezTo>
                    <a:pt x="685" y="11"/>
                    <a:pt x="748" y="579"/>
                    <a:pt x="816" y="579"/>
                  </a:cubicBezTo>
                  <a:cubicBezTo>
                    <a:pt x="884" y="579"/>
                    <a:pt x="953" y="11"/>
                    <a:pt x="1024" y="11"/>
                  </a:cubicBezTo>
                  <a:cubicBezTo>
                    <a:pt x="1095" y="11"/>
                    <a:pt x="1171" y="579"/>
                    <a:pt x="1240" y="579"/>
                  </a:cubicBezTo>
                  <a:cubicBezTo>
                    <a:pt x="1309" y="579"/>
                    <a:pt x="1371" y="10"/>
                    <a:pt x="1440" y="11"/>
                  </a:cubicBezTo>
                  <a:cubicBezTo>
                    <a:pt x="1509" y="12"/>
                    <a:pt x="1587" y="582"/>
                    <a:pt x="1656" y="587"/>
                  </a:cubicBezTo>
                  <a:cubicBezTo>
                    <a:pt x="1725" y="592"/>
                    <a:pt x="1790" y="317"/>
                    <a:pt x="1856" y="43"/>
                  </a:cubicBezTo>
                </a:path>
              </a:pathLst>
            </a:custGeom>
            <a:noFill/>
            <a:ln w="38100" cmpd="sng">
              <a:solidFill>
                <a:srgbClr val="0A7623"/>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32" name="Line 15"/>
            <p:cNvSpPr>
              <a:spLocks noChangeShapeType="1"/>
            </p:cNvSpPr>
            <p:nvPr/>
          </p:nvSpPr>
          <p:spPr bwMode="auto">
            <a:xfrm flipH="1">
              <a:off x="400" y="3088"/>
              <a:ext cx="2016" cy="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21514" name="Text Box 16"/>
          <p:cNvSpPr txBox="1">
            <a:spLocks noChangeArrowheads="1"/>
          </p:cNvSpPr>
          <p:nvPr/>
        </p:nvSpPr>
        <p:spPr bwMode="auto">
          <a:xfrm>
            <a:off x="2616201" y="2311401"/>
            <a:ext cx="20097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Constructive</a:t>
            </a:r>
          </a:p>
        </p:txBody>
      </p:sp>
      <p:sp>
        <p:nvSpPr>
          <p:cNvPr id="21515" name="Text Box 17"/>
          <p:cNvSpPr txBox="1">
            <a:spLocks noChangeArrowheads="1"/>
          </p:cNvSpPr>
          <p:nvPr/>
        </p:nvSpPr>
        <p:spPr bwMode="auto">
          <a:xfrm>
            <a:off x="6426201" y="2324101"/>
            <a:ext cx="1890713"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Destructive</a:t>
            </a:r>
          </a:p>
        </p:txBody>
      </p:sp>
      <p:sp>
        <p:nvSpPr>
          <p:cNvPr id="21516" name="Line 18"/>
          <p:cNvSpPr>
            <a:spLocks noChangeShapeType="1"/>
          </p:cNvSpPr>
          <p:nvPr/>
        </p:nvSpPr>
        <p:spPr bwMode="auto">
          <a:xfrm>
            <a:off x="2921000" y="2768600"/>
            <a:ext cx="0" cy="289560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17" name="Line 19"/>
          <p:cNvSpPr>
            <a:spLocks noChangeShapeType="1"/>
          </p:cNvSpPr>
          <p:nvPr/>
        </p:nvSpPr>
        <p:spPr bwMode="auto">
          <a:xfrm>
            <a:off x="3930650" y="2714625"/>
            <a:ext cx="0" cy="289560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18" name="Line 20"/>
          <p:cNvSpPr>
            <a:spLocks noChangeShapeType="1"/>
          </p:cNvSpPr>
          <p:nvPr/>
        </p:nvSpPr>
        <p:spPr bwMode="auto">
          <a:xfrm>
            <a:off x="6781800" y="2906713"/>
            <a:ext cx="0" cy="289560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19" name="Line 21"/>
          <p:cNvSpPr>
            <a:spLocks noChangeShapeType="1"/>
          </p:cNvSpPr>
          <p:nvPr/>
        </p:nvSpPr>
        <p:spPr bwMode="auto">
          <a:xfrm>
            <a:off x="7778750" y="2751138"/>
            <a:ext cx="0" cy="289560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20" name="Text Box 24"/>
          <p:cNvSpPr txBox="1">
            <a:spLocks noChangeArrowheads="1"/>
          </p:cNvSpPr>
          <p:nvPr/>
        </p:nvSpPr>
        <p:spPr bwMode="auto">
          <a:xfrm>
            <a:off x="1982789" y="5954713"/>
            <a:ext cx="3571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Peaks line up with peaks</a:t>
            </a:r>
          </a:p>
        </p:txBody>
      </p:sp>
      <p:sp>
        <p:nvSpPr>
          <p:cNvPr id="21521" name="Text Box 25"/>
          <p:cNvSpPr txBox="1">
            <a:spLocks noChangeArrowheads="1"/>
          </p:cNvSpPr>
          <p:nvPr/>
        </p:nvSpPr>
        <p:spPr bwMode="auto">
          <a:xfrm>
            <a:off x="6096000" y="5916613"/>
            <a:ext cx="38687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Peaks line up with troughs</a:t>
            </a:r>
          </a:p>
        </p:txBody>
      </p:sp>
      <p:sp>
        <p:nvSpPr>
          <p:cNvPr id="21522" name="Text Box 27"/>
          <p:cNvSpPr txBox="1">
            <a:spLocks noChangeArrowheads="1"/>
          </p:cNvSpPr>
          <p:nvPr/>
        </p:nvSpPr>
        <p:spPr bwMode="auto">
          <a:xfrm>
            <a:off x="1716088" y="3244850"/>
            <a:ext cx="514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21523" name="Text Box 28"/>
          <p:cNvSpPr txBox="1">
            <a:spLocks noChangeArrowheads="1"/>
          </p:cNvSpPr>
          <p:nvPr/>
        </p:nvSpPr>
        <p:spPr bwMode="auto">
          <a:xfrm>
            <a:off x="5838825" y="3265488"/>
            <a:ext cx="514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21524" name="Text Box 29"/>
          <p:cNvSpPr txBox="1">
            <a:spLocks noChangeArrowheads="1"/>
          </p:cNvSpPr>
          <p:nvPr/>
        </p:nvSpPr>
        <p:spPr bwMode="auto">
          <a:xfrm>
            <a:off x="5657850" y="4641850"/>
            <a:ext cx="533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21525" name="Text Box 30"/>
          <p:cNvSpPr txBox="1">
            <a:spLocks noChangeArrowheads="1"/>
          </p:cNvSpPr>
          <p:nvPr/>
        </p:nvSpPr>
        <p:spPr bwMode="auto">
          <a:xfrm>
            <a:off x="1684338" y="4729163"/>
            <a:ext cx="533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21526" name="Line 31"/>
          <p:cNvSpPr>
            <a:spLocks noChangeShapeType="1"/>
          </p:cNvSpPr>
          <p:nvPr/>
        </p:nvSpPr>
        <p:spPr bwMode="auto">
          <a:xfrm>
            <a:off x="3924300" y="2895600"/>
            <a:ext cx="660400" cy="0"/>
          </a:xfrm>
          <a:prstGeom prst="line">
            <a:avLst/>
          </a:prstGeom>
          <a:noFill/>
          <a:ln w="28575">
            <a:solidFill>
              <a:srgbClr val="6703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27" name="Text Box 32"/>
          <p:cNvSpPr txBox="1">
            <a:spLocks noChangeArrowheads="1"/>
          </p:cNvSpPr>
          <p:nvPr/>
        </p:nvSpPr>
        <p:spPr bwMode="auto">
          <a:xfrm>
            <a:off x="4124325" y="2860675"/>
            <a:ext cx="3508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6703FF"/>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l</a:t>
            </a:r>
          </a:p>
        </p:txBody>
      </p:sp>
      <p:sp>
        <p:nvSpPr>
          <p:cNvPr id="21528" name="Line 33"/>
          <p:cNvSpPr>
            <a:spLocks noChangeShapeType="1"/>
          </p:cNvSpPr>
          <p:nvPr/>
        </p:nvSpPr>
        <p:spPr bwMode="auto">
          <a:xfrm>
            <a:off x="8140700" y="3949700"/>
            <a:ext cx="660400" cy="0"/>
          </a:xfrm>
          <a:prstGeom prst="line">
            <a:avLst/>
          </a:prstGeom>
          <a:noFill/>
          <a:ln w="28575">
            <a:solidFill>
              <a:srgbClr val="6703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1529" name="Text Box 34"/>
          <p:cNvSpPr txBox="1">
            <a:spLocks noChangeArrowheads="1"/>
          </p:cNvSpPr>
          <p:nvPr/>
        </p:nvSpPr>
        <p:spPr bwMode="auto">
          <a:xfrm>
            <a:off x="8340725" y="3467100"/>
            <a:ext cx="3508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6703FF"/>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l</a:t>
            </a:r>
          </a:p>
        </p:txBody>
      </p:sp>
      <p:sp>
        <p:nvSpPr>
          <p:cNvPr id="21530" name="Text Box 35"/>
          <p:cNvSpPr txBox="1">
            <a:spLocks noChangeArrowheads="1"/>
          </p:cNvSpPr>
          <p:nvPr/>
        </p:nvSpPr>
        <p:spPr bwMode="auto">
          <a:xfrm>
            <a:off x="9358314" y="3335339"/>
            <a:ext cx="2066923"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rPr>
              <a:t>Phase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rPr>
              <a:t>Shifted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rPr>
              <a:t>180°,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6703FF"/>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  </a:t>
            </a:r>
            <a:endParaRPr kumimoji="0" lang="en-US" altLang="en-US" sz="2400" b="1" i="0" u="none" strike="noStrike" kern="1200" cap="none" spc="0" normalizeH="0" baseline="0" noProof="0" dirty="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6703FF"/>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 </a:t>
            </a:r>
            <a:r>
              <a:rPr kumimoji="0" lang="en-US" altLang="en-US" sz="2400" b="1" i="0" u="none" strike="noStrike" kern="1200" cap="none" spc="0" normalizeH="0" baseline="0" noProof="0" dirty="0">
                <a:ln>
                  <a:noFill/>
                </a:ln>
                <a:solidFill>
                  <a:srgbClr val="6703FF"/>
                </a:solidFill>
                <a:effectLst/>
                <a:uLnTx/>
                <a:uFillTx/>
                <a:latin typeface="Comic Sans MS"/>
                <a:ea typeface="MS PGothic" panose="020B0600070205080204" pitchFamily="34" charset="-128"/>
                <a:cs typeface="Arial" panose="020B0604020202020204" pitchFamily="34" charset="0"/>
                <a:sym typeface="Symbol" panose="05050102010706020507" pitchFamily="18" charset="2"/>
              </a:rPr>
              <a:t>or</a:t>
            </a:r>
            <a:r>
              <a:rPr kumimoji="0" lang="en-US" altLang="en-US" sz="2400" b="1" i="0" u="none" strike="noStrike" kern="1200" cap="none" spc="0" normalizeH="0" baseline="0" noProof="0" dirty="0">
                <a:ln>
                  <a:noFill/>
                </a:ln>
                <a:solidFill>
                  <a:srgbClr val="6703FF"/>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 </a:t>
            </a:r>
            <a:r>
              <a:rPr kumimoji="0" lang="en-US" altLang="en-US" sz="2400" b="1" i="0" u="none" strike="noStrike" kern="1200" cap="none" spc="0" normalizeH="0" baseline="0" noProof="0" dirty="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rPr>
              <a:t>/2</a:t>
            </a:r>
          </a:p>
        </p:txBody>
      </p:sp>
    </p:spTree>
    <p:extLst>
      <p:ext uri="{BB962C8B-B14F-4D97-AF65-F5344CB8AC3E}">
        <p14:creationId xmlns:p14="http://schemas.microsoft.com/office/powerpoint/2010/main" val="2237573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1524000" y="177800"/>
            <a:ext cx="7772400" cy="1143000"/>
          </a:xfrm>
        </p:spPr>
        <p:txBody>
          <a:bodyPr/>
          <a:lstStyle/>
          <a:p>
            <a:pPr eaLnBrk="1" hangingPunct="1"/>
            <a:r>
              <a:rPr lang="en-US" altLang="en-US" sz="3600">
                <a:solidFill>
                  <a:schemeClr val="accent2"/>
                </a:solidFill>
              </a:rPr>
              <a:t>What are PHASE differences?</a:t>
            </a:r>
          </a:p>
        </p:txBody>
      </p:sp>
      <p:sp>
        <p:nvSpPr>
          <p:cNvPr id="22531" name="Freeform 4"/>
          <p:cNvSpPr>
            <a:spLocks/>
          </p:cNvSpPr>
          <p:nvPr/>
        </p:nvSpPr>
        <p:spPr bwMode="auto">
          <a:xfrm>
            <a:off x="2298700" y="1958976"/>
            <a:ext cx="6121400" cy="1114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2" name="Freeform 4"/>
          <p:cNvSpPr>
            <a:spLocks/>
          </p:cNvSpPr>
          <p:nvPr/>
        </p:nvSpPr>
        <p:spPr bwMode="auto">
          <a:xfrm>
            <a:off x="2311400" y="3038476"/>
            <a:ext cx="6134100" cy="1114425"/>
          </a:xfrm>
          <a:custGeom>
            <a:avLst/>
            <a:gdLst>
              <a:gd name="T0" fmla="*/ 0 w 1904"/>
              <a:gd name="T1" fmla="*/ 2147483647 h 302"/>
              <a:gd name="T2" fmla="*/ 2147483647 w 1904"/>
              <a:gd name="T3" fmla="*/ 2147483647 h 302"/>
              <a:gd name="T4" fmla="*/ 2147483647 w 1904"/>
              <a:gd name="T5" fmla="*/ 2147483647 h 302"/>
              <a:gd name="T6" fmla="*/ 2147483647 w 1904"/>
              <a:gd name="T7" fmla="*/ 2147483647 h 302"/>
              <a:gd name="T8" fmla="*/ 2147483647 w 1904"/>
              <a:gd name="T9" fmla="*/ 2147483647 h 302"/>
              <a:gd name="T10" fmla="*/ 2147483647 w 1904"/>
              <a:gd name="T11" fmla="*/ 2147483647 h 302"/>
              <a:gd name="T12" fmla="*/ 2147483647 w 1904"/>
              <a:gd name="T13" fmla="*/ 2147483647 h 302"/>
              <a:gd name="T14" fmla="*/ 2147483647 w 1904"/>
              <a:gd name="T15" fmla="*/ 2147483647 h 302"/>
              <a:gd name="T16" fmla="*/ 2147483647 w 1904"/>
              <a:gd name="T17" fmla="*/ 2147483647 h 302"/>
              <a:gd name="T18" fmla="*/ 2147483647 w 1904"/>
              <a:gd name="T19" fmla="*/ 2147483647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 h="302">
                <a:moveTo>
                  <a:pt x="0" y="283"/>
                </a:moveTo>
                <a:cubicBezTo>
                  <a:pt x="61" y="141"/>
                  <a:pt x="123" y="0"/>
                  <a:pt x="192" y="3"/>
                </a:cubicBezTo>
                <a:cubicBezTo>
                  <a:pt x="261" y="6"/>
                  <a:pt x="344" y="298"/>
                  <a:pt x="416" y="299"/>
                </a:cubicBezTo>
                <a:cubicBezTo>
                  <a:pt x="488" y="300"/>
                  <a:pt x="552" y="11"/>
                  <a:pt x="624" y="11"/>
                </a:cubicBezTo>
                <a:cubicBezTo>
                  <a:pt x="696" y="11"/>
                  <a:pt x="776" y="300"/>
                  <a:pt x="848" y="299"/>
                </a:cubicBezTo>
                <a:cubicBezTo>
                  <a:pt x="920" y="298"/>
                  <a:pt x="985" y="3"/>
                  <a:pt x="1056" y="3"/>
                </a:cubicBezTo>
                <a:cubicBezTo>
                  <a:pt x="1127" y="3"/>
                  <a:pt x="1200" y="298"/>
                  <a:pt x="1272" y="299"/>
                </a:cubicBezTo>
                <a:cubicBezTo>
                  <a:pt x="1344" y="300"/>
                  <a:pt x="1416" y="11"/>
                  <a:pt x="1488" y="11"/>
                </a:cubicBezTo>
                <a:cubicBezTo>
                  <a:pt x="1560" y="11"/>
                  <a:pt x="1635" y="296"/>
                  <a:pt x="1704" y="299"/>
                </a:cubicBezTo>
                <a:cubicBezTo>
                  <a:pt x="1773" y="302"/>
                  <a:pt x="1838" y="164"/>
                  <a:pt x="1904" y="27"/>
                </a:cubicBezTo>
              </a:path>
            </a:pathLst>
          </a:custGeom>
          <a:noFill/>
          <a:ln w="38100" cmpd="sng">
            <a:solidFill>
              <a:srgbClr val="D50A0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2533" name="TextBox 2"/>
          <p:cNvSpPr txBox="1">
            <a:spLocks noChangeArrowheads="1"/>
          </p:cNvSpPr>
          <p:nvPr/>
        </p:nvSpPr>
        <p:spPr bwMode="auto">
          <a:xfrm>
            <a:off x="1278148" y="4262905"/>
            <a:ext cx="9340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Phase difference </a:t>
            </a: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 a term used to describe the relative alignment of the peaks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IN PHASE</a:t>
            </a:r>
            <a:r>
              <a:rPr kumimoji="0" lang="en-US" altLang="en-US" sz="2400" b="0" i="0" u="none"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 two waves are lined up—constructive interference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OUT of PHASE</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one wave is upside down relative to the other—destructive interference</a:t>
            </a:r>
          </a:p>
        </p:txBody>
      </p:sp>
    </p:spTree>
    <p:extLst>
      <p:ext uri="{BB962C8B-B14F-4D97-AF65-F5344CB8AC3E}">
        <p14:creationId xmlns:p14="http://schemas.microsoft.com/office/powerpoint/2010/main" val="3516798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11111E-6 1.48148E-6 L 0.075 1.48148E-6 " pathEditMode="relative" rAng="0" ptsTypes="AA">
                                      <p:cBhvr>
                                        <p:cTn id="6" dur="2000" fill="hold"/>
                                        <p:tgtEl>
                                          <p:spTgt spid="32"/>
                                        </p:tgtEl>
                                        <p:attrNameLst>
                                          <p:attrName>ppt_x</p:attrName>
                                          <p:attrName>ppt_y</p:attrName>
                                        </p:attrNameLst>
                                      </p:cBhvr>
                                      <p:rCtr x="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0" y="88900"/>
            <a:ext cx="7061200" cy="1143000"/>
          </a:xfrm>
        </p:spPr>
        <p:txBody>
          <a:bodyPr/>
          <a:lstStyle/>
          <a:p>
            <a:pPr eaLnBrk="1" hangingPunct="1"/>
            <a:r>
              <a:rPr lang="en-US" altLang="en-US" sz="3600"/>
              <a:t>What causes Phase differences?</a:t>
            </a:r>
          </a:p>
        </p:txBody>
      </p:sp>
      <p:sp>
        <p:nvSpPr>
          <p:cNvPr id="23555" name="Rectangle 3"/>
          <p:cNvSpPr>
            <a:spLocks noGrp="1" noChangeArrowheads="1"/>
          </p:cNvSpPr>
          <p:nvPr>
            <p:ph type="body" idx="4294967295"/>
          </p:nvPr>
        </p:nvSpPr>
        <p:spPr>
          <a:xfrm>
            <a:off x="191132" y="1526996"/>
            <a:ext cx="5066670" cy="1516063"/>
          </a:xfrm>
        </p:spPr>
        <p:txBody>
          <a:bodyPr/>
          <a:lstStyle/>
          <a:p>
            <a:pPr eaLnBrk="1" hangingPunct="1">
              <a:lnSpc>
                <a:spcPct val="90000"/>
              </a:lnSpc>
            </a:pPr>
            <a:r>
              <a:rPr lang="en-US" altLang="en-US" sz="3200" dirty="0">
                <a:solidFill>
                  <a:srgbClr val="FF0000"/>
                </a:solidFill>
              </a:rPr>
              <a:t>Light travels different distances </a:t>
            </a:r>
            <a:r>
              <a:rPr lang="en-US" altLang="en-US" sz="3200" u="sng" dirty="0">
                <a:solidFill>
                  <a:srgbClr val="FF0000"/>
                </a:solidFill>
              </a:rPr>
              <a:t>just like any other wave</a:t>
            </a:r>
          </a:p>
          <a:p>
            <a:pPr eaLnBrk="1" hangingPunct="1">
              <a:lnSpc>
                <a:spcPct val="90000"/>
              </a:lnSpc>
            </a:pPr>
            <a:endParaRPr lang="en-US" altLang="en-US" sz="3200" dirty="0">
              <a:solidFill>
                <a:srgbClr val="FF0000"/>
              </a:solidFill>
            </a:endParaRPr>
          </a:p>
          <a:p>
            <a:pPr eaLnBrk="1" hangingPunct="1">
              <a:lnSpc>
                <a:spcPct val="90000"/>
              </a:lnSpc>
            </a:pPr>
            <a:endParaRPr lang="en-US" altLang="en-US" sz="3200" dirty="0">
              <a:solidFill>
                <a:srgbClr val="FF0000"/>
              </a:solidFill>
            </a:endParaRPr>
          </a:p>
          <a:p>
            <a:pPr eaLnBrk="1" hangingPunct="1">
              <a:lnSpc>
                <a:spcPct val="90000"/>
              </a:lnSpc>
              <a:buFontTx/>
              <a:buNone/>
            </a:pPr>
            <a:endParaRPr lang="en-US" altLang="en-US" sz="3200" dirty="0">
              <a:solidFill>
                <a:srgbClr val="FF0000"/>
              </a:solidFill>
            </a:endParaRPr>
          </a:p>
        </p:txBody>
      </p:sp>
      <p:pic>
        <p:nvPicPr>
          <p:cNvPr id="4119" name="Picture 23"/>
          <p:cNvPicPr>
            <a:picLocks noChangeAspect="1" noChangeArrowheads="1"/>
          </p:cNvPicPr>
          <p:nvPr/>
        </p:nvPicPr>
        <p:blipFill>
          <a:blip r:embed="rId3"/>
          <a:srcRect/>
          <a:stretch>
            <a:fillRect/>
          </a:stretch>
        </p:blipFill>
        <p:spPr bwMode="auto">
          <a:xfrm>
            <a:off x="5567364" y="1717676"/>
            <a:ext cx="485298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7" name="Text Box 24"/>
          <p:cNvSpPr txBox="1">
            <a:spLocks noChangeArrowheads="1"/>
          </p:cNvSpPr>
          <p:nvPr/>
        </p:nvSpPr>
        <p:spPr bwMode="auto">
          <a:xfrm>
            <a:off x="4948239" y="2308225"/>
            <a:ext cx="14128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Source 1</a:t>
            </a:r>
          </a:p>
        </p:txBody>
      </p:sp>
      <p:sp>
        <p:nvSpPr>
          <p:cNvPr id="23558" name="Text Box 25"/>
          <p:cNvSpPr txBox="1">
            <a:spLocks noChangeArrowheads="1"/>
          </p:cNvSpPr>
          <p:nvPr/>
        </p:nvSpPr>
        <p:spPr bwMode="auto">
          <a:xfrm>
            <a:off x="4633914" y="3603625"/>
            <a:ext cx="1462087"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Source 2</a:t>
            </a:r>
          </a:p>
        </p:txBody>
      </p:sp>
      <p:sp>
        <p:nvSpPr>
          <p:cNvPr id="23559" name="Text Box 26"/>
          <p:cNvSpPr txBox="1">
            <a:spLocks noChangeArrowheads="1"/>
          </p:cNvSpPr>
          <p:nvPr/>
        </p:nvSpPr>
        <p:spPr bwMode="auto">
          <a:xfrm>
            <a:off x="7942264" y="1590676"/>
            <a:ext cx="769937" cy="3968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0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1</a:t>
            </a:r>
          </a:p>
        </p:txBody>
      </p:sp>
      <p:sp>
        <p:nvSpPr>
          <p:cNvPr id="23560" name="Text Box 27"/>
          <p:cNvSpPr txBox="1">
            <a:spLocks noChangeArrowheads="1"/>
          </p:cNvSpPr>
          <p:nvPr/>
        </p:nvSpPr>
        <p:spPr bwMode="auto">
          <a:xfrm>
            <a:off x="8070850" y="3429001"/>
            <a:ext cx="769938" cy="3968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0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2</a:t>
            </a:r>
          </a:p>
        </p:txBody>
      </p:sp>
      <p:sp>
        <p:nvSpPr>
          <p:cNvPr id="23561" name="Text Box 28"/>
          <p:cNvSpPr txBox="1">
            <a:spLocks noChangeArrowheads="1"/>
          </p:cNvSpPr>
          <p:nvPr/>
        </p:nvSpPr>
        <p:spPr bwMode="auto">
          <a:xfrm>
            <a:off x="2482851" y="5016500"/>
            <a:ext cx="272542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∆d = d</a:t>
            </a:r>
            <a:r>
              <a:rPr kumimoji="0" lang="en-US" altLang="en-US" sz="2400" b="1" i="0" u="none" strike="noStrike" kern="1200" cap="none" spc="0" normalizeH="0" baseline="-2500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400" b="1" i="0" u="none"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400" b="1" i="0" u="none" strike="noStrike" kern="1200" cap="none" spc="0" normalizeH="0" baseline="-2500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400" b="1" i="0" u="none"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 = m</a:t>
            </a:r>
            <a:r>
              <a:rPr kumimoji="0" lang="en-US" altLang="en-US" sz="2400" b="1" i="0" u="none" strike="noStrike" kern="1200" cap="none" spc="0" normalizeH="0" baseline="0" noProof="0" dirty="0">
                <a:ln>
                  <a:noFill/>
                </a:ln>
                <a:solidFill>
                  <a:srgbClr val="066026"/>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a:t>
            </a:r>
            <a:endParaRPr kumimoji="0" lang="en-US" altLang="en-US" sz="2400" b="1" i="0" u="none"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3562" name="Text Box 29"/>
          <p:cNvSpPr txBox="1">
            <a:spLocks noChangeArrowheads="1"/>
          </p:cNvSpPr>
          <p:nvPr/>
        </p:nvSpPr>
        <p:spPr bwMode="auto">
          <a:xfrm>
            <a:off x="2052638" y="4173538"/>
            <a:ext cx="628015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Constructive Interference when in phase</a:t>
            </a:r>
          </a:p>
        </p:txBody>
      </p:sp>
      <p:sp>
        <p:nvSpPr>
          <p:cNvPr id="23563" name="Text Box 30"/>
          <p:cNvSpPr txBox="1">
            <a:spLocks noChangeArrowheads="1"/>
          </p:cNvSpPr>
          <p:nvPr/>
        </p:nvSpPr>
        <p:spPr bwMode="auto">
          <a:xfrm>
            <a:off x="5364957" y="5056128"/>
            <a:ext cx="2994731"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2D2D8A"/>
                </a:solidFill>
                <a:effectLst/>
                <a:uLnTx/>
                <a:uFillTx/>
                <a:latin typeface="Comic Sans MS" panose="030F0702030302020204" pitchFamily="66" charset="0"/>
                <a:ea typeface="MS PGothic" panose="020B0600070205080204" pitchFamily="34" charset="-128"/>
                <a:cs typeface="Arial" panose="020B0604020202020204" pitchFamily="34" charset="0"/>
              </a:rPr>
              <a:t>Where m is an integer</a:t>
            </a:r>
          </a:p>
        </p:txBody>
      </p:sp>
      <mc:AlternateContent xmlns:mc="http://schemas.openxmlformats.org/markup-compatibility/2006" xmlns:a14="http://schemas.microsoft.com/office/drawing/2010/main">
        <mc:Choice Requires="a14">
          <p:sp>
            <p:nvSpPr>
              <p:cNvPr id="23564" name="Text Box 31"/>
              <p:cNvSpPr txBox="1">
                <a:spLocks noChangeArrowheads="1"/>
              </p:cNvSpPr>
              <p:nvPr/>
            </p:nvSpPr>
            <p:spPr bwMode="auto">
              <a:xfrm>
                <a:off x="2411414" y="6210300"/>
                <a:ext cx="3530134" cy="62408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∆d = d</a:t>
                </a:r>
                <a:r>
                  <a:rPr kumimoji="0" lang="en-US" altLang="en-US" sz="2400" b="1" i="0" u="none" strike="noStrike" kern="1200" cap="none" spc="0" normalizeH="0" baseline="-2500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400" b="1" i="0" u="none"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400" b="1" i="0" u="none" strike="noStrike" kern="1200" cap="none" spc="0" normalizeH="0" baseline="-2500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400" b="1" i="0" u="none"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 = (m+</a:t>
                </a:r>
                <a14:m>
                  <m:oMath xmlns:m="http://schemas.openxmlformats.org/officeDocument/2006/math">
                    <m:f>
                      <m:fPr>
                        <m:ctrlPr>
                          <a:rPr kumimoji="0" lang="en-US" altLang="en-US" sz="2400" b="1" i="1" u="none" strike="noStrike" kern="1200" cap="none" spc="0" normalizeH="0" baseline="0" noProof="0" dirty="0" smtClean="0">
                            <a:ln>
                              <a:noFill/>
                            </a:ln>
                            <a:solidFill>
                              <a:srgbClr val="AD091A"/>
                            </a:solidFill>
                            <a:effectLst/>
                            <a:uLnTx/>
                            <a:uFillTx/>
                            <a:latin typeface="Cambria Math" panose="02040503050406030204" pitchFamily="18" charset="0"/>
                            <a:ea typeface="MS PGothic" panose="020B0600070205080204" pitchFamily="34" charset="-128"/>
                            <a:cs typeface="Arial" panose="020B0604020202020204" pitchFamily="34" charset="0"/>
                          </a:rPr>
                        </m:ctrlPr>
                      </m:fPr>
                      <m:num>
                        <m:r>
                          <a:rPr kumimoji="0" lang="en-US" altLang="en-US" sz="2400" b="1" i="1" u="none" strike="noStrike" kern="1200" cap="none" spc="0" normalizeH="0" baseline="0" noProof="0" dirty="0" smtClean="0">
                            <a:ln>
                              <a:noFill/>
                            </a:ln>
                            <a:solidFill>
                              <a:srgbClr val="AD091A"/>
                            </a:solidFill>
                            <a:effectLst/>
                            <a:uLnTx/>
                            <a:uFillTx/>
                            <a:latin typeface="Cambria Math" panose="02040503050406030204" pitchFamily="18" charset="0"/>
                            <a:ea typeface="MS PGothic" panose="020B0600070205080204" pitchFamily="34" charset="-128"/>
                            <a:cs typeface="Arial" panose="020B0604020202020204" pitchFamily="34" charset="0"/>
                          </a:rPr>
                          <m:t>𝟏</m:t>
                        </m:r>
                      </m:num>
                      <m:den>
                        <m:r>
                          <a:rPr kumimoji="0" lang="en-US" altLang="en-US" sz="2400" b="1" i="1" u="none" strike="noStrike" kern="1200" cap="none" spc="0" normalizeH="0" baseline="0" noProof="0" dirty="0" smtClean="0">
                            <a:ln>
                              <a:noFill/>
                            </a:ln>
                            <a:solidFill>
                              <a:srgbClr val="AD091A"/>
                            </a:solidFill>
                            <a:effectLst/>
                            <a:uLnTx/>
                            <a:uFillTx/>
                            <a:latin typeface="Cambria Math" panose="02040503050406030204" pitchFamily="18" charset="0"/>
                            <a:ea typeface="MS PGothic" panose="020B0600070205080204" pitchFamily="34" charset="-128"/>
                            <a:cs typeface="Arial" panose="020B0604020202020204" pitchFamily="34" charset="0"/>
                          </a:rPr>
                          <m:t>𝟐</m:t>
                        </m:r>
                      </m:den>
                    </m:f>
                  </m:oMath>
                </a14:m>
                <a:r>
                  <a:rPr kumimoji="0" lang="en-US" altLang="en-US" sz="2400" b="1" i="0" u="none"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rgbClr val="AD091A"/>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a:t>
                </a:r>
                <a:endParaRPr kumimoji="0" lang="en-US" altLang="en-US" sz="2400" b="1" i="0" u="none"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mc:Choice>
        <mc:Fallback xmlns="">
          <p:sp>
            <p:nvSpPr>
              <p:cNvPr id="23564" name="Text Box 31"/>
              <p:cNvSpPr txBox="1">
                <a:spLocks noRot="1" noChangeAspect="1" noMove="1" noResize="1" noEditPoints="1" noAdjustHandles="1" noChangeArrowheads="1" noChangeShapeType="1" noTextEdit="1"/>
              </p:cNvSpPr>
              <p:nvPr/>
            </p:nvSpPr>
            <p:spPr bwMode="auto">
              <a:xfrm>
                <a:off x="2411414" y="6210300"/>
                <a:ext cx="3530134" cy="624082"/>
              </a:xfrm>
              <a:prstGeom prst="rect">
                <a:avLst/>
              </a:prstGeom>
              <a:blipFill>
                <a:blip r:embed="rId4"/>
                <a:stretch>
                  <a:fillRect l="-2763" b="-980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23565" name="Text Box 32"/>
          <p:cNvSpPr txBox="1">
            <a:spLocks noChangeArrowheads="1"/>
          </p:cNvSpPr>
          <p:nvPr/>
        </p:nvSpPr>
        <p:spPr bwMode="auto">
          <a:xfrm>
            <a:off x="2108201" y="5456238"/>
            <a:ext cx="6831013"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Destructive Interference when out of phase</a:t>
            </a:r>
          </a:p>
        </p:txBody>
      </p:sp>
      <p:sp>
        <p:nvSpPr>
          <p:cNvPr id="23566" name="Text Box 33"/>
          <p:cNvSpPr txBox="1">
            <a:spLocks noChangeArrowheads="1"/>
          </p:cNvSpPr>
          <p:nvPr/>
        </p:nvSpPr>
        <p:spPr bwMode="auto">
          <a:xfrm>
            <a:off x="6096001" y="6242050"/>
            <a:ext cx="2994731"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2D2D8A"/>
                </a:solidFill>
                <a:effectLst/>
                <a:uLnTx/>
                <a:uFillTx/>
                <a:latin typeface="Comic Sans MS" panose="030F0702030302020204" pitchFamily="66" charset="0"/>
                <a:ea typeface="MS PGothic" panose="020B0600070205080204" pitchFamily="34" charset="-128"/>
                <a:cs typeface="Arial" panose="020B0604020202020204" pitchFamily="34" charset="0"/>
              </a:rPr>
              <a:t>Where m is an integer</a:t>
            </a:r>
          </a:p>
        </p:txBody>
      </p:sp>
      <p:sp>
        <p:nvSpPr>
          <p:cNvPr id="23567" name="Text Box 34"/>
          <p:cNvSpPr txBox="1">
            <a:spLocks noChangeArrowheads="1"/>
          </p:cNvSpPr>
          <p:nvPr/>
        </p:nvSpPr>
        <p:spPr bwMode="auto">
          <a:xfrm>
            <a:off x="2460626" y="4640263"/>
            <a:ext cx="688521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If Path difference </a:t>
            </a: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 an integral number of wavelengths</a:t>
            </a:r>
          </a:p>
        </p:txBody>
      </p:sp>
      <p:sp>
        <p:nvSpPr>
          <p:cNvPr id="23568" name="Text Box 35"/>
          <p:cNvSpPr txBox="1">
            <a:spLocks noChangeArrowheads="1"/>
          </p:cNvSpPr>
          <p:nvPr/>
        </p:nvSpPr>
        <p:spPr bwMode="auto">
          <a:xfrm>
            <a:off x="2397125" y="5783263"/>
            <a:ext cx="730680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If Path </a:t>
            </a:r>
            <a:r>
              <a:rPr kumimoji="0" lang="en-US" altLang="en-US" sz="2000" b="0"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difference </a:t>
            </a: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 a half integral number of wavelengths</a:t>
            </a:r>
          </a:p>
        </p:txBody>
      </p:sp>
    </p:spTree>
    <p:extLst>
      <p:ext uri="{BB962C8B-B14F-4D97-AF65-F5344CB8AC3E}">
        <p14:creationId xmlns:p14="http://schemas.microsoft.com/office/powerpoint/2010/main" val="101856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Figure_34_07"/>
          <p:cNvPicPr>
            <a:picLocks noChangeAspect="1" noChangeArrowheads="1"/>
          </p:cNvPicPr>
          <p:nvPr/>
        </p:nvPicPr>
        <p:blipFill>
          <a:blip r:embed="rId3">
            <a:extLst>
              <a:ext uri="{28A0092B-C50C-407E-A947-70E740481C1C}">
                <a14:useLocalDpi xmlns:a14="http://schemas.microsoft.com/office/drawing/2010/main" val="0"/>
              </a:ext>
            </a:extLst>
          </a:blip>
          <a:srcRect b="5688"/>
          <a:stretch>
            <a:fillRect/>
          </a:stretch>
        </p:blipFill>
        <p:spPr bwMode="auto">
          <a:xfrm>
            <a:off x="1361466" y="2943111"/>
            <a:ext cx="8640398" cy="286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941139" y="1562728"/>
            <a:ext cx="96145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interference occurs because each point on the screen is not the same distance from both slits. Depending on the path length difference, the wave can interfere constructively (bright spot) or destructively (dark spot).</a:t>
            </a:r>
          </a:p>
        </p:txBody>
      </p:sp>
      <p:sp>
        <p:nvSpPr>
          <p:cNvPr id="24580" name="Rectangle 5"/>
          <p:cNvSpPr>
            <a:spLocks noGrp="1" noChangeArrowheads="1"/>
          </p:cNvSpPr>
          <p:nvPr>
            <p:ph type="title" idx="4294967295"/>
          </p:nvPr>
        </p:nvSpPr>
        <p:spPr>
          <a:xfrm>
            <a:off x="2491979" y="193018"/>
            <a:ext cx="6172200" cy="912019"/>
          </a:xfrm>
        </p:spPr>
        <p:txBody>
          <a:bodyPr/>
          <a:lstStyle/>
          <a:p>
            <a:pPr eaLnBrk="1" hangingPunct="1"/>
            <a:r>
              <a:rPr lang="en-US" altLang="en-US" b="1" dirty="0">
                <a:solidFill>
                  <a:schemeClr val="accent2"/>
                </a:solidFill>
              </a:rPr>
              <a:t>34-3 </a:t>
            </a:r>
            <a:r>
              <a:rPr lang="fr-FR" altLang="en-US" b="1" dirty="0" err="1">
                <a:solidFill>
                  <a:schemeClr val="accent2"/>
                </a:solidFill>
              </a:rPr>
              <a:t>Interference</a:t>
            </a:r>
            <a:r>
              <a:rPr lang="fr-FR" altLang="en-US" b="1" dirty="0">
                <a:solidFill>
                  <a:schemeClr val="accent2"/>
                </a:solidFill>
              </a:rPr>
              <a:t> – </a:t>
            </a:r>
            <a:r>
              <a:rPr lang="fr-FR" altLang="en-US" b="1" dirty="0" err="1">
                <a:solidFill>
                  <a:schemeClr val="accent2"/>
                </a:solidFill>
              </a:rPr>
              <a:t>Young’s</a:t>
            </a:r>
            <a:r>
              <a:rPr lang="fr-FR" altLang="en-US" b="1" dirty="0">
                <a:solidFill>
                  <a:schemeClr val="accent2"/>
                </a:solidFill>
              </a:rPr>
              <a:t> Double-</a:t>
            </a:r>
            <a:r>
              <a:rPr lang="fr-FR" altLang="en-US" b="1" dirty="0" err="1">
                <a:solidFill>
                  <a:schemeClr val="accent2"/>
                </a:solidFill>
              </a:rPr>
              <a:t>Slit</a:t>
            </a:r>
            <a:r>
              <a:rPr lang="fr-FR" altLang="en-US" b="1" dirty="0">
                <a:solidFill>
                  <a:schemeClr val="accent2"/>
                </a:solidFill>
              </a:rPr>
              <a:t> </a:t>
            </a:r>
            <a:r>
              <a:rPr lang="fr-FR" altLang="en-US" b="1" dirty="0" err="1">
                <a:solidFill>
                  <a:schemeClr val="accent2"/>
                </a:solidFill>
              </a:rPr>
              <a:t>Experiment</a:t>
            </a:r>
            <a:endParaRPr lang="en-US" altLang="en-US" b="1" dirty="0">
              <a:solidFill>
                <a:schemeClr val="accent2"/>
              </a:solidFill>
            </a:endParaRPr>
          </a:p>
        </p:txBody>
      </p:sp>
      <p:sp>
        <p:nvSpPr>
          <p:cNvPr id="24581" name="Rectangle 9"/>
          <p:cNvSpPr>
            <a:spLocks noChangeArrowheads="1"/>
          </p:cNvSpPr>
          <p:nvPr/>
        </p:nvSpPr>
        <p:spPr bwMode="auto">
          <a:xfrm>
            <a:off x="3652838" y="5322096"/>
            <a:ext cx="171450" cy="1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582" name="Rectangle 10"/>
          <p:cNvSpPr>
            <a:spLocks noChangeArrowheads="1"/>
          </p:cNvSpPr>
          <p:nvPr/>
        </p:nvSpPr>
        <p:spPr bwMode="auto">
          <a:xfrm>
            <a:off x="5474496" y="5329240"/>
            <a:ext cx="207169" cy="1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583" name="Rectangle 11"/>
          <p:cNvSpPr>
            <a:spLocks noChangeArrowheads="1"/>
          </p:cNvSpPr>
          <p:nvPr/>
        </p:nvSpPr>
        <p:spPr bwMode="auto">
          <a:xfrm>
            <a:off x="7281865" y="5329240"/>
            <a:ext cx="207169" cy="1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584" name="Rectangle 12"/>
          <p:cNvSpPr>
            <a:spLocks noChangeArrowheads="1"/>
          </p:cNvSpPr>
          <p:nvPr/>
        </p:nvSpPr>
        <p:spPr bwMode="auto">
          <a:xfrm>
            <a:off x="8767765" y="5336384"/>
            <a:ext cx="207169" cy="1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7913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779145" y="1626955"/>
            <a:ext cx="59555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Between the maxima and the minima, the interference varies smoothly.</a:t>
            </a:r>
          </a:p>
        </p:txBody>
      </p:sp>
      <p:sp>
        <p:nvSpPr>
          <p:cNvPr id="25603" name="Rectangle 5"/>
          <p:cNvSpPr>
            <a:spLocks noGrp="1" noChangeArrowheads="1"/>
          </p:cNvSpPr>
          <p:nvPr>
            <p:ph type="title" idx="4294967295"/>
          </p:nvPr>
        </p:nvSpPr>
        <p:spPr>
          <a:xfrm>
            <a:off x="2408208" y="106752"/>
            <a:ext cx="6172200" cy="920354"/>
          </a:xfrm>
        </p:spPr>
        <p:txBody>
          <a:bodyPr/>
          <a:lstStyle/>
          <a:p>
            <a:pPr eaLnBrk="1" hangingPunct="1"/>
            <a:r>
              <a:rPr lang="en-US" altLang="en-US" b="1" dirty="0">
                <a:solidFill>
                  <a:schemeClr val="accent2"/>
                </a:solidFill>
              </a:rPr>
              <a:t>34-3 </a:t>
            </a:r>
            <a:r>
              <a:rPr lang="fr-FR" altLang="en-US" b="1" dirty="0" err="1">
                <a:solidFill>
                  <a:schemeClr val="accent2"/>
                </a:solidFill>
              </a:rPr>
              <a:t>Interference</a:t>
            </a:r>
            <a:r>
              <a:rPr lang="fr-FR" altLang="en-US" b="1" dirty="0">
                <a:solidFill>
                  <a:schemeClr val="accent2"/>
                </a:solidFill>
              </a:rPr>
              <a:t> – </a:t>
            </a:r>
            <a:r>
              <a:rPr lang="fr-FR" altLang="en-US" b="1" dirty="0" err="1">
                <a:solidFill>
                  <a:schemeClr val="accent2"/>
                </a:solidFill>
              </a:rPr>
              <a:t>Young’s</a:t>
            </a:r>
            <a:r>
              <a:rPr lang="fr-FR" altLang="en-US" b="1" dirty="0">
                <a:solidFill>
                  <a:schemeClr val="accent2"/>
                </a:solidFill>
              </a:rPr>
              <a:t> Double-</a:t>
            </a:r>
            <a:r>
              <a:rPr lang="fr-FR" altLang="en-US" b="1" dirty="0" err="1">
                <a:solidFill>
                  <a:schemeClr val="accent2"/>
                </a:solidFill>
              </a:rPr>
              <a:t>Slit</a:t>
            </a:r>
            <a:r>
              <a:rPr lang="fr-FR" altLang="en-US" b="1" dirty="0">
                <a:solidFill>
                  <a:schemeClr val="accent2"/>
                </a:solidFill>
              </a:rPr>
              <a:t> </a:t>
            </a:r>
            <a:r>
              <a:rPr lang="fr-FR" altLang="en-US" b="1" dirty="0" err="1">
                <a:solidFill>
                  <a:schemeClr val="accent2"/>
                </a:solidFill>
              </a:rPr>
              <a:t>Experiment</a:t>
            </a:r>
            <a:endParaRPr lang="en-US" altLang="en-US" b="1" dirty="0">
              <a:solidFill>
                <a:schemeClr val="accent2"/>
              </a:solidFill>
            </a:endParaRPr>
          </a:p>
        </p:txBody>
      </p:sp>
      <p:pic>
        <p:nvPicPr>
          <p:cNvPr id="25604" name="Picture 7" descr="Figure_34_09a"/>
          <p:cNvPicPr>
            <a:picLocks noChangeAspect="1" noChangeArrowheads="1"/>
          </p:cNvPicPr>
          <p:nvPr/>
        </p:nvPicPr>
        <p:blipFill>
          <a:blip r:embed="rId3">
            <a:extLst>
              <a:ext uri="{28A0092B-C50C-407E-A947-70E740481C1C}">
                <a14:useLocalDpi xmlns:a14="http://schemas.microsoft.com/office/drawing/2010/main" val="0"/>
              </a:ext>
            </a:extLst>
          </a:blip>
          <a:srcRect b="15529"/>
          <a:stretch>
            <a:fillRect/>
          </a:stretch>
        </p:blipFill>
        <p:spPr bwMode="auto">
          <a:xfrm>
            <a:off x="2283125" y="2472547"/>
            <a:ext cx="3647380" cy="412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Figure_34_09b"/>
          <p:cNvPicPr>
            <a:picLocks noChangeAspect="1" noChangeArrowheads="1"/>
          </p:cNvPicPr>
          <p:nvPr/>
        </p:nvPicPr>
        <p:blipFill>
          <a:blip r:embed="rId4">
            <a:extLst>
              <a:ext uri="{28A0092B-C50C-407E-A947-70E740481C1C}">
                <a14:useLocalDpi xmlns:a14="http://schemas.microsoft.com/office/drawing/2010/main" val="0"/>
              </a:ext>
            </a:extLst>
          </a:blip>
          <a:srcRect b="14513"/>
          <a:stretch>
            <a:fillRect/>
          </a:stretch>
        </p:blipFill>
        <p:spPr bwMode="auto">
          <a:xfrm>
            <a:off x="6357937" y="3028951"/>
            <a:ext cx="3231761" cy="379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3D090F28-82DA-476A-B0D3-3D8A1AD99E7D}"/>
              </a:ext>
            </a:extLst>
          </p:cNvPr>
          <p:cNvCxnSpPr/>
          <p:nvPr/>
        </p:nvCxnSpPr>
        <p:spPr bwMode="auto">
          <a:xfrm flipV="1">
            <a:off x="8355435" y="3489820"/>
            <a:ext cx="998290" cy="4530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extBox 3">
            <a:extLst>
              <a:ext uri="{FF2B5EF4-FFF2-40B4-BE49-F238E27FC236}">
                <a16:creationId xmlns:a16="http://schemas.microsoft.com/office/drawing/2014/main" id="{7DE6B500-4B4C-46FB-9025-8E6181D69D48}"/>
              </a:ext>
            </a:extLst>
          </p:cNvPr>
          <p:cNvSpPr txBox="1"/>
          <p:nvPr/>
        </p:nvSpPr>
        <p:spPr>
          <a:xfrm>
            <a:off x="9353725" y="3166654"/>
            <a:ext cx="17952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Constructive interference</a:t>
            </a:r>
          </a:p>
        </p:txBody>
      </p:sp>
      <p:cxnSp>
        <p:nvCxnSpPr>
          <p:cNvPr id="6" name="Straight Arrow Connector 5">
            <a:extLst>
              <a:ext uri="{FF2B5EF4-FFF2-40B4-BE49-F238E27FC236}">
                <a16:creationId xmlns:a16="http://schemas.microsoft.com/office/drawing/2014/main" id="{4CCEA658-2C01-4263-80E1-F7BDB8E22073}"/>
              </a:ext>
            </a:extLst>
          </p:cNvPr>
          <p:cNvCxnSpPr/>
          <p:nvPr/>
        </p:nvCxnSpPr>
        <p:spPr bwMode="auto">
          <a:xfrm>
            <a:off x="7415868" y="5637402"/>
            <a:ext cx="293615" cy="8640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7909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361626" y="225007"/>
            <a:ext cx="5829300" cy="857250"/>
          </a:xfrm>
        </p:spPr>
        <p:txBody>
          <a:bodyPr/>
          <a:lstStyle/>
          <a:p>
            <a:pPr eaLnBrk="1" hangingPunct="1"/>
            <a:r>
              <a:rPr lang="en-US" altLang="en-US" dirty="0">
                <a:solidFill>
                  <a:schemeClr val="accent2"/>
                </a:solidFill>
              </a:rPr>
              <a:t>Young</a:t>
            </a:r>
            <a:r>
              <a:rPr lang="ja-JP" altLang="en-US" dirty="0">
                <a:solidFill>
                  <a:schemeClr val="accent2"/>
                </a:solidFill>
              </a:rPr>
              <a:t>’</a:t>
            </a:r>
            <a:r>
              <a:rPr lang="en-US" altLang="ja-JP" dirty="0">
                <a:solidFill>
                  <a:schemeClr val="accent2"/>
                </a:solidFill>
              </a:rPr>
              <a:t>s Double Slit</a:t>
            </a:r>
            <a:endParaRPr lang="en-US" altLang="en-US" dirty="0">
              <a:solidFill>
                <a:schemeClr val="accent2"/>
              </a:solidFill>
            </a:endParaRPr>
          </a:p>
        </p:txBody>
      </p:sp>
      <p:pic>
        <p:nvPicPr>
          <p:cNvPr id="26627" name="Picture 4" descr="25_18bc"/>
          <p:cNvPicPr>
            <a:picLocks noChangeAspect="1" noChangeArrowheads="1"/>
          </p:cNvPicPr>
          <p:nvPr/>
        </p:nvPicPr>
        <p:blipFill>
          <a:blip r:embed="rId3">
            <a:extLst>
              <a:ext uri="{28A0092B-C50C-407E-A947-70E740481C1C}">
                <a14:useLocalDpi xmlns:a14="http://schemas.microsoft.com/office/drawing/2010/main" val="0"/>
              </a:ext>
            </a:extLst>
          </a:blip>
          <a:srcRect t="1997"/>
          <a:stretch>
            <a:fillRect/>
          </a:stretch>
        </p:blipFill>
        <p:spPr bwMode="auto">
          <a:xfrm>
            <a:off x="2792016" y="2143125"/>
            <a:ext cx="4180284" cy="364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1"/>
          <p:cNvSpPr txBox="1">
            <a:spLocks noChangeArrowheads="1"/>
          </p:cNvSpPr>
          <p:nvPr/>
        </p:nvSpPr>
        <p:spPr bwMode="auto">
          <a:xfrm>
            <a:off x="6725124" y="1625832"/>
            <a:ext cx="2714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Light from each slit travels to a screen where the waves interfere</a:t>
            </a:r>
          </a:p>
        </p:txBody>
      </p:sp>
      <p:sp>
        <p:nvSpPr>
          <p:cNvPr id="26629" name="Text Box 12"/>
          <p:cNvSpPr txBox="1">
            <a:spLocks noChangeArrowheads="1"/>
          </p:cNvSpPr>
          <p:nvPr/>
        </p:nvSpPr>
        <p:spPr bwMode="auto">
          <a:xfrm>
            <a:off x="6977064" y="3979069"/>
            <a:ext cx="2117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305FF"/>
                </a:solidFill>
                <a:effectLst/>
                <a:uLnTx/>
                <a:uFillTx/>
                <a:latin typeface="Comic Sans MS" panose="030F0702030302020204" pitchFamily="66" charset="0"/>
                <a:ea typeface="MS PGothic" panose="020B0600070205080204" pitchFamily="34" charset="-128"/>
                <a:cs typeface="Arial" panose="020B0604020202020204" pitchFamily="34" charset="0"/>
              </a:rPr>
              <a:t>d = slit separation</a:t>
            </a:r>
          </a:p>
        </p:txBody>
      </p:sp>
      <p:sp>
        <p:nvSpPr>
          <p:cNvPr id="26630" name="Text Box 13"/>
          <p:cNvSpPr txBox="1">
            <a:spLocks noChangeArrowheads="1"/>
          </p:cNvSpPr>
          <p:nvPr/>
        </p:nvSpPr>
        <p:spPr bwMode="auto">
          <a:xfrm>
            <a:off x="6961585" y="3548063"/>
            <a:ext cx="25010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66026"/>
                </a:solidFill>
                <a:effectLst/>
                <a:uLnTx/>
                <a:uFillTx/>
                <a:latin typeface="French Script MT" panose="03020402040607040605" pitchFamily="66" charset="0"/>
                <a:ea typeface="MS PGothic" panose="020B0600070205080204" pitchFamily="34" charset="-128"/>
                <a:cs typeface="Arial" panose="020B0604020202020204" pitchFamily="34" charset="0"/>
              </a:rPr>
              <a:t>l</a:t>
            </a:r>
            <a:r>
              <a:rPr kumimoji="0" lang="en-US" altLang="en-US" sz="1800" b="0" i="0" u="none" strike="noStrike" kern="1200" cap="none" spc="0" normalizeH="0" baseline="0" noProof="0" dirty="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rPr>
              <a:t> = distance to screen</a:t>
            </a:r>
          </a:p>
        </p:txBody>
      </p:sp>
      <p:sp>
        <p:nvSpPr>
          <p:cNvPr id="26631" name="Line 14"/>
          <p:cNvSpPr>
            <a:spLocks noChangeShapeType="1"/>
          </p:cNvSpPr>
          <p:nvPr/>
        </p:nvSpPr>
        <p:spPr bwMode="auto">
          <a:xfrm>
            <a:off x="6428185" y="3812382"/>
            <a:ext cx="0" cy="1304925"/>
          </a:xfrm>
          <a:prstGeom prst="line">
            <a:avLst/>
          </a:prstGeom>
          <a:noFill/>
          <a:ln w="28575">
            <a:solidFill>
              <a:srgbClr val="008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6632" name="Text Box 15"/>
          <p:cNvSpPr txBox="1">
            <a:spLocks noChangeArrowheads="1"/>
          </p:cNvSpPr>
          <p:nvPr/>
        </p:nvSpPr>
        <p:spPr bwMode="auto">
          <a:xfrm>
            <a:off x="6380560" y="4056460"/>
            <a:ext cx="2568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08000"/>
                </a:solidFill>
                <a:effectLst/>
                <a:uLnTx/>
                <a:uFillTx/>
                <a:latin typeface="French Script MT" panose="03020402040607040605" pitchFamily="66" charset="0"/>
                <a:ea typeface="MS PGothic" panose="020B0600070205080204" pitchFamily="34" charset="-128"/>
                <a:cs typeface="Arial" panose="020B0604020202020204" pitchFamily="34" charset="0"/>
              </a:rPr>
              <a:t>l</a:t>
            </a:r>
          </a:p>
        </p:txBody>
      </p:sp>
      <p:sp>
        <p:nvSpPr>
          <p:cNvPr id="26633" name="Line 16"/>
          <p:cNvSpPr>
            <a:spLocks noChangeShapeType="1"/>
          </p:cNvSpPr>
          <p:nvPr/>
        </p:nvSpPr>
        <p:spPr bwMode="auto">
          <a:xfrm>
            <a:off x="4427935" y="5297091"/>
            <a:ext cx="533400" cy="0"/>
          </a:xfrm>
          <a:prstGeom prst="line">
            <a:avLst/>
          </a:prstGeom>
          <a:noFill/>
          <a:ln w="28575">
            <a:solidFill>
              <a:srgbClr val="0305FF"/>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6634" name="Text Box 17"/>
          <p:cNvSpPr txBox="1">
            <a:spLocks noChangeArrowheads="1"/>
          </p:cNvSpPr>
          <p:nvPr/>
        </p:nvSpPr>
        <p:spPr bwMode="auto">
          <a:xfrm>
            <a:off x="4520804" y="5303044"/>
            <a:ext cx="320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305FF"/>
                </a:solidFill>
                <a:effectLst/>
                <a:uLnTx/>
                <a:uFillTx/>
                <a:latin typeface="Comic Sans MS" panose="030F0702030302020204" pitchFamily="66" charset="0"/>
                <a:ea typeface="MS PGothic" panose="020B0600070205080204" pitchFamily="34" charset="-128"/>
                <a:cs typeface="Arial" panose="020B0604020202020204" pitchFamily="34" charset="0"/>
              </a:rPr>
              <a:t>d</a:t>
            </a:r>
          </a:p>
        </p:txBody>
      </p:sp>
      <p:sp>
        <p:nvSpPr>
          <p:cNvPr id="26635" name="Text Box 20"/>
          <p:cNvSpPr txBox="1">
            <a:spLocks noChangeArrowheads="1"/>
          </p:cNvSpPr>
          <p:nvPr/>
        </p:nvSpPr>
        <p:spPr bwMode="auto">
          <a:xfrm>
            <a:off x="6977062" y="3307556"/>
            <a:ext cx="2158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AD091A"/>
                </a:solidFill>
                <a:effectLst/>
                <a:uLnTx/>
                <a:uFillTx/>
                <a:latin typeface="Comic Sans MS" panose="030F0702030302020204" pitchFamily="66" charset="0"/>
                <a:ea typeface="MS PGothic" panose="020B0600070205080204" pitchFamily="34" charset="-128"/>
                <a:cs typeface="Arial" panose="020B0604020202020204" pitchFamily="34" charset="0"/>
              </a:rPr>
              <a:t>m = fringe order</a:t>
            </a:r>
          </a:p>
        </p:txBody>
      </p:sp>
      <p:sp>
        <p:nvSpPr>
          <p:cNvPr id="26636" name="Text Box 21"/>
          <p:cNvSpPr txBox="1">
            <a:spLocks noChangeArrowheads="1"/>
          </p:cNvSpPr>
          <p:nvPr/>
        </p:nvSpPr>
        <p:spPr bwMode="auto">
          <a:xfrm>
            <a:off x="4382692" y="1994299"/>
            <a:ext cx="663964"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0</a:t>
            </a:r>
          </a:p>
        </p:txBody>
      </p:sp>
      <p:sp>
        <p:nvSpPr>
          <p:cNvPr id="26637" name="Text Box 22"/>
          <p:cNvSpPr txBox="1">
            <a:spLocks noChangeArrowheads="1"/>
          </p:cNvSpPr>
          <p:nvPr/>
        </p:nvSpPr>
        <p:spPr bwMode="auto">
          <a:xfrm>
            <a:off x="5050633" y="2224089"/>
            <a:ext cx="726481"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+1</a:t>
            </a:r>
          </a:p>
        </p:txBody>
      </p:sp>
      <p:sp>
        <p:nvSpPr>
          <p:cNvPr id="26638" name="Text Box 25"/>
          <p:cNvSpPr txBox="1">
            <a:spLocks noChangeArrowheads="1"/>
          </p:cNvSpPr>
          <p:nvPr/>
        </p:nvSpPr>
        <p:spPr bwMode="auto">
          <a:xfrm>
            <a:off x="5723335" y="2639617"/>
            <a:ext cx="756938"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+2</a:t>
            </a:r>
          </a:p>
        </p:txBody>
      </p:sp>
      <p:sp>
        <p:nvSpPr>
          <p:cNvPr id="26639" name="Text Box 26"/>
          <p:cNvSpPr txBox="1">
            <a:spLocks noChangeArrowheads="1"/>
          </p:cNvSpPr>
          <p:nvPr/>
        </p:nvSpPr>
        <p:spPr bwMode="auto">
          <a:xfrm>
            <a:off x="2959894" y="2644380"/>
            <a:ext cx="744114"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-2</a:t>
            </a:r>
          </a:p>
        </p:txBody>
      </p:sp>
      <p:sp>
        <p:nvSpPr>
          <p:cNvPr id="26640" name="Text Box 27"/>
          <p:cNvSpPr txBox="1">
            <a:spLocks noChangeArrowheads="1"/>
          </p:cNvSpPr>
          <p:nvPr/>
        </p:nvSpPr>
        <p:spPr bwMode="auto">
          <a:xfrm>
            <a:off x="3671890" y="2214564"/>
            <a:ext cx="713657"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-1</a:t>
            </a:r>
          </a:p>
        </p:txBody>
      </p:sp>
      <p:sp>
        <p:nvSpPr>
          <p:cNvPr id="26641" name="Text Box 11"/>
          <p:cNvSpPr txBox="1">
            <a:spLocks noChangeArrowheads="1"/>
          </p:cNvSpPr>
          <p:nvPr/>
        </p:nvSpPr>
        <p:spPr bwMode="auto">
          <a:xfrm>
            <a:off x="6781801" y="4366024"/>
            <a:ext cx="2714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Phase differences due entirely to path differences</a:t>
            </a:r>
          </a:p>
        </p:txBody>
      </p:sp>
      <p:sp>
        <p:nvSpPr>
          <p:cNvPr id="26642" name="Freeform 19"/>
          <p:cNvSpPr>
            <a:spLocks noChangeArrowheads="1"/>
          </p:cNvSpPr>
          <p:nvPr/>
        </p:nvSpPr>
        <p:spPr bwMode="auto">
          <a:xfrm>
            <a:off x="6488906" y="2824164"/>
            <a:ext cx="685800" cy="654844"/>
          </a:xfrm>
          <a:custGeom>
            <a:avLst/>
            <a:gdLst>
              <a:gd name="T0" fmla="*/ 0 w 914400"/>
              <a:gd name="T1" fmla="*/ 0 h 874059"/>
              <a:gd name="T2" fmla="*/ 860612 w 914400"/>
              <a:gd name="T3" fmla="*/ 558173 h 874059"/>
              <a:gd name="T4" fmla="*/ 322730 w 914400"/>
              <a:gd name="T5" fmla="*/ 677782 h 874059"/>
              <a:gd name="T6" fmla="*/ 658906 w 914400"/>
              <a:gd name="T7" fmla="*/ 863840 h 874059"/>
              <a:gd name="T8" fmla="*/ 0 60000 65536"/>
              <a:gd name="T9" fmla="*/ 0 60000 65536"/>
              <a:gd name="T10" fmla="*/ 0 60000 65536"/>
              <a:gd name="T11" fmla="*/ 0 60000 65536"/>
              <a:gd name="T12" fmla="*/ 0 w 914400"/>
              <a:gd name="T13" fmla="*/ 0 h 874059"/>
              <a:gd name="T14" fmla="*/ 914400 w 914400"/>
              <a:gd name="T15" fmla="*/ 874059 h 874059"/>
            </a:gdLst>
            <a:ahLst/>
            <a:cxnLst>
              <a:cxn ang="T8">
                <a:pos x="T0" y="T1"/>
              </a:cxn>
              <a:cxn ang="T9">
                <a:pos x="T2" y="T3"/>
              </a:cxn>
              <a:cxn ang="T10">
                <a:pos x="T4" y="T5"/>
              </a:cxn>
              <a:cxn ang="T11">
                <a:pos x="T6" y="T7"/>
              </a:cxn>
            </a:cxnLst>
            <a:rect l="T12" t="T13" r="T14" b="T15"/>
            <a:pathLst>
              <a:path w="914400" h="874059">
                <a:moveTo>
                  <a:pt x="0" y="0"/>
                </a:moveTo>
                <a:cubicBezTo>
                  <a:pt x="403412" y="225238"/>
                  <a:pt x="806824" y="450477"/>
                  <a:pt x="860612" y="564777"/>
                </a:cubicBezTo>
                <a:cubicBezTo>
                  <a:pt x="914400" y="679077"/>
                  <a:pt x="356348" y="634253"/>
                  <a:pt x="322730" y="685800"/>
                </a:cubicBezTo>
                <a:cubicBezTo>
                  <a:pt x="289112" y="737347"/>
                  <a:pt x="474009" y="805703"/>
                  <a:pt x="658906" y="874059"/>
                </a:cubicBezTo>
              </a:path>
            </a:pathLst>
          </a:custGeom>
          <a:noFill/>
          <a:ln w="2857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6643" name="Freeform 20"/>
          <p:cNvSpPr>
            <a:spLocks noChangeArrowheads="1"/>
          </p:cNvSpPr>
          <p:nvPr/>
        </p:nvSpPr>
        <p:spPr bwMode="auto">
          <a:xfrm>
            <a:off x="6660357" y="3842149"/>
            <a:ext cx="363141" cy="373856"/>
          </a:xfrm>
          <a:custGeom>
            <a:avLst/>
            <a:gdLst>
              <a:gd name="T0" fmla="*/ 485128 w 484094"/>
              <a:gd name="T1" fmla="*/ 0 h 497542"/>
              <a:gd name="T2" fmla="*/ 242564 w 484094"/>
              <a:gd name="T3" fmla="*/ 178452 h 497542"/>
              <a:gd name="T4" fmla="*/ 363852 w 484094"/>
              <a:gd name="T5" fmla="*/ 205906 h 497542"/>
              <a:gd name="T6" fmla="*/ 0 w 484094"/>
              <a:gd name="T7" fmla="*/ 507903 h 497542"/>
              <a:gd name="T8" fmla="*/ 0 60000 65536"/>
              <a:gd name="T9" fmla="*/ 0 60000 65536"/>
              <a:gd name="T10" fmla="*/ 0 60000 65536"/>
              <a:gd name="T11" fmla="*/ 0 60000 65536"/>
              <a:gd name="T12" fmla="*/ 0 w 484094"/>
              <a:gd name="T13" fmla="*/ 0 h 497542"/>
              <a:gd name="T14" fmla="*/ 484094 w 484094"/>
              <a:gd name="T15" fmla="*/ 497542 h 497542"/>
            </a:gdLst>
            <a:ahLst/>
            <a:cxnLst>
              <a:cxn ang="T8">
                <a:pos x="T0" y="T1"/>
              </a:cxn>
              <a:cxn ang="T9">
                <a:pos x="T2" y="T3"/>
              </a:cxn>
              <a:cxn ang="T10">
                <a:pos x="T4" y="T5"/>
              </a:cxn>
              <a:cxn ang="T11">
                <a:pos x="T6" y="T7"/>
              </a:cxn>
            </a:cxnLst>
            <a:rect l="T12" t="T13" r="T14" b="T15"/>
            <a:pathLst>
              <a:path w="484094" h="497542">
                <a:moveTo>
                  <a:pt x="484094" y="0"/>
                </a:moveTo>
                <a:cubicBezTo>
                  <a:pt x="373156" y="70597"/>
                  <a:pt x="262218" y="141194"/>
                  <a:pt x="242047" y="174812"/>
                </a:cubicBezTo>
                <a:cubicBezTo>
                  <a:pt x="221877" y="208430"/>
                  <a:pt x="403412" y="147918"/>
                  <a:pt x="363071" y="201706"/>
                </a:cubicBezTo>
                <a:cubicBezTo>
                  <a:pt x="322730" y="255494"/>
                  <a:pt x="161365" y="376518"/>
                  <a:pt x="0" y="497542"/>
                </a:cubicBezTo>
              </a:path>
            </a:pathLst>
          </a:custGeom>
          <a:noFill/>
          <a:ln w="28575">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6644" name="Freeform 21"/>
          <p:cNvSpPr>
            <a:spLocks noChangeArrowheads="1"/>
          </p:cNvSpPr>
          <p:nvPr/>
        </p:nvSpPr>
        <p:spPr bwMode="auto">
          <a:xfrm>
            <a:off x="5047062" y="4225528"/>
            <a:ext cx="1915715" cy="1089422"/>
          </a:xfrm>
          <a:custGeom>
            <a:avLst/>
            <a:gdLst>
              <a:gd name="T0" fmla="*/ 2547757 w 2554941"/>
              <a:gd name="T1" fmla="*/ 0 h 1452282"/>
              <a:gd name="T2" fmla="*/ 764326 w 2554941"/>
              <a:gd name="T3" fmla="*/ 929816 h 1452282"/>
              <a:gd name="T4" fmla="*/ 965465 w 2554941"/>
              <a:gd name="T5" fmla="*/ 983718 h 1452282"/>
              <a:gd name="T6" fmla="*/ 0 w 2554941"/>
              <a:gd name="T7" fmla="*/ 1455363 h 1452282"/>
              <a:gd name="T8" fmla="*/ 0 60000 65536"/>
              <a:gd name="T9" fmla="*/ 0 60000 65536"/>
              <a:gd name="T10" fmla="*/ 0 60000 65536"/>
              <a:gd name="T11" fmla="*/ 0 60000 65536"/>
              <a:gd name="T12" fmla="*/ 0 w 2554941"/>
              <a:gd name="T13" fmla="*/ 0 h 1452282"/>
              <a:gd name="T14" fmla="*/ 2554941 w 2554941"/>
              <a:gd name="T15" fmla="*/ 1452282 h 1452282"/>
            </a:gdLst>
            <a:ahLst/>
            <a:cxnLst>
              <a:cxn ang="T8">
                <a:pos x="T0" y="T1"/>
              </a:cxn>
              <a:cxn ang="T9">
                <a:pos x="T2" y="T3"/>
              </a:cxn>
              <a:cxn ang="T10">
                <a:pos x="T4" y="T5"/>
              </a:cxn>
              <a:cxn ang="T11">
                <a:pos x="T6" y="T7"/>
              </a:cxn>
            </a:cxnLst>
            <a:rect l="T12" t="T13" r="T14" b="T15"/>
            <a:pathLst>
              <a:path w="2554941" h="1452282">
                <a:moveTo>
                  <a:pt x="2554941" y="0"/>
                </a:moveTo>
                <a:cubicBezTo>
                  <a:pt x="1792941" y="382120"/>
                  <a:pt x="1030941" y="764241"/>
                  <a:pt x="766482" y="927847"/>
                </a:cubicBezTo>
                <a:cubicBezTo>
                  <a:pt x="502023" y="1091453"/>
                  <a:pt x="1095935" y="894229"/>
                  <a:pt x="968188" y="981635"/>
                </a:cubicBezTo>
                <a:cubicBezTo>
                  <a:pt x="840441" y="1069041"/>
                  <a:pt x="420220" y="1260661"/>
                  <a:pt x="0" y="1452282"/>
                </a:cubicBezTo>
              </a:path>
            </a:pathLst>
          </a:custGeom>
          <a:noFill/>
          <a:ln w="28575">
            <a:solidFill>
              <a:srgbClr val="0000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26645" name="Group 22"/>
          <p:cNvGrpSpPr>
            <a:grpSpLocks/>
          </p:cNvGrpSpPr>
          <p:nvPr/>
        </p:nvGrpSpPr>
        <p:grpSpPr bwMode="auto">
          <a:xfrm rot="16200000">
            <a:off x="4640299" y="1475162"/>
            <a:ext cx="140494" cy="3536156"/>
            <a:chOff x="6035488" y="3146612"/>
            <a:chExt cx="182880" cy="3150198"/>
          </a:xfrm>
        </p:grpSpPr>
        <p:sp>
          <p:nvSpPr>
            <p:cNvPr id="24" name="Rectangle 23"/>
            <p:cNvSpPr/>
            <p:nvPr/>
          </p:nvSpPr>
          <p:spPr bwMode="auto">
            <a:xfrm rot="5400000">
              <a:off x="5811784" y="3371783"/>
              <a:ext cx="639586" cy="182880"/>
            </a:xfrm>
            <a:prstGeom prst="rect">
              <a:avLst/>
            </a:prstGeom>
            <a:gradFill flip="none" rotWithShape="1">
              <a:gsLst>
                <a:gs pos="0">
                  <a:schemeClr val="tx1"/>
                </a:gs>
                <a:gs pos="50000">
                  <a:srgbClr val="FF0000"/>
                </a:gs>
                <a:gs pos="100000">
                  <a:schemeClr val="tx1"/>
                </a:gs>
              </a:gsLst>
              <a:lin ang="0" scaled="0"/>
              <a:tileRect/>
            </a:gradFill>
            <a:ln w="9525" cap="flat" cmpd="sng" algn="ctr">
              <a:no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25" name="Rectangle 24"/>
            <p:cNvSpPr/>
            <p:nvPr/>
          </p:nvSpPr>
          <p:spPr bwMode="auto">
            <a:xfrm rot="5400000">
              <a:off x="5811784" y="3999701"/>
              <a:ext cx="639586" cy="182880"/>
            </a:xfrm>
            <a:prstGeom prst="rect">
              <a:avLst/>
            </a:prstGeom>
            <a:gradFill flip="none" rotWithShape="1">
              <a:gsLst>
                <a:gs pos="0">
                  <a:schemeClr val="tx1"/>
                </a:gs>
                <a:gs pos="50000">
                  <a:srgbClr val="FF0000"/>
                </a:gs>
                <a:gs pos="100000">
                  <a:schemeClr val="tx1"/>
                </a:gs>
              </a:gsLst>
              <a:lin ang="0" scaled="0"/>
              <a:tileRect/>
            </a:gradFill>
            <a:ln w="9525" cap="flat" cmpd="sng" algn="ctr">
              <a:no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26" name="Rectangle 25"/>
            <p:cNvSpPr/>
            <p:nvPr/>
          </p:nvSpPr>
          <p:spPr bwMode="auto">
            <a:xfrm rot="5400000">
              <a:off x="5806605" y="4630271"/>
              <a:ext cx="640646" cy="182880"/>
            </a:xfrm>
            <a:prstGeom prst="rect">
              <a:avLst/>
            </a:prstGeom>
            <a:gradFill flip="none" rotWithShape="1">
              <a:gsLst>
                <a:gs pos="0">
                  <a:schemeClr val="tx1"/>
                </a:gs>
                <a:gs pos="50000">
                  <a:srgbClr val="FF0000"/>
                </a:gs>
                <a:gs pos="100000">
                  <a:schemeClr val="tx1"/>
                </a:gs>
              </a:gsLst>
              <a:lin ang="0" scaled="0"/>
              <a:tileRect/>
            </a:gradFill>
            <a:ln w="9525" cap="flat" cmpd="sng" algn="ctr">
              <a:no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27" name="Rectangle 26"/>
            <p:cNvSpPr/>
            <p:nvPr/>
          </p:nvSpPr>
          <p:spPr bwMode="auto">
            <a:xfrm rot="5400000">
              <a:off x="5807135" y="5257659"/>
              <a:ext cx="639586" cy="182880"/>
            </a:xfrm>
            <a:prstGeom prst="rect">
              <a:avLst/>
            </a:prstGeom>
            <a:gradFill flip="none" rotWithShape="1">
              <a:gsLst>
                <a:gs pos="0">
                  <a:schemeClr val="tx1"/>
                </a:gs>
                <a:gs pos="50000">
                  <a:srgbClr val="FF0000"/>
                </a:gs>
                <a:gs pos="100000">
                  <a:schemeClr val="tx1"/>
                </a:gs>
              </a:gsLst>
              <a:lin ang="0" scaled="0"/>
              <a:tileRect/>
            </a:gradFill>
            <a:ln w="9525" cap="flat" cmpd="sng" algn="ctr">
              <a:no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28" name="Rectangle 27"/>
            <p:cNvSpPr/>
            <p:nvPr/>
          </p:nvSpPr>
          <p:spPr bwMode="auto">
            <a:xfrm rot="5400000">
              <a:off x="5807135" y="5885577"/>
              <a:ext cx="639586" cy="182880"/>
            </a:xfrm>
            <a:prstGeom prst="rect">
              <a:avLst/>
            </a:prstGeom>
            <a:gradFill flip="none" rotWithShape="1">
              <a:gsLst>
                <a:gs pos="0">
                  <a:schemeClr val="tx1"/>
                </a:gs>
                <a:gs pos="50000">
                  <a:srgbClr val="FF0000"/>
                </a:gs>
                <a:gs pos="100000">
                  <a:schemeClr val="tx1"/>
                </a:gs>
              </a:gsLst>
              <a:lin ang="0" scaled="0"/>
              <a:tileRect/>
            </a:gradFill>
            <a:ln w="9525" cap="flat" cmpd="sng" algn="ctr">
              <a:no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Tree>
    <p:extLst>
      <p:ext uri="{BB962C8B-B14F-4D97-AF65-F5344CB8AC3E}">
        <p14:creationId xmlns:p14="http://schemas.microsoft.com/office/powerpoint/2010/main" val="228600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931025" y="1687514"/>
            <a:ext cx="1013321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useful equation relates the radii of curvature of the two lens surfaces, and the index of refraction, to the focal length:</a:t>
            </a:r>
          </a:p>
        </p:txBody>
      </p:sp>
      <p:sp>
        <p:nvSpPr>
          <p:cNvPr id="35843" name="Rectangle 7"/>
          <p:cNvSpPr>
            <a:spLocks noGrp="1" noChangeArrowheads="1"/>
          </p:cNvSpPr>
          <p:nvPr>
            <p:ph type="title"/>
          </p:nvPr>
        </p:nvSpPr>
        <p:spPr/>
        <p:txBody>
          <a:bodyPr/>
          <a:lstStyle/>
          <a:p>
            <a:pPr eaLnBrk="1" hangingPunct="1"/>
            <a:r>
              <a:rPr lang="en-US" altLang="en-US" dirty="0"/>
              <a:t>		</a:t>
            </a:r>
            <a:r>
              <a:rPr lang="en-US" altLang="en-US" dirty="0">
                <a:solidFill>
                  <a:schemeClr val="accent2">
                    <a:lumMod val="50000"/>
                  </a:schemeClr>
                </a:solidFill>
              </a:rPr>
              <a:t>33-4 </a:t>
            </a:r>
            <a:r>
              <a:rPr lang="en-US" altLang="en-US" dirty="0" err="1">
                <a:solidFill>
                  <a:schemeClr val="accent2">
                    <a:lumMod val="50000"/>
                  </a:schemeClr>
                </a:solidFill>
              </a:rPr>
              <a:t>Lensmaker’s</a:t>
            </a:r>
            <a:r>
              <a:rPr lang="en-US" altLang="en-US" dirty="0">
                <a:solidFill>
                  <a:schemeClr val="accent2">
                    <a:lumMod val="50000"/>
                  </a:schemeClr>
                </a:solidFill>
              </a:rPr>
              <a:t> Equation</a:t>
            </a:r>
          </a:p>
        </p:txBody>
      </p:sp>
      <p:pic>
        <p:nvPicPr>
          <p:cNvPr id="35844" name="Picture 11" descr="Figure_33_16"/>
          <p:cNvPicPr>
            <a:picLocks noChangeAspect="1" noChangeArrowheads="1"/>
          </p:cNvPicPr>
          <p:nvPr/>
        </p:nvPicPr>
        <p:blipFill>
          <a:blip r:embed="rId3">
            <a:extLst>
              <a:ext uri="{28A0092B-C50C-407E-A947-70E740481C1C}">
                <a14:useLocalDpi xmlns:a14="http://schemas.microsoft.com/office/drawing/2010/main" val="0"/>
              </a:ext>
            </a:extLst>
          </a:blip>
          <a:srcRect b="2606"/>
          <a:stretch>
            <a:fillRect/>
          </a:stretch>
        </p:blipFill>
        <p:spPr bwMode="auto">
          <a:xfrm>
            <a:off x="5473700" y="3060700"/>
            <a:ext cx="5194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2" descr="33-4"/>
          <p:cNvPicPr>
            <a:picLocks noChangeAspect="1" noChangeArrowheads="1"/>
          </p:cNvPicPr>
          <p:nvPr/>
        </p:nvPicPr>
        <p:blipFill>
          <a:blip r:embed="rId4">
            <a:extLst>
              <a:ext uri="{28A0092B-C50C-407E-A947-70E740481C1C}">
                <a14:useLocalDpi xmlns:a14="http://schemas.microsoft.com/office/drawing/2010/main" val="0"/>
              </a:ext>
            </a:extLst>
          </a:blip>
          <a:srcRect r="57947"/>
          <a:stretch>
            <a:fillRect/>
          </a:stretch>
        </p:blipFill>
        <p:spPr bwMode="auto">
          <a:xfrm>
            <a:off x="619299" y="3429000"/>
            <a:ext cx="46069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1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658374" y="36910"/>
            <a:ext cx="5829300" cy="857250"/>
          </a:xfrm>
        </p:spPr>
        <p:txBody>
          <a:bodyPr/>
          <a:lstStyle/>
          <a:p>
            <a:pPr eaLnBrk="1" hangingPunct="1"/>
            <a:r>
              <a:rPr lang="en-US" altLang="en-US" dirty="0">
                <a:solidFill>
                  <a:schemeClr val="accent2"/>
                </a:solidFill>
              </a:rPr>
              <a:t>Young</a:t>
            </a:r>
            <a:r>
              <a:rPr lang="ja-JP" altLang="en-US" dirty="0">
                <a:solidFill>
                  <a:schemeClr val="accent2"/>
                </a:solidFill>
              </a:rPr>
              <a:t>’</a:t>
            </a:r>
            <a:r>
              <a:rPr lang="en-US" altLang="ja-JP" dirty="0">
                <a:solidFill>
                  <a:schemeClr val="accent2"/>
                </a:solidFill>
              </a:rPr>
              <a:t>s Double Slit</a:t>
            </a:r>
            <a:endParaRPr lang="en-US" altLang="en-US" dirty="0">
              <a:solidFill>
                <a:schemeClr val="accent2"/>
              </a:solidFill>
            </a:endParaRPr>
          </a:p>
        </p:txBody>
      </p:sp>
      <p:sp>
        <p:nvSpPr>
          <p:cNvPr id="27651" name="Text Box 20"/>
          <p:cNvSpPr txBox="1">
            <a:spLocks noChangeArrowheads="1"/>
          </p:cNvSpPr>
          <p:nvPr/>
        </p:nvSpPr>
        <p:spPr bwMode="auto">
          <a:xfrm>
            <a:off x="7153275" y="2688432"/>
            <a:ext cx="3202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 = order = 0, </a:t>
            </a: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1, 2, …  </a:t>
            </a:r>
            <a:endPar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pic>
        <p:nvPicPr>
          <p:cNvPr id="2765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b="4247"/>
          <a:stretch>
            <a:fillRect/>
          </a:stretch>
        </p:blipFill>
        <p:spPr bwMode="auto">
          <a:xfrm>
            <a:off x="2797970" y="1963342"/>
            <a:ext cx="1493044" cy="38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26099" t="40860" r="517"/>
          <a:stretch>
            <a:fillRect/>
          </a:stretch>
        </p:blipFill>
        <p:spPr bwMode="auto">
          <a:xfrm>
            <a:off x="4945859" y="4451749"/>
            <a:ext cx="1537097" cy="1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4" name="Straight Connector 26"/>
          <p:cNvCxnSpPr>
            <a:cxnSpLocks noChangeShapeType="1"/>
          </p:cNvCxnSpPr>
          <p:nvPr/>
        </p:nvCxnSpPr>
        <p:spPr bwMode="auto">
          <a:xfrm rot="5400000">
            <a:off x="2459831" y="3857626"/>
            <a:ext cx="3358754" cy="1191"/>
          </a:xfrm>
          <a:prstGeom prst="line">
            <a:avLst/>
          </a:prstGeom>
          <a:noFill/>
          <a:ln w="28575">
            <a:solidFill>
              <a:srgbClr val="008000"/>
            </a:solidFill>
            <a:round/>
            <a:headEnd type="stealth" w="med" len="lg"/>
            <a:tailEnd type="stealth" w="med" len="lg"/>
          </a:ln>
          <a:extLst>
            <a:ext uri="{909E8E84-426E-40DD-AFC4-6F175D3DCCD1}">
              <a14:hiddenFill xmlns:a14="http://schemas.microsoft.com/office/drawing/2010/main">
                <a:noFill/>
              </a14:hiddenFill>
            </a:ext>
          </a:extLst>
        </p:spPr>
      </p:cxnSp>
      <p:sp>
        <p:nvSpPr>
          <p:cNvPr id="27655" name="Text Box 13"/>
          <p:cNvSpPr txBox="1">
            <a:spLocks noChangeArrowheads="1"/>
          </p:cNvSpPr>
          <p:nvPr/>
        </p:nvSpPr>
        <p:spPr bwMode="auto">
          <a:xfrm>
            <a:off x="4015979" y="3707607"/>
            <a:ext cx="275034"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66026"/>
                </a:solidFill>
                <a:effectLst/>
                <a:uLnTx/>
                <a:uFillTx/>
                <a:latin typeface="French Script MT" panose="03020402040607040605" pitchFamily="66" charset="0"/>
                <a:ea typeface="MS PGothic" panose="020B0600070205080204" pitchFamily="34" charset="-128"/>
                <a:cs typeface="Arial" panose="020B0604020202020204" pitchFamily="34" charset="0"/>
              </a:rPr>
              <a:t>l</a:t>
            </a:r>
            <a:endParaRPr kumimoji="0" lang="en-US" altLang="en-US" sz="1800" b="0" i="0" u="none" strike="noStrike" kern="1200" cap="none" spc="0" normalizeH="0" baseline="0" noProof="0">
              <a:ln>
                <a:noFill/>
              </a:ln>
              <a:solidFill>
                <a:srgbClr val="066026"/>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cxnSp>
        <p:nvCxnSpPr>
          <p:cNvPr id="27656" name="Straight Connector 29"/>
          <p:cNvCxnSpPr>
            <a:cxnSpLocks noChangeShapeType="1"/>
          </p:cNvCxnSpPr>
          <p:nvPr/>
        </p:nvCxnSpPr>
        <p:spPr bwMode="auto">
          <a:xfrm>
            <a:off x="3292081" y="5728099"/>
            <a:ext cx="473869" cy="1190"/>
          </a:xfrm>
          <a:prstGeom prst="line">
            <a:avLst/>
          </a:prstGeom>
          <a:noFill/>
          <a:ln w="28575">
            <a:solidFill>
              <a:srgbClr val="0000FF"/>
            </a:solidFill>
            <a:round/>
            <a:headEnd type="stealth" w="med" len="lg"/>
            <a:tailEnd type="stealth" w="med" len="lg"/>
          </a:ln>
          <a:extLst>
            <a:ext uri="{909E8E84-426E-40DD-AFC4-6F175D3DCCD1}">
              <a14:hiddenFill xmlns:a14="http://schemas.microsoft.com/office/drawing/2010/main">
                <a:noFill/>
              </a14:hiddenFill>
            </a:ext>
          </a:extLst>
        </p:spPr>
      </p:cxnSp>
      <p:sp>
        <p:nvSpPr>
          <p:cNvPr id="27657" name="Text Box 13"/>
          <p:cNvSpPr txBox="1">
            <a:spLocks noChangeArrowheads="1"/>
          </p:cNvSpPr>
          <p:nvPr/>
        </p:nvSpPr>
        <p:spPr bwMode="auto">
          <a:xfrm>
            <a:off x="3424240" y="5593558"/>
            <a:ext cx="205505"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4290" tIns="0" rIns="34290" bIns="0">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Arial" panose="020B0604020202020204" pitchFamily="34" charset="0"/>
              </a:rPr>
              <a:t>d</a:t>
            </a:r>
          </a:p>
        </p:txBody>
      </p:sp>
      <p:sp>
        <p:nvSpPr>
          <p:cNvPr id="27658" name="Text Box 11"/>
          <p:cNvSpPr txBox="1">
            <a:spLocks noChangeArrowheads="1"/>
          </p:cNvSpPr>
          <p:nvPr/>
        </p:nvSpPr>
        <p:spPr bwMode="auto">
          <a:xfrm>
            <a:off x="4314827" y="4023125"/>
            <a:ext cx="1398985"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Path difference</a:t>
            </a:r>
          </a:p>
        </p:txBody>
      </p:sp>
      <p:sp>
        <p:nvSpPr>
          <p:cNvPr id="27659" name="Rectangle 31"/>
          <p:cNvSpPr txBox="1">
            <a:spLocks noChangeArrowheads="1"/>
          </p:cNvSpPr>
          <p:nvPr/>
        </p:nvSpPr>
        <p:spPr bwMode="auto">
          <a:xfrm>
            <a:off x="4431506" y="2015730"/>
            <a:ext cx="48720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257175" marR="0" lvl="0" indent="-257175" algn="l" defTabSz="685800" rtl="0" eaLnBrk="0" fontAlgn="base" latinLnBrk="0" hangingPunct="0">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Maxima : Constructive Interference</a:t>
            </a:r>
          </a:p>
          <a:p>
            <a:pPr marL="257175" marR="0" lvl="0" indent="-257175"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 occur where s</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1800" b="0" i="0" u="none" strike="noStrike" kern="120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dsin</a:t>
            </a:r>
            <a:r>
              <a:rPr kumimoji="0" lang="el-GR"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θ</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m</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a:t>
            </a: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7660" name="Freeform 36"/>
          <p:cNvSpPr>
            <a:spLocks noChangeArrowheads="1"/>
          </p:cNvSpPr>
          <p:nvPr/>
        </p:nvSpPr>
        <p:spPr bwMode="auto">
          <a:xfrm>
            <a:off x="4905375" y="4713686"/>
            <a:ext cx="1129904" cy="600075"/>
          </a:xfrm>
          <a:custGeom>
            <a:avLst/>
            <a:gdLst>
              <a:gd name="T0" fmla="*/ 0 w 1317812"/>
              <a:gd name="T1" fmla="*/ 0 h 800100"/>
              <a:gd name="T2" fmla="*/ 2545626 w 1317812"/>
              <a:gd name="T3" fmla="*/ 578223 h 800100"/>
              <a:gd name="T4" fmla="*/ 4622325 w 1317812"/>
              <a:gd name="T5" fmla="*/ 699246 h 800100"/>
              <a:gd name="T6" fmla="*/ 3550481 w 1317812"/>
              <a:gd name="T7" fmla="*/ 779929 h 800100"/>
              <a:gd name="T8" fmla="*/ 5359222 w 1317812"/>
              <a:gd name="T9" fmla="*/ 793376 h 800100"/>
              <a:gd name="T10" fmla="*/ 6565049 w 1317812"/>
              <a:gd name="T11" fmla="*/ 739588 h 800100"/>
              <a:gd name="T12" fmla="*/ 0 60000 65536"/>
              <a:gd name="T13" fmla="*/ 0 60000 65536"/>
              <a:gd name="T14" fmla="*/ 0 60000 65536"/>
              <a:gd name="T15" fmla="*/ 0 60000 65536"/>
              <a:gd name="T16" fmla="*/ 0 60000 65536"/>
              <a:gd name="T17" fmla="*/ 0 60000 65536"/>
              <a:gd name="T18" fmla="*/ 0 w 1317812"/>
              <a:gd name="T19" fmla="*/ 0 h 800100"/>
              <a:gd name="T20" fmla="*/ 1317812 w 1317812"/>
              <a:gd name="T21" fmla="*/ 800100 h 800100"/>
            </a:gdLst>
            <a:ahLst/>
            <a:cxnLst>
              <a:cxn ang="T12">
                <a:pos x="T0" y="T1"/>
              </a:cxn>
              <a:cxn ang="T13">
                <a:pos x="T2" y="T3"/>
              </a:cxn>
              <a:cxn ang="T14">
                <a:pos x="T4" y="T5"/>
              </a:cxn>
              <a:cxn ang="T15">
                <a:pos x="T6" y="T7"/>
              </a:cxn>
              <a:cxn ang="T16">
                <a:pos x="T8" y="T9"/>
              </a:cxn>
              <a:cxn ang="T17">
                <a:pos x="T10" y="T11"/>
              </a:cxn>
            </a:cxnLst>
            <a:rect l="T18" t="T19" r="T20" b="T21"/>
            <a:pathLst>
              <a:path w="1317812" h="800100">
                <a:moveTo>
                  <a:pt x="0" y="0"/>
                </a:moveTo>
                <a:cubicBezTo>
                  <a:pt x="178173" y="230841"/>
                  <a:pt x="356347" y="461683"/>
                  <a:pt x="510988" y="578224"/>
                </a:cubicBezTo>
                <a:cubicBezTo>
                  <a:pt x="665629" y="694765"/>
                  <a:pt x="894229" y="665629"/>
                  <a:pt x="927847" y="699247"/>
                </a:cubicBezTo>
                <a:cubicBezTo>
                  <a:pt x="961465" y="732865"/>
                  <a:pt x="688041" y="764242"/>
                  <a:pt x="712694" y="779930"/>
                </a:cubicBezTo>
                <a:cubicBezTo>
                  <a:pt x="737347" y="795618"/>
                  <a:pt x="974912" y="800100"/>
                  <a:pt x="1075765" y="793377"/>
                </a:cubicBezTo>
                <a:cubicBezTo>
                  <a:pt x="1176618" y="786654"/>
                  <a:pt x="1247215" y="763121"/>
                  <a:pt x="1317812" y="739589"/>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aphicFrame>
        <p:nvGraphicFramePr>
          <p:cNvPr id="27661" name="Object 2"/>
          <p:cNvGraphicFramePr>
            <a:graphicFrameLocks noChangeAspect="1"/>
          </p:cNvGraphicFramePr>
          <p:nvPr/>
        </p:nvGraphicFramePr>
        <p:xfrm>
          <a:off x="5214939" y="2627711"/>
          <a:ext cx="1726406" cy="404813"/>
        </p:xfrm>
        <a:graphic>
          <a:graphicData uri="http://schemas.openxmlformats.org/presentationml/2006/ole">
            <mc:AlternateContent xmlns:mc="http://schemas.openxmlformats.org/markup-compatibility/2006">
              <mc:Choice xmlns:v="urn:schemas-microsoft-com:vml" Requires="v">
                <p:oleObj spid="_x0000_s1086" name="Equation" r:id="rId6" imgW="804240" imgH="182520" progId="Equation.DSMT4">
                  <p:embed/>
                </p:oleObj>
              </mc:Choice>
              <mc:Fallback>
                <p:oleObj name="Equation" r:id="rId6" imgW="804240" imgH="182520" progId="Equation.DSMT4">
                  <p:embed/>
                  <p:pic>
                    <p:nvPicPr>
                      <p:cNvPr id="27661"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39" y="2627711"/>
                        <a:ext cx="1726406"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27662" name="Straight Connector 37"/>
          <p:cNvCxnSpPr>
            <a:cxnSpLocks noChangeShapeType="1"/>
          </p:cNvCxnSpPr>
          <p:nvPr/>
        </p:nvCxnSpPr>
        <p:spPr bwMode="auto">
          <a:xfrm flipV="1">
            <a:off x="2882506" y="2219325"/>
            <a:ext cx="601265" cy="0"/>
          </a:xfrm>
          <a:prstGeom prst="line">
            <a:avLst/>
          </a:prstGeom>
          <a:noFill/>
          <a:ln w="28575">
            <a:solidFill>
              <a:srgbClr val="6703FF"/>
            </a:solidFill>
            <a:round/>
            <a:headEnd type="stealth" w="med" len="lg"/>
            <a:tailEnd type="stealth" w="med" len="lg"/>
          </a:ln>
          <a:extLst>
            <a:ext uri="{909E8E84-426E-40DD-AFC4-6F175D3DCCD1}">
              <a14:hiddenFill xmlns:a14="http://schemas.microsoft.com/office/drawing/2010/main">
                <a:noFill/>
              </a14:hiddenFill>
            </a:ext>
          </a:extLst>
        </p:spPr>
      </p:cxnSp>
      <p:sp>
        <p:nvSpPr>
          <p:cNvPr id="27663" name="Text Box 13"/>
          <p:cNvSpPr txBox="1">
            <a:spLocks noChangeArrowheads="1"/>
          </p:cNvSpPr>
          <p:nvPr/>
        </p:nvSpPr>
        <p:spPr bwMode="auto">
          <a:xfrm>
            <a:off x="3074196" y="2219327"/>
            <a:ext cx="215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90" tIns="0" rIns="34290" bIns="0">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703FF"/>
                </a:solidFill>
                <a:effectLst/>
                <a:uLnTx/>
                <a:uFillTx/>
                <a:latin typeface="Comic Sans MS" panose="030F0702030302020204" pitchFamily="66" charset="0"/>
                <a:ea typeface="MS PGothic" panose="020B0600070205080204" pitchFamily="34" charset="-128"/>
                <a:cs typeface="Arial" panose="020B0604020202020204" pitchFamily="34" charset="0"/>
              </a:rPr>
              <a:t>Y</a:t>
            </a:r>
          </a:p>
        </p:txBody>
      </p:sp>
      <p:sp>
        <p:nvSpPr>
          <p:cNvPr id="27664" name="Rectangle 31"/>
          <p:cNvSpPr txBox="1">
            <a:spLocks noChangeArrowheads="1"/>
          </p:cNvSpPr>
          <p:nvPr/>
        </p:nvSpPr>
        <p:spPr bwMode="auto">
          <a:xfrm>
            <a:off x="4401742" y="2977754"/>
            <a:ext cx="4870847" cy="65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257175" marR="0" lvl="0" indent="-257175" algn="l" defTabSz="685800" rtl="0" eaLnBrk="0" fontAlgn="base" latinLnBrk="0" hangingPunct="0">
              <a:lnSpc>
                <a:spcPct val="100000"/>
              </a:lnSpc>
              <a:spcBef>
                <a:spcPct val="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Minima: destructive Interference</a:t>
            </a:r>
          </a:p>
          <a:p>
            <a:pPr marL="257175" marR="0" lvl="0" indent="-257175" algn="l"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 occur where </a:t>
            </a:r>
            <a:r>
              <a:rPr kumimoji="0" lang="el-GR" altLang="en-US" sz="1800" b="0" i="0" u="none" strike="noStrike" kern="1200" cap="none" spc="0" normalizeH="0" baseline="0" noProof="0">
                <a:ln>
                  <a:noFill/>
                </a:ln>
                <a:solidFill>
                  <a:srgbClr val="000000"/>
                </a:solidFill>
                <a:effectLst/>
                <a:uLnTx/>
                <a:uFillTx/>
                <a:latin typeface="ヒラギノ明朝 ProN W3"/>
                <a:ea typeface="MS PGothic" panose="020B0600070205080204" pitchFamily="34" charset="-128"/>
                <a:cs typeface="Arial" panose="020B0604020202020204" pitchFamily="34" charset="0"/>
              </a:rPr>
              <a:t>Δ</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 = (m + ½)</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graphicFrame>
        <p:nvGraphicFramePr>
          <p:cNvPr id="27665" name="Object 4"/>
          <p:cNvGraphicFramePr>
            <a:graphicFrameLocks noChangeAspect="1"/>
          </p:cNvGraphicFramePr>
          <p:nvPr/>
        </p:nvGraphicFramePr>
        <p:xfrm>
          <a:off x="5453065" y="3555208"/>
          <a:ext cx="2508647" cy="727472"/>
        </p:xfrm>
        <a:graphic>
          <a:graphicData uri="http://schemas.openxmlformats.org/presentationml/2006/ole">
            <mc:AlternateContent xmlns:mc="http://schemas.openxmlformats.org/markup-compatibility/2006">
              <mc:Choice xmlns:v="urn:schemas-microsoft-com:vml" Requires="v">
                <p:oleObj spid="_x0000_s1087" name="Equation" r:id="rId8" imgW="1170000" imgH="329040" progId="Equation.DSMT4">
                  <p:embed/>
                </p:oleObj>
              </mc:Choice>
              <mc:Fallback>
                <p:oleObj name="Equation" r:id="rId8" imgW="1170000" imgH="329040" progId="Equation.DSMT4">
                  <p:embed/>
                  <p:pic>
                    <p:nvPicPr>
                      <p:cNvPr id="2766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3065" y="3555208"/>
                        <a:ext cx="2508647" cy="727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66" name="Freeform 46"/>
          <p:cNvSpPr>
            <a:spLocks noChangeArrowheads="1"/>
          </p:cNvSpPr>
          <p:nvPr/>
        </p:nvSpPr>
        <p:spPr bwMode="auto">
          <a:xfrm>
            <a:off x="3796905" y="4694637"/>
            <a:ext cx="1078706" cy="772715"/>
          </a:xfrm>
          <a:custGeom>
            <a:avLst/>
            <a:gdLst>
              <a:gd name="T0" fmla="*/ 1432687 w 1438835"/>
              <a:gd name="T1" fmla="*/ 0 h 968188"/>
              <a:gd name="T2" fmla="*/ 1151505 w 1438835"/>
              <a:gd name="T3" fmla="*/ 1119077 h 968188"/>
              <a:gd name="T4" fmla="*/ 789985 w 1438835"/>
              <a:gd name="T5" fmla="*/ 1465457 h 968188"/>
              <a:gd name="T6" fmla="*/ 977440 w 1438835"/>
              <a:gd name="T7" fmla="*/ 1518749 h 968188"/>
              <a:gd name="T8" fmla="*/ 696259 w 1438835"/>
              <a:gd name="T9" fmla="*/ 1731909 h 968188"/>
              <a:gd name="T10" fmla="*/ 0 w 1438835"/>
              <a:gd name="T11" fmla="*/ 1918418 h 968188"/>
              <a:gd name="T12" fmla="*/ 0 60000 65536"/>
              <a:gd name="T13" fmla="*/ 0 60000 65536"/>
              <a:gd name="T14" fmla="*/ 0 60000 65536"/>
              <a:gd name="T15" fmla="*/ 0 60000 65536"/>
              <a:gd name="T16" fmla="*/ 0 60000 65536"/>
              <a:gd name="T17" fmla="*/ 0 60000 65536"/>
              <a:gd name="T18" fmla="*/ 0 w 1438835"/>
              <a:gd name="T19" fmla="*/ 0 h 968188"/>
              <a:gd name="T20" fmla="*/ 1438835 w 1438835"/>
              <a:gd name="T21" fmla="*/ 968188 h 968188"/>
            </a:gdLst>
            <a:ahLst/>
            <a:cxnLst>
              <a:cxn ang="T12">
                <a:pos x="T0" y="T1"/>
              </a:cxn>
              <a:cxn ang="T13">
                <a:pos x="T2" y="T3"/>
              </a:cxn>
              <a:cxn ang="T14">
                <a:pos x="T4" y="T5"/>
              </a:cxn>
              <a:cxn ang="T15">
                <a:pos x="T6" y="T7"/>
              </a:cxn>
              <a:cxn ang="T16">
                <a:pos x="T8" y="T9"/>
              </a:cxn>
              <a:cxn ang="T17">
                <a:pos x="T10" y="T11"/>
              </a:cxn>
            </a:cxnLst>
            <a:rect l="T18" t="T19" r="T20" b="T21"/>
            <a:pathLst>
              <a:path w="1438835" h="968188">
                <a:moveTo>
                  <a:pt x="1438835" y="0"/>
                </a:moveTo>
                <a:cubicBezTo>
                  <a:pt x="1351429" y="220755"/>
                  <a:pt x="1264023" y="441511"/>
                  <a:pt x="1156447" y="564776"/>
                </a:cubicBezTo>
                <a:cubicBezTo>
                  <a:pt x="1048871" y="688041"/>
                  <a:pt x="822511" y="705970"/>
                  <a:pt x="793376" y="739588"/>
                </a:cubicBezTo>
                <a:cubicBezTo>
                  <a:pt x="764241" y="773206"/>
                  <a:pt x="997323" y="744070"/>
                  <a:pt x="981635" y="766482"/>
                </a:cubicBezTo>
                <a:cubicBezTo>
                  <a:pt x="965947" y="788894"/>
                  <a:pt x="862853" y="840441"/>
                  <a:pt x="699247" y="874059"/>
                </a:cubicBezTo>
                <a:cubicBezTo>
                  <a:pt x="535641" y="907677"/>
                  <a:pt x="267820" y="937932"/>
                  <a:pt x="0" y="968188"/>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27669" name="Group 25"/>
          <p:cNvGrpSpPr>
            <a:grpSpLocks/>
          </p:cNvGrpSpPr>
          <p:nvPr/>
        </p:nvGrpSpPr>
        <p:grpSpPr bwMode="auto">
          <a:xfrm>
            <a:off x="5895975" y="5001817"/>
            <a:ext cx="833438" cy="436959"/>
            <a:chOff x="2712" y="3481"/>
            <a:chExt cx="700" cy="367"/>
          </a:xfrm>
        </p:grpSpPr>
        <p:graphicFrame>
          <p:nvGraphicFramePr>
            <p:cNvPr id="27671" name="Object 4"/>
            <p:cNvGraphicFramePr>
              <a:graphicFrameLocks noChangeAspect="1"/>
            </p:cNvGraphicFramePr>
            <p:nvPr/>
          </p:nvGraphicFramePr>
          <p:xfrm>
            <a:off x="2880" y="3481"/>
            <a:ext cx="532" cy="228"/>
          </p:xfrm>
          <a:graphic>
            <a:graphicData uri="http://schemas.openxmlformats.org/presentationml/2006/ole">
              <mc:AlternateContent xmlns:mc="http://schemas.openxmlformats.org/markup-compatibility/2006">
                <mc:Choice xmlns:v="urn:schemas-microsoft-com:vml" Requires="v">
                  <p:oleObj spid="_x0000_s1088" name="Equation" r:id="rId10" imgW="429480" imgH="182520" progId="Equation.DSMT4">
                    <p:embed/>
                  </p:oleObj>
                </mc:Choice>
                <mc:Fallback>
                  <p:oleObj name="Equation" r:id="rId10" imgW="429480" imgH="182520" progId="Equation.DSMT4">
                    <p:embed/>
                    <p:pic>
                      <p:nvPicPr>
                        <p:cNvPr id="27671"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0" y="3481"/>
                          <a:ext cx="532" cy="2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72" name="Line 24"/>
            <p:cNvSpPr>
              <a:spLocks noChangeShapeType="1"/>
            </p:cNvSpPr>
            <p:nvPr/>
          </p:nvSpPr>
          <p:spPr bwMode="auto">
            <a:xfrm>
              <a:off x="2712" y="3488"/>
              <a:ext cx="208" cy="360"/>
            </a:xfrm>
            <a:prstGeom prst="line">
              <a:avLst/>
            </a:prstGeom>
            <a:noFill/>
            <a:ln w="57150">
              <a:solidFill>
                <a:srgbClr val="0305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2" name="TextBox 1"/>
          <p:cNvSpPr txBox="1">
            <a:spLocks noRot="1" noChangeAspect="1" noMove="1" noResize="1" noEditPoints="1" noAdjustHandles="1" noChangeArrowheads="1" noChangeShapeType="1" noTextEdit="1"/>
          </p:cNvSpPr>
          <p:nvPr/>
        </p:nvSpPr>
        <p:spPr>
          <a:xfrm>
            <a:off x="3242839" y="2493170"/>
            <a:ext cx="887117" cy="424973"/>
          </a:xfrm>
          <a:prstGeom prst="rect">
            <a:avLst/>
          </a:prstGeom>
          <a:blipFill rotWithShape="1">
            <a:blip r:embed="rId12"/>
            <a:stretch>
              <a:fillRect/>
            </a:stretch>
          </a:blipFill>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alibri" pitchFamily="34" charset="0"/>
                <a:ea typeface="ＭＳ Ｐゴシック"/>
                <a:cs typeface="Arial" pitchFamily="34" charset="0"/>
              </a:rPr>
              <a:t> </a:t>
            </a:r>
          </a:p>
        </p:txBody>
      </p:sp>
      <p:sp>
        <p:nvSpPr>
          <p:cNvPr id="3" name="TextBox 2"/>
          <p:cNvSpPr txBox="1"/>
          <p:nvPr/>
        </p:nvSpPr>
        <p:spPr>
          <a:xfrm>
            <a:off x="6867525" y="4390638"/>
            <a:ext cx="2866490"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d: distance between slits</a:t>
            </a:r>
          </a:p>
        </p:txBody>
      </p:sp>
      <p:sp>
        <p:nvSpPr>
          <p:cNvPr id="5" name="TextBox 4">
            <a:extLst>
              <a:ext uri="{FF2B5EF4-FFF2-40B4-BE49-F238E27FC236}">
                <a16:creationId xmlns:a16="http://schemas.microsoft.com/office/drawing/2014/main" id="{DA130F12-C196-4658-8248-1793D7B91568}"/>
              </a:ext>
            </a:extLst>
          </p:cNvPr>
          <p:cNvSpPr txBox="1"/>
          <p:nvPr/>
        </p:nvSpPr>
        <p:spPr>
          <a:xfrm>
            <a:off x="7113988" y="4896328"/>
            <a:ext cx="3875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sin</a:t>
            </a:r>
            <a:r>
              <a:rPr kumimoji="0" lang="el-GR" sz="1800" b="1" i="0" u="none" strike="noStrike" kern="1200" cap="none" spc="0" normalizeH="0" baseline="0" noProof="0" dirty="0">
                <a:ln>
                  <a:noFill/>
                </a:ln>
                <a:solidFill>
                  <a:srgbClr val="FF0000"/>
                </a:solidFill>
                <a:effectLst/>
                <a:uLnTx/>
                <a:uFillTx/>
                <a:latin typeface="Comic Sans MS"/>
                <a:ea typeface="ＭＳ Ｐゴシック"/>
              </a:rPr>
              <a:t>θ</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≈tan</a:t>
            </a:r>
            <a:r>
              <a:rPr kumimoji="0" lang="el-GR" sz="1800" b="1" i="0" u="none" strike="noStrike" kern="1200" cap="none" spc="0" normalizeH="0" baseline="0" noProof="0" dirty="0">
                <a:ln>
                  <a:noFill/>
                </a:ln>
                <a:solidFill>
                  <a:srgbClr val="FF0000"/>
                </a:solidFill>
                <a:effectLst/>
                <a:uLnTx/>
                <a:uFillTx/>
                <a:latin typeface="Comic Sans MS"/>
                <a:ea typeface="ＭＳ Ｐゴシック"/>
              </a:rPr>
              <a:t>θ</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 ≈ </a:t>
            </a:r>
            <a:r>
              <a:rPr kumimoji="0" lang="el-GR" sz="1800" b="1" i="0" u="none" strike="noStrike" kern="1200" cap="none" spc="0" normalizeH="0" baseline="0" noProof="0" dirty="0">
                <a:ln>
                  <a:noFill/>
                </a:ln>
                <a:solidFill>
                  <a:srgbClr val="FF0000"/>
                </a:solidFill>
                <a:effectLst/>
                <a:uLnTx/>
                <a:uFillTx/>
                <a:latin typeface="Comic Sans MS"/>
                <a:ea typeface="ＭＳ Ｐゴシック"/>
              </a:rPr>
              <a:t>θ</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 for small angles</a:t>
            </a:r>
          </a:p>
        </p:txBody>
      </p:sp>
    </p:spTree>
    <p:extLst>
      <p:ext uri="{BB962C8B-B14F-4D97-AF65-F5344CB8AC3E}">
        <p14:creationId xmlns:p14="http://schemas.microsoft.com/office/powerpoint/2010/main" val="380276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283" y="2780904"/>
            <a:ext cx="893093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99">
                    <a:lumMod val="50000"/>
                  </a:srgbClr>
                </a:solidFill>
                <a:effectLst/>
                <a:uLnTx/>
                <a:uFillTx/>
                <a:latin typeface="Comic Sans MS"/>
                <a:ea typeface="ＭＳ Ｐゴシック"/>
              </a:rPr>
              <a:t>3.	(I) The third-order bright fringe of 610 nm light is observed at an angle of 28° when the light falls on two narrow slits. How far apart are the slits?</a:t>
            </a:r>
          </a:p>
        </p:txBody>
      </p:sp>
      <p:sp>
        <p:nvSpPr>
          <p:cNvPr id="3" name="Title 2"/>
          <p:cNvSpPr>
            <a:spLocks noGrp="1"/>
          </p:cNvSpPr>
          <p:nvPr>
            <p:ph type="title"/>
          </p:nvPr>
        </p:nvSpPr>
        <p:spPr/>
        <p:txBody>
          <a:bodyPr/>
          <a:lstStyle/>
          <a:p>
            <a:r>
              <a:rPr lang="en-US" dirty="0">
                <a:solidFill>
                  <a:schemeClr val="accent2">
                    <a:lumMod val="50000"/>
                  </a:schemeClr>
                </a:solidFill>
              </a:rPr>
              <a:t>Problem 3</a:t>
            </a:r>
          </a:p>
        </p:txBody>
      </p:sp>
    </p:spTree>
    <p:extLst>
      <p:ext uri="{BB962C8B-B14F-4D97-AF65-F5344CB8AC3E}">
        <p14:creationId xmlns:p14="http://schemas.microsoft.com/office/powerpoint/2010/main" val="312966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lumMod val="75000"/>
                  </a:schemeClr>
                </a:solidFill>
              </a:rPr>
              <a:t>Problem 8</a:t>
            </a:r>
          </a:p>
        </p:txBody>
      </p:sp>
      <p:sp>
        <p:nvSpPr>
          <p:cNvPr id="28675" name="Rectangle 2"/>
          <p:cNvSpPr>
            <a:spLocks noChangeArrowheads="1"/>
          </p:cNvSpPr>
          <p:nvPr/>
        </p:nvSpPr>
        <p:spPr bwMode="auto">
          <a:xfrm>
            <a:off x="508986" y="1342587"/>
            <a:ext cx="1076861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03200" indent="-203200">
              <a:tabLst>
                <a:tab pos="114300" algn="dec"/>
              </a:tabLst>
              <a:defRPr>
                <a:solidFill>
                  <a:schemeClr val="tx1"/>
                </a:solidFill>
                <a:latin typeface="Comic Sans MS" panose="030F0702030302020204" pitchFamily="66" charset="0"/>
                <a:ea typeface="MS PGothic" panose="020B0600070205080204" pitchFamily="34" charset="-128"/>
              </a:defRPr>
            </a:lvl1pPr>
            <a:lvl2pPr marL="742950" indent="-285750">
              <a:tabLst>
                <a:tab pos="114300" algn="dec"/>
              </a:tabLst>
              <a:defRPr>
                <a:solidFill>
                  <a:schemeClr val="tx1"/>
                </a:solidFill>
                <a:latin typeface="Comic Sans MS" panose="030F0702030302020204" pitchFamily="66" charset="0"/>
                <a:ea typeface="MS PGothic" panose="020B0600070205080204" pitchFamily="34" charset="-128"/>
              </a:defRPr>
            </a:lvl2pPr>
            <a:lvl3pPr marL="1143000" indent="-228600">
              <a:tabLst>
                <a:tab pos="114300" algn="dec"/>
              </a:tabLst>
              <a:defRPr>
                <a:solidFill>
                  <a:schemeClr val="tx1"/>
                </a:solidFill>
                <a:latin typeface="Comic Sans MS" panose="030F0702030302020204" pitchFamily="66" charset="0"/>
                <a:ea typeface="MS PGothic" panose="020B0600070205080204" pitchFamily="34" charset="-128"/>
              </a:defRPr>
            </a:lvl3pPr>
            <a:lvl4pPr marL="1600200" indent="-228600">
              <a:tabLst>
                <a:tab pos="114300" algn="dec"/>
              </a:tabLst>
              <a:defRPr>
                <a:solidFill>
                  <a:schemeClr val="tx1"/>
                </a:solidFill>
                <a:latin typeface="Comic Sans MS" panose="030F0702030302020204" pitchFamily="66" charset="0"/>
                <a:ea typeface="MS PGothic" panose="020B0600070205080204" pitchFamily="34" charset="-128"/>
              </a:defRPr>
            </a:lvl4pPr>
            <a:lvl5pPr marL="2057400" indent="-228600">
              <a:tabLst>
                <a:tab pos="114300" algn="dec"/>
              </a:tabLst>
              <a:defRPr>
                <a:solidFill>
                  <a:schemeClr val="tx1"/>
                </a:solidFill>
                <a:latin typeface="Comic Sans MS" panose="030F0702030302020204" pitchFamily="66" charset="0"/>
                <a:ea typeface="MS PGothic" panose="020B0600070205080204" pitchFamily="34" charset="-128"/>
              </a:defRPr>
            </a:lvl5pPr>
            <a:lvl6pPr marL="2514600" indent="-228600" fontAlgn="base">
              <a:spcBef>
                <a:spcPct val="0"/>
              </a:spcBef>
              <a:spcAft>
                <a:spcPct val="0"/>
              </a:spcAft>
              <a:tabLst>
                <a:tab pos="114300" algn="dec"/>
              </a:tabLst>
              <a:defRPr>
                <a:solidFill>
                  <a:schemeClr val="tx1"/>
                </a:solidFill>
                <a:latin typeface="Comic Sans MS" panose="030F0702030302020204" pitchFamily="66" charset="0"/>
                <a:ea typeface="MS PGothic" panose="020B0600070205080204" pitchFamily="34" charset="-128"/>
              </a:defRPr>
            </a:lvl6pPr>
            <a:lvl7pPr marL="2971800" indent="-228600" fontAlgn="base">
              <a:spcBef>
                <a:spcPct val="0"/>
              </a:spcBef>
              <a:spcAft>
                <a:spcPct val="0"/>
              </a:spcAft>
              <a:tabLst>
                <a:tab pos="114300" algn="dec"/>
              </a:tabLst>
              <a:defRPr>
                <a:solidFill>
                  <a:schemeClr val="tx1"/>
                </a:solidFill>
                <a:latin typeface="Comic Sans MS" panose="030F0702030302020204" pitchFamily="66" charset="0"/>
                <a:ea typeface="MS PGothic" panose="020B0600070205080204" pitchFamily="34" charset="-128"/>
              </a:defRPr>
            </a:lvl7pPr>
            <a:lvl8pPr marL="3429000" indent="-228600" fontAlgn="base">
              <a:spcBef>
                <a:spcPct val="0"/>
              </a:spcBef>
              <a:spcAft>
                <a:spcPct val="0"/>
              </a:spcAft>
              <a:tabLst>
                <a:tab pos="114300" algn="dec"/>
              </a:tabLst>
              <a:defRPr>
                <a:solidFill>
                  <a:schemeClr val="tx1"/>
                </a:solidFill>
                <a:latin typeface="Comic Sans MS" panose="030F0702030302020204" pitchFamily="66" charset="0"/>
                <a:ea typeface="MS PGothic" panose="020B0600070205080204" pitchFamily="34" charset="-128"/>
              </a:defRPr>
            </a:lvl8pPr>
            <a:lvl9pPr marL="3886200" indent="-228600" fontAlgn="base">
              <a:spcBef>
                <a:spcPct val="0"/>
              </a:spcBef>
              <a:spcAft>
                <a:spcPct val="0"/>
              </a:spcAft>
              <a:tabLst>
                <a:tab pos="114300" algn="dec"/>
              </a:tabLst>
              <a:defRPr>
                <a:solidFill>
                  <a:schemeClr val="tx1"/>
                </a:solidFill>
                <a:latin typeface="Comic Sans MS" panose="030F0702030302020204" pitchFamily="66" charset="0"/>
                <a:ea typeface="MS PGothic" panose="020B0600070205080204" pitchFamily="34" charset="-128"/>
              </a:defRPr>
            </a:lvl9pPr>
          </a:lstStyle>
          <a:p>
            <a:pPr marL="152400" marR="0" lvl="0" indent="-152400" algn="just" defTabSz="685800" rtl="0" eaLnBrk="1" fontAlgn="base" latinLnBrk="0" hangingPunct="1">
              <a:lnSpc>
                <a:spcPct val="150000"/>
              </a:lnSpc>
              <a:spcBef>
                <a:spcPts val="1079"/>
              </a:spcBef>
              <a:spcAft>
                <a:spcPts val="1079"/>
              </a:spcAft>
              <a:buClrTx/>
              <a:buSzTx/>
              <a:buFontTx/>
              <a:buNone/>
              <a:tabLst>
                <a:tab pos="85725" algn="dec"/>
              </a:tabLst>
              <a:defRPr/>
            </a:pPr>
            <a:r>
              <a:rPr kumimoji="0" lang="en-US" altLang="en-US" sz="3200" b="1" i="0" u="none" strike="noStrike" kern="1200" cap="none" spc="0" normalizeH="0" baseline="0" noProof="0" dirty="0">
                <a:ln>
                  <a:noFill/>
                </a:ln>
                <a:solidFill>
                  <a:srgbClr val="222268"/>
                </a:solidFill>
                <a:effectLst/>
                <a:uLnTx/>
                <a:uFillTx/>
                <a:latin typeface="Comic Sans MS" panose="030F0702030302020204" pitchFamily="66" charset="0"/>
                <a:ea typeface="Times New Roman" panose="02020603050405020304" pitchFamily="18" charset="0"/>
                <a:cs typeface="Arial" panose="020B0604020202020204" pitchFamily="34" charset="0"/>
              </a:rPr>
              <a:t>8.</a:t>
            </a:r>
            <a:r>
              <a:rPr kumimoji="0" lang="en-US" altLang="en-US" sz="3200" b="0" i="0" u="none" strike="noStrike" kern="1200" cap="none" spc="0" normalizeH="0" baseline="0" noProof="0" dirty="0">
                <a:ln>
                  <a:noFill/>
                </a:ln>
                <a:solidFill>
                  <a:srgbClr val="222268"/>
                </a:solidFill>
                <a:effectLst/>
                <a:uLnTx/>
                <a:uFillTx/>
                <a:latin typeface="Comic Sans MS" panose="030F0702030302020204" pitchFamily="66" charset="0"/>
                <a:ea typeface="Times New Roman" panose="02020603050405020304" pitchFamily="18" charset="0"/>
                <a:cs typeface="Arial" panose="020B0604020202020204" pitchFamily="34" charset="0"/>
              </a:rPr>
              <a:t>	(II) Light of wavelength 680 nm falls on two slits and produces an interference pattern in which the third-order bright fringe is 38 mm from the central fringe on a screen 2.6 m away. What is the separation of the two slits?</a:t>
            </a:r>
          </a:p>
        </p:txBody>
      </p:sp>
    </p:spTree>
    <p:extLst>
      <p:ext uri="{BB962C8B-B14F-4D97-AF65-F5344CB8AC3E}">
        <p14:creationId xmlns:p14="http://schemas.microsoft.com/office/powerpoint/2010/main" val="201383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Figure_34_10"/>
          <p:cNvPicPr>
            <a:picLocks noChangeAspect="1" noChangeArrowheads="1"/>
          </p:cNvPicPr>
          <p:nvPr/>
        </p:nvPicPr>
        <p:blipFill>
          <a:blip r:embed="rId3" cstate="print">
            <a:extLst>
              <a:ext uri="{28A0092B-C50C-407E-A947-70E740481C1C}">
                <a14:useLocalDpi xmlns:a14="http://schemas.microsoft.com/office/drawing/2010/main" val="0"/>
              </a:ext>
            </a:extLst>
          </a:blip>
          <a:srcRect b="4266"/>
          <a:stretch>
            <a:fillRect/>
          </a:stretch>
        </p:blipFill>
        <p:spPr bwMode="auto">
          <a:xfrm>
            <a:off x="802900" y="3550964"/>
            <a:ext cx="5331125" cy="250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idx="4294967295"/>
          </p:nvPr>
        </p:nvSpPr>
        <p:spPr>
          <a:xfrm>
            <a:off x="2218426" y="184390"/>
            <a:ext cx="6172200" cy="925116"/>
          </a:xfrm>
        </p:spPr>
        <p:txBody>
          <a:bodyPr/>
          <a:lstStyle/>
          <a:p>
            <a:pPr eaLnBrk="1" hangingPunct="1"/>
            <a:r>
              <a:rPr lang="en-US" altLang="en-US" b="1" dirty="0">
                <a:solidFill>
                  <a:schemeClr val="accent2"/>
                </a:solidFill>
              </a:rPr>
              <a:t>34-3 </a:t>
            </a:r>
            <a:r>
              <a:rPr lang="fr-FR" altLang="en-US" b="1" dirty="0">
                <a:solidFill>
                  <a:schemeClr val="accent2"/>
                </a:solidFill>
              </a:rPr>
              <a:t>Interference – </a:t>
            </a:r>
            <a:r>
              <a:rPr lang="fr-FR" altLang="en-US" b="1" dirty="0" err="1">
                <a:solidFill>
                  <a:schemeClr val="accent2"/>
                </a:solidFill>
              </a:rPr>
              <a:t>Young’s</a:t>
            </a:r>
            <a:r>
              <a:rPr lang="fr-FR" altLang="en-US" b="1" dirty="0">
                <a:solidFill>
                  <a:schemeClr val="accent2"/>
                </a:solidFill>
              </a:rPr>
              <a:t> Double-</a:t>
            </a:r>
            <a:r>
              <a:rPr lang="fr-FR" altLang="en-US" b="1" dirty="0" err="1">
                <a:solidFill>
                  <a:schemeClr val="accent2"/>
                </a:solidFill>
              </a:rPr>
              <a:t>Slit</a:t>
            </a:r>
            <a:r>
              <a:rPr lang="fr-FR" altLang="en-US" b="1" dirty="0">
                <a:solidFill>
                  <a:schemeClr val="accent2"/>
                </a:solidFill>
              </a:rPr>
              <a:t> </a:t>
            </a:r>
            <a:r>
              <a:rPr lang="fr-FR" altLang="en-US" b="1" dirty="0" err="1">
                <a:solidFill>
                  <a:schemeClr val="accent2"/>
                </a:solidFill>
              </a:rPr>
              <a:t>Experiment</a:t>
            </a:r>
            <a:endParaRPr lang="en-US" altLang="en-US" b="1" dirty="0">
              <a:solidFill>
                <a:schemeClr val="accent2"/>
              </a:solidFill>
            </a:endParaRPr>
          </a:p>
        </p:txBody>
      </p:sp>
      <p:sp>
        <p:nvSpPr>
          <p:cNvPr id="29700" name="Text Box 3"/>
          <p:cNvSpPr txBox="1">
            <a:spLocks noChangeArrowheads="1"/>
          </p:cNvSpPr>
          <p:nvPr/>
        </p:nvSpPr>
        <p:spPr bwMode="auto">
          <a:xfrm>
            <a:off x="130630" y="1306004"/>
            <a:ext cx="1171924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34-2: Line spacing for double-slit interference.</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screen containing two slits 0.100 mm apart is 1.20 m from the viewing screen. Light of wavelength </a:t>
            </a:r>
            <a:r>
              <a:rPr kumimoji="0" lang="el-GR"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λ</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 500 nm falls on the slits from a distant source. Approximately how far apart will adjacent bright interference fringes be on the screen?</a:t>
            </a:r>
          </a:p>
        </p:txBody>
      </p:sp>
    </p:spTree>
    <p:extLst>
      <p:ext uri="{BB962C8B-B14F-4D97-AF65-F5344CB8AC3E}">
        <p14:creationId xmlns:p14="http://schemas.microsoft.com/office/powerpoint/2010/main" val="18120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002060"/>
                </a:solidFill>
              </a:rPr>
              <a:t>Problem 12</a:t>
            </a:r>
          </a:p>
        </p:txBody>
      </p:sp>
      <p:sp>
        <p:nvSpPr>
          <p:cNvPr id="3" name="Rectangle 2"/>
          <p:cNvSpPr/>
          <p:nvPr/>
        </p:nvSpPr>
        <p:spPr>
          <a:xfrm>
            <a:off x="1571104" y="2074164"/>
            <a:ext cx="8902931"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omic Sans MS"/>
                <a:ea typeface="Times New Roman" panose="02020603050405020304" pitchFamily="18" charset="0"/>
              </a:rPr>
              <a:t>12.</a:t>
            </a:r>
            <a:r>
              <a:rPr kumimoji="0" lang="en-US" sz="2800" b="0" i="0" u="none" strike="noStrike" kern="1200" cap="none" spc="0" normalizeH="0" baseline="0" noProof="0" dirty="0">
                <a:ln>
                  <a:noFill/>
                </a:ln>
                <a:solidFill>
                  <a:srgbClr val="002060"/>
                </a:solidFill>
                <a:effectLst/>
                <a:uLnTx/>
                <a:uFillTx/>
                <a:latin typeface="Comic Sans MS"/>
                <a:ea typeface="Times New Roman" panose="02020603050405020304" pitchFamily="18" charset="0"/>
              </a:rPr>
              <a:t>	(II) In a double-slit experiment it is found that blue light of wavelength 480 nm gives a second-order maximum at a certain location on the screen. What wavelength of visible light would have a minimum at the same location?</a:t>
            </a:r>
            <a:endParaRPr kumimoji="0" lang="en-US" sz="2800" b="0" i="0" u="none" strike="noStrike" kern="1200" cap="none" spc="0" normalizeH="0" baseline="0" noProof="0" dirty="0">
              <a:ln>
                <a:noFill/>
              </a:ln>
              <a:solidFill>
                <a:srgbClr val="002060"/>
              </a:solidFill>
              <a:effectLst/>
              <a:uLnTx/>
              <a:uFillTx/>
              <a:latin typeface="Comic Sans MS"/>
              <a:ea typeface="ＭＳ Ｐゴシック"/>
            </a:endParaRPr>
          </a:p>
        </p:txBody>
      </p:sp>
    </p:spTree>
    <p:extLst>
      <p:ext uri="{BB962C8B-B14F-4D97-AF65-F5344CB8AC3E}">
        <p14:creationId xmlns:p14="http://schemas.microsoft.com/office/powerpoint/2010/main" val="105022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4" descr="Figure_33_17"/>
          <p:cNvPicPr>
            <a:picLocks noChangeAspect="1" noChangeArrowheads="1"/>
          </p:cNvPicPr>
          <p:nvPr/>
        </p:nvPicPr>
        <p:blipFill>
          <a:blip r:embed="rId3" cstate="print">
            <a:extLst>
              <a:ext uri="{28A0092B-C50C-407E-A947-70E740481C1C}">
                <a14:useLocalDpi xmlns:a14="http://schemas.microsoft.com/office/drawing/2010/main" val="0"/>
              </a:ext>
            </a:extLst>
          </a:blip>
          <a:srcRect b="3334"/>
          <a:stretch>
            <a:fillRect/>
          </a:stretch>
        </p:blipFill>
        <p:spPr bwMode="auto">
          <a:xfrm>
            <a:off x="7927911" y="3581991"/>
            <a:ext cx="3818247" cy="238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1"/>
          <p:cNvSpPr>
            <a:spLocks noGrp="1" noChangeArrowheads="1"/>
          </p:cNvSpPr>
          <p:nvPr>
            <p:ph type="title"/>
          </p:nvPr>
        </p:nvSpPr>
        <p:spPr>
          <a:xfrm>
            <a:off x="1709739" y="1"/>
            <a:ext cx="8734425" cy="893763"/>
          </a:xfrm>
        </p:spPr>
        <p:txBody>
          <a:bodyPr/>
          <a:lstStyle/>
          <a:p>
            <a:pPr eaLnBrk="1" hangingPunct="1"/>
            <a:r>
              <a:rPr lang="en-US" altLang="en-US"/>
              <a:t>33-4 Lensmaker’s Equation</a:t>
            </a:r>
          </a:p>
        </p:txBody>
      </p:sp>
      <p:sp>
        <p:nvSpPr>
          <p:cNvPr id="36868" name="Text Box 12"/>
          <p:cNvSpPr txBox="1">
            <a:spLocks noChangeArrowheads="1"/>
          </p:cNvSpPr>
          <p:nvPr/>
        </p:nvSpPr>
        <p:spPr bwMode="auto">
          <a:xfrm>
            <a:off x="488286" y="791328"/>
            <a:ext cx="1145032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33-7: Calculating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for a converging lens.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convex meniscus lens is made from glass with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1.50. The radius of curvature of the convex surface is 22.4 cm and that of the concave surface is 46.2 cm. (a) What is the focal length? (b) Where will the image be for an object 2.00 m away?</a:t>
            </a:r>
          </a:p>
        </p:txBody>
      </p:sp>
    </p:spTree>
    <p:extLst>
      <p:ext uri="{BB962C8B-B14F-4D97-AF65-F5344CB8AC3E}">
        <p14:creationId xmlns:p14="http://schemas.microsoft.com/office/powerpoint/2010/main" val="314127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195263"/>
            <a:ext cx="11230265" cy="893762"/>
          </a:xfrm>
        </p:spPr>
        <p:txBody>
          <a:bodyPr/>
          <a:lstStyle/>
          <a:p>
            <a:r>
              <a:rPr lang="en-US" dirty="0"/>
              <a:t>Problem 29</a:t>
            </a:r>
          </a:p>
        </p:txBody>
      </p:sp>
      <p:sp>
        <p:nvSpPr>
          <p:cNvPr id="3" name="Rectangle 2"/>
          <p:cNvSpPr/>
          <p:nvPr/>
        </p:nvSpPr>
        <p:spPr>
          <a:xfrm>
            <a:off x="618835" y="2256135"/>
            <a:ext cx="10344727"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a:cs typeface="+mn-cs"/>
              </a:rPr>
              <a:t>*29.	(I) Both surfaces of a double convex lens have radii of 31.4 cm. If the focal length is 28.9 cm, what is the index of refraction of the lens material?</a:t>
            </a:r>
          </a:p>
        </p:txBody>
      </p:sp>
    </p:spTree>
    <p:extLst>
      <p:ext uri="{BB962C8B-B14F-4D97-AF65-F5344CB8AC3E}">
        <p14:creationId xmlns:p14="http://schemas.microsoft.com/office/powerpoint/2010/main" val="229000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34_00CO"/>
          <p:cNvPicPr>
            <a:picLocks noChangeAspect="1" noChangeArrowheads="1"/>
          </p:cNvPicPr>
          <p:nvPr/>
        </p:nvPicPr>
        <p:blipFill>
          <a:blip r:embed="rId3">
            <a:extLst>
              <a:ext uri="{28A0092B-C50C-407E-A947-70E740481C1C}">
                <a14:useLocalDpi xmlns:a14="http://schemas.microsoft.com/office/drawing/2010/main" val="0"/>
              </a:ext>
            </a:extLst>
          </a:blip>
          <a:srcRect b="2625"/>
          <a:stretch>
            <a:fillRect/>
          </a:stretch>
        </p:blipFill>
        <p:spPr bwMode="auto">
          <a:xfrm>
            <a:off x="1865746" y="1668549"/>
            <a:ext cx="557212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62200" y="0"/>
            <a:ext cx="7772400" cy="12001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34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Waves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versus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Particles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Huygens’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Principle</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and Diffraction</a:t>
            </a:r>
            <a:endParaRPr kumimoji="0" lang="en-US" sz="3600" b="0" i="0" u="none" strike="noStrike" kern="0" cap="none" spc="0" normalizeH="0" baseline="0" noProof="0" dirty="0">
              <a:ln>
                <a:noFill/>
              </a:ln>
              <a:solidFill>
                <a:sysClr val="windowText" lastClr="000000"/>
              </a:solidFill>
              <a:effectLst/>
              <a:uLnTx/>
              <a:uFillTx/>
              <a:latin typeface="Comic Sans MS"/>
              <a:cs typeface="Arial" pitchFamily="34" charset="0"/>
            </a:endParaRPr>
          </a:p>
        </p:txBody>
      </p:sp>
    </p:spTree>
    <p:extLst>
      <p:ext uri="{BB962C8B-B14F-4D97-AF65-F5344CB8AC3E}">
        <p14:creationId xmlns:p14="http://schemas.microsoft.com/office/powerpoint/2010/main" val="167198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Figure_34_01"/>
          <p:cNvPicPr>
            <a:picLocks noChangeAspect="1" noChangeArrowheads="1"/>
          </p:cNvPicPr>
          <p:nvPr/>
        </p:nvPicPr>
        <p:blipFill>
          <a:blip r:embed="rId3">
            <a:extLst>
              <a:ext uri="{28A0092B-C50C-407E-A947-70E740481C1C}">
                <a14:useLocalDpi xmlns:a14="http://schemas.microsoft.com/office/drawing/2010/main" val="0"/>
              </a:ext>
            </a:extLst>
          </a:blip>
          <a:srcRect b="2673"/>
          <a:stretch>
            <a:fillRect/>
          </a:stretch>
        </p:blipFill>
        <p:spPr bwMode="auto">
          <a:xfrm>
            <a:off x="7463161" y="1555510"/>
            <a:ext cx="423545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621102" y="2339975"/>
            <a:ext cx="53097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Huygens’ principle: every point on a wave front acts as a point source; the wave front as it develops is tangent to all the wavelets.</a:t>
            </a:r>
          </a:p>
        </p:txBody>
      </p:sp>
      <p:sp>
        <p:nvSpPr>
          <p:cNvPr id="37892" name="Rectangle 5"/>
          <p:cNvSpPr>
            <a:spLocks noGrp="1" noChangeArrowheads="1"/>
          </p:cNvSpPr>
          <p:nvPr>
            <p:ph type="title" idx="4294967295"/>
          </p:nvPr>
        </p:nvSpPr>
        <p:spPr>
          <a:xfrm>
            <a:off x="1791989" y="73324"/>
            <a:ext cx="8442923" cy="1322388"/>
          </a:xfrm>
        </p:spPr>
        <p:txBody>
          <a:bodyPr/>
          <a:lstStyle/>
          <a:p>
            <a:pPr eaLnBrk="1" hangingPunct="1"/>
            <a:r>
              <a:rPr lang="en-US" altLang="en-US" dirty="0"/>
              <a:t>34-1 </a:t>
            </a:r>
            <a:r>
              <a:rPr lang="fr-FR" altLang="en-US" dirty="0" err="1"/>
              <a:t>Waves</a:t>
            </a:r>
            <a:r>
              <a:rPr lang="fr-FR" altLang="en-US" dirty="0"/>
              <a:t> versus </a:t>
            </a:r>
            <a:r>
              <a:rPr lang="fr-FR" altLang="en-US" dirty="0" err="1"/>
              <a:t>Particles</a:t>
            </a:r>
            <a:r>
              <a:rPr lang="fr-FR" altLang="en-US" dirty="0"/>
              <a:t>; Huygens’ </a:t>
            </a:r>
            <a:r>
              <a:rPr lang="fr-FR" altLang="en-US" dirty="0" err="1"/>
              <a:t>Principle</a:t>
            </a:r>
            <a:r>
              <a:rPr lang="fr-FR" altLang="en-US" dirty="0"/>
              <a:t> and Diffraction</a:t>
            </a:r>
            <a:endParaRPr lang="en-US" altLang="en-US" dirty="0"/>
          </a:p>
        </p:txBody>
      </p:sp>
    </p:spTree>
    <p:extLst>
      <p:ext uri="{BB962C8B-B14F-4D97-AF65-F5344CB8AC3E}">
        <p14:creationId xmlns:p14="http://schemas.microsoft.com/office/powerpoint/2010/main" val="201849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673350" y="1781175"/>
            <a:ext cx="684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Huygens’ principle is consistent with diffraction: The wave bend in behind an obstacle, this is called </a:t>
            </a:r>
            <a:r>
              <a:rPr kumimoji="0" lang="en-US" altLang="en-US" sz="2800" b="1" i="0" u="none"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diffraction</a:t>
            </a:r>
          </a:p>
        </p:txBody>
      </p:sp>
      <p:sp>
        <p:nvSpPr>
          <p:cNvPr id="38915" name="Rectangle 5"/>
          <p:cNvSpPr>
            <a:spLocks noGrp="1" noChangeArrowheads="1"/>
          </p:cNvSpPr>
          <p:nvPr>
            <p:ph type="title" idx="4294967295"/>
          </p:nvPr>
        </p:nvSpPr>
        <p:spPr>
          <a:xfrm>
            <a:off x="1524000" y="1"/>
            <a:ext cx="8229600" cy="1400175"/>
          </a:xfrm>
        </p:spPr>
        <p:txBody>
          <a:bodyPr/>
          <a:lstStyle/>
          <a:p>
            <a:pPr eaLnBrk="1" hangingPunct="1"/>
            <a:r>
              <a:rPr lang="en-US" altLang="en-US"/>
              <a:t>34-1 </a:t>
            </a:r>
            <a:r>
              <a:rPr lang="fr-FR" altLang="en-US"/>
              <a:t>Waves versus Particles; Huygens’ Principle and Diffraction</a:t>
            </a:r>
            <a:endParaRPr lang="en-US" altLang="en-US"/>
          </a:p>
        </p:txBody>
      </p:sp>
      <p:pic>
        <p:nvPicPr>
          <p:cNvPr id="38916" name="Picture 7" descr="Figure_34_02"/>
          <p:cNvPicPr>
            <a:picLocks noChangeAspect="1" noChangeArrowheads="1"/>
          </p:cNvPicPr>
          <p:nvPr/>
        </p:nvPicPr>
        <p:blipFill>
          <a:blip r:embed="rId3">
            <a:extLst>
              <a:ext uri="{28A0092B-C50C-407E-A947-70E740481C1C}">
                <a14:useLocalDpi xmlns:a14="http://schemas.microsoft.com/office/drawing/2010/main" val="0"/>
              </a:ext>
            </a:extLst>
          </a:blip>
          <a:srcRect b="16704"/>
          <a:stretch>
            <a:fillRect/>
          </a:stretch>
        </p:blipFill>
        <p:spPr bwMode="auto">
          <a:xfrm>
            <a:off x="1824039" y="3324226"/>
            <a:ext cx="8542337"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13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Figure_34_03"/>
          <p:cNvPicPr>
            <a:picLocks noChangeAspect="1" noChangeArrowheads="1"/>
          </p:cNvPicPr>
          <p:nvPr/>
        </p:nvPicPr>
        <p:blipFill>
          <a:blip r:embed="rId3">
            <a:extLst>
              <a:ext uri="{28A0092B-C50C-407E-A947-70E740481C1C}">
                <a14:useLocalDpi xmlns:a14="http://schemas.microsoft.com/office/drawing/2010/main" val="0"/>
              </a:ext>
            </a:extLst>
          </a:blip>
          <a:srcRect b="3148"/>
          <a:stretch>
            <a:fillRect/>
          </a:stretch>
        </p:blipFill>
        <p:spPr bwMode="auto">
          <a:xfrm>
            <a:off x="4593432" y="1462088"/>
            <a:ext cx="6921676"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Grp="1" noChangeArrowheads="1"/>
          </p:cNvSpPr>
          <p:nvPr>
            <p:ph type="title" idx="4294967295"/>
          </p:nvPr>
        </p:nvSpPr>
        <p:spPr>
          <a:xfrm>
            <a:off x="1524000" y="1"/>
            <a:ext cx="8229600" cy="1306513"/>
          </a:xfrm>
        </p:spPr>
        <p:txBody>
          <a:bodyPr/>
          <a:lstStyle/>
          <a:p>
            <a:pPr eaLnBrk="1" hangingPunct="1"/>
            <a:r>
              <a:rPr lang="en-US" altLang="en-US"/>
              <a:t>34-2 </a:t>
            </a:r>
            <a:r>
              <a:rPr lang="fr-FR" altLang="en-US"/>
              <a:t>Huygens’ Principle and the Law of Refraction</a:t>
            </a:r>
            <a:endParaRPr lang="en-US" altLang="en-US"/>
          </a:p>
        </p:txBody>
      </p:sp>
      <p:sp>
        <p:nvSpPr>
          <p:cNvPr id="16388" name="TextBox 1"/>
          <p:cNvSpPr txBox="1">
            <a:spLocks noChangeArrowheads="1"/>
          </p:cNvSpPr>
          <p:nvPr/>
        </p:nvSpPr>
        <p:spPr bwMode="auto">
          <a:xfrm>
            <a:off x="6096000" y="3643313"/>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θ</a:t>
            </a:r>
            <a:r>
              <a:rPr kumimoji="0" lang="en-US" altLang="en-US" sz="2800" b="0" i="0" u="none" strike="noStrike" kern="120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a:t>
            </a:r>
          </a:p>
        </p:txBody>
      </p:sp>
      <p:sp>
        <p:nvSpPr>
          <p:cNvPr id="16389" name="Rectangle 2"/>
          <p:cNvSpPr>
            <a:spLocks noChangeArrowheads="1"/>
          </p:cNvSpPr>
          <p:nvPr/>
        </p:nvSpPr>
        <p:spPr bwMode="auto">
          <a:xfrm>
            <a:off x="4691844" y="3905251"/>
            <a:ext cx="51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θ</a:t>
            </a:r>
            <a:r>
              <a:rPr kumimoji="0" lang="en-US" altLang="en-US" sz="2800" b="0" i="0" u="none" strike="noStrike" kern="120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a:t>
            </a:r>
          </a:p>
        </p:txBody>
      </p:sp>
      <p:sp>
        <p:nvSpPr>
          <p:cNvPr id="2" name="TextBox 1">
            <a:extLst>
              <a:ext uri="{FF2B5EF4-FFF2-40B4-BE49-F238E27FC236}">
                <a16:creationId xmlns:a16="http://schemas.microsoft.com/office/drawing/2014/main" id="{68D302E0-583A-43D5-8623-271BDF991D53}"/>
              </a:ext>
            </a:extLst>
          </p:cNvPr>
          <p:cNvSpPr txBox="1"/>
          <p:nvPr/>
        </p:nvSpPr>
        <p:spPr>
          <a:xfrm>
            <a:off x="461393" y="1728132"/>
            <a:ext cx="376665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Comic Sans MS"/>
                <a:ea typeface="ＭＳ Ｐゴシック"/>
              </a:rPr>
              <a:t> Newton believed that light was a particle only. Newton’s calculations of reflection and refraction did not distinguish between a wave and a particle, he also did not count for diffraction. He predicted in his theory that v</a:t>
            </a:r>
            <a:r>
              <a:rPr kumimoji="0" lang="en-US" sz="1800" b="1" i="0" u="none" strike="noStrike" kern="1200" cap="none" spc="0" normalizeH="0" baseline="-25000" noProof="0" dirty="0">
                <a:ln>
                  <a:noFill/>
                </a:ln>
                <a:solidFill>
                  <a:srgbClr val="333399"/>
                </a:solidFill>
                <a:effectLst/>
                <a:uLnTx/>
                <a:uFillTx/>
                <a:latin typeface="Comic Sans MS"/>
                <a:ea typeface="ＭＳ Ｐゴシック"/>
              </a:rPr>
              <a:t>2</a:t>
            </a:r>
            <a:r>
              <a:rPr kumimoji="0" lang="en-US" sz="1800" b="1" i="0" u="none" strike="noStrike" kern="1200" cap="none" spc="0" normalizeH="0" baseline="0" noProof="0" dirty="0">
                <a:ln>
                  <a:noFill/>
                </a:ln>
                <a:solidFill>
                  <a:srgbClr val="333399"/>
                </a:solidFill>
                <a:effectLst/>
                <a:uLnTx/>
                <a:uFillTx/>
                <a:latin typeface="Comic Sans MS"/>
                <a:ea typeface="ＭＳ Ｐゴシック"/>
              </a:rPr>
              <a:t>&gt;v</a:t>
            </a:r>
            <a:r>
              <a:rPr kumimoji="0" lang="en-US" sz="1800" b="1" i="0" u="none" strike="noStrike" kern="1200" cap="none" spc="0" normalizeH="0" baseline="-25000" noProof="0" dirty="0">
                <a:ln>
                  <a:noFill/>
                </a:ln>
                <a:solidFill>
                  <a:srgbClr val="333399"/>
                </a:solidFill>
                <a:effectLst/>
                <a:uLnTx/>
                <a:uFillTx/>
                <a:latin typeface="Comic Sans MS"/>
                <a:ea typeface="ＭＳ Ｐゴシック"/>
              </a:rPr>
              <a:t>1.</a:t>
            </a:r>
          </a:p>
        </p:txBody>
      </p:sp>
      <p:sp>
        <p:nvSpPr>
          <p:cNvPr id="3" name="TextBox 2">
            <a:extLst>
              <a:ext uri="{FF2B5EF4-FFF2-40B4-BE49-F238E27FC236}">
                <a16:creationId xmlns:a16="http://schemas.microsoft.com/office/drawing/2014/main" id="{675E9E52-2F61-4B00-AC26-A26008292B49}"/>
              </a:ext>
            </a:extLst>
          </p:cNvPr>
          <p:cNvSpPr txBox="1"/>
          <p:nvPr/>
        </p:nvSpPr>
        <p:spPr>
          <a:xfrm>
            <a:off x="352338" y="4167188"/>
            <a:ext cx="3896985" cy="1077218"/>
          </a:xfrm>
          <a:prstGeom prst="rect">
            <a:avLst/>
          </a:prstGeom>
          <a:noFill/>
        </p:spPr>
        <p:txBody>
          <a:bodyPr wrap="square" rtlCol="0">
            <a:spAutoFit/>
          </a:bodyPr>
          <a:lstStyle/>
          <a:p>
            <a:r>
              <a:rPr lang="en-US" sz="1600" b="1" dirty="0">
                <a:solidFill>
                  <a:schemeClr val="accent6">
                    <a:lumMod val="50000"/>
                  </a:schemeClr>
                </a:solidFill>
              </a:rPr>
              <a:t>We know that because of refraction v</a:t>
            </a:r>
            <a:r>
              <a:rPr lang="en-US" sz="1600" b="1" baseline="-25000" dirty="0">
                <a:solidFill>
                  <a:schemeClr val="accent6">
                    <a:lumMod val="50000"/>
                  </a:schemeClr>
                </a:solidFill>
              </a:rPr>
              <a:t>2</a:t>
            </a:r>
            <a:r>
              <a:rPr lang="en-US" sz="1600" b="1" dirty="0">
                <a:solidFill>
                  <a:schemeClr val="accent6">
                    <a:lumMod val="50000"/>
                  </a:schemeClr>
                </a:solidFill>
              </a:rPr>
              <a:t>&lt;v</a:t>
            </a:r>
            <a:r>
              <a:rPr lang="en-US" sz="1600" b="1" baseline="-25000" dirty="0">
                <a:solidFill>
                  <a:schemeClr val="accent6">
                    <a:lumMod val="50000"/>
                  </a:schemeClr>
                </a:solidFill>
              </a:rPr>
              <a:t>1 </a:t>
            </a:r>
            <a:r>
              <a:rPr lang="en-US" sz="1600" b="1" dirty="0">
                <a:solidFill>
                  <a:schemeClr val="accent6">
                    <a:lumMod val="50000"/>
                  </a:schemeClr>
                </a:solidFill>
              </a:rPr>
              <a:t>light will bend.</a:t>
            </a:r>
          </a:p>
          <a:p>
            <a:r>
              <a:rPr lang="en-US" sz="1600" b="1" dirty="0">
                <a:solidFill>
                  <a:schemeClr val="accent6">
                    <a:lumMod val="50000"/>
                  </a:schemeClr>
                </a:solidFill>
              </a:rPr>
              <a:t>And in 1850 Foucault measured v of light in water. </a:t>
            </a:r>
          </a:p>
        </p:txBody>
      </p:sp>
    </p:spTree>
    <p:extLst>
      <p:ext uri="{BB962C8B-B14F-4D97-AF65-F5344CB8AC3E}">
        <p14:creationId xmlns:p14="http://schemas.microsoft.com/office/powerpoint/2010/main" val="129781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003177" y="1757363"/>
            <a:ext cx="1016493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particle theory predicted that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400" b="1" i="1"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&gt;v</a:t>
            </a:r>
            <a:r>
              <a:rPr kumimoji="0" lang="en-US" altLang="en-US" sz="2400" b="1" i="1"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which is wrong when using geometry and speed of light changing in a medium.</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Huygens’ principle can also explain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law of refraction (Snell’s Law). </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As the wavelets propagate from each point, they propagate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more slowly in the medium of higher index of refraction.</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leads to a bend in the wave front and therefore in the ray.</a:t>
            </a:r>
          </a:p>
        </p:txBody>
      </p:sp>
      <p:sp>
        <p:nvSpPr>
          <p:cNvPr id="17411" name="Rectangle 4"/>
          <p:cNvSpPr>
            <a:spLocks noGrp="1" noChangeArrowheads="1"/>
          </p:cNvSpPr>
          <p:nvPr>
            <p:ph type="title" idx="4294967295"/>
          </p:nvPr>
        </p:nvSpPr>
        <p:spPr>
          <a:xfrm>
            <a:off x="1524000" y="0"/>
            <a:ext cx="8229600" cy="1282700"/>
          </a:xfrm>
        </p:spPr>
        <p:txBody>
          <a:bodyPr/>
          <a:lstStyle/>
          <a:p>
            <a:pPr eaLnBrk="1" hangingPunct="1"/>
            <a:r>
              <a:rPr lang="en-US" altLang="en-US"/>
              <a:t>34-2 </a:t>
            </a:r>
            <a:r>
              <a:rPr lang="fr-FR" altLang="en-US"/>
              <a:t>Huygens’ Principle and the Law of Refraction</a:t>
            </a:r>
            <a:endParaRPr lang="en-US" altLang="en-US"/>
          </a:p>
        </p:txBody>
      </p:sp>
    </p:spTree>
    <p:extLst>
      <p:ext uri="{BB962C8B-B14F-4D97-AF65-F5344CB8AC3E}">
        <p14:creationId xmlns:p14="http://schemas.microsoft.com/office/powerpoint/2010/main" val="13772801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1894</Words>
  <Application>Microsoft Office PowerPoint</Application>
  <PresentationFormat>Widescreen</PresentationFormat>
  <Paragraphs>142</Paragraphs>
  <Slides>24</Slides>
  <Notes>17</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2" baseType="lpstr">
      <vt:lpstr>ＭＳ Ｐゴシック</vt:lpstr>
      <vt:lpstr>ＭＳ Ｐゴシック</vt:lpstr>
      <vt:lpstr>Arial</vt:lpstr>
      <vt:lpstr>Calibri</vt:lpstr>
      <vt:lpstr>Cambria Math</vt:lpstr>
      <vt:lpstr>Comic Sans MS</vt:lpstr>
      <vt:lpstr>French Script MT</vt:lpstr>
      <vt:lpstr>Osaka</vt:lpstr>
      <vt:lpstr>Symbol</vt:lpstr>
      <vt:lpstr>Times New Roman</vt:lpstr>
      <vt:lpstr>Webdings</vt:lpstr>
      <vt:lpstr>ヒラギノ明朝 ProN W3</vt:lpstr>
      <vt:lpstr>Blank Presentation</vt:lpstr>
      <vt:lpstr>1_Blank Presentation</vt:lpstr>
      <vt:lpstr>4_Blank Presentation</vt:lpstr>
      <vt:lpstr>5_Blank Presentation</vt:lpstr>
      <vt:lpstr>3_Blank Presentation</vt:lpstr>
      <vt:lpstr>Equation</vt:lpstr>
      <vt:lpstr>PowerPoint Presentation</vt:lpstr>
      <vt:lpstr>  33-4 Lensmaker’s Equation</vt:lpstr>
      <vt:lpstr>33-4 Lensmaker’s Equation</vt:lpstr>
      <vt:lpstr>Problem 29</vt:lpstr>
      <vt:lpstr>PowerPoint Presentation</vt:lpstr>
      <vt:lpstr>34-1 Waves versus Particles; Huygens’ Principle and Diffraction</vt:lpstr>
      <vt:lpstr>34-1 Waves versus Particles; Huygens’ Principle and Diffraction</vt:lpstr>
      <vt:lpstr>34-2 Huygens’ Principle and the Law of Refraction</vt:lpstr>
      <vt:lpstr>34-2 Huygens’ Principle and the Law of Refraction</vt:lpstr>
      <vt:lpstr>34-2 Huygens’ Principle and the Law of Refraction</vt:lpstr>
      <vt:lpstr>34-3 Interference – Young’s Double-Slit Experiment</vt:lpstr>
      <vt:lpstr>PowerPoint Presentation</vt:lpstr>
      <vt:lpstr>34-3 Interference – Young’s Double-Slit Experiment</vt:lpstr>
      <vt:lpstr>Principle of Superposition</vt:lpstr>
      <vt:lpstr>What are PHASE differences?</vt:lpstr>
      <vt:lpstr>What causes Phase differences?</vt:lpstr>
      <vt:lpstr>34-3 Interference – Young’s Double-Slit Experiment</vt:lpstr>
      <vt:lpstr>34-3 Interference – Young’s Double-Slit Experiment</vt:lpstr>
      <vt:lpstr>Young’s Double Slit</vt:lpstr>
      <vt:lpstr>Young’s Double Slit</vt:lpstr>
      <vt:lpstr>Problem 3</vt:lpstr>
      <vt:lpstr>Problem 8</vt:lpstr>
      <vt:lpstr>34-3 Interference – Young’s Double-Slit Experiment</vt:lpstr>
      <vt:lpstr>Problem 12</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Amir, Fatima Zohra</cp:lastModifiedBy>
  <cp:revision>17</cp:revision>
  <cp:lastPrinted>2024-04-12T14:27:47Z</cp:lastPrinted>
  <dcterms:created xsi:type="dcterms:W3CDTF">2024-04-10T17:06:33Z</dcterms:created>
  <dcterms:modified xsi:type="dcterms:W3CDTF">2024-04-15T17:11:33Z</dcterms:modified>
</cp:coreProperties>
</file>