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9"/>
  </p:notesMasterIdLst>
  <p:handoutMasterIdLst>
    <p:handoutMasterId r:id="rId30"/>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80" r:id="rId20"/>
    <p:sldId id="281" r:id="rId21"/>
    <p:sldId id="274" r:id="rId22"/>
    <p:sldId id="275" r:id="rId23"/>
    <p:sldId id="273" r:id="rId24"/>
    <p:sldId id="276" r:id="rId25"/>
    <p:sldId id="277" r:id="rId26"/>
    <p:sldId id="296" r:id="rId27"/>
    <p:sldId id="298"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sorterViewPr>
    <p:cViewPr>
      <p:scale>
        <a:sx n="100" d="100"/>
        <a:sy n="100" d="100"/>
      </p:scale>
      <p:origin x="0" y="-90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D412BDA-3704-4A76-991F-163FD0FB5EB8}" type="datetimeFigureOut">
              <a:rPr lang="en-US" smtClean="0"/>
              <a:t>4/10/2024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8A4D799-8BF7-4601-96A4-3F91367BC27E}" type="slidenum">
              <a:rPr lang="en-US" smtClean="0"/>
              <a:t>‹#›</a:t>
            </a:fld>
            <a:endParaRPr lang="en-US"/>
          </a:p>
        </p:txBody>
      </p:sp>
    </p:spTree>
    <p:extLst>
      <p:ext uri="{BB962C8B-B14F-4D97-AF65-F5344CB8AC3E}">
        <p14:creationId xmlns:p14="http://schemas.microsoft.com/office/powerpoint/2010/main" val="2233717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73A3BA-1879-49F1-A2A8-C17B54AEABA3}" type="datetimeFigureOut">
              <a:rPr lang="en-US" smtClean="0"/>
              <a:t>4/10/2024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C50B782-D624-44C3-8D50-74CEA52D20F6}" type="slidenum">
              <a:rPr lang="en-US" smtClean="0"/>
              <a:t>‹#›</a:t>
            </a:fld>
            <a:endParaRPr lang="en-US"/>
          </a:p>
        </p:txBody>
      </p:sp>
    </p:spTree>
    <p:extLst>
      <p:ext uri="{BB962C8B-B14F-4D97-AF65-F5344CB8AC3E}">
        <p14:creationId xmlns:p14="http://schemas.microsoft.com/office/powerpoint/2010/main" val="273075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42803378" indent="-42287953" eaLnBrk="0" hangingPunct="0">
              <a:defRPr>
                <a:solidFill>
                  <a:schemeClr val="tx1"/>
                </a:solidFill>
                <a:latin typeface="Calibri" panose="020F0502020204030204" pitchFamily="34" charset="0"/>
                <a:cs typeface="Arial" panose="020B0604020202020204" pitchFamily="34" charset="0"/>
              </a:defRPr>
            </a:lvl2pPr>
            <a:lvl3pPr marL="1264653" indent="-251514" eaLnBrk="0" hangingPunct="0">
              <a:defRPr>
                <a:solidFill>
                  <a:schemeClr val="tx1"/>
                </a:solidFill>
                <a:latin typeface="Calibri" panose="020F0502020204030204" pitchFamily="34" charset="0"/>
                <a:cs typeface="Arial" panose="020B0604020202020204" pitchFamily="34" charset="0"/>
              </a:defRPr>
            </a:lvl3pPr>
            <a:lvl4pPr marL="1771225" indent="-251514" eaLnBrk="0" hangingPunct="0">
              <a:defRPr>
                <a:solidFill>
                  <a:schemeClr val="tx1"/>
                </a:solidFill>
                <a:latin typeface="Calibri" panose="020F0502020204030204" pitchFamily="34" charset="0"/>
                <a:cs typeface="Arial" panose="020B0604020202020204" pitchFamily="34" charset="0"/>
              </a:defRPr>
            </a:lvl4pPr>
            <a:lvl5pPr marL="2277792" indent="-251514" eaLnBrk="0" hangingPunct="0">
              <a:defRPr>
                <a:solidFill>
                  <a:schemeClr val="tx1"/>
                </a:solidFill>
                <a:latin typeface="Calibri" panose="020F0502020204030204" pitchFamily="34" charset="0"/>
                <a:cs typeface="Arial" panose="020B0604020202020204" pitchFamily="34" charset="0"/>
              </a:defRPr>
            </a:lvl5pPr>
            <a:lvl6pPr marL="2787906" indent="-25151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98018" indent="-25151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808129" indent="-25151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318241" indent="-25151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020225" eaLnBrk="1" fontAlgn="base" hangingPunct="1">
              <a:spcBef>
                <a:spcPct val="0"/>
              </a:spcBef>
              <a:spcAft>
                <a:spcPct val="0"/>
              </a:spcAft>
              <a:defRPr/>
            </a:pPr>
            <a:fld id="{968FDAFF-D9E8-4C9B-B980-71E293997485}" type="slidenum">
              <a:rPr lang="en-US" altLang="en-US">
                <a:solidFill>
                  <a:srgbClr val="000000"/>
                </a:solidFill>
                <a:latin typeface="Arial" panose="020B0604020202020204" pitchFamily="34" charset="0"/>
                <a:ea typeface="MS PGothic" panose="020B0600070205080204" pitchFamily="34" charset="-128"/>
              </a:rPr>
              <a:pPr defTabSz="1020225" eaLnBrk="1" fontAlgn="base" hangingPunct="1">
                <a:spcBef>
                  <a:spcPct val="0"/>
                </a:spcBef>
                <a:spcAft>
                  <a:spcPct val="0"/>
                </a:spcAft>
                <a:defRPr/>
              </a:pPr>
              <a:t>1</a:t>
            </a:fld>
            <a:endParaRPr lang="en-US" altLang="en-US">
              <a:solidFill>
                <a:srgbClr val="000000"/>
              </a:solidFill>
              <a:latin typeface="Arial" panose="020B0604020202020204" pitchFamily="34" charset="0"/>
              <a:ea typeface="MS PGothic" panose="020B0600070205080204" pitchFamily="34" charset="-128"/>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33 opener. Of the many optical devices we discuss in this Chapter, the magnifying glass is the simplest. Here it is magnifying part of page 886 of this Chapter, which describes how the magnifying glass works according to the ray model. In this Chapter we examine thin lenses in detail, seeing how to determine image position as a function of object position and the focal length of the lens, based on the ray model of light. We then examine optical devices including film and digital cameras, the human eye, eyeglasses, telescopes, and microscopes.</a:t>
            </a:r>
          </a:p>
        </p:txBody>
      </p:sp>
    </p:spTree>
    <p:extLst>
      <p:ext uri="{BB962C8B-B14F-4D97-AF65-F5344CB8AC3E}">
        <p14:creationId xmlns:p14="http://schemas.microsoft.com/office/powerpoint/2010/main" val="2757056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43939992" indent="-43409039" eaLnBrk="0" hangingPunct="0">
              <a:spcBef>
                <a:spcPct val="30000"/>
              </a:spcBef>
              <a:defRPr sz="1200">
                <a:solidFill>
                  <a:schemeClr val="tx1"/>
                </a:solidFill>
                <a:latin typeface="Calibri" panose="020F0502020204030204" pitchFamily="34" charset="0"/>
              </a:defRPr>
            </a:lvl2pPr>
            <a:lvl3pPr marL="1298289" indent="-258202" eaLnBrk="0" hangingPunct="0">
              <a:spcBef>
                <a:spcPct val="30000"/>
              </a:spcBef>
              <a:defRPr sz="1200">
                <a:solidFill>
                  <a:schemeClr val="tx1"/>
                </a:solidFill>
                <a:latin typeface="Calibri" panose="020F0502020204030204" pitchFamily="34" charset="0"/>
              </a:defRPr>
            </a:lvl3pPr>
            <a:lvl4pPr marL="1818334" indent="-258202" eaLnBrk="0" hangingPunct="0">
              <a:spcBef>
                <a:spcPct val="30000"/>
              </a:spcBef>
              <a:defRPr sz="1200">
                <a:solidFill>
                  <a:schemeClr val="tx1"/>
                </a:solidFill>
                <a:latin typeface="Calibri" panose="020F0502020204030204" pitchFamily="34" charset="0"/>
              </a:defRPr>
            </a:lvl4pPr>
            <a:lvl5pPr marL="2336557" indent="-258202" eaLnBrk="0" hangingPunct="0">
              <a:spcBef>
                <a:spcPct val="30000"/>
              </a:spcBef>
              <a:defRPr sz="1200">
                <a:solidFill>
                  <a:schemeClr val="tx1"/>
                </a:solidFill>
                <a:latin typeface="Calibri" panose="020F0502020204030204" pitchFamily="34" charset="0"/>
              </a:defRPr>
            </a:lvl5pPr>
            <a:lvl6pPr marL="2860237" indent="-258202" eaLnBrk="0" fontAlgn="base" hangingPunct="0">
              <a:spcBef>
                <a:spcPct val="30000"/>
              </a:spcBef>
              <a:spcAft>
                <a:spcPct val="0"/>
              </a:spcAft>
              <a:defRPr sz="1200">
                <a:solidFill>
                  <a:schemeClr val="tx1"/>
                </a:solidFill>
                <a:latin typeface="Calibri" panose="020F0502020204030204" pitchFamily="34" charset="0"/>
              </a:defRPr>
            </a:lvl6pPr>
            <a:lvl7pPr marL="3383917" indent="-258202" eaLnBrk="0" fontAlgn="base" hangingPunct="0">
              <a:spcBef>
                <a:spcPct val="30000"/>
              </a:spcBef>
              <a:spcAft>
                <a:spcPct val="0"/>
              </a:spcAft>
              <a:defRPr sz="1200">
                <a:solidFill>
                  <a:schemeClr val="tx1"/>
                </a:solidFill>
                <a:latin typeface="Calibri" panose="020F0502020204030204" pitchFamily="34" charset="0"/>
              </a:defRPr>
            </a:lvl7pPr>
            <a:lvl8pPr marL="3907596" indent="-258202" eaLnBrk="0" fontAlgn="base" hangingPunct="0">
              <a:spcBef>
                <a:spcPct val="30000"/>
              </a:spcBef>
              <a:spcAft>
                <a:spcPct val="0"/>
              </a:spcAft>
              <a:defRPr sz="1200">
                <a:solidFill>
                  <a:schemeClr val="tx1"/>
                </a:solidFill>
                <a:latin typeface="Calibri" panose="020F0502020204030204" pitchFamily="34" charset="0"/>
              </a:defRPr>
            </a:lvl8pPr>
            <a:lvl9pPr marL="4431275" indent="-258202" eaLnBrk="0" fontAlgn="base" hangingPunct="0">
              <a:spcBef>
                <a:spcPct val="30000"/>
              </a:spcBef>
              <a:spcAft>
                <a:spcPct val="0"/>
              </a:spcAft>
              <a:defRPr sz="1200">
                <a:solidFill>
                  <a:schemeClr val="tx1"/>
                </a:solidFill>
                <a:latin typeface="Calibri" panose="020F0502020204030204" pitchFamily="34" charset="0"/>
              </a:defRPr>
            </a:lvl9pPr>
          </a:lstStyle>
          <a:p>
            <a:pPr defTabSz="1027832" eaLnBrk="1" hangingPunct="1">
              <a:spcBef>
                <a:spcPct val="0"/>
              </a:spcBef>
              <a:defRPr/>
            </a:pPr>
            <a:fld id="{6BAC0AC6-AE55-40EF-817A-570779CDCA17}" type="slidenum">
              <a:rPr lang="en-US" altLang="en-US">
                <a:solidFill>
                  <a:srgbClr val="000000"/>
                </a:solidFill>
                <a:latin typeface="Arial" panose="020B0604020202020204" pitchFamily="34" charset="0"/>
                <a:ea typeface="MS PGothic" panose="020B0600070205080204" pitchFamily="34" charset="-128"/>
              </a:rPr>
              <a:pPr defTabSz="1027832" eaLnBrk="1" hangingPunct="1">
                <a:spcBef>
                  <a:spcPct val="0"/>
                </a:spcBef>
                <a:defRPr/>
              </a:pPr>
              <a:t>16</a:t>
            </a:fld>
            <a:endParaRPr lang="en-US" altLang="en-US">
              <a:solidFill>
                <a:srgbClr val="000000"/>
              </a:solidFill>
              <a:latin typeface="Arial" panose="020B0604020202020204" pitchFamily="34" charset="0"/>
              <a:ea typeface="MS PGothic" panose="020B0600070205080204" pitchFamily="34" charset="-128"/>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Figure 33-12. An object placed within the focal point of a converging lens produces a virtual image. Example 33–3.</a:t>
            </a:r>
          </a:p>
          <a:p>
            <a:pPr eaLnBrk="1" hangingPunct="1">
              <a:spcBef>
                <a:spcPct val="0"/>
              </a:spcBef>
            </a:pPr>
            <a:r>
              <a:rPr lang="en-US" altLang="en-US" dirty="0"/>
              <a:t>Solution: a. The thin lens equation gives d</a:t>
            </a:r>
            <a:r>
              <a:rPr lang="en-US" altLang="en-US" baseline="-25000" dirty="0"/>
              <a:t>i</a:t>
            </a:r>
            <a:r>
              <a:rPr lang="en-US" altLang="en-US" dirty="0"/>
              <a:t> = -30 cm and m = 3.0. The image is virtual, enlarged, and upright.</a:t>
            </a:r>
          </a:p>
          <a:p>
            <a:pPr eaLnBrk="1" hangingPunct="1">
              <a:spcBef>
                <a:spcPct val="0"/>
              </a:spcBef>
            </a:pPr>
            <a:r>
              <a:rPr lang="en-US" altLang="en-US" dirty="0"/>
              <a:t>b. See the figure.</a:t>
            </a:r>
          </a:p>
        </p:txBody>
      </p:sp>
    </p:spTree>
    <p:extLst>
      <p:ext uri="{BB962C8B-B14F-4D97-AF65-F5344CB8AC3E}">
        <p14:creationId xmlns:p14="http://schemas.microsoft.com/office/powerpoint/2010/main" val="144782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42803378" indent="-42287953" eaLnBrk="0" hangingPunct="0">
              <a:defRPr>
                <a:solidFill>
                  <a:schemeClr val="tx1"/>
                </a:solidFill>
                <a:latin typeface="Calibri" panose="020F0502020204030204" pitchFamily="34" charset="0"/>
                <a:cs typeface="Arial" panose="020B0604020202020204" pitchFamily="34" charset="0"/>
              </a:defRPr>
            </a:lvl2pPr>
            <a:lvl3pPr marL="1264653" indent="-251514" eaLnBrk="0" hangingPunct="0">
              <a:defRPr>
                <a:solidFill>
                  <a:schemeClr val="tx1"/>
                </a:solidFill>
                <a:latin typeface="Calibri" panose="020F0502020204030204" pitchFamily="34" charset="0"/>
                <a:cs typeface="Arial" panose="020B0604020202020204" pitchFamily="34" charset="0"/>
              </a:defRPr>
            </a:lvl3pPr>
            <a:lvl4pPr marL="1771225" indent="-251514" eaLnBrk="0" hangingPunct="0">
              <a:defRPr>
                <a:solidFill>
                  <a:schemeClr val="tx1"/>
                </a:solidFill>
                <a:latin typeface="Calibri" panose="020F0502020204030204" pitchFamily="34" charset="0"/>
                <a:cs typeface="Arial" panose="020B0604020202020204" pitchFamily="34" charset="0"/>
              </a:defRPr>
            </a:lvl4pPr>
            <a:lvl5pPr marL="2277792" indent="-251514" eaLnBrk="0" hangingPunct="0">
              <a:defRPr>
                <a:solidFill>
                  <a:schemeClr val="tx1"/>
                </a:solidFill>
                <a:latin typeface="Calibri" panose="020F0502020204030204" pitchFamily="34" charset="0"/>
                <a:cs typeface="Arial" panose="020B0604020202020204" pitchFamily="34" charset="0"/>
              </a:defRPr>
            </a:lvl5pPr>
            <a:lvl6pPr marL="2787906" indent="-25151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98018" indent="-25151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808129" indent="-25151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318241" indent="-25151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020225" eaLnBrk="1" fontAlgn="base" hangingPunct="1">
              <a:spcBef>
                <a:spcPct val="0"/>
              </a:spcBef>
              <a:spcAft>
                <a:spcPct val="0"/>
              </a:spcAft>
              <a:defRPr/>
            </a:pPr>
            <a:fld id="{B25EF726-3696-4083-A2EA-33D1C9C6896B}" type="slidenum">
              <a:rPr lang="en-US" altLang="en-US">
                <a:solidFill>
                  <a:srgbClr val="000000"/>
                </a:solidFill>
                <a:latin typeface="Arial" panose="020B0604020202020204" pitchFamily="34" charset="0"/>
                <a:ea typeface="MS PGothic" panose="020B0600070205080204" pitchFamily="34" charset="-128"/>
              </a:rPr>
              <a:pPr defTabSz="1020225" eaLnBrk="1" fontAlgn="base" hangingPunct="1">
                <a:spcBef>
                  <a:spcPct val="0"/>
                </a:spcBef>
                <a:spcAft>
                  <a:spcPct val="0"/>
                </a:spcAft>
                <a:defRPr/>
              </a:pPr>
              <a:t>2</a:t>
            </a:fld>
            <a:endParaRPr lang="en-US" altLang="en-US">
              <a:solidFill>
                <a:srgbClr val="000000"/>
              </a:solidFill>
              <a:latin typeface="Arial" panose="020B0604020202020204" pitchFamily="34" charset="0"/>
              <a:ea typeface="MS PGothic" panose="020B0600070205080204" pitchFamily="34" charset="-128"/>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33-2. (a) Converging lenses and (b) diverging lenses, shown in cross section. Converging lenses are thicker in the center whereas diverging lenses are thinner in the center. (c) Photo of a converging lens (on the left) and a diverging lens (right). (d) Converging lenses (above), and diverging lenses (below), lying flat, and raised off the paper to form images.</a:t>
            </a:r>
          </a:p>
        </p:txBody>
      </p:sp>
    </p:spTree>
    <p:extLst>
      <p:ext uri="{BB962C8B-B14F-4D97-AF65-F5344CB8AC3E}">
        <p14:creationId xmlns:p14="http://schemas.microsoft.com/office/powerpoint/2010/main" val="376231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368552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42803378" indent="-42287953" eaLnBrk="0" hangingPunct="0">
              <a:defRPr>
                <a:solidFill>
                  <a:schemeClr val="tx1"/>
                </a:solidFill>
                <a:latin typeface="Calibri" panose="020F0502020204030204" pitchFamily="34" charset="0"/>
                <a:cs typeface="Arial" panose="020B0604020202020204" pitchFamily="34" charset="0"/>
              </a:defRPr>
            </a:lvl2pPr>
            <a:lvl3pPr marL="1264653" indent="-251514" eaLnBrk="0" hangingPunct="0">
              <a:defRPr>
                <a:solidFill>
                  <a:schemeClr val="tx1"/>
                </a:solidFill>
                <a:latin typeface="Calibri" panose="020F0502020204030204" pitchFamily="34" charset="0"/>
                <a:cs typeface="Arial" panose="020B0604020202020204" pitchFamily="34" charset="0"/>
              </a:defRPr>
            </a:lvl3pPr>
            <a:lvl4pPr marL="1771225" indent="-251514" eaLnBrk="0" hangingPunct="0">
              <a:defRPr>
                <a:solidFill>
                  <a:schemeClr val="tx1"/>
                </a:solidFill>
                <a:latin typeface="Calibri" panose="020F0502020204030204" pitchFamily="34" charset="0"/>
                <a:cs typeface="Arial" panose="020B0604020202020204" pitchFamily="34" charset="0"/>
              </a:defRPr>
            </a:lvl4pPr>
            <a:lvl5pPr marL="2277792" indent="-251514" eaLnBrk="0" hangingPunct="0">
              <a:defRPr>
                <a:solidFill>
                  <a:schemeClr val="tx1"/>
                </a:solidFill>
                <a:latin typeface="Calibri" panose="020F0502020204030204" pitchFamily="34" charset="0"/>
                <a:cs typeface="Arial" panose="020B0604020202020204" pitchFamily="34" charset="0"/>
              </a:defRPr>
            </a:lvl5pPr>
            <a:lvl6pPr marL="2787906" indent="-25151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98018" indent="-25151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808129" indent="-25151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318241" indent="-25151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020225" eaLnBrk="1" fontAlgn="base" hangingPunct="1">
              <a:spcBef>
                <a:spcPct val="0"/>
              </a:spcBef>
              <a:spcAft>
                <a:spcPct val="0"/>
              </a:spcAft>
              <a:defRPr/>
            </a:pPr>
            <a:fld id="{D6492B84-2437-4F92-B2B0-BEFD6A1C2AAB}" type="slidenum">
              <a:rPr lang="en-US" altLang="en-US">
                <a:solidFill>
                  <a:srgbClr val="000000"/>
                </a:solidFill>
                <a:latin typeface="Arial" panose="020B0604020202020204" pitchFamily="34" charset="0"/>
                <a:ea typeface="MS PGothic" panose="020B0600070205080204" pitchFamily="34" charset="-128"/>
              </a:rPr>
              <a:pPr defTabSz="1020225" eaLnBrk="1" fontAlgn="base" hangingPunct="1">
                <a:spcBef>
                  <a:spcPct val="0"/>
                </a:spcBef>
                <a:spcAft>
                  <a:spcPct val="0"/>
                </a:spcAft>
                <a:defRPr/>
              </a:pPr>
              <a:t>5</a:t>
            </a:fld>
            <a:endParaRPr lang="en-US" altLang="en-US">
              <a:solidFill>
                <a:srgbClr val="000000"/>
              </a:solidFill>
              <a:latin typeface="Arial" panose="020B0604020202020204" pitchFamily="34" charset="0"/>
              <a:ea typeface="MS PGothic" panose="020B0600070205080204" pitchFamily="34" charset="-128"/>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33-3. Parallel rays are brought to a focus by a converging thin lens.</a:t>
            </a:r>
          </a:p>
        </p:txBody>
      </p:sp>
    </p:spTree>
    <p:extLst>
      <p:ext uri="{BB962C8B-B14F-4D97-AF65-F5344CB8AC3E}">
        <p14:creationId xmlns:p14="http://schemas.microsoft.com/office/powerpoint/2010/main" val="285475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42803378" indent="-42287953" eaLnBrk="0" hangingPunct="0">
              <a:defRPr>
                <a:solidFill>
                  <a:schemeClr val="tx1"/>
                </a:solidFill>
                <a:latin typeface="Calibri" panose="020F0502020204030204" pitchFamily="34" charset="0"/>
                <a:cs typeface="Arial" panose="020B0604020202020204" pitchFamily="34" charset="0"/>
              </a:defRPr>
            </a:lvl2pPr>
            <a:lvl3pPr marL="1264653" indent="-251514" eaLnBrk="0" hangingPunct="0">
              <a:defRPr>
                <a:solidFill>
                  <a:schemeClr val="tx1"/>
                </a:solidFill>
                <a:latin typeface="Calibri" panose="020F0502020204030204" pitchFamily="34" charset="0"/>
                <a:cs typeface="Arial" panose="020B0604020202020204" pitchFamily="34" charset="0"/>
              </a:defRPr>
            </a:lvl3pPr>
            <a:lvl4pPr marL="1771225" indent="-251514" eaLnBrk="0" hangingPunct="0">
              <a:defRPr>
                <a:solidFill>
                  <a:schemeClr val="tx1"/>
                </a:solidFill>
                <a:latin typeface="Calibri" panose="020F0502020204030204" pitchFamily="34" charset="0"/>
                <a:cs typeface="Arial" panose="020B0604020202020204" pitchFamily="34" charset="0"/>
              </a:defRPr>
            </a:lvl4pPr>
            <a:lvl5pPr marL="2277792" indent="-251514" eaLnBrk="0" hangingPunct="0">
              <a:defRPr>
                <a:solidFill>
                  <a:schemeClr val="tx1"/>
                </a:solidFill>
                <a:latin typeface="Calibri" panose="020F0502020204030204" pitchFamily="34" charset="0"/>
                <a:cs typeface="Arial" panose="020B0604020202020204" pitchFamily="34" charset="0"/>
              </a:defRPr>
            </a:lvl5pPr>
            <a:lvl6pPr marL="2787906" indent="-25151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98018" indent="-25151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808129" indent="-25151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318241" indent="-25151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020225" eaLnBrk="1" fontAlgn="base" hangingPunct="1">
              <a:spcBef>
                <a:spcPct val="0"/>
              </a:spcBef>
              <a:spcAft>
                <a:spcPct val="0"/>
              </a:spcAft>
              <a:defRPr/>
            </a:pPr>
            <a:fld id="{B21B8666-ED08-4412-A64A-19E7D5A4529A}" type="slidenum">
              <a:rPr lang="en-US" altLang="en-US">
                <a:solidFill>
                  <a:srgbClr val="000000"/>
                </a:solidFill>
                <a:latin typeface="Arial" panose="020B0604020202020204" pitchFamily="34" charset="0"/>
                <a:ea typeface="MS PGothic" panose="020B0600070205080204" pitchFamily="34" charset="-128"/>
              </a:rPr>
              <a:pPr defTabSz="1020225" eaLnBrk="1" fontAlgn="base" hangingPunct="1">
                <a:spcBef>
                  <a:spcPct val="0"/>
                </a:spcBef>
                <a:spcAft>
                  <a:spcPct val="0"/>
                </a:spcAft>
                <a:defRPr/>
              </a:pPr>
              <a:t>6</a:t>
            </a:fld>
            <a:endParaRPr lang="en-US" altLang="en-US">
              <a:solidFill>
                <a:srgbClr val="000000"/>
              </a:solidFill>
              <a:latin typeface="Arial" panose="020B0604020202020204" pitchFamily="34" charset="0"/>
              <a:ea typeface="MS PGothic" panose="020B0600070205080204" pitchFamily="34" charset="-128"/>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33-5. Diverging lens.</a:t>
            </a:r>
          </a:p>
        </p:txBody>
      </p:sp>
    </p:spTree>
    <p:extLst>
      <p:ext uri="{BB962C8B-B14F-4D97-AF65-F5344CB8AC3E}">
        <p14:creationId xmlns:p14="http://schemas.microsoft.com/office/powerpoint/2010/main" val="210414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1657086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3474993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72796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2580756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9A347C-BB21-4C55-9E26-37E82C53549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F8FC5F-1188-49FC-BD8D-78F78D256A30}"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63733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D0C8D7-D672-4D85-AA8F-FDB6A647624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5DABC5-C1D8-4CC6-A47B-C9CEC330B291}"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73372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72E3A8-FE97-4487-9FFB-AF6CD027918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CE5EA1-1104-4932-BFC1-907EB3ADA436}"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26239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137219" name="Rectangle 3"/>
          <p:cNvSpPr>
            <a:spLocks noGrp="1" noChangeArrowheads="1"/>
          </p:cNvSpPr>
          <p:nvPr>
            <p:ph type="subTitle" idx="1"/>
          </p:nvPr>
        </p:nvSpPr>
        <p:spPr>
          <a:xfrm>
            <a:off x="1828800" y="3886200"/>
            <a:ext cx="8534400" cy="1752600"/>
          </a:xfrm>
        </p:spPr>
        <p:txBody>
          <a:bodyPr/>
          <a:lstStyle>
            <a:lvl1pPr marL="0" indent="0" algn="ctr">
              <a:buFont typeface="Webdings" pitchFamily="18" charset="2"/>
              <a:buNone/>
              <a:defRPr/>
            </a:lvl1pPr>
          </a:lstStyle>
          <a:p>
            <a:r>
              <a:rPr lang="en-US"/>
              <a:t>Click to edit Master subtitle style</a:t>
            </a:r>
          </a:p>
        </p:txBody>
      </p:sp>
      <p:sp>
        <p:nvSpPr>
          <p:cNvPr id="4" name="Rectangle 4"/>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 name="Rectangle 5"/>
          <p:cNvSpPr>
            <a:spLocks noGrp="1" noChangeArrowheads="1"/>
          </p:cNvSpPr>
          <p:nvPr>
            <p:ph type="ftr" sz="quarter" idx="11"/>
          </p:nvPr>
        </p:nvSpPr>
        <p:spPr bwMode="auto">
          <a:xfrm>
            <a:off x="4165600" y="6248400"/>
            <a:ext cx="3860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Rectangle 6"/>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panose="020B0604020202020204" pitchFamily="34" charset="0"/>
                <a:cs typeface="Osaka"/>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C7361B57-EFF5-4A79-ADC1-E1281E5F853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2228520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96339" y="1687513"/>
            <a:ext cx="11614151" cy="20873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6316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99993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8138"/>
            <a:ext cx="5080000"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8138"/>
            <a:ext cx="5080000"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21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3297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4297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347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705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E74166F-10CB-4308-B1FC-6176E697DF0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0B7CE1-59C5-441F-AB18-39D168C01A10}"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211977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1160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19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17467" y="195263"/>
            <a:ext cx="2760133"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4951" y="195263"/>
            <a:ext cx="8079316"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836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eaLnBrk="1" fontAlgn="auto" hangingPunct="1">
              <a:spcBef>
                <a:spcPts val="0"/>
              </a:spcBef>
              <a:spcAft>
                <a:spcPts val="0"/>
              </a:spcAft>
              <a:defRPr>
                <a:solidFill>
                  <a:prstClr val="black">
                    <a:tint val="75000"/>
                  </a:prstClr>
                </a:solidFill>
                <a:latin typeface="Comic Sans MS" pitchFamily="66" charset="0"/>
                <a:ea typeface="MS PGothic" pitchFamily="34" charset="-128"/>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EAB7133-B865-4087-B22E-531E1FD4A72B}"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733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6CF12FA-4E59-4430-AC48-CB285979DC89}"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4/10/2024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D766718-A12A-4724-82D4-4CA81D1023B9}"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44164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38CD8C7-740C-4F17-9EBF-C8AB61D6072F}"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4/10/2024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8EAB15A-53FB-41EE-91A0-53F0EAD29E40}"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33722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22AA22D-2ACD-4524-BC71-B952AF285415}"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4/10/2024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F4C799B-EF6A-43C0-8641-E9166A5B9379}"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39640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9" y="1535113"/>
            <a:ext cx="538903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9" y="2174875"/>
            <a:ext cx="538903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8D19CDA-C1B7-44D3-B37C-8240BA2B3BF9}"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4/10/2024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23DF7C1-5131-4637-92FB-DE1A9E084802}"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619163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0DE3E08-4F4F-4E1F-9B34-47D18C40A941}"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4/10/2024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5"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0378246-5291-486E-A6A7-E0E0CC7E6B78}"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2929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0555FF6-5B92-4AAE-A4EB-341A2E349154}"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4/10/2024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4"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1C7B666-3731-4F11-A8BB-0FA6EE9C7969}"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10540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921488-0FB1-4604-A9FA-BF892DF89C7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7F64DF-EADC-4CC1-9A61-55F7EA095442}"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109059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42" y="273067"/>
            <a:ext cx="6815665"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0"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00972B8-1155-4A7C-B267-F7144A9067EE}"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4/10/2024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8FA680F-DFF4-4D2F-BAD6-9C51A33D893A}"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705473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536AC04-8A33-4D3D-B4D5-09C959998267}"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4/10/2024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1752B11-85B6-4DF5-9CE3-715CB020395C}"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89738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42044BF-5AAC-40CD-835E-70BB6630BA95}"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4/10/2024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B056B2-FA24-4986-AB30-52CA4CEA2B22}"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5861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5"/>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55"/>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52F545A-FF43-462E-BDE0-C4AB5D7103AF}"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4/10/2024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0F94230-9BD2-4B13-B530-AD7BF1135339}"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867565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137219" name="Rectangle 3"/>
          <p:cNvSpPr>
            <a:spLocks noGrp="1" noChangeArrowheads="1"/>
          </p:cNvSpPr>
          <p:nvPr>
            <p:ph type="subTitle" idx="1"/>
          </p:nvPr>
        </p:nvSpPr>
        <p:spPr>
          <a:xfrm>
            <a:off x="1828800" y="3886200"/>
            <a:ext cx="8534400" cy="1752600"/>
          </a:xfrm>
        </p:spPr>
        <p:txBody>
          <a:bodyPr/>
          <a:lstStyle>
            <a:lvl1pPr marL="0" indent="0" algn="ctr">
              <a:buFont typeface="Webdings" pitchFamily="18" charset="2"/>
              <a:buNone/>
              <a:defRPr/>
            </a:lvl1pPr>
          </a:lstStyle>
          <a:p>
            <a:r>
              <a:rPr lang="en-US"/>
              <a:t>Click to edit Master subtitle style</a:t>
            </a:r>
          </a:p>
        </p:txBody>
      </p:sp>
      <p:sp>
        <p:nvSpPr>
          <p:cNvPr id="4" name="Rectangle 4"/>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5" name="Rectangle 5"/>
          <p:cNvSpPr>
            <a:spLocks noGrp="1" noChangeArrowheads="1"/>
          </p:cNvSpPr>
          <p:nvPr>
            <p:ph type="ftr" sz="quarter" idx="11"/>
          </p:nvPr>
        </p:nvSpPr>
        <p:spPr bwMode="auto">
          <a:xfrm>
            <a:off x="4165600" y="6248400"/>
            <a:ext cx="3860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cs typeface="+mn-cs"/>
            </a:endParaRPr>
          </a:p>
        </p:txBody>
      </p:sp>
      <p:sp>
        <p:nvSpPr>
          <p:cNvPr id="6" name="Rectangle 6"/>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panose="020B0604020202020204" pitchFamily="34" charset="0"/>
                <a:cs typeface="Osaka"/>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A6999B3-307C-4352-B479-89901809D17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976419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96339" y="1687513"/>
            <a:ext cx="11614151" cy="20873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8337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18179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8138"/>
            <a:ext cx="5080000"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8138"/>
            <a:ext cx="5080000"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8623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2730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288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513294-5CCB-4A7E-AA41-012128BE616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1C36B3-4A21-4620-AC74-DE8B10FFE6E2}"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536612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97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6120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8356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7315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17467" y="195263"/>
            <a:ext cx="2760133"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4951" y="195263"/>
            <a:ext cx="8079316"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458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33F81D-FB3A-45B8-964D-2C4E6EB39CD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1664A5-53E0-40BE-A275-837712C13A89}"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39786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10DCEA-53AD-434D-955A-9B0DE9F13D5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866B4B-9DDA-46FF-8ED7-4E9FF8F758D6}"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33482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5F5958-40AD-4879-B82C-F9D94DD4656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E1CB77-65A0-4E1C-A917-FE05879D044E}"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50071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101A01-53C2-4990-9132-6B4164F0AB1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7247488-4A70-4641-953A-F50DCB954DB9}"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68100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F29C3B-B6D7-4DED-80BD-1AF7637317D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42A4CC-9AAE-4942-B184-53A893C7B47C}"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97836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21799D-93F3-412A-A37D-C67A23AC672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6D4EB7-333C-47D5-BEEC-5D7A3DEDD5B5}"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557113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03201" y="195263"/>
            <a:ext cx="116459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296334" y="1687514"/>
            <a:ext cx="11614151"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17"/>
          <p:cNvSpPr>
            <a:spLocks noChangeArrowheads="1"/>
          </p:cNvSpPr>
          <p:nvPr/>
        </p:nvSpPr>
        <p:spPr bwMode="auto">
          <a:xfrm>
            <a:off x="0" y="1447800"/>
            <a:ext cx="12192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pic>
        <p:nvPicPr>
          <p:cNvPr id="2053" name="Picture 5" descr="Badding_Fiber1_crop.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95388"/>
            <a:ext cx="12192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627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600">
          <a:solidFill>
            <a:schemeClr val="tx1"/>
          </a:solidFill>
          <a:latin typeface="+mj-lt"/>
          <a:ea typeface="+mj-ea"/>
          <a:cs typeface="Osaka"/>
        </a:defRPr>
      </a:lvl1pPr>
      <a:lvl2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2pPr>
      <a:lvl3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3pPr>
      <a:lvl4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4pPr>
      <a:lvl5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5pPr>
      <a:lvl6pPr marL="457200" algn="l" rtl="0" fontAlgn="base">
        <a:spcBef>
          <a:spcPct val="0"/>
        </a:spcBef>
        <a:spcAft>
          <a:spcPct val="0"/>
        </a:spcAft>
        <a:defRPr sz="3600">
          <a:solidFill>
            <a:schemeClr val="tx1"/>
          </a:solidFill>
          <a:latin typeface="Comic Sans MS" pitchFamily="66" charset="0"/>
          <a:ea typeface="Osaka" pitchFamily="96" charset="-128"/>
        </a:defRPr>
      </a:lvl6pPr>
      <a:lvl7pPr marL="914400" algn="l" rtl="0" fontAlgn="base">
        <a:spcBef>
          <a:spcPct val="0"/>
        </a:spcBef>
        <a:spcAft>
          <a:spcPct val="0"/>
        </a:spcAft>
        <a:defRPr sz="3600">
          <a:solidFill>
            <a:schemeClr val="tx1"/>
          </a:solidFill>
          <a:latin typeface="Comic Sans MS" pitchFamily="66" charset="0"/>
          <a:ea typeface="Osaka" pitchFamily="96" charset="-128"/>
        </a:defRPr>
      </a:lvl7pPr>
      <a:lvl8pPr marL="1371600" algn="l" rtl="0" fontAlgn="base">
        <a:spcBef>
          <a:spcPct val="0"/>
        </a:spcBef>
        <a:spcAft>
          <a:spcPct val="0"/>
        </a:spcAft>
        <a:defRPr sz="3600">
          <a:solidFill>
            <a:schemeClr val="tx1"/>
          </a:solidFill>
          <a:latin typeface="Comic Sans MS" pitchFamily="66" charset="0"/>
          <a:ea typeface="Osaka" pitchFamily="96" charset="-128"/>
        </a:defRPr>
      </a:lvl8pPr>
      <a:lvl9pPr marL="1828800" algn="l" rtl="0" fontAlgn="base">
        <a:spcBef>
          <a:spcPct val="0"/>
        </a:spcBef>
        <a:spcAft>
          <a:spcPct val="0"/>
        </a:spcAft>
        <a:defRPr sz="3600">
          <a:solidFill>
            <a:schemeClr val="tx1"/>
          </a:solidFill>
          <a:latin typeface="Comic Sans MS" pitchFamily="66" charset="0"/>
          <a:ea typeface="Osaka" pitchFamily="96" charset="-128"/>
        </a:defRPr>
      </a:lvl9pPr>
    </p:titleStyle>
    <p:bodyStyle>
      <a:lvl1pPr algn="l" rtl="0" eaLnBrk="0" fontAlgn="base" hangingPunct="0">
        <a:spcBef>
          <a:spcPct val="20000"/>
        </a:spcBef>
        <a:spcAft>
          <a:spcPct val="0"/>
        </a:spcAft>
        <a:defRPr sz="2800">
          <a:solidFill>
            <a:schemeClr val="tx1"/>
          </a:solidFill>
          <a:latin typeface="+mn-lt"/>
          <a:ea typeface="+mn-ea"/>
          <a:cs typeface="Osaka"/>
        </a:defRPr>
      </a:lvl1pPr>
      <a:lvl2pPr marL="514350" indent="-171450" algn="l" rtl="0" eaLnBrk="0" fontAlgn="base" hangingPunct="0">
        <a:spcBef>
          <a:spcPct val="20000"/>
        </a:spcBef>
        <a:spcAft>
          <a:spcPct val="0"/>
        </a:spcAft>
        <a:defRPr sz="2400">
          <a:solidFill>
            <a:schemeClr val="tx1"/>
          </a:solidFill>
          <a:latin typeface="+mn-lt"/>
          <a:ea typeface="+mn-ea"/>
          <a:cs typeface="Osaka"/>
        </a:defRPr>
      </a:lvl2pPr>
      <a:lvl3pPr marL="857250" indent="-171450" algn="l" rtl="0" eaLnBrk="0" fontAlgn="base" hangingPunct="0">
        <a:spcBef>
          <a:spcPct val="20000"/>
        </a:spcBef>
        <a:spcAft>
          <a:spcPct val="0"/>
        </a:spcAft>
        <a:defRPr sz="2200">
          <a:solidFill>
            <a:schemeClr val="tx1"/>
          </a:solidFill>
          <a:latin typeface="+mn-lt"/>
          <a:ea typeface="+mn-ea"/>
          <a:cs typeface="Osaka"/>
        </a:defRPr>
      </a:lvl3pPr>
      <a:lvl4pPr marL="1200150" indent="-171450" algn="l" rtl="0" eaLnBrk="0" fontAlgn="base" hangingPunct="0">
        <a:spcBef>
          <a:spcPct val="20000"/>
        </a:spcBef>
        <a:spcAft>
          <a:spcPct val="0"/>
        </a:spcAft>
        <a:defRPr sz="2000">
          <a:solidFill>
            <a:schemeClr val="tx1"/>
          </a:solidFill>
          <a:latin typeface="+mn-lt"/>
          <a:ea typeface="+mn-ea"/>
          <a:cs typeface="Osaka"/>
        </a:defRPr>
      </a:lvl4pPr>
      <a:lvl5pPr marL="1543050" indent="-171450" algn="l" rtl="0" eaLnBrk="0" fontAlgn="base" hangingPunct="0">
        <a:spcBef>
          <a:spcPct val="20000"/>
        </a:spcBef>
        <a:spcAft>
          <a:spcPct val="0"/>
        </a:spcAft>
        <a:defRPr sz="2000">
          <a:solidFill>
            <a:schemeClr val="tx1"/>
          </a:solidFill>
          <a:latin typeface="+mn-lt"/>
          <a:ea typeface="+mn-ea"/>
          <a:cs typeface="Osaka"/>
        </a:defRPr>
      </a:lvl5pPr>
      <a:lvl6pPr marL="2000250" indent="-171450" algn="l" rtl="0" fontAlgn="base">
        <a:spcBef>
          <a:spcPct val="20000"/>
        </a:spcBef>
        <a:spcAft>
          <a:spcPct val="0"/>
        </a:spcAft>
        <a:buFont typeface="Webdings" pitchFamily="18" charset="2"/>
        <a:buChar char="þ"/>
        <a:defRPr sz="2000">
          <a:solidFill>
            <a:schemeClr val="tx1"/>
          </a:solidFill>
          <a:latin typeface="+mn-lt"/>
          <a:ea typeface="+mn-ea"/>
        </a:defRPr>
      </a:lvl6pPr>
      <a:lvl7pPr marL="2457450" indent="-171450" algn="l" rtl="0" fontAlgn="base">
        <a:spcBef>
          <a:spcPct val="20000"/>
        </a:spcBef>
        <a:spcAft>
          <a:spcPct val="0"/>
        </a:spcAft>
        <a:buFont typeface="Webdings" pitchFamily="18" charset="2"/>
        <a:buChar char="þ"/>
        <a:defRPr sz="2000">
          <a:solidFill>
            <a:schemeClr val="tx1"/>
          </a:solidFill>
          <a:latin typeface="+mn-lt"/>
          <a:ea typeface="+mn-ea"/>
        </a:defRPr>
      </a:lvl7pPr>
      <a:lvl8pPr marL="2914650" indent="-171450" algn="l" rtl="0" fontAlgn="base">
        <a:spcBef>
          <a:spcPct val="20000"/>
        </a:spcBef>
        <a:spcAft>
          <a:spcPct val="0"/>
        </a:spcAft>
        <a:buFont typeface="Webdings" pitchFamily="18" charset="2"/>
        <a:buChar char="þ"/>
        <a:defRPr sz="2000">
          <a:solidFill>
            <a:schemeClr val="tx1"/>
          </a:solidFill>
          <a:latin typeface="+mn-lt"/>
          <a:ea typeface="+mn-ea"/>
        </a:defRPr>
      </a:lvl8pPr>
      <a:lvl9pPr marL="3371850" indent="-171450" algn="l" rtl="0" fontAlgn="base">
        <a:spcBef>
          <a:spcPct val="20000"/>
        </a:spcBef>
        <a:spcAft>
          <a:spcPct val="0"/>
        </a:spcAft>
        <a:buFont typeface="Webdings" pitchFamily="18" charset="2"/>
        <a:buChar char="þ"/>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900">
                <a:solidFill>
                  <a:srgbClr val="898989"/>
                </a:solidFill>
                <a:latin typeface="Comic Sans MS" pitchFamily="66" charset="0"/>
                <a:ea typeface="MS PGothic" pitchFamily="34" charset="-128"/>
                <a:cs typeface="+mn-cs"/>
              </a:defRPr>
            </a:lvl1pPr>
          </a:lstStyle>
          <a:p>
            <a:pPr marL="0" marR="0" lvl="0" indent="0" algn="l" defTabSz="457200" rtl="0" eaLnBrk="0" fontAlgn="auto" latinLnBrk="0" hangingPunct="0">
              <a:lnSpc>
                <a:spcPct val="100000"/>
              </a:lnSpc>
              <a:spcBef>
                <a:spcPts val="0"/>
              </a:spcBef>
              <a:spcAft>
                <a:spcPts val="0"/>
              </a:spcAft>
              <a:buClrTx/>
              <a:buSzTx/>
              <a:buFontTx/>
              <a:buNone/>
              <a:tabLst/>
              <a:defRPr/>
            </a:pPr>
            <a:fld id="{A6879981-F648-4D7B-8D23-BAF78FF732C2}" type="datetimeFigureOut">
              <a:rPr kumimoji="0" lang="en-US" altLang="en-US" sz="900" b="0" i="0" u="none" strike="noStrike" kern="1200" cap="none" spc="0" normalizeH="0" baseline="0" noProof="0" smtClean="0">
                <a:ln>
                  <a:noFill/>
                </a:ln>
                <a:solidFill>
                  <a:srgbClr val="898989"/>
                </a:solidFill>
                <a:effectLst/>
                <a:uLnTx/>
                <a:uFillTx/>
                <a:latin typeface="Comic Sans MS" pitchFamily="66" charset="0"/>
                <a:ea typeface="MS PGothic" pitchFamily="34" charset="-128"/>
                <a:cs typeface="+mn-cs"/>
              </a:rPr>
              <a:pPr marL="0" marR="0" lvl="0" indent="0" algn="l" defTabSz="457200" rtl="0" eaLnBrk="0" fontAlgn="auto" latinLnBrk="0" hangingPunct="0">
                <a:lnSpc>
                  <a:spcPct val="100000"/>
                </a:lnSpc>
                <a:spcBef>
                  <a:spcPts val="0"/>
                </a:spcBef>
                <a:spcAft>
                  <a:spcPts val="0"/>
                </a:spcAft>
                <a:buClrTx/>
                <a:buSzTx/>
                <a:buFontTx/>
                <a:buNone/>
                <a:tabLst/>
                <a:defRPr/>
              </a:pPr>
              <a:t>4/10/2024</a:t>
            </a:fld>
            <a:endParaRPr kumimoji="0" lang="en-US" altLang="en-US" sz="900" b="0" i="0" u="none" strike="noStrike" kern="1200" cap="none" spc="0" normalizeH="0" baseline="0" noProof="0">
              <a:ln>
                <a:noFill/>
              </a:ln>
              <a:solidFill>
                <a:srgbClr val="898989"/>
              </a:solidFill>
              <a:effectLst/>
              <a:uLnTx/>
              <a:uFillTx/>
              <a:latin typeface="Comic Sans MS" pitchFamily="66" charset="0"/>
              <a:ea typeface="MS PGothic" pitchFamily="34" charset="-128"/>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0" hangingPunct="0">
              <a:defRPr sz="900">
                <a:solidFill>
                  <a:prstClr val="black">
                    <a:tint val="75000"/>
                  </a:prstClr>
                </a:solidFill>
                <a:latin typeface="Comic Sans MS" pitchFamily="66" charset="0"/>
                <a:ea typeface="MS PGothic" pitchFamily="34" charset="-128"/>
                <a:cs typeface="+mn-cs"/>
              </a:defRPr>
            </a:lvl1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900">
                <a:solidFill>
                  <a:srgbClr val="898989"/>
                </a:solidFill>
                <a:latin typeface="Comic Sans MS" panose="030F0702030302020204" pitchFamily="66" charset="0"/>
                <a:ea typeface="MS PGothic" panose="020B0600070205080204" pitchFamily="34" charset="-128"/>
              </a:defRPr>
            </a:lvl1pPr>
          </a:lstStyle>
          <a:p>
            <a:pPr marL="0" marR="0" lvl="0" indent="0" algn="r" defTabSz="457200" rtl="0" eaLnBrk="0" fontAlgn="auto" latinLnBrk="0" hangingPunct="0">
              <a:lnSpc>
                <a:spcPct val="100000"/>
              </a:lnSpc>
              <a:spcBef>
                <a:spcPts val="0"/>
              </a:spcBef>
              <a:spcAft>
                <a:spcPts val="0"/>
              </a:spcAft>
              <a:buClrTx/>
              <a:buSzTx/>
              <a:buFontTx/>
              <a:buNone/>
              <a:tabLst/>
              <a:defRPr/>
            </a:pPr>
            <a:fld id="{28829BBC-734B-4DCE-94B0-AF98DD71323D}" type="slidenum">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pic>
        <p:nvPicPr>
          <p:cNvPr id="1031" name="Picture 5" descr="Badding_Fiber1_crop.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95388"/>
            <a:ext cx="12192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9962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33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3300">
          <a:solidFill>
            <a:schemeClr val="tx1"/>
          </a:solidFill>
          <a:latin typeface="Calibri" charset="0"/>
          <a:ea typeface="MS PGothic" pitchFamily="34" charset="-128"/>
        </a:defRPr>
      </a:lvl2pPr>
      <a:lvl3pPr algn="ctr" rtl="0" eaLnBrk="0" fontAlgn="base" hangingPunct="0">
        <a:spcBef>
          <a:spcPct val="0"/>
        </a:spcBef>
        <a:spcAft>
          <a:spcPct val="0"/>
        </a:spcAft>
        <a:defRPr sz="3300">
          <a:solidFill>
            <a:schemeClr val="tx1"/>
          </a:solidFill>
          <a:latin typeface="Calibri" charset="0"/>
          <a:ea typeface="MS PGothic" pitchFamily="34" charset="-128"/>
        </a:defRPr>
      </a:lvl3pPr>
      <a:lvl4pPr algn="ctr" rtl="0" eaLnBrk="0" fontAlgn="base" hangingPunct="0">
        <a:spcBef>
          <a:spcPct val="0"/>
        </a:spcBef>
        <a:spcAft>
          <a:spcPct val="0"/>
        </a:spcAft>
        <a:defRPr sz="3300">
          <a:solidFill>
            <a:schemeClr val="tx1"/>
          </a:solidFill>
          <a:latin typeface="Calibri" charset="0"/>
          <a:ea typeface="MS PGothic" pitchFamily="34" charset="-128"/>
        </a:defRPr>
      </a:lvl4pPr>
      <a:lvl5pPr algn="ctr" rtl="0" eaLnBrk="0" fontAlgn="base" hangingPunct="0">
        <a:spcBef>
          <a:spcPct val="0"/>
        </a:spcBef>
        <a:spcAft>
          <a:spcPct val="0"/>
        </a:spcAft>
        <a:defRPr sz="3300">
          <a:solidFill>
            <a:schemeClr val="tx1"/>
          </a:solidFill>
          <a:latin typeface="Calibri" charset="0"/>
          <a:ea typeface="MS PGothic" pitchFamily="34" charset="-128"/>
        </a:defRPr>
      </a:lvl5pPr>
      <a:lvl6pPr marL="342900" algn="ctr" rtl="0" fontAlgn="base">
        <a:spcBef>
          <a:spcPct val="0"/>
        </a:spcBef>
        <a:spcAft>
          <a:spcPct val="0"/>
        </a:spcAft>
        <a:defRPr sz="3300">
          <a:solidFill>
            <a:schemeClr val="tx1"/>
          </a:solidFill>
          <a:latin typeface="Calibri" charset="0"/>
          <a:ea typeface="ＭＳ Ｐゴシック" charset="0"/>
        </a:defRPr>
      </a:lvl6pPr>
      <a:lvl7pPr marL="685800" algn="ctr" rtl="0" fontAlgn="base">
        <a:spcBef>
          <a:spcPct val="0"/>
        </a:spcBef>
        <a:spcAft>
          <a:spcPct val="0"/>
        </a:spcAft>
        <a:defRPr sz="3300">
          <a:solidFill>
            <a:schemeClr val="tx1"/>
          </a:solidFill>
          <a:latin typeface="Calibri" charset="0"/>
          <a:ea typeface="ＭＳ Ｐゴシック" charset="0"/>
        </a:defRPr>
      </a:lvl7pPr>
      <a:lvl8pPr marL="1028700" algn="ctr" rtl="0" fontAlgn="base">
        <a:spcBef>
          <a:spcPct val="0"/>
        </a:spcBef>
        <a:spcAft>
          <a:spcPct val="0"/>
        </a:spcAft>
        <a:defRPr sz="3300">
          <a:solidFill>
            <a:schemeClr val="tx1"/>
          </a:solidFill>
          <a:latin typeface="Calibri" charset="0"/>
          <a:ea typeface="ＭＳ Ｐゴシック" charset="0"/>
        </a:defRPr>
      </a:lvl8pPr>
      <a:lvl9pPr marL="1371600" algn="ctr" rtl="0" fontAlgn="base">
        <a:spcBef>
          <a:spcPct val="0"/>
        </a:spcBef>
        <a:spcAft>
          <a:spcPct val="0"/>
        </a:spcAft>
        <a:defRPr sz="3300">
          <a:solidFill>
            <a:schemeClr val="tx1"/>
          </a:solidFill>
          <a:latin typeface="Calibri" charset="0"/>
          <a:ea typeface="ＭＳ Ｐゴシック"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201" y="195263"/>
            <a:ext cx="116459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296334" y="1687514"/>
            <a:ext cx="11614151"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17"/>
          <p:cNvSpPr>
            <a:spLocks noChangeArrowheads="1"/>
          </p:cNvSpPr>
          <p:nvPr/>
        </p:nvSpPr>
        <p:spPr bwMode="auto">
          <a:xfrm>
            <a:off x="0" y="1447800"/>
            <a:ext cx="12192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pic>
        <p:nvPicPr>
          <p:cNvPr id="3077" name="Picture 5" descr="Badding_Fiber1_crop.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95388"/>
            <a:ext cx="12192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3823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600">
          <a:solidFill>
            <a:schemeClr val="tx1"/>
          </a:solidFill>
          <a:latin typeface="+mj-lt"/>
          <a:ea typeface="+mj-ea"/>
          <a:cs typeface="Osaka"/>
        </a:defRPr>
      </a:lvl1pPr>
      <a:lvl2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2pPr>
      <a:lvl3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3pPr>
      <a:lvl4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4pPr>
      <a:lvl5pPr algn="l" rtl="0" eaLnBrk="0" fontAlgn="base" hangingPunct="0">
        <a:spcBef>
          <a:spcPct val="0"/>
        </a:spcBef>
        <a:spcAft>
          <a:spcPct val="0"/>
        </a:spcAft>
        <a:defRPr sz="3600">
          <a:solidFill>
            <a:schemeClr val="tx1"/>
          </a:solidFill>
          <a:latin typeface="Comic Sans MS" pitchFamily="66" charset="0"/>
          <a:ea typeface="Osaka" pitchFamily="96" charset="-128"/>
          <a:cs typeface="Osaka"/>
        </a:defRPr>
      </a:lvl5pPr>
      <a:lvl6pPr marL="457200" algn="l" rtl="0" fontAlgn="base">
        <a:spcBef>
          <a:spcPct val="0"/>
        </a:spcBef>
        <a:spcAft>
          <a:spcPct val="0"/>
        </a:spcAft>
        <a:defRPr sz="3600">
          <a:solidFill>
            <a:schemeClr val="tx1"/>
          </a:solidFill>
          <a:latin typeface="Comic Sans MS" pitchFamily="66" charset="0"/>
          <a:ea typeface="Osaka" pitchFamily="96" charset="-128"/>
        </a:defRPr>
      </a:lvl6pPr>
      <a:lvl7pPr marL="914400" algn="l" rtl="0" fontAlgn="base">
        <a:spcBef>
          <a:spcPct val="0"/>
        </a:spcBef>
        <a:spcAft>
          <a:spcPct val="0"/>
        </a:spcAft>
        <a:defRPr sz="3600">
          <a:solidFill>
            <a:schemeClr val="tx1"/>
          </a:solidFill>
          <a:latin typeface="Comic Sans MS" pitchFamily="66" charset="0"/>
          <a:ea typeface="Osaka" pitchFamily="96" charset="-128"/>
        </a:defRPr>
      </a:lvl7pPr>
      <a:lvl8pPr marL="1371600" algn="l" rtl="0" fontAlgn="base">
        <a:spcBef>
          <a:spcPct val="0"/>
        </a:spcBef>
        <a:spcAft>
          <a:spcPct val="0"/>
        </a:spcAft>
        <a:defRPr sz="3600">
          <a:solidFill>
            <a:schemeClr val="tx1"/>
          </a:solidFill>
          <a:latin typeface="Comic Sans MS" pitchFamily="66" charset="0"/>
          <a:ea typeface="Osaka" pitchFamily="96" charset="-128"/>
        </a:defRPr>
      </a:lvl8pPr>
      <a:lvl9pPr marL="1828800" algn="l" rtl="0" fontAlgn="base">
        <a:spcBef>
          <a:spcPct val="0"/>
        </a:spcBef>
        <a:spcAft>
          <a:spcPct val="0"/>
        </a:spcAft>
        <a:defRPr sz="3600">
          <a:solidFill>
            <a:schemeClr val="tx1"/>
          </a:solidFill>
          <a:latin typeface="Comic Sans MS" pitchFamily="66" charset="0"/>
          <a:ea typeface="Osaka" pitchFamily="96"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Osaka"/>
        </a:defRPr>
      </a:lvl1pPr>
      <a:lvl2pPr marL="514350" indent="-171450" algn="l" rtl="0" eaLnBrk="0" fontAlgn="base" hangingPunct="0">
        <a:spcBef>
          <a:spcPct val="20000"/>
        </a:spcBef>
        <a:spcAft>
          <a:spcPct val="0"/>
        </a:spcAft>
        <a:defRPr sz="2400">
          <a:solidFill>
            <a:schemeClr val="tx1"/>
          </a:solidFill>
          <a:latin typeface="+mn-lt"/>
          <a:ea typeface="+mn-ea"/>
          <a:cs typeface="Osaka"/>
        </a:defRPr>
      </a:lvl2pPr>
      <a:lvl3pPr marL="857250" indent="-171450" algn="l" rtl="0" eaLnBrk="0" fontAlgn="base" hangingPunct="0">
        <a:spcBef>
          <a:spcPct val="20000"/>
        </a:spcBef>
        <a:spcAft>
          <a:spcPct val="0"/>
        </a:spcAft>
        <a:defRPr sz="2200">
          <a:solidFill>
            <a:schemeClr val="tx1"/>
          </a:solidFill>
          <a:latin typeface="+mn-lt"/>
          <a:ea typeface="+mn-ea"/>
          <a:cs typeface="Osaka"/>
        </a:defRPr>
      </a:lvl3pPr>
      <a:lvl4pPr marL="1200150" indent="-171450" algn="l" rtl="0" eaLnBrk="0" fontAlgn="base" hangingPunct="0">
        <a:spcBef>
          <a:spcPct val="20000"/>
        </a:spcBef>
        <a:spcAft>
          <a:spcPct val="0"/>
        </a:spcAft>
        <a:defRPr sz="2000">
          <a:solidFill>
            <a:schemeClr val="tx1"/>
          </a:solidFill>
          <a:latin typeface="+mn-lt"/>
          <a:ea typeface="+mn-ea"/>
          <a:cs typeface="Osaka"/>
        </a:defRPr>
      </a:lvl4pPr>
      <a:lvl5pPr marL="1543050" indent="-171450" algn="l" rtl="0" eaLnBrk="0" fontAlgn="base" hangingPunct="0">
        <a:spcBef>
          <a:spcPct val="20000"/>
        </a:spcBef>
        <a:spcAft>
          <a:spcPct val="0"/>
        </a:spcAft>
        <a:defRPr sz="2000">
          <a:solidFill>
            <a:schemeClr val="tx1"/>
          </a:solidFill>
          <a:latin typeface="+mn-lt"/>
          <a:ea typeface="+mn-ea"/>
          <a:cs typeface="Osaka"/>
        </a:defRPr>
      </a:lvl5pPr>
      <a:lvl6pPr marL="2000250" indent="-171450" algn="l" rtl="0" fontAlgn="base">
        <a:spcBef>
          <a:spcPct val="20000"/>
        </a:spcBef>
        <a:spcAft>
          <a:spcPct val="0"/>
        </a:spcAft>
        <a:buFont typeface="Webdings" pitchFamily="18" charset="2"/>
        <a:buChar char="þ"/>
        <a:defRPr sz="2000">
          <a:solidFill>
            <a:schemeClr val="tx1"/>
          </a:solidFill>
          <a:latin typeface="+mn-lt"/>
          <a:ea typeface="+mn-ea"/>
        </a:defRPr>
      </a:lvl6pPr>
      <a:lvl7pPr marL="2457450" indent="-171450" algn="l" rtl="0" fontAlgn="base">
        <a:spcBef>
          <a:spcPct val="20000"/>
        </a:spcBef>
        <a:spcAft>
          <a:spcPct val="0"/>
        </a:spcAft>
        <a:buFont typeface="Webdings" pitchFamily="18" charset="2"/>
        <a:buChar char="þ"/>
        <a:defRPr sz="2000">
          <a:solidFill>
            <a:schemeClr val="tx1"/>
          </a:solidFill>
          <a:latin typeface="+mn-lt"/>
          <a:ea typeface="+mn-ea"/>
        </a:defRPr>
      </a:lvl7pPr>
      <a:lvl8pPr marL="2914650" indent="-171450" algn="l" rtl="0" fontAlgn="base">
        <a:spcBef>
          <a:spcPct val="20000"/>
        </a:spcBef>
        <a:spcAft>
          <a:spcPct val="0"/>
        </a:spcAft>
        <a:buFont typeface="Webdings" pitchFamily="18" charset="2"/>
        <a:buChar char="þ"/>
        <a:defRPr sz="2000">
          <a:solidFill>
            <a:schemeClr val="tx1"/>
          </a:solidFill>
          <a:latin typeface="+mn-lt"/>
          <a:ea typeface="+mn-ea"/>
        </a:defRPr>
      </a:lvl8pPr>
      <a:lvl9pPr marL="3371850" indent="-171450" algn="l" rtl="0" fontAlgn="base">
        <a:spcBef>
          <a:spcPct val="20000"/>
        </a:spcBef>
        <a:spcAft>
          <a:spcPct val="0"/>
        </a:spcAft>
        <a:buFont typeface="Webdings" pitchFamily="18" charset="2"/>
        <a:buChar char="þ"/>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c6mLLaqLdvg&amp;t=57s"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descr="33_00CO"/>
          <p:cNvPicPr>
            <a:picLocks noChangeAspect="1" noChangeArrowheads="1"/>
          </p:cNvPicPr>
          <p:nvPr/>
        </p:nvPicPr>
        <p:blipFill>
          <a:blip r:embed="rId3">
            <a:extLst>
              <a:ext uri="{28A0092B-C50C-407E-A947-70E740481C1C}">
                <a14:useLocalDpi xmlns:a14="http://schemas.microsoft.com/office/drawing/2010/main" val="0"/>
              </a:ext>
            </a:extLst>
          </a:blip>
          <a:srcRect b="3058"/>
          <a:stretch>
            <a:fillRect/>
          </a:stretch>
        </p:blipFill>
        <p:spPr bwMode="auto">
          <a:xfrm>
            <a:off x="530061" y="2363556"/>
            <a:ext cx="70961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4"/>
          <p:cNvSpPr>
            <a:spLocks noGrp="1" noChangeArrowheads="1"/>
          </p:cNvSpPr>
          <p:nvPr>
            <p:ph type="title"/>
          </p:nvPr>
        </p:nvSpPr>
        <p:spPr>
          <a:xfrm>
            <a:off x="1124124" y="247706"/>
            <a:ext cx="9648738" cy="1986741"/>
          </a:xfrm>
        </p:spPr>
        <p:txBody>
          <a:bodyPr/>
          <a:lstStyle/>
          <a:p>
            <a:pPr eaLnBrk="1" hangingPunct="1"/>
            <a:r>
              <a:rPr lang="en-US" altLang="en-US" sz="4800" dirty="0">
                <a:solidFill>
                  <a:schemeClr val="tx2"/>
                </a:solidFill>
                <a:latin typeface="Comic Sans MS" panose="030F0702030302020204" pitchFamily="66" charset="0"/>
              </a:rPr>
              <a:t>Chapter 33</a:t>
            </a:r>
            <a:br>
              <a:rPr lang="en-US" altLang="en-US" sz="4800" dirty="0">
                <a:solidFill>
                  <a:schemeClr val="tx2"/>
                </a:solidFill>
                <a:latin typeface="Comic Sans MS" panose="030F0702030302020204" pitchFamily="66" charset="0"/>
              </a:rPr>
            </a:br>
            <a:r>
              <a:rPr lang="en-US" altLang="en-US" sz="4800" dirty="0">
                <a:solidFill>
                  <a:schemeClr val="tx2"/>
                </a:solidFill>
                <a:latin typeface="Comic Sans MS" panose="030F0702030302020204" pitchFamily="66" charset="0"/>
              </a:rPr>
              <a:t>Lenses and Optical Instruments</a:t>
            </a:r>
          </a:p>
        </p:txBody>
      </p:sp>
      <p:sp>
        <p:nvSpPr>
          <p:cNvPr id="2" name="TextBox 1"/>
          <p:cNvSpPr txBox="1"/>
          <p:nvPr/>
        </p:nvSpPr>
        <p:spPr>
          <a:xfrm>
            <a:off x="8177841" y="3485072"/>
            <a:ext cx="1847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pic>
        <p:nvPicPr>
          <p:cNvPr id="3" name="Picture 2"/>
          <p:cNvPicPr>
            <a:picLocks noChangeAspect="1"/>
          </p:cNvPicPr>
          <p:nvPr/>
        </p:nvPicPr>
        <p:blipFill>
          <a:blip r:embed="rId4"/>
          <a:stretch>
            <a:fillRect/>
          </a:stretch>
        </p:blipFill>
        <p:spPr>
          <a:xfrm>
            <a:off x="7626186" y="3119034"/>
            <a:ext cx="3749365" cy="1316850"/>
          </a:xfrm>
          <a:prstGeom prst="rect">
            <a:avLst/>
          </a:prstGeom>
        </p:spPr>
      </p:pic>
      <p:sp>
        <p:nvSpPr>
          <p:cNvPr id="4" name="TextBox 3"/>
          <p:cNvSpPr txBox="1"/>
          <p:nvPr/>
        </p:nvSpPr>
        <p:spPr>
          <a:xfrm>
            <a:off x="7296862" y="4682836"/>
            <a:ext cx="4618572" cy="369332"/>
          </a:xfrm>
          <a:prstGeom prst="rect">
            <a:avLst/>
          </a:prstGeom>
          <a:noFill/>
        </p:spPr>
        <p:txBody>
          <a:bodyPr wrap="none" rtlCol="0">
            <a:spAutoFit/>
          </a:bodyPr>
          <a:lstStyle/>
          <a:p>
            <a:r>
              <a:rPr lang="en-US" b="1" dirty="0" smtClean="0">
                <a:solidFill>
                  <a:srgbClr val="FF0000"/>
                </a:solidFill>
                <a:latin typeface="Comic Sans MS" panose="030F0702030302020204" pitchFamily="66" charset="0"/>
              </a:rPr>
              <a:t>Quiz on Friday on Chapters 32, and 33</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86040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2D2D8A"/>
                </a:solidFill>
              </a:rPr>
              <a:t>       Thin Lenses: Converging</a:t>
            </a:r>
            <a:endParaRPr lang="en-US" dirty="0"/>
          </a:p>
        </p:txBody>
      </p:sp>
      <p:sp>
        <p:nvSpPr>
          <p:cNvPr id="3" name="Rectangle 2"/>
          <p:cNvSpPr/>
          <p:nvPr/>
        </p:nvSpPr>
        <p:spPr>
          <a:xfrm>
            <a:off x="1670858" y="3105835"/>
            <a:ext cx="747314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cs typeface="+mn-cs"/>
                <a:hlinkClick r:id="rId2"/>
              </a:rPr>
              <a:t>https://www.youtube.com/watch?v=c6mLLaqLdvg&amp;t=57s</a:t>
            </a:r>
            <a:endParaRPr kumimoji="0" lang="en-US" sz="1800" b="0" i="0" u="none" strike="noStrike" kern="1200" cap="none" spc="0" normalizeH="0" baseline="0" noProof="0" dirty="0">
              <a:ln>
                <a:noFill/>
              </a:ln>
              <a:solidFill>
                <a:srgbClr val="000000"/>
              </a:solidFill>
              <a:effectLst/>
              <a:uLnTx/>
              <a:uFillTx/>
              <a:latin typeface="Comic Sans MS"/>
              <a:cs typeface="+mn-cs"/>
            </a:endParaRPr>
          </a:p>
        </p:txBody>
      </p:sp>
      <p:sp>
        <p:nvSpPr>
          <p:cNvPr id="4" name="TextBox 3"/>
          <p:cNvSpPr txBox="1"/>
          <p:nvPr/>
        </p:nvSpPr>
        <p:spPr>
          <a:xfrm>
            <a:off x="1396538" y="1986741"/>
            <a:ext cx="899156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cs typeface="+mn-cs"/>
              </a:rPr>
              <a:t>This video shows how to draw the rays for converging lenses for different cases,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cs typeface="+mn-cs"/>
              </a:rPr>
              <a:t>please watch it carefully</a:t>
            </a:r>
          </a:p>
        </p:txBody>
      </p:sp>
    </p:spTree>
    <p:extLst>
      <p:ext uri="{BB962C8B-B14F-4D97-AF65-F5344CB8AC3E}">
        <p14:creationId xmlns:p14="http://schemas.microsoft.com/office/powerpoint/2010/main" val="224538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35"/>
          <p:cNvGrpSpPr>
            <a:grpSpLocks/>
          </p:cNvGrpSpPr>
          <p:nvPr/>
        </p:nvGrpSpPr>
        <p:grpSpPr bwMode="auto">
          <a:xfrm>
            <a:off x="5908676" y="2173288"/>
            <a:ext cx="517525" cy="3313112"/>
            <a:chOff x="2762" y="1369"/>
            <a:chExt cx="326" cy="2087"/>
          </a:xfrm>
        </p:grpSpPr>
        <p:sp>
          <p:nvSpPr>
            <p:cNvPr id="97312" name="Rectangle 32"/>
            <p:cNvSpPr>
              <a:spLocks noChangeArrowheads="1"/>
            </p:cNvSpPr>
            <p:nvPr/>
          </p:nvSpPr>
          <p:spPr bwMode="auto">
            <a:xfrm>
              <a:off x="2768" y="1376"/>
              <a:ext cx="304" cy="20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grpSp>
          <p:nvGrpSpPr>
            <p:cNvPr id="57375" name="Group 34"/>
            <p:cNvGrpSpPr>
              <a:grpSpLocks/>
            </p:cNvGrpSpPr>
            <p:nvPr/>
          </p:nvGrpSpPr>
          <p:grpSpPr bwMode="auto">
            <a:xfrm>
              <a:off x="2762" y="1369"/>
              <a:ext cx="326" cy="2072"/>
              <a:chOff x="2762" y="1369"/>
              <a:chExt cx="326" cy="2072"/>
            </a:xfrm>
          </p:grpSpPr>
          <p:sp>
            <p:nvSpPr>
              <p:cNvPr id="97310" name="Arc 30"/>
              <p:cNvSpPr>
                <a:spLocks/>
              </p:cNvSpPr>
              <p:nvPr/>
            </p:nvSpPr>
            <p:spPr bwMode="auto">
              <a:xfrm>
                <a:off x="2762" y="1369"/>
                <a:ext cx="110" cy="2072"/>
              </a:xfrm>
              <a:custGeom>
                <a:avLst/>
                <a:gdLst>
                  <a:gd name="G0" fmla="+- 232 0 0"/>
                  <a:gd name="G1" fmla="+- 21600 0 0"/>
                  <a:gd name="G2" fmla="+- 21600 0 0"/>
                  <a:gd name="T0" fmla="*/ 232 w 21832"/>
                  <a:gd name="T1" fmla="*/ 0 h 43200"/>
                  <a:gd name="T2" fmla="*/ 0 w 21832"/>
                  <a:gd name="T3" fmla="*/ 43198 h 43200"/>
                  <a:gd name="T4" fmla="*/ 232 w 21832"/>
                  <a:gd name="T5" fmla="*/ 21600 h 43200"/>
                </a:gdLst>
                <a:ahLst/>
                <a:cxnLst>
                  <a:cxn ang="0">
                    <a:pos x="T0" y="T1"/>
                  </a:cxn>
                  <a:cxn ang="0">
                    <a:pos x="T2" y="T3"/>
                  </a:cxn>
                  <a:cxn ang="0">
                    <a:pos x="T4" y="T5"/>
                  </a:cxn>
                </a:cxnLst>
                <a:rect l="0" t="0" r="r" b="b"/>
                <a:pathLst>
                  <a:path w="21832" h="43200" fill="none" extrusionOk="0">
                    <a:moveTo>
                      <a:pt x="232" y="-1"/>
                    </a:moveTo>
                    <a:cubicBezTo>
                      <a:pt x="12161" y="0"/>
                      <a:pt x="21832" y="9670"/>
                      <a:pt x="21832" y="21600"/>
                    </a:cubicBezTo>
                    <a:cubicBezTo>
                      <a:pt x="21832" y="33529"/>
                      <a:pt x="12161" y="43200"/>
                      <a:pt x="232" y="43200"/>
                    </a:cubicBezTo>
                    <a:cubicBezTo>
                      <a:pt x="154" y="43199"/>
                      <a:pt x="77" y="43199"/>
                      <a:pt x="-1" y="43198"/>
                    </a:cubicBezTo>
                  </a:path>
                  <a:path w="21832" h="43200" stroke="0" extrusionOk="0">
                    <a:moveTo>
                      <a:pt x="232" y="-1"/>
                    </a:moveTo>
                    <a:cubicBezTo>
                      <a:pt x="12161" y="0"/>
                      <a:pt x="21832" y="9670"/>
                      <a:pt x="21832" y="21600"/>
                    </a:cubicBezTo>
                    <a:cubicBezTo>
                      <a:pt x="21832" y="33529"/>
                      <a:pt x="12161" y="43200"/>
                      <a:pt x="232" y="43200"/>
                    </a:cubicBezTo>
                    <a:cubicBezTo>
                      <a:pt x="154" y="43199"/>
                      <a:pt x="77" y="43199"/>
                      <a:pt x="-1" y="43198"/>
                    </a:cubicBezTo>
                    <a:lnTo>
                      <a:pt x="232" y="21600"/>
                    </a:lnTo>
                    <a:close/>
                  </a:path>
                </a:pathLst>
              </a:custGeom>
              <a:solidFill>
                <a:schemeClr val="bg1"/>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311" name="Arc 31"/>
              <p:cNvSpPr>
                <a:spLocks/>
              </p:cNvSpPr>
              <p:nvPr/>
            </p:nvSpPr>
            <p:spPr bwMode="auto">
              <a:xfrm flipH="1">
                <a:off x="2978" y="1369"/>
                <a:ext cx="110" cy="2072"/>
              </a:xfrm>
              <a:custGeom>
                <a:avLst/>
                <a:gdLst>
                  <a:gd name="G0" fmla="+- 232 0 0"/>
                  <a:gd name="G1" fmla="+- 21600 0 0"/>
                  <a:gd name="G2" fmla="+- 21600 0 0"/>
                  <a:gd name="T0" fmla="*/ 232 w 21832"/>
                  <a:gd name="T1" fmla="*/ 0 h 43200"/>
                  <a:gd name="T2" fmla="*/ 0 w 21832"/>
                  <a:gd name="T3" fmla="*/ 43198 h 43200"/>
                  <a:gd name="T4" fmla="*/ 232 w 21832"/>
                  <a:gd name="T5" fmla="*/ 21600 h 43200"/>
                </a:gdLst>
                <a:ahLst/>
                <a:cxnLst>
                  <a:cxn ang="0">
                    <a:pos x="T0" y="T1"/>
                  </a:cxn>
                  <a:cxn ang="0">
                    <a:pos x="T2" y="T3"/>
                  </a:cxn>
                  <a:cxn ang="0">
                    <a:pos x="T4" y="T5"/>
                  </a:cxn>
                </a:cxnLst>
                <a:rect l="0" t="0" r="r" b="b"/>
                <a:pathLst>
                  <a:path w="21832" h="43200" fill="none" extrusionOk="0">
                    <a:moveTo>
                      <a:pt x="232" y="-1"/>
                    </a:moveTo>
                    <a:cubicBezTo>
                      <a:pt x="12161" y="0"/>
                      <a:pt x="21832" y="9670"/>
                      <a:pt x="21832" y="21600"/>
                    </a:cubicBezTo>
                    <a:cubicBezTo>
                      <a:pt x="21832" y="33529"/>
                      <a:pt x="12161" y="43200"/>
                      <a:pt x="232" y="43200"/>
                    </a:cubicBezTo>
                    <a:cubicBezTo>
                      <a:pt x="154" y="43199"/>
                      <a:pt x="77" y="43199"/>
                      <a:pt x="-1" y="43198"/>
                    </a:cubicBezTo>
                  </a:path>
                  <a:path w="21832" h="43200" stroke="0" extrusionOk="0">
                    <a:moveTo>
                      <a:pt x="232" y="-1"/>
                    </a:moveTo>
                    <a:cubicBezTo>
                      <a:pt x="12161" y="0"/>
                      <a:pt x="21832" y="9670"/>
                      <a:pt x="21832" y="21600"/>
                    </a:cubicBezTo>
                    <a:cubicBezTo>
                      <a:pt x="21832" y="33529"/>
                      <a:pt x="12161" y="43200"/>
                      <a:pt x="232" y="43200"/>
                    </a:cubicBezTo>
                    <a:cubicBezTo>
                      <a:pt x="154" y="43199"/>
                      <a:pt x="77" y="43199"/>
                      <a:pt x="-1" y="43198"/>
                    </a:cubicBezTo>
                    <a:lnTo>
                      <a:pt x="232" y="21600"/>
                    </a:lnTo>
                    <a:close/>
                  </a:path>
                </a:pathLst>
              </a:custGeom>
              <a:solidFill>
                <a:schemeClr val="bg1"/>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grpSp>
      </p:grpSp>
      <p:sp>
        <p:nvSpPr>
          <p:cNvPr id="57347" name="Rectangle 2"/>
          <p:cNvSpPr>
            <a:spLocks noGrp="1" noChangeArrowheads="1"/>
          </p:cNvSpPr>
          <p:nvPr>
            <p:ph type="title"/>
          </p:nvPr>
        </p:nvSpPr>
        <p:spPr>
          <a:xfrm>
            <a:off x="1652589" y="195263"/>
            <a:ext cx="6524625" cy="893762"/>
          </a:xfrm>
        </p:spPr>
        <p:txBody>
          <a:bodyPr/>
          <a:lstStyle/>
          <a:p>
            <a:r>
              <a:rPr lang="en-US" altLang="en-US" b="1" dirty="0">
                <a:solidFill>
                  <a:schemeClr val="accent6"/>
                </a:solidFill>
              </a:rPr>
              <a:t>Thin Lenses: Diverging</a:t>
            </a:r>
          </a:p>
        </p:txBody>
      </p:sp>
      <p:sp>
        <p:nvSpPr>
          <p:cNvPr id="97284" name="Line 4"/>
          <p:cNvSpPr>
            <a:spLocks noChangeShapeType="1"/>
          </p:cNvSpPr>
          <p:nvPr/>
        </p:nvSpPr>
        <p:spPr bwMode="auto">
          <a:xfrm>
            <a:off x="3098800" y="3835400"/>
            <a:ext cx="7391400"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286" name="Line 6"/>
          <p:cNvSpPr>
            <a:spLocks noChangeShapeType="1"/>
          </p:cNvSpPr>
          <p:nvPr/>
        </p:nvSpPr>
        <p:spPr bwMode="auto">
          <a:xfrm flipV="1">
            <a:off x="3175000" y="2451100"/>
            <a:ext cx="1588" cy="1384300"/>
          </a:xfrm>
          <a:prstGeom prst="line">
            <a:avLst/>
          </a:prstGeom>
          <a:noFill/>
          <a:ln w="76200">
            <a:solidFill>
              <a:srgbClr val="7D010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287" name="Oval 7"/>
          <p:cNvSpPr>
            <a:spLocks noChangeArrowheads="1"/>
          </p:cNvSpPr>
          <p:nvPr/>
        </p:nvSpPr>
        <p:spPr bwMode="auto">
          <a:xfrm>
            <a:off x="4648200" y="3759200"/>
            <a:ext cx="127000" cy="152400"/>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288" name="Text Box 8"/>
          <p:cNvSpPr txBox="1">
            <a:spLocks noChangeArrowheads="1"/>
          </p:cNvSpPr>
          <p:nvPr/>
        </p:nvSpPr>
        <p:spPr bwMode="auto">
          <a:xfrm>
            <a:off x="1524000" y="5670550"/>
            <a:ext cx="5297488" cy="1200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eaLnBrk="0" hangingPunct="0">
              <a:spcBef>
                <a:spcPct val="20000"/>
              </a:spcBef>
              <a:defRPr sz="2800">
                <a:solidFill>
                  <a:schemeClr val="tx1"/>
                </a:solidFill>
                <a:latin typeface="Comic Sans MS" pitchFamily="66" charset="0"/>
                <a:ea typeface="Osaka"/>
                <a:cs typeface="Osaka"/>
              </a:defRPr>
            </a:lvl1pPr>
            <a:lvl2pPr marL="914400" indent="-457200" eaLnBrk="0" hangingPunct="0">
              <a:spcBef>
                <a:spcPct val="20000"/>
              </a:spcBef>
              <a:defRPr sz="2400">
                <a:solidFill>
                  <a:schemeClr val="tx1"/>
                </a:solidFill>
                <a:latin typeface="Comic Sans MS" pitchFamily="66" charset="0"/>
                <a:ea typeface="Osaka"/>
                <a:cs typeface="Osaka"/>
              </a:defRPr>
            </a:lvl2pPr>
            <a:lvl3pPr marL="1371600" indent="-457200" eaLnBrk="0" hangingPunct="0">
              <a:spcBef>
                <a:spcPct val="20000"/>
              </a:spcBef>
              <a:defRPr sz="2200">
                <a:solidFill>
                  <a:schemeClr val="tx1"/>
                </a:solidFill>
                <a:latin typeface="Comic Sans MS" pitchFamily="66" charset="0"/>
                <a:ea typeface="Osaka"/>
                <a:cs typeface="Osaka"/>
              </a:defRPr>
            </a:lvl3pPr>
            <a:lvl4pPr marL="1828800" indent="-457200" eaLnBrk="0" hangingPunct="0">
              <a:spcBef>
                <a:spcPct val="20000"/>
              </a:spcBef>
              <a:defRPr sz="2000">
                <a:solidFill>
                  <a:schemeClr val="tx1"/>
                </a:solidFill>
                <a:latin typeface="Comic Sans MS" pitchFamily="66" charset="0"/>
                <a:ea typeface="Osaka"/>
                <a:cs typeface="Osaka"/>
              </a:defRPr>
            </a:lvl4pPr>
            <a:lvl5pPr marL="2286000" indent="-457200" eaLnBrk="0" hangingPunct="0">
              <a:spcBef>
                <a:spcPct val="20000"/>
              </a:spcBef>
              <a:defRPr sz="2000">
                <a:solidFill>
                  <a:schemeClr val="tx1"/>
                </a:solidFill>
                <a:latin typeface="Comic Sans MS" pitchFamily="66" charset="0"/>
                <a:ea typeface="Osaka"/>
                <a:cs typeface="Osaka"/>
              </a:defRPr>
            </a:lvl5pPr>
            <a:lvl6pPr marL="2743200" indent="-457200" eaLnBrk="0" fontAlgn="base" hangingPunct="0">
              <a:spcBef>
                <a:spcPct val="20000"/>
              </a:spcBef>
              <a:spcAft>
                <a:spcPct val="0"/>
              </a:spcAft>
              <a:defRPr sz="2000">
                <a:solidFill>
                  <a:schemeClr val="tx1"/>
                </a:solidFill>
                <a:latin typeface="Comic Sans MS" pitchFamily="66" charset="0"/>
                <a:ea typeface="Osaka"/>
                <a:cs typeface="Osaka"/>
              </a:defRPr>
            </a:lvl6pPr>
            <a:lvl7pPr marL="3200400" indent="-457200" eaLnBrk="0" fontAlgn="base" hangingPunct="0">
              <a:spcBef>
                <a:spcPct val="20000"/>
              </a:spcBef>
              <a:spcAft>
                <a:spcPct val="0"/>
              </a:spcAft>
              <a:defRPr sz="2000">
                <a:solidFill>
                  <a:schemeClr val="tx1"/>
                </a:solidFill>
                <a:latin typeface="Comic Sans MS" pitchFamily="66" charset="0"/>
                <a:ea typeface="Osaka"/>
                <a:cs typeface="Osaka"/>
              </a:defRPr>
            </a:lvl7pPr>
            <a:lvl8pPr marL="3657600" indent="-457200" eaLnBrk="0" fontAlgn="base" hangingPunct="0">
              <a:spcBef>
                <a:spcPct val="20000"/>
              </a:spcBef>
              <a:spcAft>
                <a:spcPct val="0"/>
              </a:spcAft>
              <a:defRPr sz="2000">
                <a:solidFill>
                  <a:schemeClr val="tx1"/>
                </a:solidFill>
                <a:latin typeface="Comic Sans MS" pitchFamily="66" charset="0"/>
                <a:ea typeface="Osaka"/>
                <a:cs typeface="Osaka"/>
              </a:defRPr>
            </a:lvl8pPr>
            <a:lvl9pPr marL="4114800" indent="-457200" eaLnBrk="0" fontAlgn="base" hangingPunct="0">
              <a:spcBef>
                <a:spcPct val="20000"/>
              </a:spcBef>
              <a:spcAft>
                <a:spcPct val="0"/>
              </a:spcAft>
              <a:defRPr sz="2000">
                <a:solidFill>
                  <a:schemeClr val="tx1"/>
                </a:solidFill>
                <a:latin typeface="Comic Sans MS" pitchFamily="66" charset="0"/>
                <a:ea typeface="Osaka"/>
                <a:cs typeface="Osaka"/>
              </a:defRPr>
            </a:lvl9pPr>
          </a:lstStyle>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a:ln>
                  <a:noFill/>
                </a:ln>
                <a:solidFill>
                  <a:srgbClr val="008000"/>
                </a:solidFill>
                <a:effectLst/>
                <a:uLnTx/>
                <a:uFillTx/>
                <a:latin typeface="Comic Sans MS" pitchFamily="66" charset="0"/>
                <a:ea typeface="MS PGothic" pitchFamily="34" charset="-128"/>
              </a:rPr>
              <a:t>Parallel ray goes through f</a:t>
            </a:r>
            <a:endParaRPr kumimoji="0" lang="en-US" altLang="en-US" sz="2400" b="0" i="0" u="none" strike="noStrike" kern="1200" cap="none" spc="0" normalizeH="0" baseline="0" noProof="0">
              <a:ln>
                <a:noFill/>
              </a:ln>
              <a:solidFill>
                <a:srgbClr val="FF0207"/>
              </a:solidFill>
              <a:effectLst/>
              <a:uLnTx/>
              <a:uFillTx/>
              <a:latin typeface="Comic Sans MS" pitchFamily="66" charset="0"/>
              <a:ea typeface="MS PGothic" pitchFamily="34" charset="-128"/>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a:ln>
                  <a:noFill/>
                </a:ln>
                <a:solidFill>
                  <a:srgbClr val="FF6600"/>
                </a:solidFill>
                <a:effectLst/>
                <a:uLnTx/>
                <a:uFillTx/>
                <a:latin typeface="Comic Sans MS" pitchFamily="66" charset="0"/>
                <a:ea typeface="MS PGothic" pitchFamily="34" charset="-128"/>
              </a:rPr>
              <a:t>Ray through center is straight</a:t>
            </a:r>
            <a:endParaRPr kumimoji="0" lang="en-US" altLang="en-US" sz="24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a:ln>
                  <a:noFill/>
                </a:ln>
                <a:solidFill>
                  <a:srgbClr val="0302EF"/>
                </a:solidFill>
                <a:effectLst/>
                <a:uLnTx/>
                <a:uFillTx/>
                <a:latin typeface="Comic Sans MS" pitchFamily="66" charset="0"/>
                <a:ea typeface="MS PGothic" pitchFamily="34" charset="-128"/>
              </a:rPr>
              <a:t>Ray through f comes out parallel</a:t>
            </a:r>
            <a:endParaRPr kumimoji="0" lang="en-US" altLang="en-US" sz="24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sp>
        <p:nvSpPr>
          <p:cNvPr id="97290" name="Text Box 10"/>
          <p:cNvSpPr txBox="1">
            <a:spLocks noChangeArrowheads="1"/>
          </p:cNvSpPr>
          <p:nvPr/>
        </p:nvSpPr>
        <p:spPr bwMode="auto">
          <a:xfrm>
            <a:off x="7553326" y="3835401"/>
            <a:ext cx="3413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Comic Sans MS"/>
                <a:ea typeface="ＭＳ Ｐゴシック" charset="0"/>
                <a:cs typeface="Arial" panose="020B0604020202020204" pitchFamily="34" charset="0"/>
              </a:rPr>
              <a:t>f</a:t>
            </a:r>
          </a:p>
        </p:txBody>
      </p:sp>
      <p:sp>
        <p:nvSpPr>
          <p:cNvPr id="97300" name="Text Box 20"/>
          <p:cNvSpPr txBox="1">
            <a:spLocks noChangeArrowheads="1"/>
          </p:cNvSpPr>
          <p:nvPr/>
        </p:nvSpPr>
        <p:spPr bwMode="auto">
          <a:xfrm>
            <a:off x="2422525" y="3835401"/>
            <a:ext cx="1123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7D0101"/>
                </a:solidFill>
                <a:effectLst/>
                <a:uLnTx/>
                <a:uFillTx/>
                <a:latin typeface="Comic Sans MS"/>
                <a:ea typeface="ＭＳ Ｐゴシック" charset="0"/>
                <a:cs typeface="Arial" panose="020B0604020202020204" pitchFamily="34" charset="0"/>
              </a:rPr>
              <a:t>object</a:t>
            </a:r>
          </a:p>
        </p:txBody>
      </p:sp>
      <p:sp>
        <p:nvSpPr>
          <p:cNvPr id="97302" name="Line 22"/>
          <p:cNvSpPr>
            <a:spLocks noChangeShapeType="1"/>
          </p:cNvSpPr>
          <p:nvPr/>
        </p:nvSpPr>
        <p:spPr bwMode="auto">
          <a:xfrm flipH="1" flipV="1">
            <a:off x="5194300" y="3378200"/>
            <a:ext cx="0" cy="457200"/>
          </a:xfrm>
          <a:prstGeom prst="line">
            <a:avLst/>
          </a:prstGeom>
          <a:noFill/>
          <a:ln w="76200">
            <a:solidFill>
              <a:srgbClr val="9625B8"/>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303" name="Text Box 23"/>
          <p:cNvSpPr txBox="1">
            <a:spLocks noChangeArrowheads="1"/>
          </p:cNvSpPr>
          <p:nvPr/>
        </p:nvSpPr>
        <p:spPr bwMode="auto">
          <a:xfrm>
            <a:off x="5029200" y="3835401"/>
            <a:ext cx="9985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9625B8"/>
                </a:solidFill>
                <a:effectLst/>
                <a:uLnTx/>
                <a:uFillTx/>
                <a:latin typeface="Comic Sans MS"/>
                <a:ea typeface="ＭＳ Ｐゴシック" charset="0"/>
                <a:cs typeface="Arial" panose="020B0604020202020204" pitchFamily="34" charset="0"/>
              </a:rPr>
              <a:t>image</a:t>
            </a:r>
          </a:p>
        </p:txBody>
      </p:sp>
      <p:sp>
        <p:nvSpPr>
          <p:cNvPr id="97305" name="Text Box 25"/>
          <p:cNvSpPr txBox="1">
            <a:spLocks noChangeArrowheads="1"/>
          </p:cNvSpPr>
          <p:nvPr/>
        </p:nvSpPr>
        <p:spPr bwMode="auto">
          <a:xfrm>
            <a:off x="7140575" y="5543550"/>
            <a:ext cx="3505200" cy="1200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rPr>
              <a:t>Upright or upside down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rPr>
              <a:t>Real or virtual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rPr>
              <a:t>Bigger or smaller</a:t>
            </a:r>
          </a:p>
        </p:txBody>
      </p:sp>
      <p:sp>
        <p:nvSpPr>
          <p:cNvPr id="97306" name="Oval 26"/>
          <p:cNvSpPr>
            <a:spLocks noChangeArrowheads="1"/>
          </p:cNvSpPr>
          <p:nvPr/>
        </p:nvSpPr>
        <p:spPr bwMode="auto">
          <a:xfrm>
            <a:off x="7023100" y="5537200"/>
            <a:ext cx="1917700" cy="444500"/>
          </a:xfrm>
          <a:prstGeom prst="ellipse">
            <a:avLst/>
          </a:prstGeom>
          <a:noFill/>
          <a:ln w="28575">
            <a:solidFill>
              <a:srgbClr val="9625B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307" name="Oval 27"/>
          <p:cNvSpPr>
            <a:spLocks noChangeArrowheads="1"/>
          </p:cNvSpPr>
          <p:nvPr/>
        </p:nvSpPr>
        <p:spPr bwMode="auto">
          <a:xfrm>
            <a:off x="8763000" y="5918200"/>
            <a:ext cx="1409700" cy="444500"/>
          </a:xfrm>
          <a:prstGeom prst="ellipse">
            <a:avLst/>
          </a:prstGeom>
          <a:noFill/>
          <a:ln w="28575">
            <a:solidFill>
              <a:srgbClr val="9625B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308" name="Oval 28"/>
          <p:cNvSpPr>
            <a:spLocks noChangeArrowheads="1"/>
          </p:cNvSpPr>
          <p:nvPr/>
        </p:nvSpPr>
        <p:spPr bwMode="auto">
          <a:xfrm>
            <a:off x="8940800" y="6248400"/>
            <a:ext cx="1409700" cy="444500"/>
          </a:xfrm>
          <a:prstGeom prst="ellipse">
            <a:avLst/>
          </a:prstGeom>
          <a:noFill/>
          <a:ln w="28575">
            <a:solidFill>
              <a:srgbClr val="9625B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309" name="Rectangle 29"/>
          <p:cNvSpPr>
            <a:spLocks noChangeArrowheads="1"/>
          </p:cNvSpPr>
          <p:nvPr/>
        </p:nvSpPr>
        <p:spPr bwMode="auto">
          <a:xfrm>
            <a:off x="7124701" y="5111751"/>
            <a:ext cx="11715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920AFF"/>
                </a:solidFill>
                <a:effectLst/>
                <a:uLnTx/>
                <a:uFillTx/>
                <a:latin typeface="Comic Sans MS"/>
                <a:ea typeface="ＭＳ Ｐゴシック" charset="0"/>
                <a:cs typeface="Arial" panose="020B0604020202020204" pitchFamily="34" charset="0"/>
              </a:rPr>
              <a:t>Image:</a:t>
            </a: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316" name="Oval 36"/>
          <p:cNvSpPr>
            <a:spLocks noChangeArrowheads="1"/>
          </p:cNvSpPr>
          <p:nvPr/>
        </p:nvSpPr>
        <p:spPr bwMode="auto">
          <a:xfrm>
            <a:off x="7607300" y="3759200"/>
            <a:ext cx="127000" cy="152400"/>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317" name="Text Box 37"/>
          <p:cNvSpPr txBox="1">
            <a:spLocks noChangeArrowheads="1"/>
          </p:cNvSpPr>
          <p:nvPr/>
        </p:nvSpPr>
        <p:spPr bwMode="auto">
          <a:xfrm>
            <a:off x="4530726" y="3886201"/>
            <a:ext cx="3413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8000"/>
                </a:solidFill>
                <a:effectLst/>
                <a:uLnTx/>
                <a:uFillTx/>
                <a:latin typeface="Comic Sans MS"/>
                <a:ea typeface="ＭＳ Ｐゴシック" charset="0"/>
                <a:cs typeface="Arial" panose="020B0604020202020204" pitchFamily="34" charset="0"/>
              </a:rPr>
              <a:t>f</a:t>
            </a:r>
          </a:p>
        </p:txBody>
      </p:sp>
      <p:sp>
        <p:nvSpPr>
          <p:cNvPr id="97318" name="Line 38"/>
          <p:cNvSpPr>
            <a:spLocks noChangeShapeType="1"/>
          </p:cNvSpPr>
          <p:nvPr/>
        </p:nvSpPr>
        <p:spPr bwMode="auto">
          <a:xfrm>
            <a:off x="3162300" y="2476500"/>
            <a:ext cx="3009900"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319" name="Line 39"/>
          <p:cNvSpPr>
            <a:spLocks noChangeShapeType="1"/>
          </p:cNvSpPr>
          <p:nvPr/>
        </p:nvSpPr>
        <p:spPr bwMode="auto">
          <a:xfrm flipH="1">
            <a:off x="3403600" y="2501900"/>
            <a:ext cx="2768600" cy="2501900"/>
          </a:xfrm>
          <a:prstGeom prst="line">
            <a:avLst/>
          </a:prstGeom>
          <a:noFill/>
          <a:ln w="3810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320" name="Line 40"/>
          <p:cNvSpPr>
            <a:spLocks noChangeShapeType="1"/>
          </p:cNvSpPr>
          <p:nvPr/>
        </p:nvSpPr>
        <p:spPr bwMode="auto">
          <a:xfrm flipV="1">
            <a:off x="6172200" y="1295400"/>
            <a:ext cx="1244600" cy="12192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321" name="Line 41"/>
          <p:cNvSpPr>
            <a:spLocks noChangeShapeType="1"/>
          </p:cNvSpPr>
          <p:nvPr/>
        </p:nvSpPr>
        <p:spPr bwMode="auto">
          <a:xfrm>
            <a:off x="3175000" y="2476500"/>
            <a:ext cx="5994400" cy="2692400"/>
          </a:xfrm>
          <a:prstGeom prst="line">
            <a:avLst/>
          </a:prstGeom>
          <a:noFill/>
          <a:ln w="38100">
            <a:solidFill>
              <a:srgbClr val="FF6F0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324" name="Text Box 44"/>
          <p:cNvSpPr txBox="1">
            <a:spLocks noChangeArrowheads="1"/>
          </p:cNvSpPr>
          <p:nvPr/>
        </p:nvSpPr>
        <p:spPr bwMode="auto">
          <a:xfrm>
            <a:off x="6757988" y="2078038"/>
            <a:ext cx="391001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mic Sans MS"/>
                <a:ea typeface="ＭＳ Ｐゴシック" charset="0"/>
                <a:cs typeface="Arial" panose="020B0604020202020204" pitchFamily="34" charset="0"/>
              </a:rPr>
              <a:t>Virtual images are formed in front of the lens</a:t>
            </a:r>
          </a:p>
        </p:txBody>
      </p:sp>
      <p:sp>
        <p:nvSpPr>
          <p:cNvPr id="97322" name="Line 42"/>
          <p:cNvSpPr>
            <a:spLocks noChangeShapeType="1"/>
          </p:cNvSpPr>
          <p:nvPr/>
        </p:nvSpPr>
        <p:spPr bwMode="auto">
          <a:xfrm>
            <a:off x="3149600" y="2489200"/>
            <a:ext cx="2870200" cy="850900"/>
          </a:xfrm>
          <a:prstGeom prst="line">
            <a:avLst/>
          </a:prstGeom>
          <a:noFill/>
          <a:ln w="38100">
            <a:solidFill>
              <a:srgbClr val="0908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323" name="Line 43"/>
          <p:cNvSpPr>
            <a:spLocks noChangeShapeType="1"/>
          </p:cNvSpPr>
          <p:nvPr/>
        </p:nvSpPr>
        <p:spPr bwMode="auto">
          <a:xfrm flipH="1">
            <a:off x="4394200" y="3378200"/>
            <a:ext cx="1739900" cy="0"/>
          </a:xfrm>
          <a:prstGeom prst="line">
            <a:avLst/>
          </a:prstGeom>
          <a:noFill/>
          <a:ln w="38100">
            <a:solidFill>
              <a:srgbClr val="0908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325" name="Line 45"/>
          <p:cNvSpPr>
            <a:spLocks noChangeShapeType="1"/>
          </p:cNvSpPr>
          <p:nvPr/>
        </p:nvSpPr>
        <p:spPr bwMode="auto">
          <a:xfrm flipV="1">
            <a:off x="6172200" y="3352800"/>
            <a:ext cx="2400300" cy="25400"/>
          </a:xfrm>
          <a:prstGeom prst="line">
            <a:avLst/>
          </a:prstGeom>
          <a:noFill/>
          <a:ln w="38100">
            <a:solidFill>
              <a:srgbClr val="0908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97326" name="Line 46"/>
          <p:cNvSpPr>
            <a:spLocks noChangeShapeType="1"/>
          </p:cNvSpPr>
          <p:nvPr/>
        </p:nvSpPr>
        <p:spPr bwMode="auto">
          <a:xfrm>
            <a:off x="6172200" y="3390900"/>
            <a:ext cx="2768600" cy="78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32" name="Oval 36"/>
          <p:cNvSpPr>
            <a:spLocks noChangeArrowheads="1"/>
          </p:cNvSpPr>
          <p:nvPr/>
        </p:nvSpPr>
        <p:spPr bwMode="auto">
          <a:xfrm>
            <a:off x="7615238" y="3759200"/>
            <a:ext cx="127000" cy="152400"/>
          </a:xfrm>
          <a:prstGeom prst="ellipse">
            <a:avLst/>
          </a:prstGeom>
          <a:solidFill>
            <a:srgbClr val="0908FF"/>
          </a:solidFill>
          <a:ln w="9525">
            <a:solidFill>
              <a:srgbClr val="008000"/>
            </a:solidFill>
            <a:round/>
            <a:headEnd/>
            <a:tailEnd/>
          </a:ln>
        </p:spPr>
        <p:txBody>
          <a:bodyPr wrap="none" anchor="ctr"/>
          <a:lstStyle>
            <a:lvl1pPr eaLnBrk="0" hangingPunct="0">
              <a:spcBef>
                <a:spcPct val="20000"/>
              </a:spcBef>
              <a:defRPr sz="2800">
                <a:solidFill>
                  <a:schemeClr val="tx1"/>
                </a:solidFill>
                <a:latin typeface="Comic Sans MS" panose="030F0702030302020204" pitchFamily="66" charset="0"/>
                <a:ea typeface="Osaka"/>
                <a:cs typeface="Osaka"/>
              </a:defRPr>
            </a:lvl1pPr>
            <a:lvl2pPr marL="742950" indent="-285750" eaLnBrk="0" hangingPunct="0">
              <a:spcBef>
                <a:spcPct val="20000"/>
              </a:spcBef>
              <a:defRPr sz="2400">
                <a:solidFill>
                  <a:schemeClr val="tx1"/>
                </a:solidFill>
                <a:latin typeface="Comic Sans MS" panose="030F0702030302020204" pitchFamily="66" charset="0"/>
                <a:ea typeface="Osaka"/>
                <a:cs typeface="Osaka"/>
              </a:defRPr>
            </a:lvl2pPr>
            <a:lvl3pPr marL="1143000" indent="-228600" eaLnBrk="0" hangingPunct="0">
              <a:spcBef>
                <a:spcPct val="20000"/>
              </a:spcBef>
              <a:defRPr sz="2200">
                <a:solidFill>
                  <a:schemeClr val="tx1"/>
                </a:solidFill>
                <a:latin typeface="Comic Sans MS" panose="030F0702030302020204" pitchFamily="66" charset="0"/>
                <a:ea typeface="Osaka"/>
                <a:cs typeface="Osaka"/>
              </a:defRPr>
            </a:lvl3pPr>
            <a:lvl4pPr marL="1600200" indent="-228600" eaLnBrk="0" hangingPunct="0">
              <a:spcBef>
                <a:spcPct val="20000"/>
              </a:spcBef>
              <a:defRPr sz="2000">
                <a:solidFill>
                  <a:schemeClr val="tx1"/>
                </a:solidFill>
                <a:latin typeface="Comic Sans MS" panose="030F0702030302020204" pitchFamily="66" charset="0"/>
                <a:ea typeface="Osaka"/>
                <a:cs typeface="Osaka"/>
              </a:defRPr>
            </a:lvl4pPr>
            <a:lvl5pPr marL="2057400" indent="-228600" eaLnBrk="0" hangingPunct="0">
              <a:spcBef>
                <a:spcPct val="20000"/>
              </a:spcBef>
              <a:defRPr sz="2000">
                <a:solidFill>
                  <a:schemeClr val="tx1"/>
                </a:solidFill>
                <a:latin typeface="Comic Sans MS" panose="030F0702030302020204" pitchFamily="66" charset="0"/>
                <a:ea typeface="Osaka"/>
                <a:cs typeface="Osaka"/>
              </a:defRPr>
            </a:lvl5pPr>
            <a:lvl6pPr marL="25146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9718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34290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886200" indent="-22860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33" name="Text Box 10"/>
          <p:cNvSpPr txBox="1">
            <a:spLocks noChangeArrowheads="1"/>
          </p:cNvSpPr>
          <p:nvPr/>
        </p:nvSpPr>
        <p:spPr bwMode="auto">
          <a:xfrm>
            <a:off x="7553325" y="3843338"/>
            <a:ext cx="363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Comic Sans MS"/>
                <a:ea typeface="ＭＳ Ｐゴシック" charset="0"/>
                <a:cs typeface="Arial" panose="020B0604020202020204" pitchFamily="34" charset="0"/>
              </a:rPr>
              <a:t>f</a:t>
            </a:r>
          </a:p>
        </p:txBody>
      </p:sp>
    </p:spTree>
    <p:extLst>
      <p:ext uri="{BB962C8B-B14F-4D97-AF65-F5344CB8AC3E}">
        <p14:creationId xmlns:p14="http://schemas.microsoft.com/office/powerpoint/2010/main" val="3861286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7318"/>
                                        </p:tgtEl>
                                        <p:attrNameLst>
                                          <p:attrName>style.visibility</p:attrName>
                                        </p:attrNameLst>
                                      </p:cBhvr>
                                      <p:to>
                                        <p:strVal val="visible"/>
                                      </p:to>
                                    </p:set>
                                    <p:animEffect transition="in" filter="wipe(left)">
                                      <p:cBhvr>
                                        <p:cTn id="7" dur="500"/>
                                        <p:tgtEl>
                                          <p:spTgt spid="973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7320"/>
                                        </p:tgtEl>
                                        <p:attrNameLst>
                                          <p:attrName>style.visibility</p:attrName>
                                        </p:attrNameLst>
                                      </p:cBhvr>
                                      <p:to>
                                        <p:strVal val="visible"/>
                                      </p:to>
                                    </p:set>
                                    <p:animEffect transition="in" filter="wipe(left)">
                                      <p:cBhvr>
                                        <p:cTn id="12" dur="500"/>
                                        <p:tgtEl>
                                          <p:spTgt spid="973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97319"/>
                                        </p:tgtEl>
                                        <p:attrNameLst>
                                          <p:attrName>style.visibility</p:attrName>
                                        </p:attrNameLst>
                                      </p:cBhvr>
                                      <p:to>
                                        <p:strVal val="visible"/>
                                      </p:to>
                                    </p:set>
                                    <p:animEffect transition="in" filter="wipe(right)">
                                      <p:cBhvr>
                                        <p:cTn id="17" dur="500"/>
                                        <p:tgtEl>
                                          <p:spTgt spid="973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7321"/>
                                        </p:tgtEl>
                                        <p:attrNameLst>
                                          <p:attrName>style.visibility</p:attrName>
                                        </p:attrNameLst>
                                      </p:cBhvr>
                                      <p:to>
                                        <p:strVal val="visible"/>
                                      </p:to>
                                    </p:set>
                                    <p:animEffect transition="in" filter="wipe(left)">
                                      <p:cBhvr>
                                        <p:cTn id="22" dur="500"/>
                                        <p:tgtEl>
                                          <p:spTgt spid="973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97322"/>
                                        </p:tgtEl>
                                        <p:attrNameLst>
                                          <p:attrName>style.visibility</p:attrName>
                                        </p:attrNameLst>
                                      </p:cBhvr>
                                      <p:to>
                                        <p:strVal val="visible"/>
                                      </p:to>
                                    </p:set>
                                    <p:animEffect transition="in" filter="wipe(left)">
                                      <p:cBhvr>
                                        <p:cTn id="34" dur="500"/>
                                        <p:tgtEl>
                                          <p:spTgt spid="97322"/>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97326"/>
                                        </p:tgtEl>
                                        <p:attrNameLst>
                                          <p:attrName>style.visibility</p:attrName>
                                        </p:attrNameLst>
                                      </p:cBhvr>
                                      <p:to>
                                        <p:strVal val="visible"/>
                                      </p:to>
                                    </p:set>
                                    <p:animEffect transition="in" filter="wipe(left)">
                                      <p:cBhvr>
                                        <p:cTn id="38" dur="500"/>
                                        <p:tgtEl>
                                          <p:spTgt spid="9732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97325"/>
                                        </p:tgtEl>
                                        <p:attrNameLst>
                                          <p:attrName>style.visibility</p:attrName>
                                        </p:attrNameLst>
                                      </p:cBhvr>
                                      <p:to>
                                        <p:strVal val="visible"/>
                                      </p:to>
                                    </p:set>
                                    <p:animEffect transition="in" filter="wipe(left)">
                                      <p:cBhvr>
                                        <p:cTn id="43" dur="500"/>
                                        <p:tgtEl>
                                          <p:spTgt spid="9732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fill="hold" nodeType="clickEffect">
                                  <p:stCondLst>
                                    <p:cond delay="0"/>
                                  </p:stCondLst>
                                  <p:childTnLst>
                                    <p:set>
                                      <p:cBhvr>
                                        <p:cTn id="47" dur="1" fill="hold">
                                          <p:stCondLst>
                                            <p:cond delay="0"/>
                                          </p:stCondLst>
                                        </p:cTn>
                                        <p:tgtEl>
                                          <p:spTgt spid="97323"/>
                                        </p:tgtEl>
                                        <p:attrNameLst>
                                          <p:attrName>style.visibility</p:attrName>
                                        </p:attrNameLst>
                                      </p:cBhvr>
                                      <p:to>
                                        <p:strVal val="visible"/>
                                      </p:to>
                                    </p:set>
                                    <p:animEffect transition="in" filter="wipe(right)">
                                      <p:cBhvr>
                                        <p:cTn id="48" dur="500"/>
                                        <p:tgtEl>
                                          <p:spTgt spid="9732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97302"/>
                                        </p:tgtEl>
                                        <p:attrNameLst>
                                          <p:attrName>style.visibility</p:attrName>
                                        </p:attrNameLst>
                                      </p:cBhvr>
                                      <p:to>
                                        <p:strVal val="visible"/>
                                      </p:to>
                                    </p:set>
                                    <p:animEffect transition="in" filter="wipe(down)">
                                      <p:cBhvr>
                                        <p:cTn id="53" dur="500"/>
                                        <p:tgtEl>
                                          <p:spTgt spid="9730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7306"/>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97307"/>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97308"/>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97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6" grpId="0" animBg="1"/>
      <p:bldP spid="97307" grpId="0" animBg="1"/>
      <p:bldP spid="97308" grpId="0" animBg="1"/>
      <p:bldP spid="97324" grpId="0"/>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2D2D8A"/>
                </a:solidFill>
              </a:rPr>
              <a:t>		Thin Lenses: Diverging (concave lenses)</a:t>
            </a:r>
            <a:endParaRPr lang="en-US" dirty="0"/>
          </a:p>
        </p:txBody>
      </p:sp>
      <p:sp>
        <p:nvSpPr>
          <p:cNvPr id="3" name="Content Placeholder 2"/>
          <p:cNvSpPr>
            <a:spLocks noGrp="1"/>
          </p:cNvSpPr>
          <p:nvPr>
            <p:ph idx="1"/>
          </p:nvPr>
        </p:nvSpPr>
        <p:spPr>
          <a:xfrm>
            <a:off x="105220" y="1712451"/>
            <a:ext cx="11981559" cy="507047"/>
          </a:xfrm>
        </p:spPr>
        <p:txBody>
          <a:bodyPr/>
          <a:lstStyle/>
          <a:p>
            <a:pPr marL="0" indent="0" eaLnBrk="1" fontAlgn="auto" hangingPunct="1">
              <a:spcBef>
                <a:spcPts val="0"/>
              </a:spcBef>
              <a:spcAft>
                <a:spcPts val="0"/>
              </a:spcAft>
            </a:pPr>
            <a:r>
              <a:rPr lang="en-US" sz="2000" kern="1200" dirty="0">
                <a:solidFill>
                  <a:srgbClr val="000000"/>
                </a:solidFill>
                <a:cs typeface="+mn-cs"/>
              </a:rPr>
              <a:t>This video shows how to draw the rays for diverging lenses for different cases, please watch it carefully</a:t>
            </a:r>
          </a:p>
          <a:p>
            <a:pPr marL="0" lvl="0" indent="0" eaLnBrk="1" fontAlgn="auto" hangingPunct="1">
              <a:spcBef>
                <a:spcPts val="0"/>
              </a:spcBef>
              <a:spcAft>
                <a:spcPts val="0"/>
              </a:spcAft>
            </a:pPr>
            <a:endParaRPr lang="en-US" sz="1800" kern="1200" dirty="0">
              <a:solidFill>
                <a:srgbClr val="000000"/>
              </a:solidFill>
              <a:cs typeface="+mn-cs"/>
            </a:endParaRPr>
          </a:p>
          <a:p>
            <a:endParaRPr lang="en-US" dirty="0">
              <a:hlinkClick r:id="" action="ppaction://noaction"/>
            </a:endParaRPr>
          </a:p>
          <a:p>
            <a:endParaRPr lang="en-US" dirty="0">
              <a:hlinkClick r:id="" action="ppaction://noaction"/>
            </a:endParaRPr>
          </a:p>
          <a:p>
            <a:r>
              <a:rPr lang="en-US" dirty="0">
                <a:hlinkClick r:id="" action="ppaction://noaction"/>
              </a:rPr>
              <a:t>https://www.youtube.com/watch?v=c2GFG6cvPew</a:t>
            </a:r>
            <a:endParaRPr lang="en-US" dirty="0"/>
          </a:p>
        </p:txBody>
      </p:sp>
    </p:spTree>
    <p:extLst>
      <p:ext uri="{BB962C8B-B14F-4D97-AF65-F5344CB8AC3E}">
        <p14:creationId xmlns:p14="http://schemas.microsoft.com/office/powerpoint/2010/main" val="2583430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697681" y="1699471"/>
            <a:ext cx="10785526"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defRPr sz="2800">
                <a:solidFill>
                  <a:schemeClr val="tx1"/>
                </a:solidFill>
                <a:latin typeface="Comic Sans MS" panose="030F0702030302020204" pitchFamily="66" charset="0"/>
                <a:ea typeface="Osaka"/>
                <a:cs typeface="Osaka"/>
              </a:defRPr>
            </a:lvl1pPr>
            <a:lvl2pPr marL="37931725" indent="-37474525" eaLnBrk="0" hangingPunct="0">
              <a:spcBef>
                <a:spcPct val="20000"/>
              </a:spcBef>
              <a:defRPr sz="2400">
                <a:solidFill>
                  <a:schemeClr val="tx1"/>
                </a:solidFill>
                <a:latin typeface="Comic Sans MS" panose="030F0702030302020204" pitchFamily="66" charset="0"/>
                <a:ea typeface="Osaka"/>
                <a:cs typeface="Osaka"/>
              </a:defRPr>
            </a:lvl2pPr>
            <a:lvl3pPr marL="857250" indent="-171450" eaLnBrk="0" hangingPunct="0">
              <a:spcBef>
                <a:spcPct val="20000"/>
              </a:spcBef>
              <a:defRPr sz="2200">
                <a:solidFill>
                  <a:schemeClr val="tx1"/>
                </a:solidFill>
                <a:latin typeface="Comic Sans MS" panose="030F0702030302020204" pitchFamily="66" charset="0"/>
                <a:ea typeface="Osaka"/>
                <a:cs typeface="Osaka"/>
              </a:defRPr>
            </a:lvl3pPr>
            <a:lvl4pPr marL="1200150" indent="-171450" eaLnBrk="0" hangingPunct="0">
              <a:spcBef>
                <a:spcPct val="20000"/>
              </a:spcBef>
              <a:defRPr sz="2000">
                <a:solidFill>
                  <a:schemeClr val="tx1"/>
                </a:solidFill>
                <a:latin typeface="Comic Sans MS" panose="030F0702030302020204" pitchFamily="66" charset="0"/>
                <a:ea typeface="Osaka"/>
                <a:cs typeface="Osaka"/>
              </a:defRPr>
            </a:lvl4pPr>
            <a:lvl5pPr marL="1543050" indent="-171450" eaLnBrk="0" hangingPunct="0">
              <a:spcBef>
                <a:spcPct val="20000"/>
              </a:spcBef>
              <a:defRPr sz="2000">
                <a:solidFill>
                  <a:schemeClr val="tx1"/>
                </a:solidFill>
                <a:latin typeface="Comic Sans MS" panose="030F0702030302020204" pitchFamily="66" charset="0"/>
                <a:ea typeface="Osaka"/>
                <a:cs typeface="Osaka"/>
              </a:defRPr>
            </a:lvl5pPr>
            <a:lvl6pPr marL="20002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4574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29146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3718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sign conventions are slightly different than the mirrors:</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focal length is </a:t>
            </a:r>
            <a:r>
              <a:rPr kumimoji="0" lang="en-US" altLang="en-US" sz="24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positive for converging </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lenses and </a:t>
            </a:r>
            <a:r>
              <a:rPr kumimoji="0" lang="en-US" altLang="en-US" sz="24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negative for diverging</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a:t>
            </a:r>
            <a:r>
              <a:rPr kumimoji="0" lang="en-US" altLang="en-US" sz="24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object distance is positive when the object is on the same side as the light </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entering the lens (not an issue except in compound systems); </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otherwise it is negative.</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a:t>
            </a:r>
            <a:r>
              <a:rPr kumimoji="0" lang="en-US" altLang="en-US" sz="24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image distance is positive if the image is on the opposite side from the light entering the lens</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otherwise it is negative.</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a:t>
            </a:r>
            <a:r>
              <a:rPr kumimoji="0" lang="en-US" altLang="en-US" sz="24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height of the image is positive if the image is upright</a:t>
            </a:r>
            <a:r>
              <a:rPr kumimoji="0" lang="en-US" altLang="en-US" sz="24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and negative otherwise.</a:t>
            </a:r>
          </a:p>
        </p:txBody>
      </p:sp>
      <p:sp>
        <p:nvSpPr>
          <p:cNvPr id="58371" name="Rectangle 4"/>
          <p:cNvSpPr>
            <a:spLocks noGrp="1" noChangeArrowheads="1"/>
          </p:cNvSpPr>
          <p:nvPr>
            <p:ph type="title"/>
          </p:nvPr>
        </p:nvSpPr>
        <p:spPr>
          <a:xfrm>
            <a:off x="1970088" y="0"/>
            <a:ext cx="8240712" cy="1206500"/>
          </a:xfrm>
        </p:spPr>
        <p:txBody>
          <a:bodyPr/>
          <a:lstStyle/>
          <a:p>
            <a:pPr eaLnBrk="1" hangingPunct="1"/>
            <a:r>
              <a:rPr lang="en-US" altLang="en-US"/>
              <a:t>33-2 The Thin Lens Equation; Magnification</a:t>
            </a:r>
          </a:p>
        </p:txBody>
      </p:sp>
    </p:spTree>
    <p:extLst>
      <p:ext uri="{BB962C8B-B14F-4D97-AF65-F5344CB8AC3E}">
        <p14:creationId xmlns:p14="http://schemas.microsoft.com/office/powerpoint/2010/main" val="922849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a:srcRect/>
          <a:stretch>
            <a:fillRect/>
          </a:stretch>
        </p:blipFill>
        <p:spPr bwMode="auto">
          <a:xfrm>
            <a:off x="6019800" y="3559175"/>
            <a:ext cx="4110038"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6195" name="Picture 3"/>
          <p:cNvPicPr>
            <a:picLocks noChangeAspect="1" noChangeArrowheads="1"/>
          </p:cNvPicPr>
          <p:nvPr/>
        </p:nvPicPr>
        <p:blipFill>
          <a:blip r:embed="rId4"/>
          <a:srcRect/>
          <a:stretch>
            <a:fillRect/>
          </a:stretch>
        </p:blipFill>
        <p:spPr bwMode="auto">
          <a:xfrm>
            <a:off x="1524000" y="3835400"/>
            <a:ext cx="44958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9396" name="Rectangle 4"/>
          <p:cNvSpPr>
            <a:spLocks noGrp="1" noChangeArrowheads="1"/>
          </p:cNvSpPr>
          <p:nvPr>
            <p:ph type="title"/>
          </p:nvPr>
        </p:nvSpPr>
        <p:spPr/>
        <p:txBody>
          <a:bodyPr/>
          <a:lstStyle/>
          <a:p>
            <a:r>
              <a:rPr lang="en-US" altLang="en-US">
                <a:solidFill>
                  <a:schemeClr val="accent2"/>
                </a:solidFill>
              </a:rPr>
              <a:t>33-2 Magnification:</a:t>
            </a:r>
          </a:p>
        </p:txBody>
      </p:sp>
      <p:sp>
        <p:nvSpPr>
          <p:cNvPr id="59397" name="Rectangle 5"/>
          <p:cNvSpPr>
            <a:spLocks noGrp="1" noChangeArrowheads="1"/>
          </p:cNvSpPr>
          <p:nvPr>
            <p:ph type="body" idx="1"/>
          </p:nvPr>
        </p:nvSpPr>
        <p:spPr>
          <a:xfrm>
            <a:off x="1746251" y="1687514"/>
            <a:ext cx="8710613" cy="574675"/>
          </a:xfrm>
        </p:spPr>
        <p:txBody>
          <a:bodyPr/>
          <a:lstStyle/>
          <a:p>
            <a:pPr marL="0" indent="0"/>
            <a:r>
              <a:rPr lang="en-US" altLang="en-US">
                <a:solidFill>
                  <a:srgbClr val="FF0207"/>
                </a:solidFill>
              </a:rPr>
              <a:t>Magnification</a:t>
            </a:r>
            <a:r>
              <a:rPr lang="en-US" altLang="en-US"/>
              <a:t> = </a:t>
            </a:r>
            <a:r>
              <a:rPr lang="en-US" altLang="en-US">
                <a:solidFill>
                  <a:srgbClr val="9625B8"/>
                </a:solidFill>
              </a:rPr>
              <a:t>image height</a:t>
            </a:r>
            <a:r>
              <a:rPr lang="en-US" altLang="en-US"/>
              <a:t> / </a:t>
            </a:r>
            <a:r>
              <a:rPr lang="en-US" altLang="en-US">
                <a:solidFill>
                  <a:srgbClr val="0908FF"/>
                </a:solidFill>
              </a:rPr>
              <a:t>object height</a:t>
            </a:r>
          </a:p>
        </p:txBody>
      </p:sp>
      <p:sp>
        <p:nvSpPr>
          <p:cNvPr id="136198" name="Text Box 6"/>
          <p:cNvSpPr txBox="1">
            <a:spLocks noChangeArrowheads="1"/>
          </p:cNvSpPr>
          <p:nvPr/>
        </p:nvSpPr>
        <p:spPr bwMode="auto">
          <a:xfrm>
            <a:off x="3276601" y="2163764"/>
            <a:ext cx="76231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a:ea typeface="ＭＳ Ｐゴシック" charset="0"/>
                <a:cs typeface="Arial" panose="020B0604020202020204" pitchFamily="34" charset="0"/>
              </a:rPr>
              <a:t>= </a:t>
            </a:r>
            <a:r>
              <a:rPr kumimoji="0" lang="en-US" sz="2800" b="1" i="0" u="none" strike="noStrike" kern="1200" cap="none" spc="0" normalizeH="0" baseline="0" noProof="0" dirty="0">
                <a:ln>
                  <a:noFill/>
                </a:ln>
                <a:solidFill>
                  <a:srgbClr val="000000"/>
                </a:solidFill>
                <a:effectLst/>
                <a:uLnTx/>
                <a:uFillTx/>
                <a:latin typeface="Comic Sans MS" pitchFamily="66" charset="0"/>
                <a:ea typeface="ＭＳ Ｐゴシック" charset="0"/>
                <a:cs typeface="Arial" panose="020B0604020202020204" pitchFamily="34" charset="0"/>
              </a:rPr>
              <a:t>-</a:t>
            </a:r>
            <a:r>
              <a:rPr kumimoji="0" lang="en-US" sz="2800" b="0" i="0" u="none" strike="noStrike" kern="1200" cap="none" spc="0" normalizeH="0" baseline="0" noProof="0" dirty="0">
                <a:ln>
                  <a:noFill/>
                </a:ln>
                <a:solidFill>
                  <a:srgbClr val="000000"/>
                </a:solidFill>
                <a:effectLst/>
                <a:uLnTx/>
                <a:uFillTx/>
                <a:latin typeface="Comic Sans MS" pitchFamily="66" charset="0"/>
                <a:ea typeface="ＭＳ Ｐゴシック" charset="0"/>
                <a:cs typeface="Arial" panose="020B0604020202020204" pitchFamily="34" charset="0"/>
              </a:rPr>
              <a:t> </a:t>
            </a:r>
            <a:r>
              <a:rPr kumimoji="0" lang="en-US" sz="2800" b="0" i="0" u="none" strike="noStrike" kern="1200" cap="none" spc="0" normalizeH="0" baseline="0" noProof="0" dirty="0">
                <a:ln>
                  <a:noFill/>
                </a:ln>
                <a:solidFill>
                  <a:srgbClr val="9625B8"/>
                </a:solidFill>
                <a:effectLst/>
                <a:uLnTx/>
                <a:uFillTx/>
                <a:latin typeface="Comic Sans MS" pitchFamily="66" charset="0"/>
                <a:ea typeface="ＭＳ Ｐゴシック" charset="0"/>
                <a:cs typeface="Arial" panose="020B0604020202020204" pitchFamily="34" charset="0"/>
              </a:rPr>
              <a:t>image distance (d</a:t>
            </a:r>
            <a:r>
              <a:rPr kumimoji="0" lang="en-US" sz="2800" b="0" i="0" u="none" strike="noStrike" kern="1200" cap="none" spc="0" normalizeH="0" baseline="-25000" noProof="0" dirty="0">
                <a:ln>
                  <a:noFill/>
                </a:ln>
                <a:solidFill>
                  <a:srgbClr val="9625B8"/>
                </a:solidFill>
                <a:effectLst/>
                <a:uLnTx/>
                <a:uFillTx/>
                <a:latin typeface="Comic Sans MS" pitchFamily="66" charset="0"/>
                <a:ea typeface="ＭＳ Ｐゴシック" charset="0"/>
                <a:cs typeface="Arial" panose="020B0604020202020204" pitchFamily="34" charset="0"/>
              </a:rPr>
              <a:t>i</a:t>
            </a:r>
            <a:r>
              <a:rPr kumimoji="0" lang="en-US" sz="2800" b="0" i="0" u="none" strike="noStrike" kern="1200" cap="none" spc="0" normalizeH="0" baseline="0" noProof="0" dirty="0">
                <a:ln>
                  <a:noFill/>
                </a:ln>
                <a:solidFill>
                  <a:srgbClr val="9625B8"/>
                </a:solidFill>
                <a:effectLst/>
                <a:uLnTx/>
                <a:uFillTx/>
                <a:latin typeface="Comic Sans MS" pitchFamily="66" charset="0"/>
                <a:ea typeface="ＭＳ Ｐゴシック" charset="0"/>
                <a:cs typeface="Arial" panose="020B0604020202020204" pitchFamily="34" charset="0"/>
              </a:rPr>
              <a:t>)</a:t>
            </a:r>
            <a:r>
              <a:rPr kumimoji="0" lang="en-US" sz="2800" b="0" i="0" u="none" strike="noStrike" kern="1200" cap="none" spc="0" normalizeH="0" baseline="0" noProof="0" dirty="0">
                <a:ln>
                  <a:noFill/>
                </a:ln>
                <a:solidFill>
                  <a:srgbClr val="000000"/>
                </a:solidFill>
                <a:effectLst/>
                <a:uLnTx/>
                <a:uFillTx/>
                <a:latin typeface="Comic Sans MS" pitchFamily="66" charset="0"/>
                <a:ea typeface="ＭＳ Ｐゴシック" charset="0"/>
                <a:cs typeface="Arial" panose="020B0604020202020204" pitchFamily="34" charset="0"/>
              </a:rPr>
              <a:t> / </a:t>
            </a:r>
            <a:r>
              <a:rPr kumimoji="0" lang="en-US" sz="2800" b="0" i="0" u="none" strike="noStrike" kern="1200" cap="none" spc="0" normalizeH="0" baseline="0" noProof="0" dirty="0">
                <a:ln>
                  <a:noFill/>
                </a:ln>
                <a:solidFill>
                  <a:srgbClr val="0908FF"/>
                </a:solidFill>
                <a:effectLst/>
                <a:uLnTx/>
                <a:uFillTx/>
                <a:latin typeface="Comic Sans MS" pitchFamily="66" charset="0"/>
                <a:ea typeface="ＭＳ Ｐゴシック" charset="0"/>
                <a:cs typeface="Arial" panose="020B0604020202020204" pitchFamily="34" charset="0"/>
              </a:rPr>
              <a:t>object distance (d</a:t>
            </a:r>
            <a:r>
              <a:rPr kumimoji="0" lang="en-US" sz="2800" b="0" i="0" u="none" strike="noStrike" kern="1200" cap="none" spc="0" normalizeH="0" baseline="-25000" noProof="0" dirty="0">
                <a:ln>
                  <a:noFill/>
                </a:ln>
                <a:solidFill>
                  <a:srgbClr val="0908FF"/>
                </a:solidFill>
                <a:effectLst/>
                <a:uLnTx/>
                <a:uFillTx/>
                <a:latin typeface="Comic Sans MS" pitchFamily="66" charset="0"/>
                <a:ea typeface="ＭＳ Ｐゴシック" charset="0"/>
                <a:cs typeface="Arial" panose="020B0604020202020204" pitchFamily="34" charset="0"/>
              </a:rPr>
              <a:t>0</a:t>
            </a:r>
            <a:r>
              <a:rPr kumimoji="0" lang="en-US" sz="2800" b="0" i="0" u="none" strike="noStrike" kern="1200" cap="none" spc="0" normalizeH="0" baseline="0" noProof="0" dirty="0">
                <a:ln>
                  <a:noFill/>
                </a:ln>
                <a:solidFill>
                  <a:srgbClr val="0908FF"/>
                </a:solidFill>
                <a:effectLst/>
                <a:uLnTx/>
                <a:uFillTx/>
                <a:latin typeface="Comic Sans MS" pitchFamily="66" charset="0"/>
                <a:ea typeface="ＭＳ Ｐゴシック" charset="0"/>
                <a:cs typeface="Arial" panose="020B0604020202020204" pitchFamily="34" charset="0"/>
              </a:rPr>
              <a:t>)</a:t>
            </a:r>
          </a:p>
        </p:txBody>
      </p:sp>
      <p:grpSp>
        <p:nvGrpSpPr>
          <p:cNvPr id="59399" name="Group 7"/>
          <p:cNvGrpSpPr>
            <a:grpSpLocks/>
          </p:cNvGrpSpPr>
          <p:nvPr/>
        </p:nvGrpSpPr>
        <p:grpSpPr bwMode="auto">
          <a:xfrm>
            <a:off x="6337300" y="5135563"/>
            <a:ext cx="2654300" cy="500062"/>
            <a:chOff x="2944" y="2976"/>
            <a:chExt cx="2016" cy="306"/>
          </a:xfrm>
        </p:grpSpPr>
        <p:sp>
          <p:nvSpPr>
            <p:cNvPr id="136200" name="Line 8"/>
            <p:cNvSpPr>
              <a:spLocks noChangeShapeType="1"/>
            </p:cNvSpPr>
            <p:nvPr/>
          </p:nvSpPr>
          <p:spPr bwMode="auto">
            <a:xfrm>
              <a:off x="2944" y="2976"/>
              <a:ext cx="2016" cy="9"/>
            </a:xfrm>
            <a:prstGeom prst="line">
              <a:avLst/>
            </a:prstGeom>
            <a:noFill/>
            <a:ln w="57150">
              <a:solidFill>
                <a:srgbClr val="0908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36201" name="Text Box 9"/>
            <p:cNvSpPr txBox="1">
              <a:spLocks noChangeArrowheads="1"/>
            </p:cNvSpPr>
            <p:nvPr/>
          </p:nvSpPr>
          <p:spPr bwMode="auto">
            <a:xfrm>
              <a:off x="3254" y="2999"/>
              <a:ext cx="521" cy="28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908FF"/>
                  </a:solidFill>
                  <a:effectLst/>
                  <a:uLnTx/>
                  <a:uFillTx/>
                  <a:latin typeface="Comic Sans MS"/>
                  <a:ea typeface="ＭＳ Ｐゴシック" charset="0"/>
                  <a:cs typeface="Arial" panose="020B0604020202020204" pitchFamily="34" charset="0"/>
                </a:rPr>
                <a:t>d</a:t>
              </a:r>
              <a:r>
                <a:rPr kumimoji="0" lang="en-US" sz="2400" b="0" i="0" u="none" strike="noStrike" kern="1200" cap="none" spc="0" normalizeH="0" baseline="-25000" noProof="0" dirty="0">
                  <a:ln>
                    <a:noFill/>
                  </a:ln>
                  <a:solidFill>
                    <a:srgbClr val="0908FF"/>
                  </a:solidFill>
                  <a:effectLst/>
                  <a:uLnTx/>
                  <a:uFillTx/>
                  <a:latin typeface="Comic Sans MS"/>
                  <a:ea typeface="ＭＳ Ｐゴシック" charset="0"/>
                  <a:cs typeface="Arial" panose="020B0604020202020204" pitchFamily="34" charset="0"/>
                </a:rPr>
                <a:t>0</a:t>
              </a:r>
            </a:p>
          </p:txBody>
        </p:sp>
      </p:grpSp>
      <p:sp>
        <p:nvSpPr>
          <p:cNvPr id="136203" name="Line 11"/>
          <p:cNvSpPr>
            <a:spLocks noChangeShapeType="1"/>
          </p:cNvSpPr>
          <p:nvPr/>
        </p:nvSpPr>
        <p:spPr bwMode="auto">
          <a:xfrm flipV="1">
            <a:off x="8178800" y="5303838"/>
            <a:ext cx="762000" cy="0"/>
          </a:xfrm>
          <a:prstGeom prst="line">
            <a:avLst/>
          </a:prstGeom>
          <a:noFill/>
          <a:ln w="57150">
            <a:solidFill>
              <a:srgbClr val="9625B8"/>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36204" name="Text Box 12"/>
          <p:cNvSpPr txBox="1">
            <a:spLocks noChangeArrowheads="1"/>
          </p:cNvSpPr>
          <p:nvPr/>
        </p:nvSpPr>
        <p:spPr bwMode="auto">
          <a:xfrm>
            <a:off x="8297863" y="5405438"/>
            <a:ext cx="552450" cy="461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9625B8"/>
                </a:solidFill>
                <a:effectLst/>
                <a:uLnTx/>
                <a:uFillTx/>
                <a:latin typeface="Comic Sans MS"/>
                <a:ea typeface="ＭＳ Ｐゴシック" charset="0"/>
                <a:cs typeface="Arial" panose="020B0604020202020204" pitchFamily="34" charset="0"/>
              </a:rPr>
              <a:t>-d</a:t>
            </a:r>
            <a:r>
              <a:rPr kumimoji="0" lang="en-US" sz="2400" b="0" i="0" u="none" strike="noStrike" kern="1200" cap="none" spc="0" normalizeH="0" baseline="-25000" noProof="0" dirty="0">
                <a:ln>
                  <a:noFill/>
                </a:ln>
                <a:solidFill>
                  <a:srgbClr val="9625B8"/>
                </a:solidFill>
                <a:effectLst/>
                <a:uLnTx/>
                <a:uFillTx/>
                <a:latin typeface="Comic Sans MS"/>
                <a:ea typeface="ＭＳ Ｐゴシック" charset="0"/>
                <a:cs typeface="Arial" panose="020B0604020202020204" pitchFamily="34" charset="0"/>
              </a:rPr>
              <a:t>i</a:t>
            </a:r>
          </a:p>
        </p:txBody>
      </p:sp>
      <p:grpSp>
        <p:nvGrpSpPr>
          <p:cNvPr id="136205" name="Group 13"/>
          <p:cNvGrpSpPr>
            <a:grpSpLocks/>
          </p:cNvGrpSpPr>
          <p:nvPr/>
        </p:nvGrpSpPr>
        <p:grpSpPr bwMode="auto">
          <a:xfrm>
            <a:off x="4013200" y="4638527"/>
            <a:ext cx="1460500" cy="522069"/>
            <a:chOff x="592" y="3394"/>
            <a:chExt cx="1848" cy="304"/>
          </a:xfrm>
        </p:grpSpPr>
        <p:sp>
          <p:nvSpPr>
            <p:cNvPr id="136206" name="Line 14"/>
            <p:cNvSpPr>
              <a:spLocks noChangeShapeType="1"/>
            </p:cNvSpPr>
            <p:nvPr/>
          </p:nvSpPr>
          <p:spPr bwMode="auto">
            <a:xfrm>
              <a:off x="592" y="3680"/>
              <a:ext cx="1848" cy="18"/>
            </a:xfrm>
            <a:prstGeom prst="line">
              <a:avLst/>
            </a:prstGeom>
            <a:noFill/>
            <a:ln w="57150">
              <a:solidFill>
                <a:srgbClr val="9625B8"/>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36207" name="Text Box 15"/>
            <p:cNvSpPr txBox="1">
              <a:spLocks noChangeArrowheads="1"/>
            </p:cNvSpPr>
            <p:nvPr/>
          </p:nvSpPr>
          <p:spPr bwMode="auto">
            <a:xfrm>
              <a:off x="1464" y="3394"/>
              <a:ext cx="490" cy="2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9625B8"/>
                  </a:solidFill>
                  <a:effectLst/>
                  <a:uLnTx/>
                  <a:uFillTx/>
                  <a:latin typeface="Comic Sans MS"/>
                  <a:ea typeface="ＭＳ Ｐゴシック" charset="0"/>
                  <a:cs typeface="Arial" panose="020B0604020202020204" pitchFamily="34" charset="0"/>
                </a:rPr>
                <a:t>d</a:t>
              </a:r>
              <a:r>
                <a:rPr kumimoji="0" lang="en-US" sz="1800" b="0" i="0" u="none" strike="noStrike" kern="1200" cap="none" spc="0" normalizeH="0" baseline="-25000" noProof="0" dirty="0">
                  <a:ln>
                    <a:noFill/>
                  </a:ln>
                  <a:solidFill>
                    <a:srgbClr val="9625B8"/>
                  </a:solidFill>
                  <a:effectLst/>
                  <a:uLnTx/>
                  <a:uFillTx/>
                  <a:latin typeface="Comic Sans MS"/>
                  <a:ea typeface="ＭＳ Ｐゴシック" charset="0"/>
                  <a:cs typeface="Arial" panose="020B0604020202020204" pitchFamily="34" charset="0"/>
                </a:rPr>
                <a:t>i</a:t>
              </a:r>
            </a:p>
          </p:txBody>
        </p:sp>
      </p:grpSp>
      <p:grpSp>
        <p:nvGrpSpPr>
          <p:cNvPr id="136208" name="Group 16"/>
          <p:cNvGrpSpPr>
            <a:grpSpLocks/>
          </p:cNvGrpSpPr>
          <p:nvPr/>
        </p:nvGrpSpPr>
        <p:grpSpPr bwMode="auto">
          <a:xfrm>
            <a:off x="1739900" y="5130801"/>
            <a:ext cx="2159000" cy="593725"/>
            <a:chOff x="1328" y="3040"/>
            <a:chExt cx="1152" cy="374"/>
          </a:xfrm>
        </p:grpSpPr>
        <p:sp>
          <p:nvSpPr>
            <p:cNvPr id="136209" name="Line 17"/>
            <p:cNvSpPr>
              <a:spLocks noChangeShapeType="1"/>
            </p:cNvSpPr>
            <p:nvPr/>
          </p:nvSpPr>
          <p:spPr bwMode="auto">
            <a:xfrm flipV="1">
              <a:off x="1328" y="3040"/>
              <a:ext cx="1152" cy="8"/>
            </a:xfrm>
            <a:prstGeom prst="line">
              <a:avLst/>
            </a:prstGeom>
            <a:noFill/>
            <a:ln w="57150">
              <a:solidFill>
                <a:srgbClr val="0908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36210" name="Text Box 18"/>
            <p:cNvSpPr txBox="1">
              <a:spLocks noChangeArrowheads="1"/>
            </p:cNvSpPr>
            <p:nvPr/>
          </p:nvSpPr>
          <p:spPr bwMode="auto">
            <a:xfrm>
              <a:off x="1822" y="3123"/>
              <a:ext cx="263" cy="2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908FF"/>
                  </a:solidFill>
                  <a:effectLst/>
                  <a:uLnTx/>
                  <a:uFillTx/>
                  <a:latin typeface="Comic Sans MS"/>
                  <a:ea typeface="ＭＳ Ｐゴシック" charset="0"/>
                  <a:cs typeface="Arial" panose="020B0604020202020204" pitchFamily="34" charset="0"/>
                </a:rPr>
                <a:t>d</a:t>
              </a:r>
              <a:r>
                <a:rPr kumimoji="0" lang="en-US" sz="2400" b="0" i="0" u="none" strike="noStrike" kern="1200" cap="none" spc="0" normalizeH="0" baseline="-25000" noProof="0" dirty="0">
                  <a:ln>
                    <a:noFill/>
                  </a:ln>
                  <a:solidFill>
                    <a:srgbClr val="0908FF"/>
                  </a:solidFill>
                  <a:effectLst/>
                  <a:uLnTx/>
                  <a:uFillTx/>
                  <a:latin typeface="Comic Sans MS"/>
                  <a:ea typeface="ＭＳ Ｐゴシック" charset="0"/>
                  <a:cs typeface="Arial" panose="020B0604020202020204" pitchFamily="34" charset="0"/>
                </a:rPr>
                <a:t>0</a:t>
              </a:r>
            </a:p>
          </p:txBody>
        </p:sp>
      </p:grpSp>
      <p:sp>
        <p:nvSpPr>
          <p:cNvPr id="136211" name="Text Box 19"/>
          <p:cNvSpPr txBox="1">
            <a:spLocks noChangeArrowheads="1"/>
          </p:cNvSpPr>
          <p:nvPr/>
        </p:nvSpPr>
        <p:spPr bwMode="auto">
          <a:xfrm>
            <a:off x="5186364" y="2865438"/>
            <a:ext cx="4079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lumMod val="95000"/>
                    <a:lumOff val="5000"/>
                  </a:srgbClr>
                </a:solidFill>
                <a:effectLst/>
                <a:uLnTx/>
                <a:uFillTx/>
                <a:latin typeface="Comic Sans MS"/>
                <a:ea typeface="ＭＳ Ｐゴシック" charset="0"/>
                <a:cs typeface="Arial" panose="020B0604020202020204" pitchFamily="34" charset="0"/>
              </a:rPr>
              <a:t>Negative</a:t>
            </a:r>
            <a:r>
              <a:rPr kumimoji="0" lang="en-US" sz="2400" b="1" i="0" u="none" strike="noStrike" kern="1200" cap="none" spc="0" normalizeH="0" baseline="0" noProof="0" dirty="0">
                <a:ln>
                  <a:noFill/>
                </a:ln>
                <a:solidFill>
                  <a:srgbClr val="FF0000"/>
                </a:solidFill>
                <a:effectLst/>
                <a:uLnTx/>
                <a:uFillTx/>
                <a:latin typeface="Comic Sans MS"/>
                <a:ea typeface="ＭＳ Ｐゴシック" charset="0"/>
                <a:cs typeface="Arial" panose="020B0604020202020204" pitchFamily="34" charset="0"/>
              </a:rPr>
              <a:t> m = upside down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lumMod val="95000"/>
                    <a:lumOff val="5000"/>
                  </a:srgbClr>
                </a:solidFill>
                <a:effectLst/>
                <a:uLnTx/>
                <a:uFillTx/>
                <a:latin typeface="Comic Sans MS"/>
                <a:ea typeface="ＭＳ Ｐゴシック" charset="0"/>
                <a:cs typeface="Arial" panose="020B0604020202020204" pitchFamily="34" charset="0"/>
              </a:rPr>
              <a:t>Negative</a:t>
            </a:r>
            <a:r>
              <a:rPr kumimoji="0" lang="en-US" sz="2400" b="1" i="0" u="none" strike="noStrike" kern="1200" cap="none" spc="0" normalizeH="0" baseline="0" noProof="0" dirty="0">
                <a:ln>
                  <a:noFill/>
                </a:ln>
                <a:solidFill>
                  <a:srgbClr val="000000"/>
                </a:solidFill>
                <a:effectLst/>
                <a:uLnTx/>
                <a:uFillTx/>
                <a:latin typeface="Comic Sans MS"/>
                <a:ea typeface="ＭＳ Ｐゴシック" charset="0"/>
                <a:cs typeface="Arial" panose="020B0604020202020204" pitchFamily="34" charset="0"/>
              </a:rPr>
              <a:t> </a:t>
            </a:r>
            <a:r>
              <a:rPr kumimoji="0" lang="en-US" sz="2400" b="1" i="0" u="none" strike="noStrike" kern="1200" cap="none" spc="0" normalizeH="0" baseline="0" noProof="0" dirty="0">
                <a:ln>
                  <a:noFill/>
                </a:ln>
                <a:solidFill>
                  <a:srgbClr val="9625B8"/>
                </a:solidFill>
                <a:effectLst/>
                <a:uLnTx/>
                <a:uFillTx/>
                <a:latin typeface="Comic Sans MS"/>
                <a:ea typeface="ＭＳ Ｐゴシック" charset="0"/>
                <a:cs typeface="Arial" panose="020B0604020202020204" pitchFamily="34" charset="0"/>
              </a:rPr>
              <a:t>d</a:t>
            </a:r>
            <a:r>
              <a:rPr kumimoji="0" lang="en-US" sz="2400" b="1" i="0" u="none" strike="noStrike" kern="1200" cap="none" spc="0" normalizeH="0" baseline="-25000" noProof="0" dirty="0">
                <a:ln>
                  <a:noFill/>
                </a:ln>
                <a:solidFill>
                  <a:srgbClr val="9625B8"/>
                </a:solidFill>
                <a:effectLst/>
                <a:uLnTx/>
                <a:uFillTx/>
                <a:latin typeface="Comic Sans MS"/>
                <a:ea typeface="ＭＳ Ｐゴシック" charset="0"/>
                <a:cs typeface="Arial" panose="020B0604020202020204" pitchFamily="34" charset="0"/>
              </a:rPr>
              <a:t>i</a:t>
            </a:r>
            <a:r>
              <a:rPr kumimoji="0" lang="en-US" sz="2400" b="1" i="0" u="none" strike="noStrike" kern="1200" cap="none" spc="0" normalizeH="0" baseline="0" noProof="0" dirty="0">
                <a:ln>
                  <a:noFill/>
                </a:ln>
                <a:solidFill>
                  <a:srgbClr val="000000"/>
                </a:solidFill>
                <a:effectLst/>
                <a:uLnTx/>
                <a:uFillTx/>
                <a:latin typeface="Comic Sans MS"/>
                <a:ea typeface="ＭＳ Ｐゴシック" charset="0"/>
                <a:cs typeface="Arial" panose="020B0604020202020204" pitchFamily="34" charset="0"/>
              </a:rPr>
              <a:t> </a:t>
            </a:r>
            <a:r>
              <a:rPr kumimoji="0" lang="en-US" sz="2400" b="1" i="0" u="none" strike="noStrike" kern="1200" cap="none" spc="0" normalizeH="0" baseline="0" noProof="0" dirty="0">
                <a:ln>
                  <a:noFill/>
                </a:ln>
                <a:solidFill>
                  <a:srgbClr val="FF0000"/>
                </a:solidFill>
                <a:effectLst/>
                <a:uLnTx/>
                <a:uFillTx/>
                <a:latin typeface="Comic Sans MS"/>
                <a:ea typeface="ＭＳ Ｐゴシック" charset="0"/>
                <a:cs typeface="Arial" panose="020B0604020202020204" pitchFamily="34" charset="0"/>
              </a:rPr>
              <a:t>=virtual</a:t>
            </a:r>
          </a:p>
        </p:txBody>
      </p:sp>
      <p:pic>
        <p:nvPicPr>
          <p:cNvPr id="5940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900" y="2725738"/>
            <a:ext cx="2713038"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154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62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6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676401" y="-7938"/>
            <a:ext cx="8734425" cy="893763"/>
          </a:xfrm>
        </p:spPr>
        <p:txBody>
          <a:bodyPr/>
          <a:lstStyle/>
          <a:p>
            <a:r>
              <a:rPr lang="en-US" altLang="en-US"/>
              <a:t>Lens Equation</a:t>
            </a:r>
          </a:p>
        </p:txBody>
      </p:sp>
      <p:graphicFrame>
        <p:nvGraphicFramePr>
          <p:cNvPr id="102404" name="Group 4"/>
          <p:cNvGraphicFramePr>
            <a:graphicFrameLocks noGrp="1"/>
          </p:cNvGraphicFramePr>
          <p:nvPr>
            <p:extLst>
              <p:ext uri="{D42A27DB-BD31-4B8C-83A1-F6EECF244321}">
                <p14:modId xmlns:p14="http://schemas.microsoft.com/office/powerpoint/2010/main" val="2037349817"/>
              </p:ext>
            </p:extLst>
          </p:nvPr>
        </p:nvGraphicFramePr>
        <p:xfrm>
          <a:off x="1752600" y="2730501"/>
          <a:ext cx="8534400" cy="3933824"/>
        </p:xfrm>
        <a:graphic>
          <a:graphicData uri="http://schemas.openxmlformats.org/drawingml/2006/table">
            <a:tbl>
              <a:tblPr/>
              <a:tblGrid>
                <a:gridCol w="30480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tblGrid>
              <a:tr h="518336">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mic Sans MS" charset="0"/>
                          <a:ea typeface="Osaka" charset="0"/>
                          <a:cs typeface="Osaka" charset="0"/>
                        </a:rPr>
                        <a:t>Sign Conventions for lenses</a:t>
                      </a:r>
                      <a:endParaRPr kumimoji="0" lang="en-US" sz="2400" b="0" i="0" u="none" strike="noStrike" cap="none" normalizeH="0" baseline="0" dirty="0">
                        <a:ln>
                          <a:noFill/>
                        </a:ln>
                        <a:solidFill>
                          <a:schemeClr val="tx1"/>
                        </a:solidFill>
                        <a:effectLst/>
                        <a:latin typeface="Comic Sans MS" charset="0"/>
                        <a:ea typeface="Osaka" charset="0"/>
                        <a:cs typeface="Osaka" charset="0"/>
                      </a:endParaRPr>
                    </a:p>
                  </a:txBody>
                  <a:tcPr marT="45733" marB="4573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3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accent6"/>
                          </a:solidFill>
                          <a:effectLst/>
                          <a:latin typeface="Comic Sans MS" charset="0"/>
                          <a:ea typeface="Osaka" charset="0"/>
                          <a:cs typeface="Osaka" charset="0"/>
                        </a:rPr>
                        <a:t>Quantity</a:t>
                      </a:r>
                    </a:p>
                  </a:txBody>
                  <a:tcPr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6"/>
                          </a:solidFill>
                          <a:effectLst/>
                          <a:latin typeface="Comic Sans MS" charset="0"/>
                          <a:ea typeface="Osaka" charset="0"/>
                          <a:cs typeface="Osaka" charset="0"/>
                        </a:rPr>
                        <a:t>Positive </a:t>
                      </a:r>
                      <a:r>
                        <a:rPr kumimoji="0" lang="ja-JP" altLang="en-US" sz="2400" b="0" i="0" u="none" strike="noStrike" cap="none" normalizeH="0" baseline="0" dirty="0">
                          <a:ln>
                            <a:noFill/>
                          </a:ln>
                          <a:solidFill>
                            <a:schemeClr val="accent6"/>
                          </a:solidFill>
                          <a:effectLst/>
                          <a:latin typeface="Comic Sans MS" charset="0"/>
                          <a:ea typeface="Osaka" charset="0"/>
                          <a:cs typeface="Osaka" charset="0"/>
                        </a:rPr>
                        <a:t>“</a:t>
                      </a:r>
                      <a:r>
                        <a:rPr kumimoji="0" lang="en-US" sz="4800" b="0" i="0" u="none" strike="noStrike" cap="none" normalizeH="0" baseline="0" dirty="0">
                          <a:ln>
                            <a:noFill/>
                          </a:ln>
                          <a:solidFill>
                            <a:schemeClr val="accent6"/>
                          </a:solidFill>
                          <a:effectLst/>
                          <a:latin typeface="Comic Sans MS" charset="0"/>
                          <a:ea typeface="Osaka" charset="0"/>
                          <a:cs typeface="Osaka" charset="0"/>
                        </a:rPr>
                        <a:t>+</a:t>
                      </a:r>
                      <a:r>
                        <a:rPr kumimoji="0" lang="ja-JP" altLang="en-US" sz="2400" b="0" i="0" u="none" strike="noStrike" cap="none" normalizeH="0" baseline="0" dirty="0">
                          <a:ln>
                            <a:noFill/>
                          </a:ln>
                          <a:solidFill>
                            <a:schemeClr val="accent6"/>
                          </a:solidFill>
                          <a:effectLst/>
                          <a:latin typeface="Comic Sans MS" charset="0"/>
                          <a:ea typeface="Osaka" charset="0"/>
                          <a:cs typeface="Osaka" charset="0"/>
                        </a:rPr>
                        <a:t>”</a:t>
                      </a:r>
                      <a:endParaRPr kumimoji="0" lang="en-US" sz="4800" b="0" i="0" u="none" strike="noStrike" cap="none" normalizeH="0" baseline="0" dirty="0">
                        <a:ln>
                          <a:noFill/>
                        </a:ln>
                        <a:solidFill>
                          <a:schemeClr val="accent6"/>
                        </a:solidFill>
                        <a:effectLst/>
                        <a:latin typeface="Comic Sans MS" charset="0"/>
                        <a:ea typeface="Osaka" charset="0"/>
                        <a:cs typeface="Osaka"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6"/>
                          </a:solidFill>
                          <a:effectLst/>
                          <a:latin typeface="Comic Sans MS" charset="0"/>
                          <a:ea typeface="Osaka" charset="0"/>
                          <a:cs typeface="Osaka" charset="0"/>
                        </a:rPr>
                        <a:t>Negative </a:t>
                      </a:r>
                      <a:r>
                        <a:rPr kumimoji="0" lang="ja-JP" altLang="en-US" sz="2400" b="0" i="0" u="none" strike="noStrike" cap="none" normalizeH="0" baseline="0" dirty="0">
                          <a:ln>
                            <a:noFill/>
                          </a:ln>
                          <a:solidFill>
                            <a:schemeClr val="accent6"/>
                          </a:solidFill>
                          <a:effectLst/>
                          <a:latin typeface="Comic Sans MS" charset="0"/>
                          <a:ea typeface="Osaka" charset="0"/>
                          <a:cs typeface="Osaka" charset="0"/>
                        </a:rPr>
                        <a:t>“</a:t>
                      </a:r>
                      <a:r>
                        <a:rPr kumimoji="0" lang="en-US" sz="4800" b="0" i="0" u="none" strike="noStrike" cap="none" normalizeH="0" baseline="0" dirty="0">
                          <a:ln>
                            <a:noFill/>
                          </a:ln>
                          <a:solidFill>
                            <a:schemeClr val="accent6"/>
                          </a:solidFill>
                          <a:effectLst/>
                          <a:latin typeface="Comic Sans MS" charset="0"/>
                          <a:ea typeface="Osaka" charset="0"/>
                          <a:cs typeface="Osaka" charset="0"/>
                        </a:rPr>
                        <a:t>-</a:t>
                      </a:r>
                      <a:r>
                        <a:rPr kumimoji="0" lang="ja-JP" altLang="en-US" sz="2400" b="0" i="0" u="none" strike="noStrike" cap="none" normalizeH="0" baseline="0" dirty="0">
                          <a:ln>
                            <a:noFill/>
                          </a:ln>
                          <a:solidFill>
                            <a:schemeClr val="accent6"/>
                          </a:solidFill>
                          <a:effectLst/>
                          <a:latin typeface="Comic Sans MS" charset="0"/>
                          <a:ea typeface="Osaka" charset="0"/>
                          <a:cs typeface="Osaka" charset="0"/>
                        </a:rPr>
                        <a:t>”</a:t>
                      </a:r>
                      <a:endParaRPr kumimoji="0" lang="en-US" sz="4800" b="0" i="0" u="none" strike="noStrike" cap="none" normalizeH="0" baseline="0" dirty="0">
                        <a:ln>
                          <a:noFill/>
                        </a:ln>
                        <a:solidFill>
                          <a:schemeClr val="accent6"/>
                        </a:solidFill>
                        <a:effectLst/>
                        <a:latin typeface="Comic Sans MS" charset="0"/>
                        <a:ea typeface="Osaka" charset="0"/>
                        <a:cs typeface="Osaka" charset="0"/>
                      </a:endParaRPr>
                    </a:p>
                  </a:txBody>
                  <a:tcPr marT="45733" marB="457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27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908FF"/>
                          </a:solidFill>
                          <a:effectLst/>
                          <a:latin typeface="Comic Sans MS" charset="0"/>
                          <a:ea typeface="Osaka" charset="0"/>
                          <a:cs typeface="Osaka" charset="0"/>
                        </a:rPr>
                        <a:t>Object distance d</a:t>
                      </a:r>
                      <a:r>
                        <a:rPr kumimoji="0" lang="en-US" sz="2400" b="0" i="0" u="none" strike="noStrike" cap="none" normalizeH="0" baseline="-25000" dirty="0">
                          <a:ln>
                            <a:noFill/>
                          </a:ln>
                          <a:solidFill>
                            <a:srgbClr val="0908FF"/>
                          </a:solidFill>
                          <a:effectLst/>
                          <a:latin typeface="Comic Sans MS" charset="0"/>
                          <a:ea typeface="Osaka" charset="0"/>
                          <a:cs typeface="Osaka" charset="0"/>
                        </a:rPr>
                        <a:t>0</a:t>
                      </a:r>
                      <a:endParaRPr kumimoji="0" lang="en-US" sz="2400" b="0" i="0" u="none" strike="noStrike" cap="none" normalizeH="0" baseline="-25000" dirty="0">
                        <a:ln>
                          <a:noFill/>
                        </a:ln>
                        <a:solidFill>
                          <a:schemeClr val="tx1"/>
                        </a:solidFill>
                        <a:effectLst/>
                        <a:latin typeface="Comic Sans MS" charset="0"/>
                        <a:ea typeface="Osaka" charset="0"/>
                        <a:cs typeface="Osaka" charset="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omic Sans MS" charset="0"/>
                          <a:ea typeface="Osaka" charset="0"/>
                          <a:cs typeface="Osaka" charset="0"/>
                        </a:rPr>
                        <a:t>Real</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omic Sans MS" charset="0"/>
                          <a:ea typeface="Osaka" charset="0"/>
                          <a:cs typeface="Osaka" charset="0"/>
                        </a:rPr>
                        <a:t>Virtual</a:t>
                      </a:r>
                    </a:p>
                  </a:txBody>
                  <a:tcPr marT="45733" marB="457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9625B8"/>
                          </a:solidFill>
                          <a:effectLst/>
                          <a:latin typeface="Comic Sans MS" charset="0"/>
                          <a:ea typeface="Osaka" charset="0"/>
                          <a:cs typeface="Osaka" charset="0"/>
                        </a:rPr>
                        <a:t>Image distance, d</a:t>
                      </a:r>
                      <a:r>
                        <a:rPr kumimoji="0" lang="en-US" sz="2400" b="0" i="0" u="none" strike="noStrike" cap="none" normalizeH="0" baseline="-25000" dirty="0">
                          <a:ln>
                            <a:noFill/>
                          </a:ln>
                          <a:solidFill>
                            <a:srgbClr val="9625B8"/>
                          </a:solidFill>
                          <a:effectLst/>
                          <a:latin typeface="Comic Sans MS" charset="0"/>
                          <a:ea typeface="Osaka" charset="0"/>
                          <a:cs typeface="Osaka" charset="0"/>
                        </a:rPr>
                        <a:t>i</a:t>
                      </a:r>
                      <a:endParaRPr kumimoji="0" lang="en-US" sz="2400" b="0" i="0" u="none" strike="noStrike" cap="none" normalizeH="0" baseline="-25000" dirty="0">
                        <a:ln>
                          <a:noFill/>
                        </a:ln>
                        <a:solidFill>
                          <a:schemeClr val="tx1"/>
                        </a:solidFill>
                        <a:effectLst/>
                        <a:latin typeface="Comic Sans MS" charset="0"/>
                        <a:ea typeface="Osaka" charset="0"/>
                        <a:cs typeface="Osaka" charset="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sng" strike="noStrike" cap="none" normalizeH="0" baseline="0" dirty="0">
                          <a:ln>
                            <a:noFill/>
                          </a:ln>
                          <a:solidFill>
                            <a:srgbClr val="FF0000"/>
                          </a:solidFill>
                          <a:effectLst/>
                          <a:latin typeface="Comic Sans MS" charset="0"/>
                          <a:ea typeface="Osaka" charset="0"/>
                          <a:cs typeface="Osaka" charset="0"/>
                        </a:rPr>
                        <a:t>Real and behind the lens</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sng" strike="noStrike" cap="none" normalizeH="0" baseline="0" dirty="0">
                          <a:ln>
                            <a:noFill/>
                          </a:ln>
                          <a:solidFill>
                            <a:srgbClr val="FF0000"/>
                          </a:solidFill>
                          <a:effectLst/>
                          <a:latin typeface="Comic Sans MS" charset="0"/>
                          <a:ea typeface="Osaka" charset="0"/>
                          <a:cs typeface="Osaka" charset="0"/>
                        </a:rPr>
                        <a:t>Virtual and same side as object</a:t>
                      </a:r>
                    </a:p>
                  </a:txBody>
                  <a:tcPr marT="45733" marB="457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89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08820E"/>
                          </a:solidFill>
                          <a:effectLst/>
                          <a:latin typeface="Comic Sans MS" charset="0"/>
                          <a:ea typeface="Osaka" charset="0"/>
                          <a:cs typeface="Osaka" charset="0"/>
                        </a:rPr>
                        <a:t>Focal length, f</a:t>
                      </a:r>
                      <a:endParaRPr kumimoji="0" lang="en-US" sz="2400" b="0" i="0" u="none" strike="noStrike" cap="none" normalizeH="0" baseline="0">
                        <a:ln>
                          <a:noFill/>
                        </a:ln>
                        <a:solidFill>
                          <a:schemeClr val="tx1"/>
                        </a:solidFill>
                        <a:effectLst/>
                        <a:latin typeface="Comic Sans MS" charset="0"/>
                        <a:ea typeface="Osaka" charset="0"/>
                        <a:cs typeface="Osaka" charset="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omic Sans MS" charset="0"/>
                          <a:ea typeface="Osaka" charset="0"/>
                          <a:cs typeface="Osaka" charset="0"/>
                        </a:rPr>
                        <a:t>Converging</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omic Sans MS" charset="0"/>
                          <a:ea typeface="Osaka" charset="0"/>
                          <a:cs typeface="Osaka" charset="0"/>
                        </a:rPr>
                        <a:t>Diverging</a:t>
                      </a:r>
                    </a:p>
                  </a:txBody>
                  <a:tcPr marT="45733" marB="457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73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rgbClr val="FF0207"/>
                          </a:solidFill>
                          <a:effectLst/>
                          <a:latin typeface="Comic Sans MS" charset="0"/>
                          <a:ea typeface="Osaka" charset="0"/>
                          <a:cs typeface="Osaka" charset="0"/>
                        </a:rPr>
                        <a:t>Magnification, m</a:t>
                      </a:r>
                      <a:endParaRPr kumimoji="0" lang="en-US" sz="2400" b="0" i="0" u="none" strike="noStrike" cap="none" normalizeH="0" baseline="0">
                        <a:ln>
                          <a:noFill/>
                        </a:ln>
                        <a:solidFill>
                          <a:schemeClr val="tx1"/>
                        </a:solidFill>
                        <a:effectLst/>
                        <a:latin typeface="Comic Sans MS" charset="0"/>
                        <a:ea typeface="Osaka" charset="0"/>
                        <a:cs typeface="Osaka" charset="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Comic Sans MS" charset="0"/>
                          <a:ea typeface="Osaka" charset="0"/>
                          <a:cs typeface="Osaka" charset="0"/>
                        </a:rPr>
                        <a:t>Upright</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omic Sans MS" charset="0"/>
                          <a:ea typeface="Osaka" charset="0"/>
                          <a:cs typeface="Osaka" charset="0"/>
                        </a:rPr>
                        <a:t>Upside down</a:t>
                      </a:r>
                    </a:p>
                  </a:txBody>
                  <a:tcPr marT="45733" marB="457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2433" name="Line 33"/>
          <p:cNvSpPr>
            <a:spLocks noChangeShapeType="1"/>
          </p:cNvSpPr>
          <p:nvPr/>
        </p:nvSpPr>
        <p:spPr bwMode="auto">
          <a:xfrm>
            <a:off x="6348413" y="1600200"/>
            <a:ext cx="1181100" cy="977900"/>
          </a:xfrm>
          <a:prstGeom prst="line">
            <a:avLst/>
          </a:prstGeom>
          <a:noFill/>
          <a:ln w="9525">
            <a:solidFill>
              <a:srgbClr val="FF02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02434" name="Line 34"/>
          <p:cNvSpPr>
            <a:spLocks noChangeShapeType="1"/>
          </p:cNvSpPr>
          <p:nvPr/>
        </p:nvSpPr>
        <p:spPr bwMode="auto">
          <a:xfrm flipV="1">
            <a:off x="6223000" y="1727200"/>
            <a:ext cx="1041400" cy="1003300"/>
          </a:xfrm>
          <a:prstGeom prst="line">
            <a:avLst/>
          </a:prstGeom>
          <a:noFill/>
          <a:ln w="9525">
            <a:solidFill>
              <a:srgbClr val="FF02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pic>
        <p:nvPicPr>
          <p:cNvPr id="6044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76388"/>
            <a:ext cx="2713038"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5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1" y="1652588"/>
            <a:ext cx="176847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2" descr="32-2"/>
          <p:cNvPicPr>
            <a:picLocks noChangeAspect="1" noChangeArrowheads="1"/>
          </p:cNvPicPr>
          <p:nvPr/>
        </p:nvPicPr>
        <p:blipFill>
          <a:blip r:embed="rId5">
            <a:extLst>
              <a:ext uri="{28A0092B-C50C-407E-A947-70E740481C1C}">
                <a14:useLocalDpi xmlns:a14="http://schemas.microsoft.com/office/drawing/2010/main" val="0"/>
              </a:ext>
            </a:extLst>
          </a:blip>
          <a:srcRect r="74043"/>
          <a:stretch>
            <a:fillRect/>
          </a:stretch>
        </p:blipFill>
        <p:spPr bwMode="auto">
          <a:xfrm>
            <a:off x="8795656" y="1600200"/>
            <a:ext cx="2246813" cy="999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0775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1981200" y="1"/>
            <a:ext cx="8229600" cy="1198563"/>
          </a:xfrm>
        </p:spPr>
        <p:txBody>
          <a:bodyPr/>
          <a:lstStyle/>
          <a:p>
            <a:pPr eaLnBrk="1" hangingPunct="1"/>
            <a:r>
              <a:rPr lang="en-US" altLang="en-US" dirty="0">
                <a:solidFill>
                  <a:schemeClr val="accent2">
                    <a:lumMod val="50000"/>
                  </a:schemeClr>
                </a:solidFill>
              </a:rPr>
              <a:t>33-2 The Thin Lens Equation; Magnification</a:t>
            </a:r>
          </a:p>
        </p:txBody>
      </p:sp>
      <p:sp>
        <p:nvSpPr>
          <p:cNvPr id="31748" name="Text Box 3"/>
          <p:cNvSpPr txBox="1">
            <a:spLocks noChangeArrowheads="1"/>
          </p:cNvSpPr>
          <p:nvPr/>
        </p:nvSpPr>
        <p:spPr bwMode="auto">
          <a:xfrm>
            <a:off x="644435" y="2021379"/>
            <a:ext cx="835152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Comic Sans MS" panose="030F0702030302020204" pitchFamily="66" charset="0"/>
                <a:ea typeface="Osaka"/>
                <a:cs typeface="Osaka"/>
              </a:defRPr>
            </a:lvl1pPr>
            <a:lvl2pPr marL="37931725" indent="-37474525" eaLnBrk="0" hangingPunct="0">
              <a:spcBef>
                <a:spcPct val="20000"/>
              </a:spcBef>
              <a:defRPr sz="2400">
                <a:solidFill>
                  <a:schemeClr val="tx1"/>
                </a:solidFill>
                <a:latin typeface="Comic Sans MS" panose="030F0702030302020204" pitchFamily="66" charset="0"/>
                <a:ea typeface="Osaka"/>
                <a:cs typeface="Osaka"/>
              </a:defRPr>
            </a:lvl2pPr>
            <a:lvl3pPr marL="857250" indent="-171450" eaLnBrk="0" hangingPunct="0">
              <a:spcBef>
                <a:spcPct val="20000"/>
              </a:spcBef>
              <a:defRPr sz="2200">
                <a:solidFill>
                  <a:schemeClr val="tx1"/>
                </a:solidFill>
                <a:latin typeface="Comic Sans MS" panose="030F0702030302020204" pitchFamily="66" charset="0"/>
                <a:ea typeface="Osaka"/>
                <a:cs typeface="Osaka"/>
              </a:defRPr>
            </a:lvl3pPr>
            <a:lvl4pPr marL="1200150" indent="-171450" eaLnBrk="0" hangingPunct="0">
              <a:spcBef>
                <a:spcPct val="20000"/>
              </a:spcBef>
              <a:defRPr sz="2000">
                <a:solidFill>
                  <a:schemeClr val="tx1"/>
                </a:solidFill>
                <a:latin typeface="Comic Sans MS" panose="030F0702030302020204" pitchFamily="66" charset="0"/>
                <a:ea typeface="Osaka"/>
                <a:cs typeface="Osaka"/>
              </a:defRPr>
            </a:lvl4pPr>
            <a:lvl5pPr marL="1543050" indent="-171450" eaLnBrk="0" hangingPunct="0">
              <a:spcBef>
                <a:spcPct val="20000"/>
              </a:spcBef>
              <a:defRPr sz="2000">
                <a:solidFill>
                  <a:schemeClr val="tx1"/>
                </a:solidFill>
                <a:latin typeface="Comic Sans MS" panose="030F0702030302020204" pitchFamily="66" charset="0"/>
                <a:ea typeface="Osaka"/>
                <a:cs typeface="Osaka"/>
              </a:defRPr>
            </a:lvl5pPr>
            <a:lvl6pPr marL="20002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4574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29146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3718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Example 33-3: Object close to converging lens.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An object is placed 10 cm from a 15-cm-focal-length converging lens. Determine the image position and size (a) analytically, and (b) using a ray diagram</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t>
            </a:r>
          </a:p>
        </p:txBody>
      </p:sp>
    </p:spTree>
    <p:extLst>
      <p:ext uri="{BB962C8B-B14F-4D97-AF65-F5344CB8AC3E}">
        <p14:creationId xmlns:p14="http://schemas.microsoft.com/office/powerpoint/2010/main" val="3663189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rPr>
              <a:t>Example 33-3 Diagram</a:t>
            </a:r>
          </a:p>
        </p:txBody>
      </p:sp>
      <p:pic>
        <p:nvPicPr>
          <p:cNvPr id="3" name="Picture 5" descr="Figure_33_12"/>
          <p:cNvPicPr>
            <a:picLocks noChangeAspect="1" noChangeArrowheads="1"/>
          </p:cNvPicPr>
          <p:nvPr/>
        </p:nvPicPr>
        <p:blipFill>
          <a:blip r:embed="rId2">
            <a:extLst>
              <a:ext uri="{28A0092B-C50C-407E-A947-70E740481C1C}">
                <a14:useLocalDpi xmlns:a14="http://schemas.microsoft.com/office/drawing/2010/main" val="0"/>
              </a:ext>
            </a:extLst>
          </a:blip>
          <a:srcRect b="6134"/>
          <a:stretch>
            <a:fillRect/>
          </a:stretch>
        </p:blipFill>
        <p:spPr bwMode="auto">
          <a:xfrm>
            <a:off x="2390486" y="2144684"/>
            <a:ext cx="8008735" cy="378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251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accent2">
                    <a:lumMod val="75000"/>
                  </a:schemeClr>
                </a:solidFill>
              </a:rPr>
              <a:t>Problem 3</a:t>
            </a:r>
          </a:p>
        </p:txBody>
      </p:sp>
      <p:sp>
        <p:nvSpPr>
          <p:cNvPr id="3" name="Rectangle 2"/>
          <p:cNvSpPr/>
          <p:nvPr/>
        </p:nvSpPr>
        <p:spPr>
          <a:xfrm>
            <a:off x="1611085" y="2375152"/>
            <a:ext cx="9083040"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33399">
                    <a:lumMod val="75000"/>
                  </a:srgbClr>
                </a:solidFill>
                <a:effectLst/>
                <a:uLnTx/>
                <a:uFillTx/>
                <a:latin typeface="Comic Sans MS"/>
                <a:cs typeface="+mn-cs"/>
              </a:rPr>
              <a:t>3.	(I) (a) What is the power of a 23.5-cm-focal-length lens? (b) What is the focal length of a -6.75 D   lens? Are these lenses converging or diverging?</a:t>
            </a:r>
          </a:p>
        </p:txBody>
      </p:sp>
    </p:spTree>
    <p:extLst>
      <p:ext uri="{BB962C8B-B14F-4D97-AF65-F5344CB8AC3E}">
        <p14:creationId xmlns:p14="http://schemas.microsoft.com/office/powerpoint/2010/main" val="3077417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accent2"/>
                </a:solidFill>
              </a:rPr>
              <a:t>Problem 6</a:t>
            </a:r>
          </a:p>
        </p:txBody>
      </p:sp>
      <p:sp>
        <p:nvSpPr>
          <p:cNvPr id="3" name="Rectangle 2"/>
          <p:cNvSpPr/>
          <p:nvPr/>
        </p:nvSpPr>
        <p:spPr>
          <a:xfrm>
            <a:off x="1402079" y="2315867"/>
            <a:ext cx="9701350" cy="2958502"/>
          </a:xfrm>
          <a:prstGeom prst="rect">
            <a:avLst/>
          </a:prstGeom>
        </p:spPr>
        <p:txBody>
          <a:bodyPr wrap="square">
            <a:spAutoFit/>
          </a:bodyPr>
          <a:lstStyle/>
          <a:p>
            <a:pPr marL="203200" marR="0" lvl="0" indent="-203200" algn="just" defTabSz="914400" rtl="0" eaLnBrk="1" fontAlgn="auto" latinLnBrk="0" hangingPunct="1">
              <a:lnSpc>
                <a:spcPct val="150000"/>
              </a:lnSpc>
              <a:spcBef>
                <a:spcPts val="100"/>
              </a:spcBef>
              <a:spcAft>
                <a:spcPts val="0"/>
              </a:spcAft>
              <a:buClrTx/>
              <a:buSzTx/>
              <a:buFontTx/>
              <a:buNone/>
              <a:tabLst>
                <a:tab pos="114300" algn="dec"/>
              </a:tabLst>
              <a:defRPr/>
            </a:pPr>
            <a:r>
              <a:rPr kumimoji="0" lang="en-US" sz="3200" b="1" i="0" u="none" strike="noStrike" kern="1200" cap="none" spc="0" normalizeH="0" baseline="0" noProof="0" dirty="0">
                <a:ln>
                  <a:noFill/>
                </a:ln>
                <a:solidFill>
                  <a:srgbClr val="000000"/>
                </a:solidFill>
                <a:effectLst/>
                <a:uLnTx/>
                <a:uFillTx/>
                <a:latin typeface="Comic Sans MS"/>
                <a:ea typeface="Times New Roman" panose="02020603050405020304" pitchFamily="18" charset="0"/>
                <a:cs typeface="+mn-cs"/>
              </a:rPr>
              <a:t>6.</a:t>
            </a:r>
            <a:r>
              <a:rPr kumimoji="0" lang="en-US" sz="3200" b="0" i="0" u="none" strike="noStrike" kern="1200" cap="none" spc="0" normalizeH="0" baseline="0" noProof="0" dirty="0">
                <a:ln>
                  <a:noFill/>
                </a:ln>
                <a:solidFill>
                  <a:srgbClr val="000000"/>
                </a:solidFill>
                <a:effectLst/>
                <a:uLnTx/>
                <a:uFillTx/>
                <a:latin typeface="Comic Sans MS"/>
                <a:ea typeface="Times New Roman" panose="02020603050405020304" pitchFamily="18" charset="0"/>
                <a:cs typeface="+mn-cs"/>
              </a:rPr>
              <a:t>	(II) A stamp collector uses a converging lens with focal length 28 cm to view a stamp 18 cm in front of the lens. </a:t>
            </a:r>
            <a:r>
              <a:rPr kumimoji="0" lang="en-US" sz="3200" b="0" i="0" u="none" strike="noStrike" kern="1200" cap="none" spc="-25" normalizeH="0" baseline="0" noProof="0" dirty="0">
                <a:ln>
                  <a:noFill/>
                </a:ln>
                <a:solidFill>
                  <a:srgbClr val="000000"/>
                </a:solidFill>
                <a:effectLst/>
                <a:uLnTx/>
                <a:uFillTx/>
                <a:latin typeface="Comic Sans MS"/>
                <a:ea typeface="Times New Roman" panose="02020603050405020304" pitchFamily="18" charset="0"/>
                <a:cs typeface="+mn-cs"/>
              </a:rPr>
              <a:t>(</a:t>
            </a:r>
            <a:r>
              <a:rPr kumimoji="0" lang="en-US" sz="3200" b="0" i="1" u="none" strike="noStrike" kern="1200" cap="none" spc="-25" normalizeH="0" baseline="0" noProof="0" dirty="0">
                <a:ln>
                  <a:noFill/>
                </a:ln>
                <a:solidFill>
                  <a:srgbClr val="000000"/>
                </a:solidFill>
                <a:effectLst/>
                <a:uLnTx/>
                <a:uFillTx/>
                <a:latin typeface="Comic Sans MS"/>
                <a:ea typeface="Times New Roman" panose="02020603050405020304" pitchFamily="18" charset="0"/>
                <a:cs typeface="+mn-cs"/>
              </a:rPr>
              <a:t>a</a:t>
            </a:r>
            <a:r>
              <a:rPr kumimoji="0" lang="en-US" sz="3200" b="0" i="0" u="none" strike="noStrike" kern="1200" cap="none" spc="-25" normalizeH="0" baseline="0" noProof="0" dirty="0">
                <a:ln>
                  <a:noFill/>
                </a:ln>
                <a:solidFill>
                  <a:srgbClr val="000000"/>
                </a:solidFill>
                <a:effectLst/>
                <a:uLnTx/>
                <a:uFillTx/>
                <a:latin typeface="Comic Sans MS"/>
                <a:ea typeface="Times New Roman" panose="02020603050405020304" pitchFamily="18" charset="0"/>
                <a:cs typeface="+mn-cs"/>
              </a:rPr>
              <a:t>) Where is the image located? (</a:t>
            </a:r>
            <a:r>
              <a:rPr kumimoji="0" lang="en-US" sz="3200" b="0" i="1" u="none" strike="noStrike" kern="1200" cap="none" spc="-25" normalizeH="0" baseline="0" noProof="0" dirty="0">
                <a:ln>
                  <a:noFill/>
                </a:ln>
                <a:solidFill>
                  <a:srgbClr val="000000"/>
                </a:solidFill>
                <a:effectLst/>
                <a:uLnTx/>
                <a:uFillTx/>
                <a:latin typeface="Comic Sans MS"/>
                <a:ea typeface="Times New Roman" panose="02020603050405020304" pitchFamily="18" charset="0"/>
                <a:cs typeface="+mn-cs"/>
              </a:rPr>
              <a:t>b</a:t>
            </a:r>
            <a:r>
              <a:rPr kumimoji="0" lang="en-US" sz="3200" b="0" i="0" u="none" strike="noStrike" kern="1200" cap="none" spc="-25" normalizeH="0" baseline="0" noProof="0" dirty="0">
                <a:ln>
                  <a:noFill/>
                </a:ln>
                <a:solidFill>
                  <a:srgbClr val="000000"/>
                </a:solidFill>
                <a:effectLst/>
                <a:uLnTx/>
                <a:uFillTx/>
                <a:latin typeface="Comic Sans MS"/>
                <a:ea typeface="Times New Roman" panose="02020603050405020304" pitchFamily="18" charset="0"/>
                <a:cs typeface="+mn-cs"/>
              </a:rPr>
              <a:t>) What is the magnification?</a:t>
            </a:r>
            <a:endParaRPr kumimoji="0" lang="en-US" sz="3200" b="0" i="0" u="none" strike="noStrike" kern="1200" cap="none" spc="0" normalizeH="0" baseline="0" noProof="0" dirty="0">
              <a:ln>
                <a:noFill/>
              </a:ln>
              <a:solidFill>
                <a:srgbClr val="000000"/>
              </a:solidFill>
              <a:effectLst/>
              <a:uLnTx/>
              <a:uFillTx/>
              <a:latin typeface="Comic Sans MS"/>
              <a:ea typeface="Times New Roman" panose="02020603050405020304" pitchFamily="18" charset="0"/>
              <a:cs typeface="+mn-cs"/>
            </a:endParaRPr>
          </a:p>
        </p:txBody>
      </p:sp>
    </p:spTree>
    <p:extLst>
      <p:ext uri="{BB962C8B-B14F-4D97-AF65-F5344CB8AC3E}">
        <p14:creationId xmlns:p14="http://schemas.microsoft.com/office/powerpoint/2010/main" val="3918448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7" descr="Figure_33_02"/>
          <p:cNvPicPr>
            <a:picLocks noChangeAspect="1" noChangeArrowheads="1"/>
          </p:cNvPicPr>
          <p:nvPr/>
        </p:nvPicPr>
        <p:blipFill>
          <a:blip r:embed="rId3">
            <a:extLst>
              <a:ext uri="{28A0092B-C50C-407E-A947-70E740481C1C}">
                <a14:useLocalDpi xmlns:a14="http://schemas.microsoft.com/office/drawing/2010/main" val="0"/>
              </a:ext>
            </a:extLst>
          </a:blip>
          <a:srcRect b="4008"/>
          <a:stretch>
            <a:fillRect/>
          </a:stretch>
        </p:blipFill>
        <p:spPr bwMode="auto">
          <a:xfrm>
            <a:off x="1677988" y="3200401"/>
            <a:ext cx="883285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465513" y="1575758"/>
            <a:ext cx="11039301"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Comic Sans MS" panose="030F0702030302020204" pitchFamily="66" charset="0"/>
                <a:ea typeface="Osaka"/>
                <a:cs typeface="Osaka"/>
              </a:defRPr>
            </a:lvl1pPr>
            <a:lvl2pPr marL="37931725" indent="-37474525" eaLnBrk="0" hangingPunct="0">
              <a:spcBef>
                <a:spcPct val="20000"/>
              </a:spcBef>
              <a:defRPr sz="2400">
                <a:solidFill>
                  <a:schemeClr val="tx1"/>
                </a:solidFill>
                <a:latin typeface="Comic Sans MS" panose="030F0702030302020204" pitchFamily="66" charset="0"/>
                <a:ea typeface="Osaka"/>
                <a:cs typeface="Osaka"/>
              </a:defRPr>
            </a:lvl2pPr>
            <a:lvl3pPr marL="857250" indent="-171450" eaLnBrk="0" hangingPunct="0">
              <a:spcBef>
                <a:spcPct val="20000"/>
              </a:spcBef>
              <a:defRPr sz="2200">
                <a:solidFill>
                  <a:schemeClr val="tx1"/>
                </a:solidFill>
                <a:latin typeface="Comic Sans MS" panose="030F0702030302020204" pitchFamily="66" charset="0"/>
                <a:ea typeface="Osaka"/>
                <a:cs typeface="Osaka"/>
              </a:defRPr>
            </a:lvl3pPr>
            <a:lvl4pPr marL="1200150" indent="-171450" eaLnBrk="0" hangingPunct="0">
              <a:spcBef>
                <a:spcPct val="20000"/>
              </a:spcBef>
              <a:defRPr sz="2000">
                <a:solidFill>
                  <a:schemeClr val="tx1"/>
                </a:solidFill>
                <a:latin typeface="Comic Sans MS" panose="030F0702030302020204" pitchFamily="66" charset="0"/>
                <a:ea typeface="Osaka"/>
                <a:cs typeface="Osaka"/>
              </a:defRPr>
            </a:lvl4pPr>
            <a:lvl5pPr marL="1543050" indent="-171450" eaLnBrk="0" hangingPunct="0">
              <a:spcBef>
                <a:spcPct val="20000"/>
              </a:spcBef>
              <a:defRPr sz="2000">
                <a:solidFill>
                  <a:schemeClr val="tx1"/>
                </a:solidFill>
                <a:latin typeface="Comic Sans MS" panose="030F0702030302020204" pitchFamily="66" charset="0"/>
                <a:ea typeface="Osaka"/>
                <a:cs typeface="Osaka"/>
              </a:defRPr>
            </a:lvl5pPr>
            <a:lvl6pPr marL="20002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4574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29146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3718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Thin lenses are those whose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thickness is small compared to their radius of curvature</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They may be either converging (a) or diverging (b).</a:t>
            </a:r>
          </a:p>
        </p:txBody>
      </p:sp>
      <p:sp>
        <p:nvSpPr>
          <p:cNvPr id="50180" name="Rectangle 5"/>
          <p:cNvSpPr>
            <a:spLocks noGrp="1" noChangeArrowheads="1"/>
          </p:cNvSpPr>
          <p:nvPr>
            <p:ph type="title"/>
          </p:nvPr>
        </p:nvSpPr>
        <p:spPr>
          <a:xfrm>
            <a:off x="1526875" y="195263"/>
            <a:ext cx="10322226" cy="893762"/>
          </a:xfrm>
        </p:spPr>
        <p:txBody>
          <a:bodyPr/>
          <a:lstStyle/>
          <a:p>
            <a:pPr eaLnBrk="1" hangingPunct="1"/>
            <a:r>
              <a:rPr lang="en-US" altLang="en-US" b="1" dirty="0">
                <a:solidFill>
                  <a:schemeClr val="accent6"/>
                </a:solidFill>
              </a:rPr>
              <a:t>33-1 Thin Lenses; Ray Tracing</a:t>
            </a:r>
          </a:p>
        </p:txBody>
      </p:sp>
      <p:sp>
        <p:nvSpPr>
          <p:cNvPr id="50181" name="Rectangle 8"/>
          <p:cNvSpPr>
            <a:spLocks noChangeArrowheads="1"/>
          </p:cNvSpPr>
          <p:nvPr/>
        </p:nvSpPr>
        <p:spPr bwMode="auto">
          <a:xfrm>
            <a:off x="5683250" y="5661026"/>
            <a:ext cx="361950" cy="327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800">
                <a:solidFill>
                  <a:schemeClr val="tx1"/>
                </a:solidFill>
                <a:latin typeface="Comic Sans MS" panose="030F0702030302020204" pitchFamily="66" charset="0"/>
                <a:ea typeface="Osaka"/>
                <a:cs typeface="Osaka"/>
              </a:defRPr>
            </a:lvl1pPr>
            <a:lvl2pPr marL="37931725" indent="-37474525" eaLnBrk="0" hangingPunct="0">
              <a:spcBef>
                <a:spcPct val="20000"/>
              </a:spcBef>
              <a:defRPr sz="2400">
                <a:solidFill>
                  <a:schemeClr val="tx1"/>
                </a:solidFill>
                <a:latin typeface="Comic Sans MS" panose="030F0702030302020204" pitchFamily="66" charset="0"/>
                <a:ea typeface="Osaka"/>
                <a:cs typeface="Osaka"/>
              </a:defRPr>
            </a:lvl2pPr>
            <a:lvl3pPr marL="857250" indent="-171450" eaLnBrk="0" hangingPunct="0">
              <a:spcBef>
                <a:spcPct val="20000"/>
              </a:spcBef>
              <a:defRPr sz="2200">
                <a:solidFill>
                  <a:schemeClr val="tx1"/>
                </a:solidFill>
                <a:latin typeface="Comic Sans MS" panose="030F0702030302020204" pitchFamily="66" charset="0"/>
                <a:ea typeface="Osaka"/>
                <a:cs typeface="Osaka"/>
              </a:defRPr>
            </a:lvl3pPr>
            <a:lvl4pPr marL="1200150" indent="-171450" eaLnBrk="0" hangingPunct="0">
              <a:spcBef>
                <a:spcPct val="20000"/>
              </a:spcBef>
              <a:defRPr sz="2000">
                <a:solidFill>
                  <a:schemeClr val="tx1"/>
                </a:solidFill>
                <a:latin typeface="Comic Sans MS" panose="030F0702030302020204" pitchFamily="66" charset="0"/>
                <a:ea typeface="Osaka"/>
                <a:cs typeface="Osaka"/>
              </a:defRPr>
            </a:lvl4pPr>
            <a:lvl5pPr marL="1543050" indent="-171450" eaLnBrk="0" hangingPunct="0">
              <a:spcBef>
                <a:spcPct val="20000"/>
              </a:spcBef>
              <a:defRPr sz="2000">
                <a:solidFill>
                  <a:schemeClr val="tx1"/>
                </a:solidFill>
                <a:latin typeface="Comic Sans MS" panose="030F0702030302020204" pitchFamily="66" charset="0"/>
                <a:ea typeface="Osaka"/>
                <a:cs typeface="Osaka"/>
              </a:defRPr>
            </a:lvl5pPr>
            <a:lvl6pPr marL="20002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4574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29146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3718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50182" name="Rectangle 9"/>
          <p:cNvSpPr>
            <a:spLocks noChangeArrowheads="1"/>
          </p:cNvSpPr>
          <p:nvPr/>
        </p:nvSpPr>
        <p:spPr bwMode="auto">
          <a:xfrm>
            <a:off x="7499350" y="5661026"/>
            <a:ext cx="300038" cy="301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800">
                <a:solidFill>
                  <a:schemeClr val="tx1"/>
                </a:solidFill>
                <a:latin typeface="Comic Sans MS" panose="030F0702030302020204" pitchFamily="66" charset="0"/>
                <a:ea typeface="Osaka"/>
                <a:cs typeface="Osaka"/>
              </a:defRPr>
            </a:lvl1pPr>
            <a:lvl2pPr marL="37931725" indent="-37474525" eaLnBrk="0" hangingPunct="0">
              <a:spcBef>
                <a:spcPct val="20000"/>
              </a:spcBef>
              <a:defRPr sz="2400">
                <a:solidFill>
                  <a:schemeClr val="tx1"/>
                </a:solidFill>
                <a:latin typeface="Comic Sans MS" panose="030F0702030302020204" pitchFamily="66" charset="0"/>
                <a:ea typeface="Osaka"/>
                <a:cs typeface="Osaka"/>
              </a:defRPr>
            </a:lvl2pPr>
            <a:lvl3pPr marL="857250" indent="-171450" eaLnBrk="0" hangingPunct="0">
              <a:spcBef>
                <a:spcPct val="20000"/>
              </a:spcBef>
              <a:defRPr sz="2200">
                <a:solidFill>
                  <a:schemeClr val="tx1"/>
                </a:solidFill>
                <a:latin typeface="Comic Sans MS" panose="030F0702030302020204" pitchFamily="66" charset="0"/>
                <a:ea typeface="Osaka"/>
                <a:cs typeface="Osaka"/>
              </a:defRPr>
            </a:lvl3pPr>
            <a:lvl4pPr marL="1200150" indent="-171450" eaLnBrk="0" hangingPunct="0">
              <a:spcBef>
                <a:spcPct val="20000"/>
              </a:spcBef>
              <a:defRPr sz="2000">
                <a:solidFill>
                  <a:schemeClr val="tx1"/>
                </a:solidFill>
                <a:latin typeface="Comic Sans MS" panose="030F0702030302020204" pitchFamily="66" charset="0"/>
                <a:ea typeface="Osaka"/>
                <a:cs typeface="Osaka"/>
              </a:defRPr>
            </a:lvl4pPr>
            <a:lvl5pPr marL="1543050" indent="-171450" eaLnBrk="0" hangingPunct="0">
              <a:spcBef>
                <a:spcPct val="20000"/>
              </a:spcBef>
              <a:defRPr sz="2000">
                <a:solidFill>
                  <a:schemeClr val="tx1"/>
                </a:solidFill>
                <a:latin typeface="Comic Sans MS" panose="030F0702030302020204" pitchFamily="66" charset="0"/>
                <a:ea typeface="Osaka"/>
                <a:cs typeface="Osaka"/>
              </a:defRPr>
            </a:lvl5pPr>
            <a:lvl6pPr marL="20002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4574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29146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3718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32112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91050-E41A-4BCE-A149-37830A74B8C8}"/>
              </a:ext>
            </a:extLst>
          </p:cNvPr>
          <p:cNvSpPr>
            <a:spLocks noGrp="1"/>
          </p:cNvSpPr>
          <p:nvPr>
            <p:ph type="title"/>
          </p:nvPr>
        </p:nvSpPr>
        <p:spPr/>
        <p:txBody>
          <a:bodyPr/>
          <a:lstStyle/>
          <a:p>
            <a:r>
              <a:rPr lang="en-US" dirty="0"/>
              <a:t>				Problem 11</a:t>
            </a:r>
          </a:p>
        </p:txBody>
      </p:sp>
      <p:sp>
        <p:nvSpPr>
          <p:cNvPr id="3" name="Content Placeholder 2">
            <a:extLst>
              <a:ext uri="{FF2B5EF4-FFF2-40B4-BE49-F238E27FC236}">
                <a16:creationId xmlns:a16="http://schemas.microsoft.com/office/drawing/2014/main" id="{D1DA95E6-10D0-407A-ACCE-AE7625F7FFAD}"/>
              </a:ext>
            </a:extLst>
          </p:cNvPr>
          <p:cNvSpPr>
            <a:spLocks noGrp="1"/>
          </p:cNvSpPr>
          <p:nvPr>
            <p:ph idx="1"/>
          </p:nvPr>
        </p:nvSpPr>
        <p:spPr/>
        <p:txBody>
          <a:bodyPr/>
          <a:lstStyle/>
          <a:p>
            <a:r>
              <a:rPr lang="en-US" dirty="0"/>
              <a:t>11.	(II) How far from a converging lens with a focal length of 25 cm should an object be placed to produce a real image which is the same size as the object?</a:t>
            </a:r>
          </a:p>
        </p:txBody>
      </p:sp>
    </p:spTree>
    <p:extLst>
      <p:ext uri="{BB962C8B-B14F-4D97-AF65-F5344CB8AC3E}">
        <p14:creationId xmlns:p14="http://schemas.microsoft.com/office/powerpoint/2010/main" val="94736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282476" y="1787237"/>
            <a:ext cx="1116761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Comic Sans MS" panose="030F0702030302020204" pitchFamily="66" charset="0"/>
                <a:ea typeface="Osaka"/>
                <a:cs typeface="Osaka"/>
              </a:defRPr>
            </a:lvl1pPr>
            <a:lvl2pPr marL="37931725" indent="-37474525" eaLnBrk="0" hangingPunct="0">
              <a:spcBef>
                <a:spcPct val="20000"/>
              </a:spcBef>
              <a:defRPr sz="2400">
                <a:solidFill>
                  <a:schemeClr val="tx1"/>
                </a:solidFill>
                <a:latin typeface="Comic Sans MS" panose="030F0702030302020204" pitchFamily="66" charset="0"/>
                <a:ea typeface="Osaka"/>
                <a:cs typeface="Osaka"/>
              </a:defRPr>
            </a:lvl2pPr>
            <a:lvl3pPr marL="857250" indent="-171450" eaLnBrk="0" hangingPunct="0">
              <a:spcBef>
                <a:spcPct val="20000"/>
              </a:spcBef>
              <a:defRPr sz="2200">
                <a:solidFill>
                  <a:schemeClr val="tx1"/>
                </a:solidFill>
                <a:latin typeface="Comic Sans MS" panose="030F0702030302020204" pitchFamily="66" charset="0"/>
                <a:ea typeface="Osaka"/>
                <a:cs typeface="Osaka"/>
              </a:defRPr>
            </a:lvl3pPr>
            <a:lvl4pPr marL="1200150" indent="-171450" eaLnBrk="0" hangingPunct="0">
              <a:spcBef>
                <a:spcPct val="20000"/>
              </a:spcBef>
              <a:defRPr sz="2000">
                <a:solidFill>
                  <a:schemeClr val="tx1"/>
                </a:solidFill>
                <a:latin typeface="Comic Sans MS" panose="030F0702030302020204" pitchFamily="66" charset="0"/>
                <a:ea typeface="Osaka"/>
                <a:cs typeface="Osaka"/>
              </a:defRPr>
            </a:lvl4pPr>
            <a:lvl5pPr marL="1543050" indent="-171450" eaLnBrk="0" hangingPunct="0">
              <a:spcBef>
                <a:spcPct val="20000"/>
              </a:spcBef>
              <a:defRPr sz="2000">
                <a:solidFill>
                  <a:schemeClr val="tx1"/>
                </a:solidFill>
                <a:latin typeface="Comic Sans MS" panose="030F0702030302020204" pitchFamily="66" charset="0"/>
                <a:ea typeface="Osaka"/>
                <a:cs typeface="Osaka"/>
              </a:defRPr>
            </a:lvl5pPr>
            <a:lvl6pPr marL="20002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4574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29146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3718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In lens combinations, the image formed by the first lens </a:t>
            </a:r>
            <a:r>
              <a:rPr kumimoji="0" lang="en-US" altLang="en-US" sz="3600" b="1" i="0" u="sng" strike="noStrike" kern="1200" cap="none" spc="0" normalizeH="0" baseline="0" noProof="0" dirty="0">
                <a:ln>
                  <a:noFill/>
                </a:ln>
                <a:solidFill>
                  <a:srgbClr val="00B050"/>
                </a:solidFill>
                <a:effectLst/>
                <a:uLnTx/>
                <a:uFillTx/>
                <a:latin typeface="Comic Sans MS" panose="030F0702030302020204" pitchFamily="66" charset="0"/>
                <a:ea typeface="MS PGothic" panose="020B0600070205080204" pitchFamily="34" charset="-128"/>
              </a:rPr>
              <a:t>becomes the object for the second lens </a:t>
            </a:r>
            <a:r>
              <a:rPr kumimoji="0" lang="en-US" altLang="en-US" sz="36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(this is where </a:t>
            </a:r>
            <a:r>
              <a:rPr kumimoji="0" lang="en-US" altLang="en-US" sz="36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object distances </a:t>
            </a:r>
            <a:r>
              <a:rPr kumimoji="0" lang="en-US" altLang="en-US" sz="36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may be negative). </a:t>
            </a:r>
            <a:r>
              <a:rPr kumimoji="0" lang="en-US" altLang="en-US" sz="3600" b="1" i="0" u="sng" strike="noStrike" kern="1200" cap="none" spc="0" normalizeH="0" baseline="0" noProof="0" dirty="0">
                <a:ln>
                  <a:noFill/>
                </a:ln>
                <a:solidFill>
                  <a:srgbClr val="C00000"/>
                </a:solidFill>
                <a:effectLst/>
                <a:uLnTx/>
                <a:uFillTx/>
                <a:latin typeface="Comic Sans MS" panose="030F0702030302020204" pitchFamily="66" charset="0"/>
                <a:ea typeface="MS PGothic" panose="020B0600070205080204" pitchFamily="34" charset="-128"/>
              </a:rPr>
              <a:t>The total magnification is the product of the magnification of each lens</a:t>
            </a:r>
            <a:r>
              <a:rPr kumimoji="0" lang="en-US" altLang="en-US" sz="36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a:t>
            </a:r>
          </a:p>
        </p:txBody>
      </p:sp>
      <p:sp>
        <p:nvSpPr>
          <p:cNvPr id="34819" name="Rectangle 5"/>
          <p:cNvSpPr>
            <a:spLocks noGrp="1" noChangeArrowheads="1"/>
          </p:cNvSpPr>
          <p:nvPr>
            <p:ph type="title"/>
          </p:nvPr>
        </p:nvSpPr>
        <p:spPr/>
        <p:txBody>
          <a:bodyPr/>
          <a:lstStyle/>
          <a:p>
            <a:pPr eaLnBrk="1" hangingPunct="1"/>
            <a:r>
              <a:rPr lang="en-US" altLang="en-US" dirty="0"/>
              <a:t>		</a:t>
            </a:r>
            <a:r>
              <a:rPr lang="en-US" altLang="en-US" sz="4400" b="1" dirty="0">
                <a:solidFill>
                  <a:schemeClr val="accent6"/>
                </a:solidFill>
              </a:rPr>
              <a:t>33-3 Combinations of Lenses</a:t>
            </a:r>
          </a:p>
        </p:txBody>
      </p:sp>
      <p:sp>
        <p:nvSpPr>
          <p:cNvPr id="2" name="TextBox 1"/>
          <p:cNvSpPr txBox="1"/>
          <p:nvPr/>
        </p:nvSpPr>
        <p:spPr>
          <a:xfrm>
            <a:off x="4575390" y="4932272"/>
            <a:ext cx="39460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Comic Sans MS"/>
                <a:cs typeface="+mn-cs"/>
              </a:rPr>
              <a:t>m=m</a:t>
            </a:r>
            <a:r>
              <a:rPr kumimoji="0" lang="en-US" sz="4800" b="0" i="0" u="none" strike="noStrike" kern="1200" cap="none" spc="0" normalizeH="0" baseline="-25000" noProof="0" dirty="0">
                <a:ln>
                  <a:noFill/>
                </a:ln>
                <a:solidFill>
                  <a:srgbClr val="000000"/>
                </a:solidFill>
                <a:effectLst/>
                <a:uLnTx/>
                <a:uFillTx/>
                <a:latin typeface="Comic Sans MS"/>
                <a:cs typeface="+mn-cs"/>
              </a:rPr>
              <a:t>1</a:t>
            </a:r>
            <a:r>
              <a:rPr kumimoji="0" lang="en-US" sz="4800" b="0" i="0" u="none" strike="noStrike" kern="1200" cap="none" spc="0" normalizeH="0" baseline="0" noProof="0" dirty="0">
                <a:ln>
                  <a:noFill/>
                </a:ln>
                <a:solidFill>
                  <a:srgbClr val="000000"/>
                </a:solidFill>
                <a:effectLst/>
                <a:uLnTx/>
                <a:uFillTx/>
                <a:latin typeface="Comic Sans MS"/>
                <a:cs typeface="+mn-cs"/>
              </a:rPr>
              <a:t>m</a:t>
            </a:r>
            <a:r>
              <a:rPr kumimoji="0" lang="en-US" sz="4800" b="0" i="0" u="none" strike="noStrike" kern="1200" cap="none" spc="0" normalizeH="0" baseline="-25000" noProof="0" dirty="0">
                <a:ln>
                  <a:noFill/>
                </a:ln>
                <a:solidFill>
                  <a:srgbClr val="000000"/>
                </a:solidFill>
                <a:effectLst/>
                <a:uLnTx/>
                <a:uFillTx/>
                <a:latin typeface="Comic Sans MS"/>
                <a:cs typeface="+mn-cs"/>
              </a:rPr>
              <a:t>2</a:t>
            </a:r>
          </a:p>
        </p:txBody>
      </p:sp>
    </p:spTree>
    <p:extLst>
      <p:ext uri="{BB962C8B-B14F-4D97-AF65-F5344CB8AC3E}">
        <p14:creationId xmlns:p14="http://schemas.microsoft.com/office/powerpoint/2010/main" val="4181221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				Problem 21</a:t>
            </a:r>
          </a:p>
        </p:txBody>
      </p:sp>
      <p:sp>
        <p:nvSpPr>
          <p:cNvPr id="3" name="Rectangle 2"/>
          <p:cNvSpPr/>
          <p:nvPr/>
        </p:nvSpPr>
        <p:spPr>
          <a:xfrm>
            <a:off x="1068070" y="2233965"/>
            <a:ext cx="10510785"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omic Sans MS"/>
                <a:ea typeface="Times New Roman" panose="02020603050405020304" pitchFamily="18" charset="0"/>
                <a:cs typeface="+mn-cs"/>
              </a:rPr>
              <a:t>21.</a:t>
            </a:r>
            <a:r>
              <a:rPr kumimoji="0" lang="en-US" sz="3600" b="0" i="0" u="none" strike="noStrike" kern="1200" cap="none" spc="0" normalizeH="0" baseline="0" noProof="0" dirty="0">
                <a:ln>
                  <a:noFill/>
                </a:ln>
                <a:solidFill>
                  <a:srgbClr val="000000"/>
                </a:solidFill>
                <a:effectLst/>
                <a:uLnTx/>
                <a:uFillTx/>
                <a:latin typeface="Comic Sans MS"/>
                <a:ea typeface="Times New Roman" panose="02020603050405020304" pitchFamily="18" charset="0"/>
                <a:cs typeface="+mn-cs"/>
              </a:rPr>
              <a:t>	(II) Two 25.0-cm-focal-length converging lenses are placed 16.5 cm apart. An object is placed 35.0 cm in front of one lens. Where will the final image formed by the second lens be located? What is the total magnification?</a:t>
            </a:r>
            <a:endParaRPr kumimoji="0" lang="en-US" sz="3600" b="0" i="0" u="none" strike="noStrike" kern="1200" cap="none" spc="0" normalizeH="0" baseline="0" noProof="0" dirty="0">
              <a:ln>
                <a:noFill/>
              </a:ln>
              <a:solidFill>
                <a:srgbClr val="000000"/>
              </a:solidFill>
              <a:effectLst/>
              <a:uLnTx/>
              <a:uFillTx/>
              <a:latin typeface="Comic Sans MS"/>
              <a:cs typeface="+mn-cs"/>
            </a:endParaRPr>
          </a:p>
        </p:txBody>
      </p:sp>
    </p:spTree>
    <p:extLst>
      <p:ext uri="{BB962C8B-B14F-4D97-AF65-F5344CB8AC3E}">
        <p14:creationId xmlns:p14="http://schemas.microsoft.com/office/powerpoint/2010/main" val="2817763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25</a:t>
            </a:r>
          </a:p>
        </p:txBody>
      </p:sp>
      <p:sp>
        <p:nvSpPr>
          <p:cNvPr id="3" name="Rectangle 2"/>
          <p:cNvSpPr/>
          <p:nvPr/>
        </p:nvSpPr>
        <p:spPr>
          <a:xfrm>
            <a:off x="1015999" y="2551837"/>
            <a:ext cx="9892145" cy="3539430"/>
          </a:xfrm>
          <a:prstGeom prst="rect">
            <a:avLst/>
          </a:prstGeom>
        </p:spPr>
        <p:txBody>
          <a:bodyPr wrap="square">
            <a:spAutoFit/>
          </a:bodyPr>
          <a:lstStyle/>
          <a:p>
            <a:r>
              <a:rPr lang="en-US" sz="3200" dirty="0"/>
              <a:t>25.	(II) Two lenses, one converging with focal length 20.0 cm and one diverging with focal length  of 10cm are placed 25.0 cm apart. An object is placed 60.0 cm in front of the converging lens. Determine (a) the position and (b) the magnification of the final image formed. (c) Sketch a ray diagram for this system.</a:t>
            </a:r>
          </a:p>
        </p:txBody>
      </p:sp>
    </p:spTree>
    <p:extLst>
      <p:ext uri="{BB962C8B-B14F-4D97-AF65-F5344CB8AC3E}">
        <p14:creationId xmlns:p14="http://schemas.microsoft.com/office/powerpoint/2010/main" val="710181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46D2-D55D-4768-9952-6C82020C6A2B}"/>
              </a:ext>
            </a:extLst>
          </p:cNvPr>
          <p:cNvSpPr>
            <a:spLocks noGrp="1"/>
          </p:cNvSpPr>
          <p:nvPr>
            <p:ph type="title"/>
          </p:nvPr>
        </p:nvSpPr>
        <p:spPr/>
        <p:txBody>
          <a:bodyPr/>
          <a:lstStyle/>
          <a:p>
            <a:r>
              <a:rPr lang="en-US" dirty="0"/>
              <a:t>Problem 25</a:t>
            </a:r>
          </a:p>
        </p:txBody>
      </p:sp>
      <p:pic>
        <p:nvPicPr>
          <p:cNvPr id="3" name="Picture 2">
            <a:extLst>
              <a:ext uri="{FF2B5EF4-FFF2-40B4-BE49-F238E27FC236}">
                <a16:creationId xmlns:a16="http://schemas.microsoft.com/office/drawing/2014/main" id="{8FB3E3E2-5F1C-4C47-8CE1-25D750C50A9B}"/>
              </a:ext>
            </a:extLst>
          </p:cNvPr>
          <p:cNvPicPr>
            <a:picLocks noChangeAspect="1"/>
          </p:cNvPicPr>
          <p:nvPr/>
        </p:nvPicPr>
        <p:blipFill>
          <a:blip r:embed="rId2"/>
          <a:stretch>
            <a:fillRect/>
          </a:stretch>
        </p:blipFill>
        <p:spPr>
          <a:xfrm>
            <a:off x="3424348" y="2473821"/>
            <a:ext cx="4772851" cy="3403600"/>
          </a:xfrm>
          <a:prstGeom prst="rect">
            <a:avLst/>
          </a:prstGeom>
        </p:spPr>
      </p:pic>
    </p:spTree>
    <p:extLst>
      <p:ext uri="{BB962C8B-B14F-4D97-AF65-F5344CB8AC3E}">
        <p14:creationId xmlns:p14="http://schemas.microsoft.com/office/powerpoint/2010/main" val="362067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Converging lenses</a:t>
            </a:r>
          </a:p>
        </p:txBody>
      </p:sp>
      <p:sp>
        <p:nvSpPr>
          <p:cNvPr id="3" name="Rectangle 2"/>
          <p:cNvSpPr/>
          <p:nvPr/>
        </p:nvSpPr>
        <p:spPr>
          <a:xfrm>
            <a:off x="2196535" y="6270165"/>
            <a:ext cx="733886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https://www.youtube.com/watch?v=4zuB_dSJn1Y</a:t>
            </a:r>
          </a:p>
        </p:txBody>
      </p:sp>
      <p:pic>
        <p:nvPicPr>
          <p:cNvPr id="4" name="Picture 3"/>
          <p:cNvPicPr>
            <a:picLocks noChangeAspect="1"/>
          </p:cNvPicPr>
          <p:nvPr/>
        </p:nvPicPr>
        <p:blipFill>
          <a:blip r:embed="rId2"/>
          <a:stretch>
            <a:fillRect/>
          </a:stretch>
        </p:blipFill>
        <p:spPr>
          <a:xfrm>
            <a:off x="2265210" y="1799159"/>
            <a:ext cx="7270194" cy="4089484"/>
          </a:xfrm>
          <a:prstGeom prst="rect">
            <a:avLst/>
          </a:prstGeom>
        </p:spPr>
      </p:pic>
    </p:spTree>
    <p:extLst>
      <p:ext uri="{BB962C8B-B14F-4D97-AF65-F5344CB8AC3E}">
        <p14:creationId xmlns:p14="http://schemas.microsoft.com/office/powerpoint/2010/main" val="244353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1026"/>
          <p:cNvPicPr>
            <a:picLocks noChangeAspect="1" noChangeArrowheads="1"/>
          </p:cNvPicPr>
          <p:nvPr/>
        </p:nvPicPr>
        <p:blipFill>
          <a:blip r:embed="rId3"/>
          <a:srcRect/>
          <a:stretch>
            <a:fillRect/>
          </a:stretch>
        </p:blipFill>
        <p:spPr bwMode="auto">
          <a:xfrm>
            <a:off x="6551521" y="1711005"/>
            <a:ext cx="3819345" cy="274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16739" name="Group 1027"/>
          <p:cNvGrpSpPr>
            <a:grpSpLocks/>
          </p:cNvGrpSpPr>
          <p:nvPr/>
        </p:nvGrpSpPr>
        <p:grpSpPr bwMode="auto">
          <a:xfrm>
            <a:off x="6418171" y="2508140"/>
            <a:ext cx="2006600" cy="1136650"/>
            <a:chOff x="344" y="1672"/>
            <a:chExt cx="1264" cy="716"/>
          </a:xfrm>
        </p:grpSpPr>
        <p:sp>
          <p:nvSpPr>
            <p:cNvPr id="51211" name="Line 1028"/>
            <p:cNvSpPr>
              <a:spLocks noChangeShapeType="1"/>
            </p:cNvSpPr>
            <p:nvPr/>
          </p:nvSpPr>
          <p:spPr bwMode="auto">
            <a:xfrm flipH="1">
              <a:off x="536" y="1672"/>
              <a:ext cx="1060" cy="488"/>
            </a:xfrm>
            <a:prstGeom prst="line">
              <a:avLst/>
            </a:prstGeom>
            <a:noFill/>
            <a:ln w="25400">
              <a:solidFill>
                <a:schemeClr val="folHlink"/>
              </a:solidFill>
              <a:prstDash val="sys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
          <p:nvSpPr>
            <p:cNvPr id="51212" name="Line 1029"/>
            <p:cNvSpPr>
              <a:spLocks noChangeShapeType="1"/>
            </p:cNvSpPr>
            <p:nvPr/>
          </p:nvSpPr>
          <p:spPr bwMode="auto">
            <a:xfrm flipH="1">
              <a:off x="344" y="1792"/>
              <a:ext cx="1256" cy="368"/>
            </a:xfrm>
            <a:prstGeom prst="line">
              <a:avLst/>
            </a:prstGeom>
            <a:noFill/>
            <a:ln w="25400">
              <a:solidFill>
                <a:schemeClr val="folHlink"/>
              </a:solidFill>
              <a:prstDash val="sys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
          <p:nvSpPr>
            <p:cNvPr id="51213" name="Line 1030"/>
            <p:cNvSpPr>
              <a:spLocks noChangeShapeType="1"/>
            </p:cNvSpPr>
            <p:nvPr/>
          </p:nvSpPr>
          <p:spPr bwMode="auto">
            <a:xfrm flipH="1">
              <a:off x="428" y="1908"/>
              <a:ext cx="1176" cy="172"/>
            </a:xfrm>
            <a:prstGeom prst="line">
              <a:avLst/>
            </a:prstGeom>
            <a:noFill/>
            <a:ln w="25400">
              <a:solidFill>
                <a:schemeClr val="folHlink"/>
              </a:solidFill>
              <a:prstDash val="sys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
          <p:nvSpPr>
            <p:cNvPr id="51214" name="Line 1031"/>
            <p:cNvSpPr>
              <a:spLocks noChangeShapeType="1"/>
            </p:cNvSpPr>
            <p:nvPr/>
          </p:nvSpPr>
          <p:spPr bwMode="auto">
            <a:xfrm flipH="1" flipV="1">
              <a:off x="580" y="2000"/>
              <a:ext cx="1028" cy="140"/>
            </a:xfrm>
            <a:prstGeom prst="line">
              <a:avLst/>
            </a:prstGeom>
            <a:noFill/>
            <a:ln w="25400">
              <a:solidFill>
                <a:schemeClr val="folHlink"/>
              </a:solidFill>
              <a:prstDash val="sys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
          <p:nvSpPr>
            <p:cNvPr id="51215" name="Line 1032"/>
            <p:cNvSpPr>
              <a:spLocks noChangeShapeType="1"/>
            </p:cNvSpPr>
            <p:nvPr/>
          </p:nvSpPr>
          <p:spPr bwMode="auto">
            <a:xfrm flipH="1" flipV="1">
              <a:off x="488" y="1936"/>
              <a:ext cx="1116" cy="324"/>
            </a:xfrm>
            <a:prstGeom prst="line">
              <a:avLst/>
            </a:prstGeom>
            <a:noFill/>
            <a:ln w="25400">
              <a:solidFill>
                <a:schemeClr val="folHlink"/>
              </a:solidFill>
              <a:prstDash val="sys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
          <p:nvSpPr>
            <p:cNvPr id="51216" name="Line 1033"/>
            <p:cNvSpPr>
              <a:spLocks noChangeShapeType="1"/>
            </p:cNvSpPr>
            <p:nvPr/>
          </p:nvSpPr>
          <p:spPr bwMode="auto">
            <a:xfrm flipH="1" flipV="1">
              <a:off x="472" y="1868"/>
              <a:ext cx="1132" cy="520"/>
            </a:xfrm>
            <a:prstGeom prst="line">
              <a:avLst/>
            </a:prstGeom>
            <a:noFill/>
            <a:ln w="25400">
              <a:solidFill>
                <a:schemeClr val="folHlink"/>
              </a:solidFill>
              <a:prstDash val="sys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grpSp>
      <p:pic>
        <p:nvPicPr>
          <p:cNvPr id="116746" name="Picture 1034"/>
          <p:cNvPicPr>
            <a:picLocks noChangeAspect="1" noChangeArrowheads="1"/>
          </p:cNvPicPr>
          <p:nvPr/>
        </p:nvPicPr>
        <p:blipFill>
          <a:blip r:embed="rId4"/>
          <a:srcRect/>
          <a:stretch>
            <a:fillRect/>
          </a:stretch>
        </p:blipFill>
        <p:spPr bwMode="auto">
          <a:xfrm>
            <a:off x="1423363" y="1384892"/>
            <a:ext cx="3772379" cy="286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5541" name="Rectangle 1035"/>
          <p:cNvSpPr>
            <a:spLocks noGrp="1" noChangeArrowheads="1"/>
          </p:cNvSpPr>
          <p:nvPr>
            <p:ph type="title"/>
          </p:nvPr>
        </p:nvSpPr>
        <p:spPr/>
        <p:txBody>
          <a:bodyPr/>
          <a:lstStyle/>
          <a:p>
            <a:pPr>
              <a:defRPr/>
            </a:pPr>
            <a:r>
              <a:rPr lang="en-US" altLang="en-US" dirty="0">
                <a:solidFill>
                  <a:schemeClr val="accent2">
                    <a:lumMod val="75000"/>
                  </a:schemeClr>
                </a:solidFill>
              </a:rPr>
              <a:t>Thin Lenses</a:t>
            </a:r>
          </a:p>
        </p:txBody>
      </p:sp>
      <p:pic>
        <p:nvPicPr>
          <p:cNvPr id="116749" name="Picture 1037"/>
          <p:cNvPicPr>
            <a:picLocks noChangeAspect="1" noChangeArrowheads="1"/>
          </p:cNvPicPr>
          <p:nvPr/>
        </p:nvPicPr>
        <p:blipFill>
          <a:blip r:embed="rId5"/>
          <a:srcRect/>
          <a:stretch>
            <a:fillRect/>
          </a:stretch>
        </p:blipFill>
        <p:spPr bwMode="auto">
          <a:xfrm>
            <a:off x="7857944" y="4568925"/>
            <a:ext cx="24003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6750" name="Picture 1038"/>
          <p:cNvPicPr>
            <a:picLocks noChangeAspect="1" noChangeArrowheads="1"/>
          </p:cNvPicPr>
          <p:nvPr/>
        </p:nvPicPr>
        <p:blipFill>
          <a:blip r:embed="rId6"/>
          <a:srcRect/>
          <a:stretch>
            <a:fillRect/>
          </a:stretch>
        </p:blipFill>
        <p:spPr bwMode="auto">
          <a:xfrm>
            <a:off x="1933756" y="4253687"/>
            <a:ext cx="1960563"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6751" name="Text Box 1039"/>
          <p:cNvSpPr txBox="1">
            <a:spLocks noChangeArrowheads="1"/>
          </p:cNvSpPr>
          <p:nvPr/>
        </p:nvSpPr>
        <p:spPr bwMode="auto">
          <a:xfrm>
            <a:off x="1208087" y="6187499"/>
            <a:ext cx="35512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mic Sans MS"/>
                <a:ea typeface="ＭＳ Ｐゴシック" charset="0"/>
                <a:cs typeface="Arial" panose="020B0604020202020204" pitchFamily="34" charset="0"/>
              </a:rPr>
              <a:t>Thickest in the center</a:t>
            </a:r>
          </a:p>
        </p:txBody>
      </p:sp>
      <p:sp>
        <p:nvSpPr>
          <p:cNvPr id="116752" name="Text Box 1040"/>
          <p:cNvSpPr txBox="1">
            <a:spLocks noChangeArrowheads="1"/>
          </p:cNvSpPr>
          <p:nvPr/>
        </p:nvSpPr>
        <p:spPr bwMode="auto">
          <a:xfrm>
            <a:off x="6837363" y="6283869"/>
            <a:ext cx="35083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mic Sans MS"/>
                <a:ea typeface="ＭＳ Ｐゴシック" charset="0"/>
                <a:cs typeface="Arial" panose="020B0604020202020204" pitchFamily="34" charset="0"/>
              </a:rPr>
              <a:t>Thickest on the edges</a:t>
            </a:r>
          </a:p>
        </p:txBody>
      </p:sp>
    </p:spTree>
    <p:extLst>
      <p:ext uri="{BB962C8B-B14F-4D97-AF65-F5344CB8AC3E}">
        <p14:creationId xmlns:p14="http://schemas.microsoft.com/office/powerpoint/2010/main" val="2855851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517091" y="1901249"/>
            <a:ext cx="673714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Comic Sans MS" panose="030F0702030302020204" pitchFamily="66" charset="0"/>
                <a:ea typeface="Osaka"/>
                <a:cs typeface="Osaka"/>
              </a:defRPr>
            </a:lvl1pPr>
            <a:lvl2pPr marL="37931725" indent="-37474525" eaLnBrk="0" hangingPunct="0">
              <a:spcBef>
                <a:spcPct val="20000"/>
              </a:spcBef>
              <a:defRPr sz="2400">
                <a:solidFill>
                  <a:schemeClr val="tx1"/>
                </a:solidFill>
                <a:latin typeface="Comic Sans MS" panose="030F0702030302020204" pitchFamily="66" charset="0"/>
                <a:ea typeface="Osaka"/>
                <a:cs typeface="Osaka"/>
              </a:defRPr>
            </a:lvl2pPr>
            <a:lvl3pPr marL="857250" indent="-171450" eaLnBrk="0" hangingPunct="0">
              <a:spcBef>
                <a:spcPct val="20000"/>
              </a:spcBef>
              <a:defRPr sz="2200">
                <a:solidFill>
                  <a:schemeClr val="tx1"/>
                </a:solidFill>
                <a:latin typeface="Comic Sans MS" panose="030F0702030302020204" pitchFamily="66" charset="0"/>
                <a:ea typeface="Osaka"/>
                <a:cs typeface="Osaka"/>
              </a:defRPr>
            </a:lvl3pPr>
            <a:lvl4pPr marL="1200150" indent="-171450" eaLnBrk="0" hangingPunct="0">
              <a:spcBef>
                <a:spcPct val="20000"/>
              </a:spcBef>
              <a:defRPr sz="2000">
                <a:solidFill>
                  <a:schemeClr val="tx1"/>
                </a:solidFill>
                <a:latin typeface="Comic Sans MS" panose="030F0702030302020204" pitchFamily="66" charset="0"/>
                <a:ea typeface="Osaka"/>
                <a:cs typeface="Osaka"/>
              </a:defRPr>
            </a:lvl4pPr>
            <a:lvl5pPr marL="1543050" indent="-171450" eaLnBrk="0" hangingPunct="0">
              <a:spcBef>
                <a:spcPct val="20000"/>
              </a:spcBef>
              <a:defRPr sz="2000">
                <a:solidFill>
                  <a:schemeClr val="tx1"/>
                </a:solidFill>
                <a:latin typeface="Comic Sans MS" panose="030F0702030302020204" pitchFamily="66" charset="0"/>
                <a:ea typeface="Osaka"/>
                <a:cs typeface="Osaka"/>
              </a:defRPr>
            </a:lvl5pPr>
            <a:lvl6pPr marL="20002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4574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29146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3718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Parallel rays are brought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to a focus by a converging lens</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(one that is thicker in the center than it is at the edge).</a:t>
            </a:r>
          </a:p>
        </p:txBody>
      </p:sp>
      <p:sp>
        <p:nvSpPr>
          <p:cNvPr id="66563" name="Rectangle 5"/>
          <p:cNvSpPr>
            <a:spLocks noGrp="1" noChangeArrowheads="1"/>
          </p:cNvSpPr>
          <p:nvPr>
            <p:ph type="title"/>
          </p:nvPr>
        </p:nvSpPr>
        <p:spPr>
          <a:xfrm>
            <a:off x="1677989" y="1"/>
            <a:ext cx="8734425" cy="893763"/>
          </a:xfrm>
        </p:spPr>
        <p:txBody>
          <a:bodyPr/>
          <a:lstStyle/>
          <a:p>
            <a:pPr eaLnBrk="1" hangingPunct="1">
              <a:defRPr/>
            </a:pPr>
            <a:r>
              <a:rPr lang="en-US" altLang="en-US" dirty="0">
                <a:solidFill>
                  <a:schemeClr val="accent2">
                    <a:lumMod val="75000"/>
                  </a:schemeClr>
                </a:solidFill>
              </a:rPr>
              <a:t>33-1 Thin Lenses; Ray Tracing</a:t>
            </a:r>
          </a:p>
        </p:txBody>
      </p:sp>
      <p:pic>
        <p:nvPicPr>
          <p:cNvPr id="52228" name="Picture 7" descr="Figure_33_03"/>
          <p:cNvPicPr>
            <a:picLocks noChangeAspect="1" noChangeArrowheads="1"/>
          </p:cNvPicPr>
          <p:nvPr/>
        </p:nvPicPr>
        <p:blipFill>
          <a:blip r:embed="rId3">
            <a:extLst>
              <a:ext uri="{28A0092B-C50C-407E-A947-70E740481C1C}">
                <a14:useLocalDpi xmlns:a14="http://schemas.microsoft.com/office/drawing/2010/main" val="0"/>
              </a:ext>
            </a:extLst>
          </a:blip>
          <a:srcRect b="2559"/>
          <a:stretch>
            <a:fillRect/>
          </a:stretch>
        </p:blipFill>
        <p:spPr bwMode="auto">
          <a:xfrm>
            <a:off x="7657081" y="846138"/>
            <a:ext cx="4327525" cy="574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9"/>
          <p:cNvSpPr>
            <a:spLocks noChangeArrowheads="1"/>
          </p:cNvSpPr>
          <p:nvPr/>
        </p:nvSpPr>
        <p:spPr bwMode="auto">
          <a:xfrm>
            <a:off x="6045200" y="6175375"/>
            <a:ext cx="476250"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defRPr sz="2800">
                <a:solidFill>
                  <a:schemeClr val="tx1"/>
                </a:solidFill>
                <a:latin typeface="Comic Sans MS" panose="030F0702030302020204" pitchFamily="66" charset="0"/>
                <a:ea typeface="Osaka"/>
                <a:cs typeface="Osaka"/>
              </a:defRPr>
            </a:lvl1pPr>
            <a:lvl2pPr marL="37931725" indent="-37474525" eaLnBrk="0" hangingPunct="0">
              <a:spcBef>
                <a:spcPct val="20000"/>
              </a:spcBef>
              <a:defRPr sz="2400">
                <a:solidFill>
                  <a:schemeClr val="tx1"/>
                </a:solidFill>
                <a:latin typeface="Comic Sans MS" panose="030F0702030302020204" pitchFamily="66" charset="0"/>
                <a:ea typeface="Osaka"/>
                <a:cs typeface="Osaka"/>
              </a:defRPr>
            </a:lvl2pPr>
            <a:lvl3pPr marL="857250" indent="-171450" eaLnBrk="0" hangingPunct="0">
              <a:spcBef>
                <a:spcPct val="20000"/>
              </a:spcBef>
              <a:defRPr sz="2200">
                <a:solidFill>
                  <a:schemeClr val="tx1"/>
                </a:solidFill>
                <a:latin typeface="Comic Sans MS" panose="030F0702030302020204" pitchFamily="66" charset="0"/>
                <a:ea typeface="Osaka"/>
                <a:cs typeface="Osaka"/>
              </a:defRPr>
            </a:lvl3pPr>
            <a:lvl4pPr marL="1200150" indent="-171450" eaLnBrk="0" hangingPunct="0">
              <a:spcBef>
                <a:spcPct val="20000"/>
              </a:spcBef>
              <a:defRPr sz="2000">
                <a:solidFill>
                  <a:schemeClr val="tx1"/>
                </a:solidFill>
                <a:latin typeface="Comic Sans MS" panose="030F0702030302020204" pitchFamily="66" charset="0"/>
                <a:ea typeface="Osaka"/>
                <a:cs typeface="Osaka"/>
              </a:defRPr>
            </a:lvl4pPr>
            <a:lvl5pPr marL="1543050" indent="-171450" eaLnBrk="0" hangingPunct="0">
              <a:spcBef>
                <a:spcPct val="20000"/>
              </a:spcBef>
              <a:defRPr sz="2000">
                <a:solidFill>
                  <a:schemeClr val="tx1"/>
                </a:solidFill>
                <a:latin typeface="Comic Sans MS" panose="030F0702030302020204" pitchFamily="66" charset="0"/>
                <a:ea typeface="Osaka"/>
                <a:cs typeface="Osaka"/>
              </a:defRPr>
            </a:lvl5pPr>
            <a:lvl6pPr marL="20002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4574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29146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3718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70142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7" descr="Figure_33_05"/>
          <p:cNvPicPr>
            <a:picLocks noChangeAspect="1" noChangeArrowheads="1"/>
          </p:cNvPicPr>
          <p:nvPr/>
        </p:nvPicPr>
        <p:blipFill>
          <a:blip r:embed="rId3">
            <a:extLst>
              <a:ext uri="{28A0092B-C50C-407E-A947-70E740481C1C}">
                <a14:useLocalDpi xmlns:a14="http://schemas.microsoft.com/office/drawing/2010/main" val="0"/>
              </a:ext>
            </a:extLst>
          </a:blip>
          <a:srcRect b="3023"/>
          <a:stretch>
            <a:fillRect/>
          </a:stretch>
        </p:blipFill>
        <p:spPr bwMode="auto">
          <a:xfrm>
            <a:off x="2359025" y="2743201"/>
            <a:ext cx="74041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1043797" y="1524001"/>
            <a:ext cx="947021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Comic Sans MS" panose="030F0702030302020204" pitchFamily="66" charset="0"/>
                <a:ea typeface="Osaka"/>
                <a:cs typeface="Osaka"/>
              </a:defRPr>
            </a:lvl1pPr>
            <a:lvl2pPr marL="37931725" indent="-37474525" eaLnBrk="0" hangingPunct="0">
              <a:spcBef>
                <a:spcPct val="20000"/>
              </a:spcBef>
              <a:defRPr sz="2400">
                <a:solidFill>
                  <a:schemeClr val="tx1"/>
                </a:solidFill>
                <a:latin typeface="Comic Sans MS" panose="030F0702030302020204" pitchFamily="66" charset="0"/>
                <a:ea typeface="Osaka"/>
                <a:cs typeface="Osaka"/>
              </a:defRPr>
            </a:lvl2pPr>
            <a:lvl3pPr marL="857250" indent="-171450" eaLnBrk="0" hangingPunct="0">
              <a:spcBef>
                <a:spcPct val="20000"/>
              </a:spcBef>
              <a:defRPr sz="2200">
                <a:solidFill>
                  <a:schemeClr val="tx1"/>
                </a:solidFill>
                <a:latin typeface="Comic Sans MS" panose="030F0702030302020204" pitchFamily="66" charset="0"/>
                <a:ea typeface="Osaka"/>
                <a:cs typeface="Osaka"/>
              </a:defRPr>
            </a:lvl3pPr>
            <a:lvl4pPr marL="1200150" indent="-171450" eaLnBrk="0" hangingPunct="0">
              <a:spcBef>
                <a:spcPct val="20000"/>
              </a:spcBef>
              <a:defRPr sz="2000">
                <a:solidFill>
                  <a:schemeClr val="tx1"/>
                </a:solidFill>
                <a:latin typeface="Comic Sans MS" panose="030F0702030302020204" pitchFamily="66" charset="0"/>
                <a:ea typeface="Osaka"/>
                <a:cs typeface="Osaka"/>
              </a:defRPr>
            </a:lvl4pPr>
            <a:lvl5pPr marL="1543050" indent="-171450" eaLnBrk="0" hangingPunct="0">
              <a:spcBef>
                <a:spcPct val="20000"/>
              </a:spcBef>
              <a:defRPr sz="2000">
                <a:solidFill>
                  <a:schemeClr val="tx1"/>
                </a:solidFill>
                <a:latin typeface="Comic Sans MS" panose="030F0702030302020204" pitchFamily="66" charset="0"/>
                <a:ea typeface="Osaka"/>
                <a:cs typeface="Osaka"/>
              </a:defRPr>
            </a:lvl5pPr>
            <a:lvl6pPr marL="20002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4574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29146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3718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 diverging lens (thicker at the edge than in the center) makes </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parallel light diverge</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the focal point is that point where the diverging rays would converge if projected back.</a:t>
            </a:r>
          </a:p>
        </p:txBody>
      </p:sp>
      <p:sp>
        <p:nvSpPr>
          <p:cNvPr id="67588" name="Rectangle 5"/>
          <p:cNvSpPr>
            <a:spLocks noGrp="1" noChangeArrowheads="1"/>
          </p:cNvSpPr>
          <p:nvPr>
            <p:ph type="title"/>
          </p:nvPr>
        </p:nvSpPr>
        <p:spPr/>
        <p:txBody>
          <a:bodyPr/>
          <a:lstStyle/>
          <a:p>
            <a:pPr eaLnBrk="1" hangingPunct="1">
              <a:defRPr/>
            </a:pPr>
            <a:r>
              <a:rPr lang="en-US" altLang="en-US" dirty="0">
                <a:solidFill>
                  <a:schemeClr val="accent2">
                    <a:lumMod val="75000"/>
                  </a:schemeClr>
                </a:solidFill>
              </a:rPr>
              <a:t>33-1 Thin Lenses; Ray Tracing</a:t>
            </a:r>
          </a:p>
        </p:txBody>
      </p:sp>
    </p:spTree>
    <p:extLst>
      <p:ext uri="{BB962C8B-B14F-4D97-AF65-F5344CB8AC3E}">
        <p14:creationId xmlns:p14="http://schemas.microsoft.com/office/powerpoint/2010/main" val="282585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1868488" y="1720850"/>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Comic Sans MS" panose="030F0702030302020204" pitchFamily="66" charset="0"/>
                <a:ea typeface="Osaka"/>
                <a:cs typeface="Osaka"/>
              </a:defRPr>
            </a:lvl1pPr>
            <a:lvl2pPr marL="37931725" indent="-37474525" eaLnBrk="0" hangingPunct="0">
              <a:spcBef>
                <a:spcPct val="20000"/>
              </a:spcBef>
              <a:defRPr sz="2400">
                <a:solidFill>
                  <a:schemeClr val="tx1"/>
                </a:solidFill>
                <a:latin typeface="Comic Sans MS" panose="030F0702030302020204" pitchFamily="66" charset="0"/>
                <a:ea typeface="Osaka"/>
                <a:cs typeface="Osaka"/>
              </a:defRPr>
            </a:lvl2pPr>
            <a:lvl3pPr marL="857250" indent="-171450" eaLnBrk="0" hangingPunct="0">
              <a:spcBef>
                <a:spcPct val="20000"/>
              </a:spcBef>
              <a:defRPr sz="2200">
                <a:solidFill>
                  <a:schemeClr val="tx1"/>
                </a:solidFill>
                <a:latin typeface="Comic Sans MS" panose="030F0702030302020204" pitchFamily="66" charset="0"/>
                <a:ea typeface="Osaka"/>
                <a:cs typeface="Osaka"/>
              </a:defRPr>
            </a:lvl3pPr>
            <a:lvl4pPr marL="1200150" indent="-171450" eaLnBrk="0" hangingPunct="0">
              <a:spcBef>
                <a:spcPct val="20000"/>
              </a:spcBef>
              <a:defRPr sz="2000">
                <a:solidFill>
                  <a:schemeClr val="tx1"/>
                </a:solidFill>
                <a:latin typeface="Comic Sans MS" panose="030F0702030302020204" pitchFamily="66" charset="0"/>
                <a:ea typeface="Osaka"/>
                <a:cs typeface="Osaka"/>
              </a:defRPr>
            </a:lvl4pPr>
            <a:lvl5pPr marL="1543050" indent="-171450" eaLnBrk="0" hangingPunct="0">
              <a:spcBef>
                <a:spcPct val="20000"/>
              </a:spcBef>
              <a:defRPr sz="2000">
                <a:solidFill>
                  <a:schemeClr val="tx1"/>
                </a:solidFill>
                <a:latin typeface="Comic Sans MS" panose="030F0702030302020204" pitchFamily="66" charset="0"/>
                <a:ea typeface="Osaka"/>
                <a:cs typeface="Osaka"/>
              </a:defRPr>
            </a:lvl5pPr>
            <a:lvl6pPr marL="20002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4574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29146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3718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power of a lens is the inverse of its focal length:</a:t>
            </a:r>
          </a:p>
        </p:txBody>
      </p:sp>
      <p:sp>
        <p:nvSpPr>
          <p:cNvPr id="54275" name="Text Box 6"/>
          <p:cNvSpPr txBox="1">
            <a:spLocks noChangeArrowheads="1"/>
          </p:cNvSpPr>
          <p:nvPr/>
        </p:nvSpPr>
        <p:spPr bwMode="auto">
          <a:xfrm>
            <a:off x="1982788" y="4322763"/>
            <a:ext cx="8380412"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Comic Sans MS" panose="030F0702030302020204" pitchFamily="66" charset="0"/>
                <a:ea typeface="Osaka"/>
                <a:cs typeface="Osaka"/>
              </a:defRPr>
            </a:lvl1pPr>
            <a:lvl2pPr marL="37931725" indent="-37474525" eaLnBrk="0" hangingPunct="0">
              <a:spcBef>
                <a:spcPct val="20000"/>
              </a:spcBef>
              <a:defRPr sz="2400">
                <a:solidFill>
                  <a:schemeClr val="tx1"/>
                </a:solidFill>
                <a:latin typeface="Comic Sans MS" panose="030F0702030302020204" pitchFamily="66" charset="0"/>
                <a:ea typeface="Osaka"/>
                <a:cs typeface="Osaka"/>
              </a:defRPr>
            </a:lvl2pPr>
            <a:lvl3pPr marL="857250" indent="-171450" eaLnBrk="0" hangingPunct="0">
              <a:spcBef>
                <a:spcPct val="20000"/>
              </a:spcBef>
              <a:defRPr sz="2200">
                <a:solidFill>
                  <a:schemeClr val="tx1"/>
                </a:solidFill>
                <a:latin typeface="Comic Sans MS" panose="030F0702030302020204" pitchFamily="66" charset="0"/>
                <a:ea typeface="Osaka"/>
                <a:cs typeface="Osaka"/>
              </a:defRPr>
            </a:lvl3pPr>
            <a:lvl4pPr marL="1200150" indent="-171450" eaLnBrk="0" hangingPunct="0">
              <a:spcBef>
                <a:spcPct val="20000"/>
              </a:spcBef>
              <a:defRPr sz="2000">
                <a:solidFill>
                  <a:schemeClr val="tx1"/>
                </a:solidFill>
                <a:latin typeface="Comic Sans MS" panose="030F0702030302020204" pitchFamily="66" charset="0"/>
                <a:ea typeface="Osaka"/>
                <a:cs typeface="Osaka"/>
              </a:defRPr>
            </a:lvl4pPr>
            <a:lvl5pPr marL="1543050" indent="-171450" eaLnBrk="0" hangingPunct="0">
              <a:spcBef>
                <a:spcPct val="20000"/>
              </a:spcBef>
              <a:defRPr sz="2000">
                <a:solidFill>
                  <a:schemeClr val="tx1"/>
                </a:solidFill>
                <a:latin typeface="Comic Sans MS" panose="030F0702030302020204" pitchFamily="66" charset="0"/>
                <a:ea typeface="Osaka"/>
                <a:cs typeface="Osaka"/>
              </a:defRPr>
            </a:lvl5pPr>
            <a:lvl6pPr marL="20002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4574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29146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3718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Lens power is measured in </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diopters, D</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1 D = 1 m</a:t>
            </a:r>
            <a:r>
              <a:rPr kumimoji="0" lang="en-US" altLang="en-US" sz="2800" b="1" i="0" u="none" strike="noStrike" kern="1200" cap="none" spc="0" normalizeH="0" baseline="30000" noProof="0">
                <a:ln>
                  <a:noFill/>
                </a:ln>
                <a:solidFill>
                  <a:srgbClr val="333399"/>
                </a:solidFill>
                <a:effectLst/>
                <a:uLnTx/>
                <a:uFillTx/>
                <a:latin typeface="Comic Sans MS" panose="030F0702030302020204" pitchFamily="66" charset="0"/>
                <a:ea typeface="MS PGothic" panose="020B0600070205080204" pitchFamily="34" charset="-128"/>
              </a:rPr>
              <a:t>-1</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t>
            </a:r>
          </a:p>
        </p:txBody>
      </p:sp>
      <p:sp>
        <p:nvSpPr>
          <p:cNvPr id="54276" name="Rectangle 7"/>
          <p:cNvSpPr>
            <a:spLocks noGrp="1" noChangeArrowheads="1"/>
          </p:cNvSpPr>
          <p:nvPr>
            <p:ph type="title"/>
          </p:nvPr>
        </p:nvSpPr>
        <p:spPr/>
        <p:txBody>
          <a:bodyPr/>
          <a:lstStyle/>
          <a:p>
            <a:pPr eaLnBrk="1" hangingPunct="1"/>
            <a:r>
              <a:rPr lang="en-US" altLang="en-US" dirty="0"/>
              <a:t>	33-1 Thin Lenses; Ray Tracing</a:t>
            </a:r>
          </a:p>
        </p:txBody>
      </p:sp>
      <p:pic>
        <p:nvPicPr>
          <p:cNvPr id="54277" name="Picture 9" descr="33-1"/>
          <p:cNvPicPr>
            <a:picLocks noChangeAspect="1" noChangeArrowheads="1"/>
          </p:cNvPicPr>
          <p:nvPr/>
        </p:nvPicPr>
        <p:blipFill>
          <a:blip r:embed="rId2">
            <a:extLst>
              <a:ext uri="{28A0092B-C50C-407E-A947-70E740481C1C}">
                <a14:useLocalDpi xmlns:a14="http://schemas.microsoft.com/office/drawing/2010/main" val="0"/>
              </a:ext>
            </a:extLst>
          </a:blip>
          <a:srcRect r="81570"/>
          <a:stretch>
            <a:fillRect/>
          </a:stretch>
        </p:blipFill>
        <p:spPr bwMode="auto">
          <a:xfrm>
            <a:off x="3962400" y="2667000"/>
            <a:ext cx="29718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2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1676399" y="1752601"/>
            <a:ext cx="9512531"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1638" indent="-401638" eaLnBrk="0" hangingPunct="0">
              <a:spcBef>
                <a:spcPct val="20000"/>
              </a:spcBef>
              <a:defRPr sz="2800">
                <a:solidFill>
                  <a:schemeClr val="tx1"/>
                </a:solidFill>
                <a:latin typeface="Comic Sans MS" panose="030F0702030302020204" pitchFamily="66" charset="0"/>
                <a:ea typeface="Osaka"/>
                <a:cs typeface="Osaka"/>
              </a:defRPr>
            </a:lvl1pPr>
            <a:lvl2pPr marL="37931725" indent="-37474525" eaLnBrk="0" hangingPunct="0">
              <a:spcBef>
                <a:spcPct val="20000"/>
              </a:spcBef>
              <a:defRPr sz="2400">
                <a:solidFill>
                  <a:schemeClr val="tx1"/>
                </a:solidFill>
                <a:latin typeface="Comic Sans MS" panose="030F0702030302020204" pitchFamily="66" charset="0"/>
                <a:ea typeface="Osaka"/>
                <a:cs typeface="Osaka"/>
              </a:defRPr>
            </a:lvl2pPr>
            <a:lvl3pPr marL="857250" indent="-171450" eaLnBrk="0" hangingPunct="0">
              <a:spcBef>
                <a:spcPct val="20000"/>
              </a:spcBef>
              <a:defRPr sz="2200">
                <a:solidFill>
                  <a:schemeClr val="tx1"/>
                </a:solidFill>
                <a:latin typeface="Comic Sans MS" panose="030F0702030302020204" pitchFamily="66" charset="0"/>
                <a:ea typeface="Osaka"/>
                <a:cs typeface="Osaka"/>
              </a:defRPr>
            </a:lvl3pPr>
            <a:lvl4pPr marL="1200150" indent="-171450" eaLnBrk="0" hangingPunct="0">
              <a:spcBef>
                <a:spcPct val="20000"/>
              </a:spcBef>
              <a:defRPr sz="2000">
                <a:solidFill>
                  <a:schemeClr val="tx1"/>
                </a:solidFill>
                <a:latin typeface="Comic Sans MS" panose="030F0702030302020204" pitchFamily="66" charset="0"/>
                <a:ea typeface="Osaka"/>
                <a:cs typeface="Osaka"/>
              </a:defRPr>
            </a:lvl4pPr>
            <a:lvl5pPr marL="1543050" indent="-171450" eaLnBrk="0" hangingPunct="0">
              <a:spcBef>
                <a:spcPct val="20000"/>
              </a:spcBef>
              <a:defRPr sz="2000">
                <a:solidFill>
                  <a:schemeClr val="tx1"/>
                </a:solidFill>
                <a:latin typeface="Comic Sans MS" panose="030F0702030302020204" pitchFamily="66" charset="0"/>
                <a:ea typeface="Osaka"/>
                <a:cs typeface="Osaka"/>
              </a:defRPr>
            </a:lvl5pPr>
            <a:lvl6pPr marL="20002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6pPr>
            <a:lvl7pPr marL="24574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7pPr>
            <a:lvl8pPr marL="29146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8pPr>
            <a:lvl9pPr marL="3371850" indent="-171450" eaLnBrk="0" fontAlgn="base" hangingPunct="0">
              <a:spcBef>
                <a:spcPct val="20000"/>
              </a:spcBef>
              <a:spcAft>
                <a:spcPct val="0"/>
              </a:spcAft>
              <a:defRPr sz="2000">
                <a:solidFill>
                  <a:schemeClr val="tx1"/>
                </a:solidFill>
                <a:latin typeface="Comic Sans MS" panose="030F0702030302020204" pitchFamily="66" charset="0"/>
                <a:ea typeface="Osaka"/>
                <a:cs typeface="Osaka"/>
              </a:defRPr>
            </a:lvl9pPr>
          </a:lstStyle>
          <a:p>
            <a:pPr marL="401638" marR="0" lvl="0" indent="-401638"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Ray tracing for thin lenses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is similar to that for mirrors.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We have three key rays:</a:t>
            </a:r>
          </a:p>
          <a:p>
            <a:pPr marL="401638" marR="0" lvl="0" indent="-401638"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ray that comes in parallel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to the axis and exits through the focal point.</a:t>
            </a:r>
          </a:p>
          <a:p>
            <a:pPr marL="401638" marR="0" lvl="0" indent="-401638"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ray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that comes in through the focal point and exits parallel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to the axis.</a:t>
            </a:r>
          </a:p>
          <a:p>
            <a:pPr marL="401638" marR="0" lvl="0" indent="-401638"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ray that goes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through the center of the lens and is </a:t>
            </a:r>
            <a:r>
              <a:rPr kumimoji="0" lang="en-US" altLang="en-US" sz="2800" b="1" i="0" u="none" strike="noStrike" kern="1200" cap="none" spc="0" normalizeH="0" baseline="0" noProof="0" dirty="0" err="1">
                <a:ln>
                  <a:noFill/>
                </a:ln>
                <a:solidFill>
                  <a:srgbClr val="FF0000"/>
                </a:solidFill>
                <a:effectLst/>
                <a:uLnTx/>
                <a:uFillTx/>
                <a:latin typeface="Comic Sans MS" panose="030F0702030302020204" pitchFamily="66" charset="0"/>
                <a:ea typeface="MS PGothic" panose="020B0600070205080204" pitchFamily="34" charset="-128"/>
              </a:rPr>
              <a:t>undeflected</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t>
            </a:r>
          </a:p>
        </p:txBody>
      </p:sp>
      <p:sp>
        <p:nvSpPr>
          <p:cNvPr id="55299" name="Rectangle 4"/>
          <p:cNvSpPr>
            <a:spLocks noGrp="1" noChangeArrowheads="1"/>
          </p:cNvSpPr>
          <p:nvPr>
            <p:ph type="title"/>
          </p:nvPr>
        </p:nvSpPr>
        <p:spPr/>
        <p:txBody>
          <a:bodyPr/>
          <a:lstStyle/>
          <a:p>
            <a:pPr eaLnBrk="1" hangingPunct="1"/>
            <a:r>
              <a:rPr lang="en-US" altLang="en-US"/>
              <a:t>33-1 Thin Lenses; Ray Tracing</a:t>
            </a:r>
          </a:p>
        </p:txBody>
      </p:sp>
    </p:spTree>
    <p:extLst>
      <p:ext uri="{BB962C8B-B14F-4D97-AF65-F5344CB8AC3E}">
        <p14:creationId xmlns:p14="http://schemas.microsoft.com/office/powerpoint/2010/main" val="341623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 name="Oval 45"/>
          <p:cNvSpPr>
            <a:spLocks noChangeArrowheads="1"/>
          </p:cNvSpPr>
          <p:nvPr/>
        </p:nvSpPr>
        <p:spPr bwMode="auto">
          <a:xfrm>
            <a:off x="5689600" y="1835150"/>
            <a:ext cx="152400" cy="4000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56323" name="Rectangle 2"/>
          <p:cNvSpPr>
            <a:spLocks noGrp="1" noChangeArrowheads="1"/>
          </p:cNvSpPr>
          <p:nvPr>
            <p:ph type="title"/>
          </p:nvPr>
        </p:nvSpPr>
        <p:spPr/>
        <p:txBody>
          <a:bodyPr/>
          <a:lstStyle/>
          <a:p>
            <a:r>
              <a:rPr lang="en-US" altLang="en-US" dirty="0"/>
              <a:t>		</a:t>
            </a:r>
            <a:r>
              <a:rPr lang="en-US" altLang="en-US" b="1" dirty="0">
                <a:solidFill>
                  <a:schemeClr val="accent6"/>
                </a:solidFill>
              </a:rPr>
              <a:t>Thin Lenses: Converging</a:t>
            </a:r>
          </a:p>
        </p:txBody>
      </p:sp>
      <p:sp>
        <p:nvSpPr>
          <p:cNvPr id="1028" name="Line 4"/>
          <p:cNvSpPr>
            <a:spLocks noChangeShapeType="1"/>
          </p:cNvSpPr>
          <p:nvPr/>
        </p:nvSpPr>
        <p:spPr bwMode="auto">
          <a:xfrm>
            <a:off x="2336800" y="3835400"/>
            <a:ext cx="7391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031" name="Text Box 7"/>
          <p:cNvSpPr txBox="1">
            <a:spLocks noChangeArrowheads="1"/>
          </p:cNvSpPr>
          <p:nvPr/>
        </p:nvSpPr>
        <p:spPr bwMode="auto">
          <a:xfrm>
            <a:off x="2016125" y="4287838"/>
            <a:ext cx="20701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rPr>
              <a:t>Principle axis</a:t>
            </a:r>
          </a:p>
        </p:txBody>
      </p:sp>
      <p:sp>
        <p:nvSpPr>
          <p:cNvPr id="1035" name="Line 11"/>
          <p:cNvSpPr>
            <a:spLocks noChangeShapeType="1"/>
          </p:cNvSpPr>
          <p:nvPr/>
        </p:nvSpPr>
        <p:spPr bwMode="auto">
          <a:xfrm flipV="1">
            <a:off x="2578100" y="2717800"/>
            <a:ext cx="0" cy="1117600"/>
          </a:xfrm>
          <a:prstGeom prst="line">
            <a:avLst/>
          </a:prstGeom>
          <a:noFill/>
          <a:ln w="76200">
            <a:solidFill>
              <a:srgbClr val="7D010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036" name="Oval 12"/>
          <p:cNvSpPr>
            <a:spLocks noChangeArrowheads="1"/>
          </p:cNvSpPr>
          <p:nvPr/>
        </p:nvSpPr>
        <p:spPr bwMode="auto">
          <a:xfrm>
            <a:off x="7150100" y="3733800"/>
            <a:ext cx="127000" cy="152400"/>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037" name="Freeform 13"/>
          <p:cNvSpPr>
            <a:spLocks/>
          </p:cNvSpPr>
          <p:nvPr/>
        </p:nvSpPr>
        <p:spPr bwMode="auto">
          <a:xfrm>
            <a:off x="1897064" y="3835400"/>
            <a:ext cx="338137" cy="673100"/>
          </a:xfrm>
          <a:custGeom>
            <a:avLst/>
            <a:gdLst>
              <a:gd name="T0" fmla="*/ 85 w 213"/>
              <a:gd name="T1" fmla="*/ 424 h 424"/>
              <a:gd name="T2" fmla="*/ 21 w 213"/>
              <a:gd name="T3" fmla="*/ 120 h 424"/>
              <a:gd name="T4" fmla="*/ 213 w 213"/>
              <a:gd name="T5" fmla="*/ 0 h 424"/>
            </a:gdLst>
            <a:ahLst/>
            <a:cxnLst>
              <a:cxn ang="0">
                <a:pos x="T0" y="T1"/>
              </a:cxn>
              <a:cxn ang="0">
                <a:pos x="T2" y="T3"/>
              </a:cxn>
              <a:cxn ang="0">
                <a:pos x="T4" y="T5"/>
              </a:cxn>
            </a:cxnLst>
            <a:rect l="0" t="0" r="r" b="b"/>
            <a:pathLst>
              <a:path w="213" h="424">
                <a:moveTo>
                  <a:pt x="85" y="424"/>
                </a:moveTo>
                <a:cubicBezTo>
                  <a:pt x="42" y="307"/>
                  <a:pt x="0" y="191"/>
                  <a:pt x="21" y="120"/>
                </a:cubicBezTo>
                <a:cubicBezTo>
                  <a:pt x="42" y="49"/>
                  <a:pt x="127" y="24"/>
                  <a:pt x="213" y="0"/>
                </a:cubicBezTo>
              </a:path>
            </a:pathLst>
          </a:custGeom>
          <a:noFill/>
          <a:ln w="19050">
            <a:solidFill>
              <a:schemeClr val="tx1"/>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038" name="Text Box 14"/>
          <p:cNvSpPr txBox="1">
            <a:spLocks noChangeArrowheads="1"/>
          </p:cNvSpPr>
          <p:nvPr/>
        </p:nvSpPr>
        <p:spPr bwMode="auto">
          <a:xfrm>
            <a:off x="1685925" y="5581650"/>
            <a:ext cx="5297488" cy="1200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eaLnBrk="0" hangingPunct="0">
              <a:spcBef>
                <a:spcPct val="20000"/>
              </a:spcBef>
              <a:defRPr sz="2800">
                <a:solidFill>
                  <a:schemeClr val="tx1"/>
                </a:solidFill>
                <a:latin typeface="Comic Sans MS" pitchFamily="66" charset="0"/>
                <a:ea typeface="Osaka"/>
                <a:cs typeface="Osaka"/>
              </a:defRPr>
            </a:lvl1pPr>
            <a:lvl2pPr marL="914400" indent="-457200" eaLnBrk="0" hangingPunct="0">
              <a:spcBef>
                <a:spcPct val="20000"/>
              </a:spcBef>
              <a:defRPr sz="2400">
                <a:solidFill>
                  <a:schemeClr val="tx1"/>
                </a:solidFill>
                <a:latin typeface="Comic Sans MS" pitchFamily="66" charset="0"/>
                <a:ea typeface="Osaka"/>
                <a:cs typeface="Osaka"/>
              </a:defRPr>
            </a:lvl2pPr>
            <a:lvl3pPr marL="1371600" indent="-457200" eaLnBrk="0" hangingPunct="0">
              <a:spcBef>
                <a:spcPct val="20000"/>
              </a:spcBef>
              <a:defRPr sz="2200">
                <a:solidFill>
                  <a:schemeClr val="tx1"/>
                </a:solidFill>
                <a:latin typeface="Comic Sans MS" pitchFamily="66" charset="0"/>
                <a:ea typeface="Osaka"/>
                <a:cs typeface="Osaka"/>
              </a:defRPr>
            </a:lvl3pPr>
            <a:lvl4pPr marL="1828800" indent="-457200" eaLnBrk="0" hangingPunct="0">
              <a:spcBef>
                <a:spcPct val="20000"/>
              </a:spcBef>
              <a:defRPr sz="2000">
                <a:solidFill>
                  <a:schemeClr val="tx1"/>
                </a:solidFill>
                <a:latin typeface="Comic Sans MS" pitchFamily="66" charset="0"/>
                <a:ea typeface="Osaka"/>
                <a:cs typeface="Osaka"/>
              </a:defRPr>
            </a:lvl4pPr>
            <a:lvl5pPr marL="2286000" indent="-457200" eaLnBrk="0" hangingPunct="0">
              <a:spcBef>
                <a:spcPct val="20000"/>
              </a:spcBef>
              <a:defRPr sz="2000">
                <a:solidFill>
                  <a:schemeClr val="tx1"/>
                </a:solidFill>
                <a:latin typeface="Comic Sans MS" pitchFamily="66" charset="0"/>
                <a:ea typeface="Osaka"/>
                <a:cs typeface="Osaka"/>
              </a:defRPr>
            </a:lvl5pPr>
            <a:lvl6pPr marL="2743200" indent="-457200" eaLnBrk="0" fontAlgn="base" hangingPunct="0">
              <a:spcBef>
                <a:spcPct val="20000"/>
              </a:spcBef>
              <a:spcAft>
                <a:spcPct val="0"/>
              </a:spcAft>
              <a:defRPr sz="2000">
                <a:solidFill>
                  <a:schemeClr val="tx1"/>
                </a:solidFill>
                <a:latin typeface="Comic Sans MS" pitchFamily="66" charset="0"/>
                <a:ea typeface="Osaka"/>
                <a:cs typeface="Osaka"/>
              </a:defRPr>
            </a:lvl6pPr>
            <a:lvl7pPr marL="3200400" indent="-457200" eaLnBrk="0" fontAlgn="base" hangingPunct="0">
              <a:spcBef>
                <a:spcPct val="20000"/>
              </a:spcBef>
              <a:spcAft>
                <a:spcPct val="0"/>
              </a:spcAft>
              <a:defRPr sz="2000">
                <a:solidFill>
                  <a:schemeClr val="tx1"/>
                </a:solidFill>
                <a:latin typeface="Comic Sans MS" pitchFamily="66" charset="0"/>
                <a:ea typeface="Osaka"/>
                <a:cs typeface="Osaka"/>
              </a:defRPr>
            </a:lvl7pPr>
            <a:lvl8pPr marL="3657600" indent="-457200" eaLnBrk="0" fontAlgn="base" hangingPunct="0">
              <a:spcBef>
                <a:spcPct val="20000"/>
              </a:spcBef>
              <a:spcAft>
                <a:spcPct val="0"/>
              </a:spcAft>
              <a:defRPr sz="2000">
                <a:solidFill>
                  <a:schemeClr val="tx1"/>
                </a:solidFill>
                <a:latin typeface="Comic Sans MS" pitchFamily="66" charset="0"/>
                <a:ea typeface="Osaka"/>
                <a:cs typeface="Osaka"/>
              </a:defRPr>
            </a:lvl8pPr>
            <a:lvl9pPr marL="4114800" indent="-457200" eaLnBrk="0" fontAlgn="base" hangingPunct="0">
              <a:spcBef>
                <a:spcPct val="20000"/>
              </a:spcBef>
              <a:spcAft>
                <a:spcPct val="0"/>
              </a:spcAft>
              <a:defRPr sz="2000">
                <a:solidFill>
                  <a:schemeClr val="tx1"/>
                </a:solidFill>
                <a:latin typeface="Comic Sans MS" pitchFamily="66" charset="0"/>
                <a:ea typeface="Osaka"/>
                <a:cs typeface="Osaka"/>
              </a:defRPr>
            </a:lvl9pPr>
          </a:lstStyle>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a:ln>
                  <a:noFill/>
                </a:ln>
                <a:solidFill>
                  <a:srgbClr val="008000"/>
                </a:solidFill>
                <a:effectLst/>
                <a:uLnTx/>
                <a:uFillTx/>
                <a:latin typeface="Comic Sans MS" pitchFamily="66" charset="0"/>
                <a:ea typeface="MS PGothic" pitchFamily="34" charset="-128"/>
              </a:rPr>
              <a:t>Parallel ray goes through f</a:t>
            </a:r>
            <a:endParaRPr kumimoji="0" lang="en-US" altLang="en-US" sz="2400" b="0" i="0" u="none" strike="noStrike" kern="1200" cap="none" spc="0" normalizeH="0" baseline="0" noProof="0">
              <a:ln>
                <a:noFill/>
              </a:ln>
              <a:solidFill>
                <a:srgbClr val="FF0207"/>
              </a:solidFill>
              <a:effectLst/>
              <a:uLnTx/>
              <a:uFillTx/>
              <a:latin typeface="Comic Sans MS" pitchFamily="66" charset="0"/>
              <a:ea typeface="MS PGothic" pitchFamily="34" charset="-128"/>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a:ln>
                  <a:noFill/>
                </a:ln>
                <a:solidFill>
                  <a:srgbClr val="FF6600"/>
                </a:solidFill>
                <a:effectLst/>
                <a:uLnTx/>
                <a:uFillTx/>
                <a:latin typeface="Comic Sans MS" pitchFamily="66" charset="0"/>
                <a:ea typeface="MS PGothic" pitchFamily="34" charset="-128"/>
              </a:rPr>
              <a:t>Ray through center</a:t>
            </a:r>
            <a:endParaRPr kumimoji="0" lang="en-US" altLang="en-US" sz="24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a:ln>
                  <a:noFill/>
                </a:ln>
                <a:solidFill>
                  <a:srgbClr val="0302EF"/>
                </a:solidFill>
                <a:effectLst/>
                <a:uLnTx/>
                <a:uFillTx/>
                <a:latin typeface="Comic Sans MS" pitchFamily="66" charset="0"/>
                <a:ea typeface="MS PGothic" pitchFamily="34" charset="-128"/>
              </a:rPr>
              <a:t>Ray through f comes out parallel</a:t>
            </a:r>
            <a:endParaRPr kumimoji="0" lang="en-US" altLang="en-US" sz="24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sp>
        <p:nvSpPr>
          <p:cNvPr id="1040" name="Line 16"/>
          <p:cNvSpPr>
            <a:spLocks noChangeShapeType="1"/>
          </p:cNvSpPr>
          <p:nvPr/>
        </p:nvSpPr>
        <p:spPr bwMode="auto">
          <a:xfrm>
            <a:off x="2590801" y="2724150"/>
            <a:ext cx="3152775" cy="254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042" name="Line 18"/>
          <p:cNvSpPr>
            <a:spLocks noChangeShapeType="1"/>
          </p:cNvSpPr>
          <p:nvPr/>
        </p:nvSpPr>
        <p:spPr bwMode="auto">
          <a:xfrm>
            <a:off x="5683251" y="2724150"/>
            <a:ext cx="3870325" cy="27051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051" name="Text Box 27"/>
          <p:cNvSpPr txBox="1">
            <a:spLocks noChangeArrowheads="1"/>
          </p:cNvSpPr>
          <p:nvPr/>
        </p:nvSpPr>
        <p:spPr bwMode="auto">
          <a:xfrm>
            <a:off x="7032626" y="3302001"/>
            <a:ext cx="3413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8000"/>
                </a:solidFill>
                <a:effectLst/>
                <a:uLnTx/>
                <a:uFillTx/>
                <a:latin typeface="Comic Sans MS"/>
                <a:ea typeface="ＭＳ Ｐゴシック" charset="0"/>
                <a:cs typeface="Arial" panose="020B0604020202020204" pitchFamily="34" charset="0"/>
              </a:rPr>
              <a:t>f</a:t>
            </a:r>
          </a:p>
        </p:txBody>
      </p:sp>
      <p:sp>
        <p:nvSpPr>
          <p:cNvPr id="1060" name="Text Box 36"/>
          <p:cNvSpPr txBox="1">
            <a:spLocks noChangeArrowheads="1"/>
          </p:cNvSpPr>
          <p:nvPr/>
        </p:nvSpPr>
        <p:spPr bwMode="auto">
          <a:xfrm>
            <a:off x="2308225" y="3835401"/>
            <a:ext cx="1123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7D0101"/>
                </a:solidFill>
                <a:effectLst/>
                <a:uLnTx/>
                <a:uFillTx/>
                <a:latin typeface="Comic Sans MS"/>
                <a:ea typeface="ＭＳ Ｐゴシック" charset="0"/>
                <a:cs typeface="Arial" panose="020B0604020202020204" pitchFamily="34" charset="0"/>
              </a:rPr>
              <a:t>object</a:t>
            </a:r>
          </a:p>
        </p:txBody>
      </p:sp>
      <p:sp>
        <p:nvSpPr>
          <p:cNvPr id="1062" name="Line 38"/>
          <p:cNvSpPr>
            <a:spLocks noChangeShapeType="1"/>
          </p:cNvSpPr>
          <p:nvPr/>
        </p:nvSpPr>
        <p:spPr bwMode="auto">
          <a:xfrm>
            <a:off x="8572500" y="3835400"/>
            <a:ext cx="0" cy="901700"/>
          </a:xfrm>
          <a:prstGeom prst="line">
            <a:avLst/>
          </a:prstGeom>
          <a:noFill/>
          <a:ln w="38100">
            <a:solidFill>
              <a:srgbClr val="920AFF"/>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063" name="Text Box 39"/>
          <p:cNvSpPr txBox="1">
            <a:spLocks noChangeArrowheads="1"/>
          </p:cNvSpPr>
          <p:nvPr/>
        </p:nvSpPr>
        <p:spPr bwMode="auto">
          <a:xfrm>
            <a:off x="8404225" y="3213101"/>
            <a:ext cx="9985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920AFF"/>
                </a:solidFill>
                <a:effectLst/>
                <a:uLnTx/>
                <a:uFillTx/>
                <a:latin typeface="Comic Sans MS"/>
                <a:ea typeface="ＭＳ Ｐゴシック" charset="0"/>
                <a:cs typeface="Arial" panose="020B0604020202020204" pitchFamily="34" charset="0"/>
              </a:rPr>
              <a:t>image</a:t>
            </a:r>
          </a:p>
        </p:txBody>
      </p:sp>
      <p:sp>
        <p:nvSpPr>
          <p:cNvPr id="1064" name="Text Box 40"/>
          <p:cNvSpPr txBox="1">
            <a:spLocks noChangeArrowheads="1"/>
          </p:cNvSpPr>
          <p:nvPr/>
        </p:nvSpPr>
        <p:spPr bwMode="auto">
          <a:xfrm>
            <a:off x="7194550" y="5178425"/>
            <a:ext cx="3505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920AFF"/>
                </a:solidFill>
                <a:effectLst/>
                <a:uLnTx/>
                <a:uFillTx/>
                <a:latin typeface="Comic Sans MS"/>
                <a:ea typeface="ＭＳ Ｐゴシック" charset="0"/>
                <a:cs typeface="Arial" panose="020B0604020202020204" pitchFamily="34" charset="0"/>
              </a:rPr>
              <a:t>Image</a:t>
            </a:r>
            <a:r>
              <a:rPr kumimoji="0" lang="en-US" sz="2400" b="0" i="0" u="none" strike="noStrike" kern="1200" cap="none" spc="0" normalizeH="0" baseline="0" noProof="0" dirty="0">
                <a:ln>
                  <a:noFill/>
                </a:ln>
                <a:solidFill>
                  <a:srgbClr val="000000"/>
                </a:solidFill>
                <a:effectLst/>
                <a:uLnTx/>
                <a:uFillTx/>
                <a:latin typeface="Comic Sans MS"/>
                <a:ea typeface="ＭＳ Ｐゴシック"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a:ea typeface="ＭＳ Ｐゴシック" charset="0"/>
                <a:cs typeface="Arial" panose="020B0604020202020204" pitchFamily="34" charset="0"/>
              </a:rPr>
              <a:t>Upright or upside down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a:ea typeface="ＭＳ Ｐゴシック" charset="0"/>
                <a:cs typeface="Arial" panose="020B0604020202020204" pitchFamily="34" charset="0"/>
              </a:rPr>
              <a:t>Real or virtual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a:ea typeface="ＭＳ Ｐゴシック" charset="0"/>
                <a:cs typeface="Arial" panose="020B0604020202020204" pitchFamily="34" charset="0"/>
              </a:rPr>
              <a:t>Bigger or smaller</a:t>
            </a:r>
          </a:p>
        </p:txBody>
      </p:sp>
      <p:sp>
        <p:nvSpPr>
          <p:cNvPr id="1065" name="Oval 41"/>
          <p:cNvSpPr>
            <a:spLocks noChangeArrowheads="1"/>
          </p:cNvSpPr>
          <p:nvPr/>
        </p:nvSpPr>
        <p:spPr bwMode="auto">
          <a:xfrm>
            <a:off x="8750300" y="5549900"/>
            <a:ext cx="1917700" cy="444500"/>
          </a:xfrm>
          <a:prstGeom prst="ellipse">
            <a:avLst/>
          </a:prstGeom>
          <a:noFill/>
          <a:ln w="28575">
            <a:solidFill>
              <a:srgbClr val="920A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066" name="Oval 42"/>
          <p:cNvSpPr>
            <a:spLocks noChangeArrowheads="1"/>
          </p:cNvSpPr>
          <p:nvPr/>
        </p:nvSpPr>
        <p:spPr bwMode="auto">
          <a:xfrm>
            <a:off x="7035800" y="5892800"/>
            <a:ext cx="1409700" cy="444500"/>
          </a:xfrm>
          <a:prstGeom prst="ellipse">
            <a:avLst/>
          </a:prstGeom>
          <a:noFill/>
          <a:ln w="28575">
            <a:solidFill>
              <a:srgbClr val="920A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070" name="Oval 46"/>
          <p:cNvSpPr>
            <a:spLocks noChangeArrowheads="1"/>
          </p:cNvSpPr>
          <p:nvPr/>
        </p:nvSpPr>
        <p:spPr bwMode="auto">
          <a:xfrm>
            <a:off x="4229100" y="3759200"/>
            <a:ext cx="127000" cy="152400"/>
          </a:xfrm>
          <a:prstGeom prst="ellipse">
            <a:avLst/>
          </a:prstGeom>
          <a:solidFill>
            <a:srgbClr val="008000"/>
          </a:solidFill>
          <a:ln w="9525">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071" name="Text Box 47"/>
          <p:cNvSpPr txBox="1">
            <a:spLocks noChangeArrowheads="1"/>
          </p:cNvSpPr>
          <p:nvPr/>
        </p:nvSpPr>
        <p:spPr bwMode="auto">
          <a:xfrm>
            <a:off x="4137026" y="3898901"/>
            <a:ext cx="3413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8000"/>
                </a:solidFill>
                <a:effectLst/>
                <a:uLnTx/>
                <a:uFillTx/>
                <a:latin typeface="Comic Sans MS"/>
                <a:ea typeface="ＭＳ Ｐゴシック" charset="0"/>
                <a:cs typeface="Arial" panose="020B0604020202020204" pitchFamily="34" charset="0"/>
              </a:rPr>
              <a:t>f</a:t>
            </a:r>
          </a:p>
        </p:txBody>
      </p:sp>
      <p:sp>
        <p:nvSpPr>
          <p:cNvPr id="1072" name="Line 48"/>
          <p:cNvSpPr>
            <a:spLocks noChangeShapeType="1"/>
          </p:cNvSpPr>
          <p:nvPr/>
        </p:nvSpPr>
        <p:spPr bwMode="auto">
          <a:xfrm>
            <a:off x="2616200" y="2743200"/>
            <a:ext cx="7035800" cy="2387600"/>
          </a:xfrm>
          <a:prstGeom prst="line">
            <a:avLst/>
          </a:prstGeom>
          <a:noFill/>
          <a:ln w="38100">
            <a:solidFill>
              <a:srgbClr val="FF6F0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073" name="Line 49"/>
          <p:cNvSpPr>
            <a:spLocks noChangeShapeType="1"/>
          </p:cNvSpPr>
          <p:nvPr/>
        </p:nvSpPr>
        <p:spPr bwMode="auto">
          <a:xfrm>
            <a:off x="2565400" y="2730500"/>
            <a:ext cx="3238500" cy="2044700"/>
          </a:xfrm>
          <a:prstGeom prst="line">
            <a:avLst/>
          </a:prstGeom>
          <a:noFill/>
          <a:ln w="38100">
            <a:solidFill>
              <a:srgbClr val="0908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074" name="Line 50"/>
          <p:cNvSpPr>
            <a:spLocks noChangeShapeType="1"/>
          </p:cNvSpPr>
          <p:nvPr/>
        </p:nvSpPr>
        <p:spPr bwMode="auto">
          <a:xfrm>
            <a:off x="5842000" y="4749800"/>
            <a:ext cx="3987800" cy="12700"/>
          </a:xfrm>
          <a:prstGeom prst="line">
            <a:avLst/>
          </a:prstGeom>
          <a:noFill/>
          <a:ln w="38100">
            <a:solidFill>
              <a:srgbClr val="0908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a:ea typeface="ＭＳ Ｐゴシック" charset="0"/>
              <a:cs typeface="Arial" panose="020B0604020202020204" pitchFamily="34" charset="0"/>
            </a:endParaRPr>
          </a:p>
        </p:txBody>
      </p:sp>
      <p:sp>
        <p:nvSpPr>
          <p:cNvPr id="1075" name="Text Box 51"/>
          <p:cNvSpPr txBox="1">
            <a:spLocks noChangeArrowheads="1"/>
          </p:cNvSpPr>
          <p:nvPr/>
        </p:nvSpPr>
        <p:spPr bwMode="auto">
          <a:xfrm>
            <a:off x="6410325" y="1620838"/>
            <a:ext cx="39179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8000"/>
                </a:solidFill>
                <a:effectLst/>
                <a:uLnTx/>
                <a:uFillTx/>
                <a:latin typeface="Comic Sans MS"/>
                <a:ea typeface="ＭＳ Ｐゴシック" charset="0"/>
                <a:cs typeface="Arial" panose="020B0604020202020204" pitchFamily="34" charset="0"/>
              </a:rPr>
              <a:t>Focal point is on both sides of the lens equidistant from the lens</a:t>
            </a:r>
          </a:p>
        </p:txBody>
      </p:sp>
    </p:spTree>
    <p:extLst>
      <p:ext uri="{BB962C8B-B14F-4D97-AF65-F5344CB8AC3E}">
        <p14:creationId xmlns:p14="http://schemas.microsoft.com/office/powerpoint/2010/main" val="2537620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04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07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073"/>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107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6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6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 grpId="0"/>
      <p:bldP spid="1065" grpId="0" animBg="1"/>
      <p:bldP spid="1066"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Osaka"/>
        <a:cs typeface=""/>
      </a:majorFont>
      <a:minorFont>
        <a:latin typeface="Comic Sans M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Osaka"/>
        <a:cs typeface=""/>
      </a:majorFont>
      <a:minorFont>
        <a:latin typeface="Comic Sans M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1231</Words>
  <Application>Microsoft Office PowerPoint</Application>
  <PresentationFormat>Widescreen</PresentationFormat>
  <Paragraphs>122</Paragraphs>
  <Slides>24</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24</vt:i4>
      </vt:variant>
    </vt:vector>
  </HeadingPairs>
  <TitlesOfParts>
    <vt:vector size="36" baseType="lpstr">
      <vt:lpstr>MS PGothic</vt:lpstr>
      <vt:lpstr>MS PGothic</vt:lpstr>
      <vt:lpstr>Arial</vt:lpstr>
      <vt:lpstr>Calibri</vt:lpstr>
      <vt:lpstr>Comic Sans MS</vt:lpstr>
      <vt:lpstr>Osaka</vt:lpstr>
      <vt:lpstr>Times New Roman</vt:lpstr>
      <vt:lpstr>Webdings</vt:lpstr>
      <vt:lpstr>3_Office Theme</vt:lpstr>
      <vt:lpstr>2_Blank Presentation</vt:lpstr>
      <vt:lpstr>6_Office Theme</vt:lpstr>
      <vt:lpstr>Blank Presentation</vt:lpstr>
      <vt:lpstr>Chapter 33 Lenses and Optical Instruments</vt:lpstr>
      <vt:lpstr>33-1 Thin Lenses; Ray Tracing</vt:lpstr>
      <vt:lpstr>Converging lenses</vt:lpstr>
      <vt:lpstr>Thin Lenses</vt:lpstr>
      <vt:lpstr>33-1 Thin Lenses; Ray Tracing</vt:lpstr>
      <vt:lpstr>33-1 Thin Lenses; Ray Tracing</vt:lpstr>
      <vt:lpstr> 33-1 Thin Lenses; Ray Tracing</vt:lpstr>
      <vt:lpstr>33-1 Thin Lenses; Ray Tracing</vt:lpstr>
      <vt:lpstr>  Thin Lenses: Converging</vt:lpstr>
      <vt:lpstr>       Thin Lenses: Converging</vt:lpstr>
      <vt:lpstr>Thin Lenses: Diverging</vt:lpstr>
      <vt:lpstr>  Thin Lenses: Diverging (concave lenses)</vt:lpstr>
      <vt:lpstr>33-2 The Thin Lens Equation; Magnification</vt:lpstr>
      <vt:lpstr>33-2 Magnification:</vt:lpstr>
      <vt:lpstr>Lens Equation</vt:lpstr>
      <vt:lpstr>33-2 The Thin Lens Equation; Magnification</vt:lpstr>
      <vt:lpstr>Example 33-3 Diagram</vt:lpstr>
      <vt:lpstr>         Problem 3</vt:lpstr>
      <vt:lpstr>   Problem 6</vt:lpstr>
      <vt:lpstr>    Problem 11</vt:lpstr>
      <vt:lpstr>  33-3 Combinations of Lenses</vt:lpstr>
      <vt:lpstr>    Problem 21</vt:lpstr>
      <vt:lpstr>Problem 25</vt:lpstr>
      <vt:lpstr>Problem 25</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33 Lenses and Optical Instruments</dc:title>
  <dc:creator>Amir, Fatima Zohra</dc:creator>
  <cp:lastModifiedBy>Amir, Fatima Zohra</cp:lastModifiedBy>
  <cp:revision>13</cp:revision>
  <cp:lastPrinted>2024-04-08T16:45:56Z</cp:lastPrinted>
  <dcterms:created xsi:type="dcterms:W3CDTF">2024-04-08T16:18:20Z</dcterms:created>
  <dcterms:modified xsi:type="dcterms:W3CDTF">2024-04-10T17:07:33Z</dcterms:modified>
</cp:coreProperties>
</file>