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Lst>
  <p:notesMasterIdLst>
    <p:notesMasterId r:id="rId24"/>
  </p:notesMasterIdLst>
  <p:handoutMasterIdLst>
    <p:handoutMasterId r:id="rId25"/>
  </p:handoutMasterIdLst>
  <p:sldIdLst>
    <p:sldId id="263" r:id="rId4"/>
    <p:sldId id="262" r:id="rId5"/>
    <p:sldId id="264" r:id="rId6"/>
    <p:sldId id="265" r:id="rId7"/>
    <p:sldId id="266" r:id="rId8"/>
    <p:sldId id="295" r:id="rId9"/>
    <p:sldId id="267" r:id="rId10"/>
    <p:sldId id="268" r:id="rId11"/>
    <p:sldId id="269" r:id="rId12"/>
    <p:sldId id="270" r:id="rId13"/>
    <p:sldId id="271" r:id="rId14"/>
    <p:sldId id="296" r:id="rId15"/>
    <p:sldId id="272" r:id="rId16"/>
    <p:sldId id="273" r:id="rId17"/>
    <p:sldId id="274" r:id="rId18"/>
    <p:sldId id="275" r:id="rId19"/>
    <p:sldId id="276" r:id="rId20"/>
    <p:sldId id="297" r:id="rId21"/>
    <p:sldId id="278" r:id="rId22"/>
    <p:sldId id="279" r:id="rId2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D5E0D8F9-570A-408D-9D69-8C8E9D7E3E04}" type="datetimeFigureOut">
              <a:rPr lang="en-US" smtClean="0"/>
              <a:t>4/8/2024</a:t>
            </a:fld>
            <a:endParaRPr lang="en-US"/>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31F432CA-AEF0-4819-8F75-2B5C18521D00}" type="slidenum">
              <a:rPr lang="en-US" smtClean="0"/>
              <a:t>‹#›</a:t>
            </a:fld>
            <a:endParaRPr lang="en-US"/>
          </a:p>
        </p:txBody>
      </p:sp>
    </p:spTree>
    <p:extLst>
      <p:ext uri="{BB962C8B-B14F-4D97-AF65-F5344CB8AC3E}">
        <p14:creationId xmlns:p14="http://schemas.microsoft.com/office/powerpoint/2010/main" val="1067240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1F113D00-59D0-4BBD-BA47-46C4419491BD}" type="datetimeFigureOut">
              <a:rPr lang="en-US" smtClean="0"/>
              <a:t>4/8/2024</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1D86D907-E6F9-4E64-A9A2-268CDEA865A7}" type="slidenum">
              <a:rPr lang="en-US" smtClean="0"/>
              <a:t>‹#›</a:t>
            </a:fld>
            <a:endParaRPr lang="en-US"/>
          </a:p>
        </p:txBody>
      </p:sp>
    </p:spTree>
    <p:extLst>
      <p:ext uri="{BB962C8B-B14F-4D97-AF65-F5344CB8AC3E}">
        <p14:creationId xmlns:p14="http://schemas.microsoft.com/office/powerpoint/2010/main" val="280264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22790">
              <a:defRPr>
                <a:solidFill>
                  <a:schemeClr val="tx1"/>
                </a:solidFill>
                <a:latin typeface="Calibri" panose="020F0502020204030204" pitchFamily="34" charset="0"/>
                <a:ea typeface="MS PGothic" panose="020B0600070205080204" pitchFamily="34" charset="-128"/>
              </a:defRPr>
            </a:lvl1pPr>
            <a:lvl2pPr marL="823586" indent="-316378" defTabSz="1022790">
              <a:defRPr>
                <a:solidFill>
                  <a:schemeClr val="tx1"/>
                </a:solidFill>
                <a:latin typeface="Calibri" panose="020F0502020204030204" pitchFamily="34" charset="0"/>
                <a:ea typeface="MS PGothic" panose="020B0600070205080204" pitchFamily="34" charset="-128"/>
              </a:defRPr>
            </a:lvl2pPr>
            <a:lvl3pPr marL="1268858" indent="-251094" defTabSz="1022790">
              <a:defRPr>
                <a:solidFill>
                  <a:schemeClr val="tx1"/>
                </a:solidFill>
                <a:latin typeface="Calibri" panose="020F0502020204030204" pitchFamily="34" charset="0"/>
                <a:ea typeface="MS PGothic" panose="020B0600070205080204" pitchFamily="34" charset="-128"/>
              </a:defRPr>
            </a:lvl3pPr>
            <a:lvl4pPr marL="1777743" indent="-251094" defTabSz="1022790">
              <a:defRPr>
                <a:solidFill>
                  <a:schemeClr val="tx1"/>
                </a:solidFill>
                <a:latin typeface="Calibri" panose="020F0502020204030204" pitchFamily="34" charset="0"/>
                <a:ea typeface="MS PGothic" panose="020B0600070205080204" pitchFamily="34" charset="-128"/>
              </a:defRPr>
            </a:lvl4pPr>
            <a:lvl5pPr marL="2286626" indent="-251094" defTabSz="1022790">
              <a:defRPr>
                <a:solidFill>
                  <a:schemeClr val="tx1"/>
                </a:solidFill>
                <a:latin typeface="Calibri" panose="020F0502020204030204" pitchFamily="34" charset="0"/>
                <a:ea typeface="MS PGothic" panose="020B0600070205080204" pitchFamily="34" charset="-128"/>
              </a:defRPr>
            </a:lvl5pPr>
            <a:lvl6pPr marL="2768726" indent="-251094" defTabSz="1022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250826" indent="-251094" defTabSz="1022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732924" indent="-251094" defTabSz="1022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215024" indent="-251094" defTabSz="102279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EC9B42A4-FA1E-4F9D-9784-0F15DFAB8A2B}" type="slidenum">
              <a:rPr lang="en-US" altLang="en-US">
                <a:solidFill>
                  <a:srgbClr val="000000"/>
                </a:solidFill>
                <a:latin typeface="Arial" panose="020B0604020202020204" pitchFamily="34" charset="0"/>
              </a:rPr>
              <a:pPr fontAlgn="base">
                <a:spcBef>
                  <a:spcPct val="0"/>
                </a:spcBef>
                <a:spcAft>
                  <a:spcPct val="0"/>
                </a:spcAft>
                <a:defRPr/>
              </a:pPr>
              <a:t>1</a:t>
            </a:fld>
            <a:endParaRPr lang="en-US" altLang="en-US">
              <a:solidFill>
                <a:srgbClr val="000000"/>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32 opener. Reflection from still water, as from a glass mirror, can be analyzed using the ray model of light. Is this picture right side up? How can you tell? What are the clues? Notice the people and position of the Sun. Ray diagrams, which we will learn to draw in this Chapter, can provide the answer. See Example 32–3. In this first Chapter on light and optics, we use the ray model of light to understand the formation of images by mirrors, both plane and curved (spherical). We also begin our study of refraction—how light rays bend when they go from one medium to another—which prepares us for our study in the next Chapter of lenses, which are the crucial part of so many optical instruments.</a:t>
            </a:r>
          </a:p>
        </p:txBody>
      </p:sp>
    </p:spTree>
    <p:extLst>
      <p:ext uri="{BB962C8B-B14F-4D97-AF65-F5344CB8AC3E}">
        <p14:creationId xmlns:p14="http://schemas.microsoft.com/office/powerpoint/2010/main" val="2085108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6236">
              <a:defRPr/>
            </a:pPr>
            <a:fld id="{C31A65E0-97E5-4816-8DB0-85B3A1CDEACE}" type="slidenum">
              <a:rPr lang="en-US">
                <a:solidFill>
                  <a:prstClr val="black"/>
                </a:solidFill>
                <a:latin typeface="Calibri" panose="020F0502020204030204"/>
              </a:rPr>
              <a:pPr defTabSz="946236">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199985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1131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98862" indent="-305397" eaLnBrk="0" hangingPunct="0">
              <a:defRPr>
                <a:solidFill>
                  <a:schemeClr val="tx1"/>
                </a:solidFill>
                <a:latin typeface="Calibri" panose="020F0502020204030204" pitchFamily="34" charset="0"/>
                <a:cs typeface="Arial" panose="020B0604020202020204" pitchFamily="34" charset="0"/>
              </a:defRPr>
            </a:lvl2pPr>
            <a:lvl3pPr marL="1230212" indent="-243283" eaLnBrk="0" hangingPunct="0">
              <a:defRPr>
                <a:solidFill>
                  <a:schemeClr val="tx1"/>
                </a:solidFill>
                <a:latin typeface="Calibri" panose="020F0502020204030204" pitchFamily="34" charset="0"/>
                <a:cs typeface="Arial" panose="020B0604020202020204" pitchFamily="34" charset="0"/>
              </a:defRPr>
            </a:lvl3pPr>
            <a:lvl4pPr marL="1723679" indent="-243283" eaLnBrk="0" hangingPunct="0">
              <a:defRPr>
                <a:solidFill>
                  <a:schemeClr val="tx1"/>
                </a:solidFill>
                <a:latin typeface="Calibri" panose="020F0502020204030204" pitchFamily="34" charset="0"/>
                <a:cs typeface="Arial" panose="020B0604020202020204" pitchFamily="34" charset="0"/>
              </a:defRPr>
            </a:lvl4pPr>
            <a:lvl5pPr marL="2217144" indent="-243283" eaLnBrk="0" hangingPunct="0">
              <a:defRPr>
                <a:solidFill>
                  <a:schemeClr val="tx1"/>
                </a:solidFill>
                <a:latin typeface="Calibri" panose="020F0502020204030204" pitchFamily="34" charset="0"/>
                <a:cs typeface="Arial" panose="020B0604020202020204" pitchFamily="34" charset="0"/>
              </a:defRPr>
            </a:lvl5pPr>
            <a:lvl6pPr marL="2714061" indent="-24328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210977" indent="-24328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707894" indent="-24328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204809" indent="-24328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93834" eaLnBrk="1" fontAlgn="base" hangingPunct="1">
              <a:spcBef>
                <a:spcPct val="0"/>
              </a:spcBef>
              <a:spcAft>
                <a:spcPct val="0"/>
              </a:spcAft>
              <a:defRPr/>
            </a:pPr>
            <a:fld id="{3928999D-D549-4C74-82CE-AF93F11448DC}" type="slidenum">
              <a:rPr lang="en-US" altLang="en-US">
                <a:solidFill>
                  <a:srgbClr val="000000"/>
                </a:solidFill>
                <a:latin typeface="Arial" panose="020B0604020202020204" pitchFamily="34" charset="0"/>
                <a:ea typeface="MS PGothic" panose="020B0600070205080204" pitchFamily="34" charset="-128"/>
              </a:rPr>
              <a:pPr defTabSz="993834" eaLnBrk="1" fontAlgn="base" hangingPunct="1">
                <a:spcBef>
                  <a:spcPct val="0"/>
                </a:spcBef>
                <a:spcAft>
                  <a:spcPct val="0"/>
                </a:spcAft>
                <a:defRPr/>
              </a:pPr>
              <a:t>7</a:t>
            </a:fld>
            <a:endParaRPr lang="en-US" altLang="en-US">
              <a:solidFill>
                <a:srgbClr val="000000"/>
              </a:solidFill>
              <a:latin typeface="Arial" panose="020B0604020202020204" pitchFamily="34" charset="0"/>
              <a:ea typeface="MS PGothic" panose="020B0600070205080204" pitchFamily="34" charset="-128"/>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32-21. Refraction. (a) Light refracted when passing from air (n</a:t>
            </a:r>
            <a:r>
              <a:rPr lang="en-US" altLang="en-US" baseline="-25000"/>
              <a:t>1</a:t>
            </a:r>
            <a:r>
              <a:rPr lang="en-US" altLang="en-US"/>
              <a:t>) into water (n</a:t>
            </a:r>
            <a:r>
              <a:rPr lang="en-US" altLang="en-US" baseline="-25000"/>
              <a:t>2</a:t>
            </a:r>
            <a:r>
              <a:rPr lang="en-US" altLang="en-US"/>
              <a:t>): n</a:t>
            </a:r>
            <a:r>
              <a:rPr lang="en-US" altLang="en-US" baseline="-25000"/>
              <a:t>2</a:t>
            </a:r>
            <a:r>
              <a:rPr lang="en-US" altLang="en-US"/>
              <a:t> &gt; n</a:t>
            </a:r>
            <a:r>
              <a:rPr lang="en-US" altLang="en-US" baseline="-25000"/>
              <a:t>1</a:t>
            </a:r>
            <a:r>
              <a:rPr lang="en-US" altLang="en-US"/>
              <a:t>. (b) Light refracted when passing from water (n</a:t>
            </a:r>
            <a:r>
              <a:rPr lang="en-US" altLang="en-US" baseline="-25000"/>
              <a:t>1</a:t>
            </a:r>
            <a:r>
              <a:rPr lang="en-US" altLang="en-US"/>
              <a:t>) into air (n</a:t>
            </a:r>
            <a:r>
              <a:rPr lang="en-US" altLang="en-US" baseline="-25000"/>
              <a:t>2</a:t>
            </a:r>
            <a:r>
              <a:rPr lang="en-US" altLang="en-US"/>
              <a:t>): n</a:t>
            </a:r>
            <a:r>
              <a:rPr lang="en-US" altLang="en-US" baseline="-25000"/>
              <a:t>2</a:t>
            </a:r>
            <a:r>
              <a:rPr lang="en-US" altLang="en-US"/>
              <a:t> &lt; n</a:t>
            </a:r>
            <a:r>
              <a:rPr lang="en-US" altLang="en-US" baseline="-25000"/>
              <a:t>1</a:t>
            </a:r>
            <a:r>
              <a:rPr lang="en-US" altLang="en-US"/>
              <a:t>.</a:t>
            </a:r>
          </a:p>
        </p:txBody>
      </p:sp>
    </p:spTree>
    <p:extLst>
      <p:ext uri="{BB962C8B-B14F-4D97-AF65-F5344CB8AC3E}">
        <p14:creationId xmlns:p14="http://schemas.microsoft.com/office/powerpoint/2010/main" val="4213993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98862" indent="-305397" eaLnBrk="0" hangingPunct="0">
              <a:defRPr>
                <a:solidFill>
                  <a:schemeClr val="tx1"/>
                </a:solidFill>
                <a:latin typeface="Calibri" panose="020F0502020204030204" pitchFamily="34" charset="0"/>
                <a:cs typeface="Arial" panose="020B0604020202020204" pitchFamily="34" charset="0"/>
              </a:defRPr>
            </a:lvl2pPr>
            <a:lvl3pPr marL="1230212" indent="-243283" eaLnBrk="0" hangingPunct="0">
              <a:defRPr>
                <a:solidFill>
                  <a:schemeClr val="tx1"/>
                </a:solidFill>
                <a:latin typeface="Calibri" panose="020F0502020204030204" pitchFamily="34" charset="0"/>
                <a:cs typeface="Arial" panose="020B0604020202020204" pitchFamily="34" charset="0"/>
              </a:defRPr>
            </a:lvl3pPr>
            <a:lvl4pPr marL="1723679" indent="-243283" eaLnBrk="0" hangingPunct="0">
              <a:defRPr>
                <a:solidFill>
                  <a:schemeClr val="tx1"/>
                </a:solidFill>
                <a:latin typeface="Calibri" panose="020F0502020204030204" pitchFamily="34" charset="0"/>
                <a:cs typeface="Arial" panose="020B0604020202020204" pitchFamily="34" charset="0"/>
              </a:defRPr>
            </a:lvl4pPr>
            <a:lvl5pPr marL="2217144" indent="-243283" eaLnBrk="0" hangingPunct="0">
              <a:defRPr>
                <a:solidFill>
                  <a:schemeClr val="tx1"/>
                </a:solidFill>
                <a:latin typeface="Calibri" panose="020F0502020204030204" pitchFamily="34" charset="0"/>
                <a:cs typeface="Arial" panose="020B0604020202020204" pitchFamily="34" charset="0"/>
              </a:defRPr>
            </a:lvl5pPr>
            <a:lvl6pPr marL="2714061" indent="-24328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210977" indent="-24328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707894" indent="-24328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204809" indent="-24328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93834" eaLnBrk="1" fontAlgn="base" hangingPunct="1">
              <a:spcBef>
                <a:spcPct val="0"/>
              </a:spcBef>
              <a:spcAft>
                <a:spcPct val="0"/>
              </a:spcAft>
              <a:defRPr/>
            </a:pPr>
            <a:fld id="{0DD292DC-A44C-4610-B941-ED0BF6F6F4B7}" type="slidenum">
              <a:rPr lang="en-US" altLang="en-US">
                <a:solidFill>
                  <a:srgbClr val="000000"/>
                </a:solidFill>
                <a:latin typeface="Arial" panose="020B0604020202020204" pitchFamily="34" charset="0"/>
                <a:ea typeface="MS PGothic" panose="020B0600070205080204" pitchFamily="34" charset="-128"/>
              </a:rPr>
              <a:pPr defTabSz="993834" eaLnBrk="1" fontAlgn="base" hangingPunct="1">
                <a:spcBef>
                  <a:spcPct val="0"/>
                </a:spcBef>
                <a:spcAft>
                  <a:spcPct val="0"/>
                </a:spcAft>
                <a:defRPr/>
              </a:pPr>
              <a:t>9</a:t>
            </a:fld>
            <a:endParaRPr lang="en-US" altLang="en-US">
              <a:solidFill>
                <a:srgbClr val="000000"/>
              </a:solidFill>
              <a:latin typeface="Arial" panose="020B0604020202020204" pitchFamily="34" charset="0"/>
              <a:ea typeface="MS PGothic" panose="020B0600070205080204" pitchFamily="34" charset="-128"/>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32-22. Ray diagram showing why a person’s legs look shorter when standing in waist-deep water: the path of light traveling from the bather’s foot to the observer’s eye bends at the water’s surface, and our brain interprets the light as having traveled in a straight line, from higher up (dashed line).</a:t>
            </a:r>
          </a:p>
        </p:txBody>
      </p:sp>
    </p:spTree>
    <p:extLst>
      <p:ext uri="{BB962C8B-B14F-4D97-AF65-F5344CB8AC3E}">
        <p14:creationId xmlns:p14="http://schemas.microsoft.com/office/powerpoint/2010/main" val="308920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98862" indent="-305397" eaLnBrk="0" hangingPunct="0">
              <a:defRPr>
                <a:solidFill>
                  <a:schemeClr val="tx1"/>
                </a:solidFill>
                <a:latin typeface="Calibri" panose="020F0502020204030204" pitchFamily="34" charset="0"/>
                <a:cs typeface="Arial" panose="020B0604020202020204" pitchFamily="34" charset="0"/>
              </a:defRPr>
            </a:lvl2pPr>
            <a:lvl3pPr marL="1230212" indent="-243283" eaLnBrk="0" hangingPunct="0">
              <a:defRPr>
                <a:solidFill>
                  <a:schemeClr val="tx1"/>
                </a:solidFill>
                <a:latin typeface="Calibri" panose="020F0502020204030204" pitchFamily="34" charset="0"/>
                <a:cs typeface="Arial" panose="020B0604020202020204" pitchFamily="34" charset="0"/>
              </a:defRPr>
            </a:lvl3pPr>
            <a:lvl4pPr marL="1723679" indent="-243283" eaLnBrk="0" hangingPunct="0">
              <a:defRPr>
                <a:solidFill>
                  <a:schemeClr val="tx1"/>
                </a:solidFill>
                <a:latin typeface="Calibri" panose="020F0502020204030204" pitchFamily="34" charset="0"/>
                <a:cs typeface="Arial" panose="020B0604020202020204" pitchFamily="34" charset="0"/>
              </a:defRPr>
            </a:lvl4pPr>
            <a:lvl5pPr marL="2217144" indent="-243283" eaLnBrk="0" hangingPunct="0">
              <a:defRPr>
                <a:solidFill>
                  <a:schemeClr val="tx1"/>
                </a:solidFill>
                <a:latin typeface="Calibri" panose="020F0502020204030204" pitchFamily="34" charset="0"/>
                <a:cs typeface="Arial" panose="020B0604020202020204" pitchFamily="34" charset="0"/>
              </a:defRPr>
            </a:lvl5pPr>
            <a:lvl6pPr marL="2714061" indent="-24328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210977" indent="-24328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707894" indent="-24328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204809" indent="-24328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93834" eaLnBrk="1" fontAlgn="base" hangingPunct="1">
              <a:spcBef>
                <a:spcPct val="0"/>
              </a:spcBef>
              <a:spcAft>
                <a:spcPct val="0"/>
              </a:spcAft>
              <a:defRPr/>
            </a:pPr>
            <a:fld id="{49BC5FA2-70E3-4775-970A-745A4174F2D8}" type="slidenum">
              <a:rPr lang="en-US" altLang="en-US">
                <a:solidFill>
                  <a:srgbClr val="000000"/>
                </a:solidFill>
                <a:latin typeface="Arial" panose="020B0604020202020204" pitchFamily="34" charset="0"/>
                <a:ea typeface="MS PGothic" panose="020B0600070205080204" pitchFamily="34" charset="-128"/>
              </a:rPr>
              <a:pPr defTabSz="993834" eaLnBrk="1" fontAlgn="base" hangingPunct="1">
                <a:spcBef>
                  <a:spcPct val="0"/>
                </a:spcBef>
                <a:spcAft>
                  <a:spcPct val="0"/>
                </a:spcAft>
                <a:defRPr/>
              </a:pPr>
              <a:t>10</a:t>
            </a:fld>
            <a:endParaRPr lang="en-US" altLang="en-US">
              <a:solidFill>
                <a:srgbClr val="000000"/>
              </a:solidFill>
              <a:latin typeface="Arial" panose="020B0604020202020204" pitchFamily="34" charset="0"/>
              <a:ea typeface="MS PGothic" panose="020B0600070205080204" pitchFamily="34" charset="-128"/>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Solution: a. Applying Snell’s law gives sin </a:t>
            </a:r>
            <a:r>
              <a:rPr lang="el-GR" altLang="en-US" i="1" dirty="0">
                <a:solidFill>
                  <a:schemeClr val="accent2"/>
                </a:solidFill>
              </a:rPr>
              <a:t>θ</a:t>
            </a:r>
            <a:r>
              <a:rPr lang="en-US" altLang="en-US" baseline="-25000" dirty="0">
                <a:solidFill>
                  <a:schemeClr val="accent2"/>
                </a:solidFill>
              </a:rPr>
              <a:t>A</a:t>
            </a:r>
            <a:r>
              <a:rPr lang="en-US" altLang="en-US" dirty="0"/>
              <a:t> = 0.577, or </a:t>
            </a:r>
            <a:r>
              <a:rPr lang="el-GR" altLang="en-US" i="1" dirty="0">
                <a:solidFill>
                  <a:schemeClr val="accent2"/>
                </a:solidFill>
              </a:rPr>
              <a:t>θ</a:t>
            </a:r>
            <a:r>
              <a:rPr lang="en-US" altLang="en-US" baseline="-25000" dirty="0">
                <a:solidFill>
                  <a:schemeClr val="accent2"/>
                </a:solidFill>
              </a:rPr>
              <a:t>A</a:t>
            </a:r>
            <a:r>
              <a:rPr lang="en-US" altLang="en-US" dirty="0"/>
              <a:t> = 35.3</a:t>
            </a:r>
            <a:r>
              <a:rPr lang="en-US" altLang="en-US" dirty="0">
                <a:cs typeface="Arial" panose="020B0604020202020204" pitchFamily="34" charset="0"/>
              </a:rPr>
              <a:t>°.</a:t>
            </a:r>
          </a:p>
          <a:p>
            <a:pPr eaLnBrk="1" hangingPunct="1">
              <a:spcBef>
                <a:spcPct val="0"/>
              </a:spcBef>
            </a:pPr>
            <a:r>
              <a:rPr lang="en-US" altLang="en-US" dirty="0">
                <a:cs typeface="Arial" panose="020B0604020202020204" pitchFamily="34" charset="0"/>
              </a:rPr>
              <a:t>b. Snell’s law gives sin </a:t>
            </a:r>
            <a:r>
              <a:rPr lang="el-GR" altLang="en-US" i="1" dirty="0">
                <a:solidFill>
                  <a:schemeClr val="accent2"/>
                </a:solidFill>
              </a:rPr>
              <a:t>θ</a:t>
            </a:r>
            <a:r>
              <a:rPr lang="en-US" altLang="en-US" baseline="-25000" dirty="0">
                <a:solidFill>
                  <a:schemeClr val="accent2"/>
                </a:solidFill>
              </a:rPr>
              <a:t>B</a:t>
            </a:r>
            <a:r>
              <a:rPr lang="en-US" altLang="en-US" dirty="0"/>
              <a:t> = 0.866, or </a:t>
            </a:r>
            <a:r>
              <a:rPr lang="el-GR" altLang="en-US" i="1" dirty="0">
                <a:solidFill>
                  <a:schemeClr val="accent2"/>
                </a:solidFill>
              </a:rPr>
              <a:t>θ</a:t>
            </a:r>
            <a:r>
              <a:rPr lang="en-US" altLang="en-US" baseline="-25000" dirty="0">
                <a:solidFill>
                  <a:schemeClr val="accent2"/>
                </a:solidFill>
              </a:rPr>
              <a:t>B</a:t>
            </a:r>
            <a:r>
              <a:rPr lang="en-US" altLang="en-US" dirty="0"/>
              <a:t> = 60</a:t>
            </a:r>
            <a:r>
              <a:rPr lang="en-US" altLang="en-US" dirty="0">
                <a:cs typeface="Arial" panose="020B0604020202020204" pitchFamily="34" charset="0"/>
              </a:rPr>
              <a:t>°. The outgoing ray is parallel to the incoming ray.</a:t>
            </a:r>
          </a:p>
        </p:txBody>
      </p:sp>
    </p:spTree>
    <p:extLst>
      <p:ext uri="{BB962C8B-B14F-4D97-AF65-F5344CB8AC3E}">
        <p14:creationId xmlns:p14="http://schemas.microsoft.com/office/powerpoint/2010/main" val="202794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805133" indent="-308747" eaLnBrk="0" hangingPunct="0">
              <a:defRPr>
                <a:solidFill>
                  <a:schemeClr val="tx1"/>
                </a:solidFill>
                <a:latin typeface="Calibri" panose="020F0502020204030204" pitchFamily="34" charset="0"/>
                <a:cs typeface="Arial" panose="020B0604020202020204" pitchFamily="34" charset="0"/>
              </a:defRPr>
            </a:lvl2pPr>
            <a:lvl3pPr marL="1240108" indent="-245634" eaLnBrk="0" hangingPunct="0">
              <a:defRPr>
                <a:solidFill>
                  <a:schemeClr val="tx1"/>
                </a:solidFill>
                <a:latin typeface="Calibri" panose="020F0502020204030204" pitchFamily="34" charset="0"/>
                <a:cs typeface="Arial" panose="020B0604020202020204" pitchFamily="34" charset="0"/>
              </a:defRPr>
            </a:lvl3pPr>
            <a:lvl4pPr marL="1738199" indent="-245634" eaLnBrk="0" hangingPunct="0">
              <a:defRPr>
                <a:solidFill>
                  <a:schemeClr val="tx1"/>
                </a:solidFill>
                <a:latin typeface="Calibri" panose="020F0502020204030204" pitchFamily="34" charset="0"/>
                <a:cs typeface="Arial" panose="020B0604020202020204" pitchFamily="34" charset="0"/>
              </a:defRPr>
            </a:lvl4pPr>
            <a:lvl5pPr marL="2234583" indent="-245634" eaLnBrk="0" hangingPunct="0">
              <a:defRPr>
                <a:solidFill>
                  <a:schemeClr val="tx1"/>
                </a:solidFill>
                <a:latin typeface="Calibri" panose="020F0502020204030204" pitchFamily="34" charset="0"/>
                <a:cs typeface="Arial" panose="020B0604020202020204" pitchFamily="34" charset="0"/>
              </a:defRPr>
            </a:lvl5pPr>
            <a:lvl6pPr marL="2725848" indent="-2456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217115" indent="-2456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708382" indent="-2456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99649" indent="-2456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82534" eaLnBrk="1" fontAlgn="base" hangingPunct="1">
              <a:spcBef>
                <a:spcPct val="0"/>
              </a:spcBef>
              <a:spcAft>
                <a:spcPct val="0"/>
              </a:spcAft>
              <a:defRPr/>
            </a:pPr>
            <a:fld id="{692C56CA-1C31-4EAB-A230-5906D4AB3A52}" type="slidenum">
              <a:rPr lang="en-US" altLang="en-US">
                <a:solidFill>
                  <a:srgbClr val="000000"/>
                </a:solidFill>
                <a:latin typeface="Arial" panose="020B0604020202020204" pitchFamily="34" charset="0"/>
                <a:ea typeface="MS PGothic" panose="020B0600070205080204" pitchFamily="34" charset="-128"/>
              </a:rPr>
              <a:pPr defTabSz="982534" eaLnBrk="1" fontAlgn="base" hangingPunct="1">
                <a:spcBef>
                  <a:spcPct val="0"/>
                </a:spcBef>
                <a:spcAft>
                  <a:spcPct val="0"/>
                </a:spcAft>
                <a:defRPr/>
              </a:pPr>
              <a:t>13</a:t>
            </a:fld>
            <a:endParaRPr lang="en-US" altLang="en-US">
              <a:solidFill>
                <a:srgbClr val="000000"/>
              </a:solidFill>
              <a:latin typeface="Arial" panose="020B0604020202020204" pitchFamily="34" charset="0"/>
              <a:ea typeface="MS PGothic" panose="020B0600070205080204" pitchFamily="34" charset="-128"/>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32-26. The spectrum of visible light, showing the range of wavelengths for the various colors as seen in air. Many colors, such as brown, do not appear in the spectrum; they are made from a mixture of wavelengths.</a:t>
            </a:r>
          </a:p>
        </p:txBody>
      </p:sp>
    </p:spTree>
    <p:extLst>
      <p:ext uri="{BB962C8B-B14F-4D97-AF65-F5344CB8AC3E}">
        <p14:creationId xmlns:p14="http://schemas.microsoft.com/office/powerpoint/2010/main" val="126809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805133" indent="-308747" eaLnBrk="0" hangingPunct="0">
              <a:defRPr>
                <a:solidFill>
                  <a:schemeClr val="tx1"/>
                </a:solidFill>
                <a:latin typeface="Calibri" panose="020F0502020204030204" pitchFamily="34" charset="0"/>
                <a:cs typeface="Arial" panose="020B0604020202020204" pitchFamily="34" charset="0"/>
              </a:defRPr>
            </a:lvl2pPr>
            <a:lvl3pPr marL="1240108" indent="-245634" eaLnBrk="0" hangingPunct="0">
              <a:defRPr>
                <a:solidFill>
                  <a:schemeClr val="tx1"/>
                </a:solidFill>
                <a:latin typeface="Calibri" panose="020F0502020204030204" pitchFamily="34" charset="0"/>
                <a:cs typeface="Arial" panose="020B0604020202020204" pitchFamily="34" charset="0"/>
              </a:defRPr>
            </a:lvl3pPr>
            <a:lvl4pPr marL="1738199" indent="-245634" eaLnBrk="0" hangingPunct="0">
              <a:defRPr>
                <a:solidFill>
                  <a:schemeClr val="tx1"/>
                </a:solidFill>
                <a:latin typeface="Calibri" panose="020F0502020204030204" pitchFamily="34" charset="0"/>
                <a:cs typeface="Arial" panose="020B0604020202020204" pitchFamily="34" charset="0"/>
              </a:defRPr>
            </a:lvl4pPr>
            <a:lvl5pPr marL="2234583" indent="-245634" eaLnBrk="0" hangingPunct="0">
              <a:defRPr>
                <a:solidFill>
                  <a:schemeClr val="tx1"/>
                </a:solidFill>
                <a:latin typeface="Calibri" panose="020F0502020204030204" pitchFamily="34" charset="0"/>
                <a:cs typeface="Arial" panose="020B0604020202020204" pitchFamily="34" charset="0"/>
              </a:defRPr>
            </a:lvl5pPr>
            <a:lvl6pPr marL="2725848" indent="-2456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217115" indent="-2456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708382" indent="-2456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99649" indent="-2456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82534" eaLnBrk="1" fontAlgn="base" hangingPunct="1">
              <a:spcBef>
                <a:spcPct val="0"/>
              </a:spcBef>
              <a:spcAft>
                <a:spcPct val="0"/>
              </a:spcAft>
              <a:defRPr/>
            </a:pPr>
            <a:fld id="{C57141DB-299E-43CF-AE65-5BC34783BA41}" type="slidenum">
              <a:rPr lang="en-US" altLang="en-US">
                <a:solidFill>
                  <a:srgbClr val="000000"/>
                </a:solidFill>
                <a:latin typeface="Arial" panose="020B0604020202020204" pitchFamily="34" charset="0"/>
                <a:ea typeface="MS PGothic" panose="020B0600070205080204" pitchFamily="34" charset="-128"/>
              </a:rPr>
              <a:pPr defTabSz="982534" eaLnBrk="1" fontAlgn="base" hangingPunct="1">
                <a:spcBef>
                  <a:spcPct val="0"/>
                </a:spcBef>
                <a:spcAft>
                  <a:spcPct val="0"/>
                </a:spcAft>
                <a:defRPr/>
              </a:pPr>
              <a:t>14</a:t>
            </a:fld>
            <a:endParaRPr lang="en-US" altLang="en-US">
              <a:solidFill>
                <a:srgbClr val="000000"/>
              </a:solidFill>
              <a:latin typeface="Arial" panose="020B0604020202020204" pitchFamily="34" charset="0"/>
              <a:ea typeface="MS PGothic" panose="020B0600070205080204" pitchFamily="34" charset="-128"/>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32-20. (a) Ray diagram explaining how a rainbow (b) is formed.</a:t>
            </a:r>
          </a:p>
        </p:txBody>
      </p:sp>
    </p:spTree>
    <p:extLst>
      <p:ext uri="{BB962C8B-B14F-4D97-AF65-F5344CB8AC3E}">
        <p14:creationId xmlns:p14="http://schemas.microsoft.com/office/powerpoint/2010/main" val="1521152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805133" indent="-308747" eaLnBrk="0" hangingPunct="0">
              <a:defRPr>
                <a:solidFill>
                  <a:schemeClr val="tx1"/>
                </a:solidFill>
                <a:latin typeface="Calibri" panose="020F0502020204030204" pitchFamily="34" charset="0"/>
                <a:cs typeface="Arial" panose="020B0604020202020204" pitchFamily="34" charset="0"/>
              </a:defRPr>
            </a:lvl2pPr>
            <a:lvl3pPr marL="1240108" indent="-245634" eaLnBrk="0" hangingPunct="0">
              <a:defRPr>
                <a:solidFill>
                  <a:schemeClr val="tx1"/>
                </a:solidFill>
                <a:latin typeface="Calibri" panose="020F0502020204030204" pitchFamily="34" charset="0"/>
                <a:cs typeface="Arial" panose="020B0604020202020204" pitchFamily="34" charset="0"/>
              </a:defRPr>
            </a:lvl3pPr>
            <a:lvl4pPr marL="1738199" indent="-245634" eaLnBrk="0" hangingPunct="0">
              <a:defRPr>
                <a:solidFill>
                  <a:schemeClr val="tx1"/>
                </a:solidFill>
                <a:latin typeface="Calibri" panose="020F0502020204030204" pitchFamily="34" charset="0"/>
                <a:cs typeface="Arial" panose="020B0604020202020204" pitchFamily="34" charset="0"/>
              </a:defRPr>
            </a:lvl4pPr>
            <a:lvl5pPr marL="2234583" indent="-245634" eaLnBrk="0" hangingPunct="0">
              <a:defRPr>
                <a:solidFill>
                  <a:schemeClr val="tx1"/>
                </a:solidFill>
                <a:latin typeface="Calibri" panose="020F0502020204030204" pitchFamily="34" charset="0"/>
                <a:cs typeface="Arial" panose="020B0604020202020204" pitchFamily="34" charset="0"/>
              </a:defRPr>
            </a:lvl5pPr>
            <a:lvl6pPr marL="2725848" indent="-2456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217115" indent="-2456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708382" indent="-2456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99649" indent="-2456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82534" eaLnBrk="1" fontAlgn="base" hangingPunct="1">
              <a:spcBef>
                <a:spcPct val="0"/>
              </a:spcBef>
              <a:spcAft>
                <a:spcPct val="0"/>
              </a:spcAft>
              <a:defRPr/>
            </a:pPr>
            <a:fld id="{D2727D68-5BD9-4832-911F-8F471E1EE1A3}" type="slidenum">
              <a:rPr lang="en-US" altLang="en-US">
                <a:solidFill>
                  <a:srgbClr val="000000"/>
                </a:solidFill>
                <a:latin typeface="Arial" panose="020B0604020202020204" pitchFamily="34" charset="0"/>
                <a:ea typeface="MS PGothic" panose="020B0600070205080204" pitchFamily="34" charset="-128"/>
              </a:rPr>
              <a:pPr defTabSz="982534" eaLnBrk="1" fontAlgn="base" hangingPunct="1">
                <a:spcBef>
                  <a:spcPct val="0"/>
                </a:spcBef>
                <a:spcAft>
                  <a:spcPct val="0"/>
                </a:spcAft>
                <a:defRPr/>
              </a:pPr>
              <a:t>16</a:t>
            </a:fld>
            <a:endParaRPr lang="en-US" altLang="en-US">
              <a:solidFill>
                <a:srgbClr val="000000"/>
              </a:solidFill>
              <a:latin typeface="Arial" panose="020B0604020202020204" pitchFamily="34" charset="0"/>
              <a:ea typeface="MS PGothic" panose="020B0600070205080204" pitchFamily="34" charset="-128"/>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32-31. Since n</a:t>
            </a:r>
            <a:r>
              <a:rPr lang="en-US" altLang="en-US" baseline="-25000"/>
              <a:t>2</a:t>
            </a:r>
            <a:r>
              <a:rPr lang="en-US" altLang="en-US"/>
              <a:t> &lt; n</a:t>
            </a:r>
            <a:r>
              <a:rPr lang="en-US" altLang="en-US" baseline="-25000"/>
              <a:t>1</a:t>
            </a:r>
            <a:r>
              <a:rPr lang="en-US" altLang="en-US"/>
              <a:t>, light rays are totally internally reflected if the incident angle </a:t>
            </a:r>
            <a:r>
              <a:rPr lang="el-GR" altLang="en-US">
                <a:latin typeface="Times New Roman" panose="02020603050405020304" pitchFamily="18" charset="0"/>
                <a:cs typeface="Times New Roman" panose="02020603050405020304" pitchFamily="18" charset="0"/>
              </a:rPr>
              <a:t>θ</a:t>
            </a:r>
            <a:r>
              <a:rPr lang="en-US" altLang="en-US" baseline="-25000">
                <a:cs typeface="Times New Roman" panose="02020603050405020304" pitchFamily="18" charset="0"/>
              </a:rPr>
              <a:t>1</a:t>
            </a:r>
            <a:r>
              <a:rPr lang="en-US" altLang="en-US">
                <a:latin typeface="Times New Roman" panose="02020603050405020304" pitchFamily="18" charset="0"/>
                <a:cs typeface="Times New Roman" panose="02020603050405020304" pitchFamily="18" charset="0"/>
              </a:rPr>
              <a:t> &gt; </a:t>
            </a:r>
            <a:r>
              <a:rPr lang="el-GR" altLang="en-US">
                <a:latin typeface="Times New Roman" panose="02020603050405020304" pitchFamily="18" charset="0"/>
                <a:cs typeface="Times New Roman" panose="02020603050405020304" pitchFamily="18" charset="0"/>
              </a:rPr>
              <a:t>θ</a:t>
            </a:r>
            <a:r>
              <a:rPr lang="en-US" altLang="en-US" baseline="-25000">
                <a:cs typeface="Times New Roman" panose="02020603050405020304" pitchFamily="18" charset="0"/>
              </a:rPr>
              <a:t>c</a:t>
            </a:r>
            <a:r>
              <a:rPr lang="en-US" altLang="en-US">
                <a:latin typeface="Times New Roman" panose="02020603050405020304" pitchFamily="18" charset="0"/>
                <a:cs typeface="Times New Roman" panose="02020603050405020304" pitchFamily="18" charset="0"/>
              </a:rPr>
              <a:t>,</a:t>
            </a:r>
            <a:r>
              <a:rPr lang="en-US" altLang="en-US"/>
              <a:t> as for ray L. If </a:t>
            </a:r>
            <a:r>
              <a:rPr lang="el-GR" altLang="en-US">
                <a:latin typeface="Times New Roman" panose="02020603050405020304" pitchFamily="18" charset="0"/>
                <a:cs typeface="Times New Roman" panose="02020603050405020304" pitchFamily="18" charset="0"/>
              </a:rPr>
              <a:t>θ</a:t>
            </a:r>
            <a:r>
              <a:rPr lang="en-US" altLang="en-US" baseline="-25000">
                <a:cs typeface="Times New Roman" panose="02020603050405020304" pitchFamily="18" charset="0"/>
              </a:rPr>
              <a:t>1</a:t>
            </a:r>
            <a:r>
              <a:rPr lang="en-US" altLang="en-US">
                <a:latin typeface="Times New Roman" panose="02020603050405020304" pitchFamily="18" charset="0"/>
                <a:cs typeface="Times New Roman" panose="02020603050405020304" pitchFamily="18" charset="0"/>
              </a:rPr>
              <a:t> &lt; </a:t>
            </a:r>
            <a:r>
              <a:rPr lang="el-GR" altLang="en-US">
                <a:latin typeface="Times New Roman" panose="02020603050405020304" pitchFamily="18" charset="0"/>
                <a:cs typeface="Times New Roman" panose="02020603050405020304" pitchFamily="18" charset="0"/>
              </a:rPr>
              <a:t>θ</a:t>
            </a:r>
            <a:r>
              <a:rPr lang="en-US" altLang="en-US" baseline="-25000">
                <a:cs typeface="Times New Roman" panose="02020603050405020304" pitchFamily="18" charset="0"/>
              </a:rPr>
              <a:t>c</a:t>
            </a:r>
            <a:r>
              <a:rPr lang="en-US" altLang="en-US">
                <a:latin typeface="Times New Roman" panose="02020603050405020304" pitchFamily="18" charset="0"/>
                <a:cs typeface="Times New Roman" panose="02020603050405020304" pitchFamily="18" charset="0"/>
              </a:rPr>
              <a:t>,</a:t>
            </a:r>
            <a:r>
              <a:rPr lang="en-US" altLang="en-US"/>
              <a:t> as for rays I and J, only a part of the light is reflected, and the rest is refracted.</a:t>
            </a:r>
          </a:p>
        </p:txBody>
      </p:sp>
    </p:spTree>
    <p:extLst>
      <p:ext uri="{BB962C8B-B14F-4D97-AF65-F5344CB8AC3E}">
        <p14:creationId xmlns:p14="http://schemas.microsoft.com/office/powerpoint/2010/main" val="2012292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805133" indent="-308747" eaLnBrk="0" hangingPunct="0">
              <a:defRPr>
                <a:solidFill>
                  <a:schemeClr val="tx1"/>
                </a:solidFill>
                <a:latin typeface="Calibri" panose="020F0502020204030204" pitchFamily="34" charset="0"/>
                <a:cs typeface="Arial" panose="020B0604020202020204" pitchFamily="34" charset="0"/>
              </a:defRPr>
            </a:lvl2pPr>
            <a:lvl3pPr marL="1240108" indent="-245634" eaLnBrk="0" hangingPunct="0">
              <a:defRPr>
                <a:solidFill>
                  <a:schemeClr val="tx1"/>
                </a:solidFill>
                <a:latin typeface="Calibri" panose="020F0502020204030204" pitchFamily="34" charset="0"/>
                <a:cs typeface="Arial" panose="020B0604020202020204" pitchFamily="34" charset="0"/>
              </a:defRPr>
            </a:lvl3pPr>
            <a:lvl4pPr marL="1738199" indent="-245634" eaLnBrk="0" hangingPunct="0">
              <a:defRPr>
                <a:solidFill>
                  <a:schemeClr val="tx1"/>
                </a:solidFill>
                <a:latin typeface="Calibri" panose="020F0502020204030204" pitchFamily="34" charset="0"/>
                <a:cs typeface="Arial" panose="020B0604020202020204" pitchFamily="34" charset="0"/>
              </a:defRPr>
            </a:lvl4pPr>
            <a:lvl5pPr marL="2234583" indent="-245634" eaLnBrk="0" hangingPunct="0">
              <a:defRPr>
                <a:solidFill>
                  <a:schemeClr val="tx1"/>
                </a:solidFill>
                <a:latin typeface="Calibri" panose="020F0502020204030204" pitchFamily="34" charset="0"/>
                <a:cs typeface="Arial" panose="020B0604020202020204" pitchFamily="34" charset="0"/>
              </a:defRPr>
            </a:lvl5pPr>
            <a:lvl6pPr marL="2725848" indent="-2456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217115" indent="-2456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708382" indent="-2456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99649" indent="-2456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82534" eaLnBrk="1" fontAlgn="base" hangingPunct="1">
              <a:spcBef>
                <a:spcPct val="0"/>
              </a:spcBef>
              <a:spcAft>
                <a:spcPct val="0"/>
              </a:spcAft>
              <a:defRPr/>
            </a:pPr>
            <a:fld id="{9AF7B20A-295C-42DF-8F22-AC52416C4929}" type="slidenum">
              <a:rPr lang="en-US" altLang="en-US">
                <a:solidFill>
                  <a:srgbClr val="000000"/>
                </a:solidFill>
                <a:latin typeface="Arial" panose="020B0604020202020204" pitchFamily="34" charset="0"/>
                <a:ea typeface="MS PGothic" panose="020B0600070205080204" pitchFamily="34" charset="-128"/>
              </a:rPr>
              <a:pPr defTabSz="982534" eaLnBrk="1" fontAlgn="base" hangingPunct="1">
                <a:spcBef>
                  <a:spcPct val="0"/>
                </a:spcBef>
                <a:spcAft>
                  <a:spcPct val="0"/>
                </a:spcAft>
                <a:defRPr/>
              </a:pPr>
              <a:t>17</a:t>
            </a:fld>
            <a:endParaRPr lang="en-US" altLang="en-US">
              <a:solidFill>
                <a:srgbClr val="000000"/>
              </a:solidFill>
              <a:latin typeface="Arial" panose="020B0604020202020204" pitchFamily="34" charset="0"/>
              <a:ea typeface="MS PGothic" panose="020B0600070205080204" pitchFamily="34" charset="-128"/>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Figure 32-32. (a) Light rays, and (b) view looking upward from beneath the water (the surface of the water must be very smooth). Example 32–11.</a:t>
            </a:r>
          </a:p>
          <a:p>
            <a:pPr eaLnBrk="1" hangingPunct="1">
              <a:spcBef>
                <a:spcPct val="0"/>
              </a:spcBef>
            </a:pPr>
            <a:r>
              <a:rPr lang="en-US" altLang="en-US" dirty="0"/>
              <a:t>Solution: The critical angle for an air-water interface is 49</a:t>
            </a:r>
            <a:r>
              <a:rPr lang="en-US" altLang="en-US" dirty="0">
                <a:cs typeface="Arial" panose="020B0604020202020204" pitchFamily="34" charset="0"/>
              </a:rPr>
              <a:t>°, so the person will see the upwards view compressed into a 49° circle.</a:t>
            </a:r>
          </a:p>
        </p:txBody>
      </p:sp>
    </p:spTree>
    <p:extLst>
      <p:ext uri="{BB962C8B-B14F-4D97-AF65-F5344CB8AC3E}">
        <p14:creationId xmlns:p14="http://schemas.microsoft.com/office/powerpoint/2010/main" val="452804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rtlCol="0"/>
          <a:lstStyle>
            <a:lvl1pPr>
              <a:defRPr>
                <a:solidFill>
                  <a:prstClr val="black">
                    <a:tint val="75000"/>
                  </a:prstClr>
                </a:solidFill>
                <a:latin typeface="Comic Sans MS" pitchFamily="66" charset="0"/>
                <a:ea typeface="MS PGothic" pitchFamily="34" charset="-128"/>
                <a:cs typeface="+mn-cs"/>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B230A081-8265-43ED-9D5F-3E07107EE011}"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3105777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D5D321A1-E685-4E60-8D6A-BA6DE160AC7F}"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4/8/2024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6D66908B-B226-4E8B-B902-A6B3C0F4ABFC}"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1696354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6"/>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6"/>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E61728AD-4305-4F6E-B321-1A65223D2A73}"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4/8/2024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49E47110-48BB-4C4F-8DE7-DBDDB30F507F}"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2607798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rtlCol="0"/>
          <a:lstStyle>
            <a:lvl1pPr eaLnBrk="1" fontAlgn="auto" hangingPunct="1">
              <a:spcBef>
                <a:spcPts val="0"/>
              </a:spcBef>
              <a:spcAft>
                <a:spcPts val="0"/>
              </a:spcAft>
              <a:defRPr>
                <a:solidFill>
                  <a:prstClr val="black">
                    <a:tint val="75000"/>
                  </a:prstClr>
                </a:solidFill>
                <a:latin typeface="Comic Sans MS" pitchFamily="66" charset="0"/>
                <a:ea typeface="MS PGothic" pitchFamily="34" charset="-128"/>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EAB7133-B865-4087-B22E-531E1FD4A72B}"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765987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6CF12FA-4E59-4430-AC48-CB285979DC89}"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4/8/2024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D766718-A12A-4724-82D4-4CA81D1023B9}"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739701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38CD8C7-740C-4F17-9EBF-C8AB61D6072F}"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4/8/2024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8EAB15A-53FB-41EE-91A0-53F0EAD29E40}"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64998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22AA22D-2ACD-4524-BC71-B952AF285415}"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4/8/2024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F4C799B-EF6A-43C0-8641-E9166A5B9379}"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691065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9" y="1535113"/>
            <a:ext cx="5389032"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9" y="2174875"/>
            <a:ext cx="538903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8D19CDA-C1B7-44D3-B37C-8240BA2B3BF9}"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4/8/2024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23DF7C1-5131-4637-92FB-DE1A9E084802}"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288232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80DE3E08-4F4F-4E1F-9B34-47D18C40A941}"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4/8/2024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5"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0378246-5291-486E-A6A7-E0E0CC7E6B78}"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42270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0555FF6-5B92-4AAE-A4EB-341A2E349154}"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4/8/2024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4"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1C7B666-3731-4F11-A8BB-0FA6EE9C7969}"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404267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42" y="273067"/>
            <a:ext cx="6815665"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0"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00972B8-1155-4A7C-B267-F7144A9067EE}"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4/8/2024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8FA680F-DFF4-4D2F-BAD6-9C51A33D893A}"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52124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3AC341E3-3C48-4E89-A49C-6C74C1404D5D}"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4/8/2024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A6BFDEAF-CC05-480A-BA9A-C7727167A9E2}"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2212451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536AC04-8A33-4D3D-B4D5-09C959998267}"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4/8/2024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1752B11-85B6-4DF5-9CE3-715CB020395C}"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407265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42044BF-5AAC-40CD-835E-70BB6630BA95}"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4/8/2024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3B056B2-FA24-4986-AB30-52CA4CEA2B22}"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285432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5"/>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55"/>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52F545A-FF43-462E-BDE0-C4AB5D7103AF}"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4/8/2024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0F94230-9BD2-4B13-B530-AD7BF1135339}"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217123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137219" name="Rectangle 3"/>
          <p:cNvSpPr>
            <a:spLocks noGrp="1" noChangeArrowheads="1"/>
          </p:cNvSpPr>
          <p:nvPr>
            <p:ph type="subTitle" idx="1"/>
          </p:nvPr>
        </p:nvSpPr>
        <p:spPr>
          <a:xfrm>
            <a:off x="1828800" y="3886200"/>
            <a:ext cx="8534400" cy="1752600"/>
          </a:xfrm>
        </p:spPr>
        <p:txBody>
          <a:bodyPr/>
          <a:lstStyle>
            <a:lvl1pPr marL="0" indent="0" algn="ctr">
              <a:buFont typeface="Webdings" pitchFamily="18" charset="2"/>
              <a:buNone/>
              <a:defRPr/>
            </a:lvl1pPr>
          </a:lstStyle>
          <a:p>
            <a:r>
              <a:rPr lang="en-US"/>
              <a:t>Click to edit Master subtitle style</a:t>
            </a:r>
          </a:p>
        </p:txBody>
      </p:sp>
      <p:sp>
        <p:nvSpPr>
          <p:cNvPr id="4" name="Rectangle 4"/>
          <p:cNvSpPr>
            <a:spLocks noGrp="1" noChangeArrowheads="1"/>
          </p:cNvSpPr>
          <p:nvPr>
            <p:ph type="dt" sz="half" idx="10"/>
          </p:nvPr>
        </p:nvSpPr>
        <p:spPr bwMode="auto">
          <a:xfrm>
            <a:off x="9144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5" name="Rectangle 5"/>
          <p:cNvSpPr>
            <a:spLocks noGrp="1" noChangeArrowheads="1"/>
          </p:cNvSpPr>
          <p:nvPr>
            <p:ph type="ftr" sz="quarter" idx="11"/>
          </p:nvPr>
        </p:nvSpPr>
        <p:spPr bwMode="auto">
          <a:xfrm>
            <a:off x="4165600" y="6248400"/>
            <a:ext cx="3860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6" name="Rectangle 6"/>
          <p:cNvSpPr>
            <a:spLocks noGrp="1" noChangeArrowheads="1"/>
          </p:cNvSpPr>
          <p:nvPr>
            <p:ph type="sldNum" sz="quarter" idx="12"/>
          </p:nvPr>
        </p:nvSpPr>
        <p:spPr bwMode="auto">
          <a:xfrm>
            <a:off x="87376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panose="020B0604020202020204" pitchFamily="34" charset="0"/>
                <a:cs typeface="Osaka"/>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C7361B57-EFF5-4A79-ADC1-E1281E5F853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3962635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96339" y="1687513"/>
            <a:ext cx="11614151" cy="20873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925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05367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8138"/>
            <a:ext cx="5080000"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8138"/>
            <a:ext cx="5080000"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8125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4456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1661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361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8"/>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5B01472D-BD7C-4E94-831B-098F307A6411}"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4/8/2024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BFCCF6B0-5B42-4235-B574-B1661FEBE589}"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2145452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5"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00129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50227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500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17467" y="195263"/>
            <a:ext cx="2760133" cy="6184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4951" y="195263"/>
            <a:ext cx="8079316" cy="6184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9763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6E74CA8D-4798-46BB-B6DB-62A9B65BB8BD}"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4/8/2024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5E7AFFE7-8BEF-410F-AE89-82FC116BA824}"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110902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B33E32BE-2531-469A-8FBC-F35550147E62}"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4/8/2024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61F713F6-43A0-4341-AF3C-F4866BD4E292}"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373982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E7EE9C0C-D550-4D18-89E1-BC0CB2DAFCF5}"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4/8/2024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1A697091-C802-4EA6-AB5F-59510FB71970}"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293056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9D376C0C-1AB1-456D-AE4C-32AA8D140720}"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4/8/2024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DFFC4A5A-DCA4-4064-BE3F-4969718FCF06}"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108891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7" y="273058"/>
            <a:ext cx="6815665"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83429534-F9AD-412F-8D7E-95FAA57D0802}"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4/8/2024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3FF3E555-AFC9-49B3-ADF1-E3C185248BEB}"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9623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BFA012B9-39B6-47F7-B1D2-844B1FC33347}"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4/8/2024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2F119B8A-C3E2-4736-8C02-DC0FC2136937}"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1942502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defTabSz="685800">
              <a:defRPr sz="900">
                <a:solidFill>
                  <a:srgbClr val="898989"/>
                </a:solidFill>
                <a:latin typeface="Comic Sans MS" panose="030F0702030302020204" pitchFamily="66" charset="0"/>
                <a:ea typeface="MS PGothic" panose="020B0600070205080204" pitchFamily="34" charset="-128"/>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B6DECC9F-FAC7-4B24-8702-FBE0F99D0923}"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4/8/2024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685800">
              <a:defRPr sz="900">
                <a:solidFill>
                  <a:prstClr val="black">
                    <a:tint val="75000"/>
                  </a:prstClr>
                </a:solidFill>
                <a:latin typeface="Comic Sans MS" pitchFamily="66" charset="0"/>
                <a:ea typeface="MS PGothic" pitchFamily="34" charset="-128"/>
                <a:cs typeface="+mn-cs"/>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defTabSz="685800">
              <a:defRPr sz="900">
                <a:solidFill>
                  <a:srgbClr val="898989"/>
                </a:solidFill>
                <a:latin typeface="Comic Sans MS" panose="030F0702030302020204" pitchFamily="66" charset="0"/>
                <a:ea typeface="MS PGothic" panose="020B0600070205080204" pitchFamily="34" charset="-128"/>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E2D75C75-AE4B-442E-8590-7DFE1BCD0C53}"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pic>
        <p:nvPicPr>
          <p:cNvPr id="4103" name="Picture 5" descr="Badding_Fiber1_crop.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95388"/>
            <a:ext cx="12192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2733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3300">
          <a:solidFill>
            <a:schemeClr val="tx1"/>
          </a:solidFill>
          <a:latin typeface="Calibri" charset="0"/>
          <a:ea typeface="MS PGothic" pitchFamily="34" charset="-128"/>
        </a:defRPr>
      </a:lvl2pPr>
      <a:lvl3pPr algn="ctr" rtl="0" eaLnBrk="0" fontAlgn="base" hangingPunct="0">
        <a:spcBef>
          <a:spcPct val="0"/>
        </a:spcBef>
        <a:spcAft>
          <a:spcPct val="0"/>
        </a:spcAft>
        <a:defRPr sz="3300">
          <a:solidFill>
            <a:schemeClr val="tx1"/>
          </a:solidFill>
          <a:latin typeface="Calibri" charset="0"/>
          <a:ea typeface="MS PGothic" pitchFamily="34" charset="-128"/>
        </a:defRPr>
      </a:lvl3pPr>
      <a:lvl4pPr algn="ctr" rtl="0" eaLnBrk="0" fontAlgn="base" hangingPunct="0">
        <a:spcBef>
          <a:spcPct val="0"/>
        </a:spcBef>
        <a:spcAft>
          <a:spcPct val="0"/>
        </a:spcAft>
        <a:defRPr sz="3300">
          <a:solidFill>
            <a:schemeClr val="tx1"/>
          </a:solidFill>
          <a:latin typeface="Calibri" charset="0"/>
          <a:ea typeface="MS PGothic" pitchFamily="34" charset="-128"/>
        </a:defRPr>
      </a:lvl4pPr>
      <a:lvl5pPr algn="ctr" rtl="0" eaLnBrk="0" fontAlgn="base" hangingPunct="0">
        <a:spcBef>
          <a:spcPct val="0"/>
        </a:spcBef>
        <a:spcAft>
          <a:spcPct val="0"/>
        </a:spcAft>
        <a:defRPr sz="3300">
          <a:solidFill>
            <a:schemeClr val="tx1"/>
          </a:solidFill>
          <a:latin typeface="Calibri" charset="0"/>
          <a:ea typeface="MS PGothic" pitchFamily="34" charset="-128"/>
        </a:defRPr>
      </a:lvl5pPr>
      <a:lvl6pPr marL="342900" algn="ctr" rtl="0" fontAlgn="base">
        <a:spcBef>
          <a:spcPct val="0"/>
        </a:spcBef>
        <a:spcAft>
          <a:spcPct val="0"/>
        </a:spcAft>
        <a:defRPr sz="3300">
          <a:solidFill>
            <a:schemeClr val="tx1"/>
          </a:solidFill>
          <a:latin typeface="Calibri" charset="0"/>
          <a:ea typeface="ＭＳ Ｐゴシック" charset="0"/>
        </a:defRPr>
      </a:lvl6pPr>
      <a:lvl7pPr marL="685800" algn="ctr" rtl="0" fontAlgn="base">
        <a:spcBef>
          <a:spcPct val="0"/>
        </a:spcBef>
        <a:spcAft>
          <a:spcPct val="0"/>
        </a:spcAft>
        <a:defRPr sz="3300">
          <a:solidFill>
            <a:schemeClr val="tx1"/>
          </a:solidFill>
          <a:latin typeface="Calibri" charset="0"/>
          <a:ea typeface="ＭＳ Ｐゴシック" charset="0"/>
        </a:defRPr>
      </a:lvl7pPr>
      <a:lvl8pPr marL="1028700" algn="ctr" rtl="0" fontAlgn="base">
        <a:spcBef>
          <a:spcPct val="0"/>
        </a:spcBef>
        <a:spcAft>
          <a:spcPct val="0"/>
        </a:spcAft>
        <a:defRPr sz="3300">
          <a:solidFill>
            <a:schemeClr val="tx1"/>
          </a:solidFill>
          <a:latin typeface="Calibri" charset="0"/>
          <a:ea typeface="ＭＳ Ｐゴシック" charset="0"/>
        </a:defRPr>
      </a:lvl8pPr>
      <a:lvl9pPr marL="1371600" algn="ctr" rtl="0" fontAlgn="base">
        <a:spcBef>
          <a:spcPct val="0"/>
        </a:spcBef>
        <a:spcAft>
          <a:spcPct val="0"/>
        </a:spcAft>
        <a:defRPr sz="3300">
          <a:solidFill>
            <a:schemeClr val="tx1"/>
          </a:solidFill>
          <a:latin typeface="Calibri" charset="0"/>
          <a:ea typeface="ＭＳ Ｐゴシック"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n-cs"/>
        </a:defRPr>
      </a:lvl2pPr>
      <a:lvl3pPr marL="8572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900">
                <a:solidFill>
                  <a:srgbClr val="898989"/>
                </a:solidFill>
                <a:latin typeface="Comic Sans MS" pitchFamily="66" charset="0"/>
                <a:ea typeface="MS PGothic" pitchFamily="34" charset="-128"/>
                <a:cs typeface="+mn-cs"/>
              </a:defRPr>
            </a:lvl1pPr>
          </a:lstStyle>
          <a:p>
            <a:pPr marL="0" marR="0" lvl="0" indent="0" algn="l" defTabSz="457200" rtl="0" eaLnBrk="0" fontAlgn="auto" latinLnBrk="0" hangingPunct="0">
              <a:lnSpc>
                <a:spcPct val="100000"/>
              </a:lnSpc>
              <a:spcBef>
                <a:spcPts val="0"/>
              </a:spcBef>
              <a:spcAft>
                <a:spcPts val="0"/>
              </a:spcAft>
              <a:buClrTx/>
              <a:buSzTx/>
              <a:buFontTx/>
              <a:buNone/>
              <a:tabLst/>
              <a:defRPr/>
            </a:pPr>
            <a:fld id="{A6879981-F648-4D7B-8D23-BAF78FF732C2}" type="datetimeFigureOut">
              <a:rPr kumimoji="0" lang="en-US" altLang="en-US" sz="900" b="0" i="0" u="none" strike="noStrike" kern="1200" cap="none" spc="0" normalizeH="0" baseline="0" noProof="0" smtClean="0">
                <a:ln>
                  <a:noFill/>
                </a:ln>
                <a:solidFill>
                  <a:srgbClr val="898989"/>
                </a:solidFill>
                <a:effectLst/>
                <a:uLnTx/>
                <a:uFillTx/>
                <a:latin typeface="Comic Sans MS" pitchFamily="66" charset="0"/>
                <a:ea typeface="MS PGothic" pitchFamily="34" charset="-128"/>
                <a:cs typeface="+mn-cs"/>
              </a:rPr>
              <a:pPr marL="0" marR="0" lvl="0" indent="0" algn="l" defTabSz="457200" rtl="0" eaLnBrk="0" fontAlgn="auto" latinLnBrk="0" hangingPunct="0">
                <a:lnSpc>
                  <a:spcPct val="100000"/>
                </a:lnSpc>
                <a:spcBef>
                  <a:spcPts val="0"/>
                </a:spcBef>
                <a:spcAft>
                  <a:spcPts val="0"/>
                </a:spcAft>
                <a:buClrTx/>
                <a:buSzTx/>
                <a:buFontTx/>
                <a:buNone/>
                <a:tabLst/>
                <a:defRPr/>
              </a:pPr>
              <a:t>4/8/2024</a:t>
            </a:fld>
            <a:endParaRPr kumimoji="0" lang="en-US" altLang="en-US" sz="900" b="0" i="0" u="none" strike="noStrike" kern="1200" cap="none" spc="0" normalizeH="0" baseline="0" noProof="0">
              <a:ln>
                <a:noFill/>
              </a:ln>
              <a:solidFill>
                <a:srgbClr val="898989"/>
              </a:solidFill>
              <a:effectLst/>
              <a:uLnTx/>
              <a:uFillTx/>
              <a:latin typeface="Comic Sans MS" pitchFamily="66" charset="0"/>
              <a:ea typeface="MS PGothic" pitchFamily="34" charset="-128"/>
              <a:cs typeface="+mn-cs"/>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0" hangingPunct="0">
              <a:defRPr sz="900">
                <a:solidFill>
                  <a:prstClr val="black">
                    <a:tint val="75000"/>
                  </a:prstClr>
                </a:solidFill>
                <a:latin typeface="Comic Sans MS" pitchFamily="66" charset="0"/>
                <a:ea typeface="MS PGothic" pitchFamily="34" charset="-128"/>
                <a:cs typeface="+mn-cs"/>
              </a:defRPr>
            </a:lvl1p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900">
                <a:solidFill>
                  <a:srgbClr val="898989"/>
                </a:solidFill>
                <a:latin typeface="Comic Sans MS" panose="030F0702030302020204" pitchFamily="66" charset="0"/>
                <a:ea typeface="MS PGothic" panose="020B0600070205080204" pitchFamily="34" charset="-128"/>
              </a:defRPr>
            </a:lvl1pPr>
          </a:lstStyle>
          <a:p>
            <a:pPr marL="0" marR="0" lvl="0" indent="0" algn="r" defTabSz="457200" rtl="0" eaLnBrk="0" fontAlgn="auto" latinLnBrk="0" hangingPunct="0">
              <a:lnSpc>
                <a:spcPct val="100000"/>
              </a:lnSpc>
              <a:spcBef>
                <a:spcPts val="0"/>
              </a:spcBef>
              <a:spcAft>
                <a:spcPts val="0"/>
              </a:spcAft>
              <a:buClrTx/>
              <a:buSzTx/>
              <a:buFontTx/>
              <a:buNone/>
              <a:tabLst/>
              <a:defRPr/>
            </a:pPr>
            <a:fld id="{28829BBC-734B-4DCE-94B0-AF98DD71323D}" type="slidenum">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457200" rtl="0" eaLnBrk="0" fontAlgn="auto" latinLnBrk="0" hangingPunct="0">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pic>
        <p:nvPicPr>
          <p:cNvPr id="1031" name="Picture 5" descr="Badding_Fiber1_crop.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95388"/>
            <a:ext cx="12192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4064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33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3300">
          <a:solidFill>
            <a:schemeClr val="tx1"/>
          </a:solidFill>
          <a:latin typeface="Calibri" charset="0"/>
          <a:ea typeface="MS PGothic" pitchFamily="34" charset="-128"/>
        </a:defRPr>
      </a:lvl2pPr>
      <a:lvl3pPr algn="ctr" rtl="0" eaLnBrk="0" fontAlgn="base" hangingPunct="0">
        <a:spcBef>
          <a:spcPct val="0"/>
        </a:spcBef>
        <a:spcAft>
          <a:spcPct val="0"/>
        </a:spcAft>
        <a:defRPr sz="3300">
          <a:solidFill>
            <a:schemeClr val="tx1"/>
          </a:solidFill>
          <a:latin typeface="Calibri" charset="0"/>
          <a:ea typeface="MS PGothic" pitchFamily="34" charset="-128"/>
        </a:defRPr>
      </a:lvl3pPr>
      <a:lvl4pPr algn="ctr" rtl="0" eaLnBrk="0" fontAlgn="base" hangingPunct="0">
        <a:spcBef>
          <a:spcPct val="0"/>
        </a:spcBef>
        <a:spcAft>
          <a:spcPct val="0"/>
        </a:spcAft>
        <a:defRPr sz="3300">
          <a:solidFill>
            <a:schemeClr val="tx1"/>
          </a:solidFill>
          <a:latin typeface="Calibri" charset="0"/>
          <a:ea typeface="MS PGothic" pitchFamily="34" charset="-128"/>
        </a:defRPr>
      </a:lvl4pPr>
      <a:lvl5pPr algn="ctr" rtl="0" eaLnBrk="0" fontAlgn="base" hangingPunct="0">
        <a:spcBef>
          <a:spcPct val="0"/>
        </a:spcBef>
        <a:spcAft>
          <a:spcPct val="0"/>
        </a:spcAft>
        <a:defRPr sz="3300">
          <a:solidFill>
            <a:schemeClr val="tx1"/>
          </a:solidFill>
          <a:latin typeface="Calibri" charset="0"/>
          <a:ea typeface="MS PGothic" pitchFamily="34" charset="-128"/>
        </a:defRPr>
      </a:lvl5pPr>
      <a:lvl6pPr marL="342900" algn="ctr" rtl="0" fontAlgn="base">
        <a:spcBef>
          <a:spcPct val="0"/>
        </a:spcBef>
        <a:spcAft>
          <a:spcPct val="0"/>
        </a:spcAft>
        <a:defRPr sz="3300">
          <a:solidFill>
            <a:schemeClr val="tx1"/>
          </a:solidFill>
          <a:latin typeface="Calibri" charset="0"/>
          <a:ea typeface="ＭＳ Ｐゴシック" charset="0"/>
        </a:defRPr>
      </a:lvl6pPr>
      <a:lvl7pPr marL="685800" algn="ctr" rtl="0" fontAlgn="base">
        <a:spcBef>
          <a:spcPct val="0"/>
        </a:spcBef>
        <a:spcAft>
          <a:spcPct val="0"/>
        </a:spcAft>
        <a:defRPr sz="3300">
          <a:solidFill>
            <a:schemeClr val="tx1"/>
          </a:solidFill>
          <a:latin typeface="Calibri" charset="0"/>
          <a:ea typeface="ＭＳ Ｐゴシック" charset="0"/>
        </a:defRPr>
      </a:lvl7pPr>
      <a:lvl8pPr marL="1028700" algn="ctr" rtl="0" fontAlgn="base">
        <a:spcBef>
          <a:spcPct val="0"/>
        </a:spcBef>
        <a:spcAft>
          <a:spcPct val="0"/>
        </a:spcAft>
        <a:defRPr sz="3300">
          <a:solidFill>
            <a:schemeClr val="tx1"/>
          </a:solidFill>
          <a:latin typeface="Calibri" charset="0"/>
          <a:ea typeface="ＭＳ Ｐゴシック" charset="0"/>
        </a:defRPr>
      </a:lvl8pPr>
      <a:lvl9pPr marL="1371600" algn="ctr" rtl="0" fontAlgn="base">
        <a:spcBef>
          <a:spcPct val="0"/>
        </a:spcBef>
        <a:spcAft>
          <a:spcPct val="0"/>
        </a:spcAft>
        <a:defRPr sz="3300">
          <a:solidFill>
            <a:schemeClr val="tx1"/>
          </a:solidFill>
          <a:latin typeface="Calibri" charset="0"/>
          <a:ea typeface="ＭＳ Ｐゴシック"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03201" y="195263"/>
            <a:ext cx="116459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296334" y="1687514"/>
            <a:ext cx="11614151"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17"/>
          <p:cNvSpPr>
            <a:spLocks noChangeArrowheads="1"/>
          </p:cNvSpPr>
          <p:nvPr/>
        </p:nvSpPr>
        <p:spPr bwMode="auto">
          <a:xfrm>
            <a:off x="0" y="1447800"/>
            <a:ext cx="12192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itchFamily="66" charset="0"/>
              <a:ea typeface="MS PGothic" pitchFamily="34" charset="-128"/>
              <a:cs typeface="+mn-cs"/>
            </a:endParaRPr>
          </a:p>
        </p:txBody>
      </p:sp>
      <p:pic>
        <p:nvPicPr>
          <p:cNvPr id="2053" name="Picture 5" descr="Badding_Fiber1_crop.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95388"/>
            <a:ext cx="12192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4001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3600">
          <a:solidFill>
            <a:schemeClr val="tx1"/>
          </a:solidFill>
          <a:latin typeface="+mj-lt"/>
          <a:ea typeface="+mj-ea"/>
          <a:cs typeface="Osaka"/>
        </a:defRPr>
      </a:lvl1pPr>
      <a:lvl2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2pPr>
      <a:lvl3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3pPr>
      <a:lvl4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4pPr>
      <a:lvl5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5pPr>
      <a:lvl6pPr marL="457200" algn="l" rtl="0" fontAlgn="base">
        <a:spcBef>
          <a:spcPct val="0"/>
        </a:spcBef>
        <a:spcAft>
          <a:spcPct val="0"/>
        </a:spcAft>
        <a:defRPr sz="3600">
          <a:solidFill>
            <a:schemeClr val="tx1"/>
          </a:solidFill>
          <a:latin typeface="Comic Sans MS" pitchFamily="66" charset="0"/>
          <a:ea typeface="Osaka" pitchFamily="96" charset="-128"/>
        </a:defRPr>
      </a:lvl6pPr>
      <a:lvl7pPr marL="914400" algn="l" rtl="0" fontAlgn="base">
        <a:spcBef>
          <a:spcPct val="0"/>
        </a:spcBef>
        <a:spcAft>
          <a:spcPct val="0"/>
        </a:spcAft>
        <a:defRPr sz="3600">
          <a:solidFill>
            <a:schemeClr val="tx1"/>
          </a:solidFill>
          <a:latin typeface="Comic Sans MS" pitchFamily="66" charset="0"/>
          <a:ea typeface="Osaka" pitchFamily="96" charset="-128"/>
        </a:defRPr>
      </a:lvl7pPr>
      <a:lvl8pPr marL="1371600" algn="l" rtl="0" fontAlgn="base">
        <a:spcBef>
          <a:spcPct val="0"/>
        </a:spcBef>
        <a:spcAft>
          <a:spcPct val="0"/>
        </a:spcAft>
        <a:defRPr sz="3600">
          <a:solidFill>
            <a:schemeClr val="tx1"/>
          </a:solidFill>
          <a:latin typeface="Comic Sans MS" pitchFamily="66" charset="0"/>
          <a:ea typeface="Osaka" pitchFamily="96" charset="-128"/>
        </a:defRPr>
      </a:lvl8pPr>
      <a:lvl9pPr marL="1828800" algn="l" rtl="0" fontAlgn="base">
        <a:spcBef>
          <a:spcPct val="0"/>
        </a:spcBef>
        <a:spcAft>
          <a:spcPct val="0"/>
        </a:spcAft>
        <a:defRPr sz="3600">
          <a:solidFill>
            <a:schemeClr val="tx1"/>
          </a:solidFill>
          <a:latin typeface="Comic Sans MS" pitchFamily="66" charset="0"/>
          <a:ea typeface="Osaka" pitchFamily="96" charset="-128"/>
        </a:defRPr>
      </a:lvl9pPr>
    </p:titleStyle>
    <p:bodyStyle>
      <a:lvl1pPr algn="l" rtl="0" eaLnBrk="0" fontAlgn="base" hangingPunct="0">
        <a:spcBef>
          <a:spcPct val="20000"/>
        </a:spcBef>
        <a:spcAft>
          <a:spcPct val="0"/>
        </a:spcAft>
        <a:defRPr sz="2800">
          <a:solidFill>
            <a:schemeClr val="tx1"/>
          </a:solidFill>
          <a:latin typeface="+mn-lt"/>
          <a:ea typeface="+mn-ea"/>
          <a:cs typeface="Osaka"/>
        </a:defRPr>
      </a:lvl1pPr>
      <a:lvl2pPr marL="514350" indent="-171450" algn="l" rtl="0" eaLnBrk="0" fontAlgn="base" hangingPunct="0">
        <a:spcBef>
          <a:spcPct val="20000"/>
        </a:spcBef>
        <a:spcAft>
          <a:spcPct val="0"/>
        </a:spcAft>
        <a:defRPr sz="2400">
          <a:solidFill>
            <a:schemeClr val="tx1"/>
          </a:solidFill>
          <a:latin typeface="+mn-lt"/>
          <a:ea typeface="+mn-ea"/>
          <a:cs typeface="Osaka"/>
        </a:defRPr>
      </a:lvl2pPr>
      <a:lvl3pPr marL="857250" indent="-171450" algn="l" rtl="0" eaLnBrk="0" fontAlgn="base" hangingPunct="0">
        <a:spcBef>
          <a:spcPct val="20000"/>
        </a:spcBef>
        <a:spcAft>
          <a:spcPct val="0"/>
        </a:spcAft>
        <a:defRPr sz="2200">
          <a:solidFill>
            <a:schemeClr val="tx1"/>
          </a:solidFill>
          <a:latin typeface="+mn-lt"/>
          <a:ea typeface="+mn-ea"/>
          <a:cs typeface="Osaka"/>
        </a:defRPr>
      </a:lvl3pPr>
      <a:lvl4pPr marL="1200150" indent="-171450" algn="l" rtl="0" eaLnBrk="0" fontAlgn="base" hangingPunct="0">
        <a:spcBef>
          <a:spcPct val="20000"/>
        </a:spcBef>
        <a:spcAft>
          <a:spcPct val="0"/>
        </a:spcAft>
        <a:defRPr sz="2000">
          <a:solidFill>
            <a:schemeClr val="tx1"/>
          </a:solidFill>
          <a:latin typeface="+mn-lt"/>
          <a:ea typeface="+mn-ea"/>
          <a:cs typeface="Osaka"/>
        </a:defRPr>
      </a:lvl4pPr>
      <a:lvl5pPr marL="1543050" indent="-171450" algn="l" rtl="0" eaLnBrk="0" fontAlgn="base" hangingPunct="0">
        <a:spcBef>
          <a:spcPct val="20000"/>
        </a:spcBef>
        <a:spcAft>
          <a:spcPct val="0"/>
        </a:spcAft>
        <a:defRPr sz="2000">
          <a:solidFill>
            <a:schemeClr val="tx1"/>
          </a:solidFill>
          <a:latin typeface="+mn-lt"/>
          <a:ea typeface="+mn-ea"/>
          <a:cs typeface="Osaka"/>
        </a:defRPr>
      </a:lvl5pPr>
      <a:lvl6pPr marL="2000250" indent="-171450" algn="l" rtl="0" fontAlgn="base">
        <a:spcBef>
          <a:spcPct val="20000"/>
        </a:spcBef>
        <a:spcAft>
          <a:spcPct val="0"/>
        </a:spcAft>
        <a:buFont typeface="Webdings" pitchFamily="18" charset="2"/>
        <a:buChar char="þ"/>
        <a:defRPr sz="2000">
          <a:solidFill>
            <a:schemeClr val="tx1"/>
          </a:solidFill>
          <a:latin typeface="+mn-lt"/>
          <a:ea typeface="+mn-ea"/>
        </a:defRPr>
      </a:lvl6pPr>
      <a:lvl7pPr marL="2457450" indent="-171450" algn="l" rtl="0" fontAlgn="base">
        <a:spcBef>
          <a:spcPct val="20000"/>
        </a:spcBef>
        <a:spcAft>
          <a:spcPct val="0"/>
        </a:spcAft>
        <a:buFont typeface="Webdings" pitchFamily="18" charset="2"/>
        <a:buChar char="þ"/>
        <a:defRPr sz="2000">
          <a:solidFill>
            <a:schemeClr val="tx1"/>
          </a:solidFill>
          <a:latin typeface="+mn-lt"/>
          <a:ea typeface="+mn-ea"/>
        </a:defRPr>
      </a:lvl7pPr>
      <a:lvl8pPr marL="2914650" indent="-171450" algn="l" rtl="0" fontAlgn="base">
        <a:spcBef>
          <a:spcPct val="20000"/>
        </a:spcBef>
        <a:spcAft>
          <a:spcPct val="0"/>
        </a:spcAft>
        <a:buFont typeface="Webdings" pitchFamily="18" charset="2"/>
        <a:buChar char="þ"/>
        <a:defRPr sz="2000">
          <a:solidFill>
            <a:schemeClr val="tx1"/>
          </a:solidFill>
          <a:latin typeface="+mn-lt"/>
          <a:ea typeface="+mn-ea"/>
        </a:defRPr>
      </a:lvl8pPr>
      <a:lvl9pPr marL="3371850" indent="-171450" algn="l" rtl="0" fontAlgn="base">
        <a:spcBef>
          <a:spcPct val="20000"/>
        </a:spcBef>
        <a:spcAft>
          <a:spcPct val="0"/>
        </a:spcAft>
        <a:buFont typeface="Webdings" pitchFamily="18" charset="2"/>
        <a:buChar char="þ"/>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8.xml"/><Relationship Id="rId5" Type="http://schemas.openxmlformats.org/officeDocument/2006/relationships/image" Target="../media/image14.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title"/>
          </p:nvPr>
        </p:nvSpPr>
        <p:spPr>
          <a:xfrm>
            <a:off x="963084" y="392904"/>
            <a:ext cx="10363200" cy="1362075"/>
          </a:xfrm>
        </p:spPr>
        <p:txBody>
          <a:bodyPr rtlCol="0">
            <a:normAutofit/>
          </a:bodyPr>
          <a:lstStyle/>
          <a:p>
            <a:pPr eaLnBrk="1" fontAlgn="auto" hangingPunct="1">
              <a:spcAft>
                <a:spcPts val="0"/>
              </a:spcAft>
              <a:defRPr/>
            </a:pPr>
            <a:r>
              <a:rPr lang="en-US" altLang="en-US" sz="2250" b="1" dirty="0">
                <a:solidFill>
                  <a:schemeClr val="accent3">
                    <a:lumMod val="50000"/>
                  </a:schemeClr>
                </a:solidFill>
                <a:latin typeface="Comic Sans MS" panose="030F0702030302020204" pitchFamily="66" charset="0"/>
                <a:ea typeface="+mj-ea"/>
              </a:rPr>
              <a:t>Chapter 32 Light: Reflection and Refraction</a:t>
            </a:r>
          </a:p>
        </p:txBody>
      </p:sp>
      <p:pic>
        <p:nvPicPr>
          <p:cNvPr id="58371" name="Picture 8" descr="32_00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198" y="1911555"/>
            <a:ext cx="4215982" cy="423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E8157AA-2297-4D0E-8FEB-19FBDEF1A0E1}"/>
              </a:ext>
            </a:extLst>
          </p:cNvPr>
          <p:cNvSpPr txBox="1"/>
          <p:nvPr/>
        </p:nvSpPr>
        <p:spPr>
          <a:xfrm>
            <a:off x="7419173" y="3056051"/>
            <a:ext cx="3556932" cy="1200329"/>
          </a:xfrm>
          <a:prstGeom prst="rect">
            <a:avLst/>
          </a:prstGeom>
          <a:noFill/>
        </p:spPr>
        <p:txBody>
          <a:bodyPr wrap="square" rtlCol="0">
            <a:spAutoFit/>
          </a:bodyPr>
          <a:lstStyle/>
          <a:p>
            <a:r>
              <a:rPr lang="en-US" b="1" dirty="0">
                <a:solidFill>
                  <a:srgbClr val="FF0000"/>
                </a:solidFill>
                <a:latin typeface="Comic Sans MS" panose="030F0702030302020204" pitchFamily="66" charset="0"/>
              </a:rPr>
              <a:t>Final Exam study </a:t>
            </a:r>
            <a:r>
              <a:rPr lang="en-US" b="1">
                <a:solidFill>
                  <a:srgbClr val="FF0000"/>
                </a:solidFill>
                <a:latin typeface="Comic Sans MS" panose="030F0702030302020204" pitchFamily="66" charset="0"/>
              </a:rPr>
              <a:t>guide posted.</a:t>
            </a:r>
            <a:endParaRPr lang="en-US" b="1" dirty="0">
              <a:solidFill>
                <a:srgbClr val="FF0000"/>
              </a:solidFill>
              <a:latin typeface="Comic Sans MS" panose="030F0702030302020204" pitchFamily="66" charset="0"/>
            </a:endParaRPr>
          </a:p>
          <a:p>
            <a:r>
              <a:rPr lang="en-US" b="1" dirty="0">
                <a:solidFill>
                  <a:srgbClr val="FF0000"/>
                </a:solidFill>
                <a:latin typeface="Comic Sans MS" panose="030F0702030302020204" pitchFamily="66" charset="0"/>
              </a:rPr>
              <a:t>Final Exam on Thursday, April 25 at 8:00 am</a:t>
            </a:r>
          </a:p>
        </p:txBody>
      </p:sp>
    </p:spTree>
    <p:extLst>
      <p:ext uri="{BB962C8B-B14F-4D97-AF65-F5344CB8AC3E}">
        <p14:creationId xmlns:p14="http://schemas.microsoft.com/office/powerpoint/2010/main" val="19956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descr="Figure_32_24"/>
          <p:cNvPicPr>
            <a:picLocks noChangeAspect="1" noChangeArrowheads="1"/>
          </p:cNvPicPr>
          <p:nvPr/>
        </p:nvPicPr>
        <p:blipFill>
          <a:blip r:embed="rId3" cstate="print">
            <a:extLst>
              <a:ext uri="{28A0092B-C50C-407E-A947-70E740481C1C}">
                <a14:useLocalDpi xmlns:a14="http://schemas.microsoft.com/office/drawing/2010/main" val="0"/>
              </a:ext>
            </a:extLst>
          </a:blip>
          <a:srcRect b="2321"/>
          <a:stretch>
            <a:fillRect/>
          </a:stretch>
        </p:blipFill>
        <p:spPr bwMode="auto">
          <a:xfrm>
            <a:off x="8960786" y="1742663"/>
            <a:ext cx="2145506" cy="39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4"/>
          <p:cNvSpPr>
            <a:spLocks noGrp="1" noChangeArrowheads="1"/>
          </p:cNvSpPr>
          <p:nvPr>
            <p:ph type="title"/>
          </p:nvPr>
        </p:nvSpPr>
        <p:spPr>
          <a:xfrm>
            <a:off x="2993167" y="224466"/>
            <a:ext cx="6172200" cy="857250"/>
          </a:xfrm>
        </p:spPr>
        <p:txBody>
          <a:bodyPr/>
          <a:lstStyle/>
          <a:p>
            <a:pPr eaLnBrk="1" hangingPunct="1"/>
            <a:r>
              <a:rPr lang="en-US" altLang="en-US" dirty="0">
                <a:solidFill>
                  <a:srgbClr val="17375E"/>
                </a:solidFill>
                <a:latin typeface="Comic Sans MS" panose="030F0702030302020204" pitchFamily="66" charset="0"/>
              </a:rPr>
              <a:t>32-5 Refraction: Snell’s Law</a:t>
            </a:r>
          </a:p>
        </p:txBody>
      </p:sp>
      <p:sp>
        <p:nvSpPr>
          <p:cNvPr id="41988" name="Text Box 5"/>
          <p:cNvSpPr txBox="1">
            <a:spLocks noChangeArrowheads="1"/>
          </p:cNvSpPr>
          <p:nvPr/>
        </p:nvSpPr>
        <p:spPr bwMode="auto">
          <a:xfrm>
            <a:off x="905069" y="1653611"/>
            <a:ext cx="7483151" cy="204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195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Example 32-8: Refraction through flat glass.</a:t>
            </a:r>
          </a:p>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195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Light traveling in air strikes a flat piece of uniformly thick glass at an incident angle of 60, as shown. If the index of refraction of the glass is 1.50, (a) what is the angle of refraction </a:t>
            </a:r>
            <a:r>
              <a:rPr kumimoji="0" lang="el-GR" altLang="en-US" sz="195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θ</a:t>
            </a:r>
            <a:r>
              <a:rPr kumimoji="0" lang="en-US" altLang="en-US" sz="1950" b="1" i="0" u="none" strike="noStrike" kern="1200" cap="none" spc="0" normalizeH="0" baseline="-2500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A</a:t>
            </a:r>
            <a:r>
              <a:rPr kumimoji="0" lang="en-US" altLang="en-US" sz="195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 in the glass; (b) what is the angle </a:t>
            </a:r>
            <a:r>
              <a:rPr kumimoji="0" lang="el-GR" altLang="en-US" sz="195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θ</a:t>
            </a:r>
            <a:r>
              <a:rPr kumimoji="0" lang="en-US" altLang="en-US" sz="1950" b="1" i="0" u="none" strike="noStrike" kern="1200" cap="none" spc="0" normalizeH="0" baseline="-2500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B</a:t>
            </a:r>
            <a:r>
              <a:rPr kumimoji="0" lang="en-US" altLang="en-US" sz="195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 at which the ray emerges from the glass?</a:t>
            </a:r>
          </a:p>
        </p:txBody>
      </p:sp>
    </p:spTree>
    <p:extLst>
      <p:ext uri="{BB962C8B-B14F-4D97-AF65-F5344CB8AC3E}">
        <p14:creationId xmlns:p14="http://schemas.microsoft.com/office/powerpoint/2010/main" val="2543400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1">
                    <a:lumMod val="50000"/>
                  </a:schemeClr>
                </a:solidFill>
                <a:latin typeface="Comic Sans MS" panose="030F0702030302020204" pitchFamily="66" charset="0"/>
              </a:rPr>
              <a:t>Problem 41</a:t>
            </a:r>
          </a:p>
        </p:txBody>
      </p:sp>
      <p:sp>
        <p:nvSpPr>
          <p:cNvPr id="3" name="Rectangle 2"/>
          <p:cNvSpPr/>
          <p:nvPr/>
        </p:nvSpPr>
        <p:spPr>
          <a:xfrm>
            <a:off x="1745672" y="2183122"/>
            <a:ext cx="8952807" cy="2308324"/>
          </a:xfrm>
          <a:prstGeom prst="rect">
            <a:avLst/>
          </a:prstGeom>
        </p:spPr>
        <p:txBody>
          <a:bodyPr wrap="square">
            <a:spAutoFit/>
          </a:bodyPr>
          <a:lstStyle/>
          <a:p>
            <a:pPr marL="203200" marR="0" lvl="0" indent="-203200" algn="just" defTabSz="914400" rtl="0" eaLnBrk="1" fontAlgn="auto" latinLnBrk="0" hangingPunct="1">
              <a:lnSpc>
                <a:spcPct val="150000"/>
              </a:lnSpc>
              <a:spcBef>
                <a:spcPts val="1440"/>
              </a:spcBef>
              <a:spcAft>
                <a:spcPts val="1440"/>
              </a:spcAft>
              <a:buClrTx/>
              <a:buSzTx/>
              <a:buFontTx/>
              <a:buNone/>
              <a:tabLst>
                <a:tab pos="114300" algn="dec"/>
              </a:tabLst>
              <a:defRPr/>
            </a:pPr>
            <a:r>
              <a:rPr kumimoji="0" lang="en-US" sz="2400" b="1" i="0" u="none" strike="noStrike" kern="12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41.</a:t>
            </a:r>
            <a:r>
              <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	(I) A light beam coming from an underwater spotlight exits the water at an angle of 56.0°. At what angle of incidence did it hit the air–water interface from below the surface?</a:t>
            </a:r>
            <a:endPar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mn-cs"/>
            </a:endParaRPr>
          </a:p>
        </p:txBody>
      </p:sp>
    </p:spTree>
    <p:extLst>
      <p:ext uri="{BB962C8B-B14F-4D97-AF65-F5344CB8AC3E}">
        <p14:creationId xmlns:p14="http://schemas.microsoft.com/office/powerpoint/2010/main" val="3755098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4AE4F0-9190-4A6B-876C-8F7EDAF1B87A}"/>
              </a:ext>
            </a:extLst>
          </p:cNvPr>
          <p:cNvSpPr>
            <a:spLocks noGrp="1"/>
          </p:cNvSpPr>
          <p:nvPr>
            <p:ph type="title"/>
          </p:nvPr>
        </p:nvSpPr>
        <p:spPr/>
        <p:txBody>
          <a:bodyPr/>
          <a:lstStyle/>
          <a:p>
            <a:r>
              <a:rPr lang="en-US" dirty="0">
                <a:latin typeface="Comic Sans MS" panose="030F0702030302020204" pitchFamily="66" charset="0"/>
              </a:rPr>
              <a:t>Problem 43</a:t>
            </a:r>
          </a:p>
        </p:txBody>
      </p:sp>
      <p:sp>
        <p:nvSpPr>
          <p:cNvPr id="4" name="Content Placeholder 3">
            <a:extLst>
              <a:ext uri="{FF2B5EF4-FFF2-40B4-BE49-F238E27FC236}">
                <a16:creationId xmlns:a16="http://schemas.microsoft.com/office/drawing/2014/main" id="{D20CA2A0-AC01-4AFB-A3E8-6B6397DEA8B4}"/>
              </a:ext>
            </a:extLst>
          </p:cNvPr>
          <p:cNvSpPr>
            <a:spLocks noGrp="1"/>
          </p:cNvSpPr>
          <p:nvPr>
            <p:ph idx="1"/>
          </p:nvPr>
        </p:nvSpPr>
        <p:spPr>
          <a:xfrm>
            <a:off x="453006" y="1600203"/>
            <a:ext cx="11129394" cy="4525963"/>
          </a:xfrm>
        </p:spPr>
        <p:txBody>
          <a:bodyPr/>
          <a:lstStyle/>
          <a:p>
            <a:r>
              <a:rPr lang="en-US" dirty="0">
                <a:latin typeface="Comic Sans MS" panose="030F0702030302020204" pitchFamily="66" charset="0"/>
              </a:rPr>
              <a:t>43.	(II) A light beam strikes a 2.0-cm-thick piece of plastic with a refractive index of 1.62 at a 45° angle. The plastic is on top of a 3.0-cm-thick piece of glass for which n</a:t>
            </a:r>
            <a:r>
              <a:rPr lang="en-US" baseline="-25000" dirty="0">
                <a:latin typeface="Comic Sans MS" panose="030F0702030302020204" pitchFamily="66" charset="0"/>
              </a:rPr>
              <a:t>2</a:t>
            </a:r>
            <a:r>
              <a:rPr lang="en-US" dirty="0">
                <a:latin typeface="Comic Sans MS" panose="030F0702030302020204" pitchFamily="66" charset="0"/>
              </a:rPr>
              <a:t>=1.47.What is the distance D in Fig. 32–48?</a:t>
            </a:r>
          </a:p>
        </p:txBody>
      </p:sp>
      <p:pic>
        <p:nvPicPr>
          <p:cNvPr id="8" name="Picture 7">
            <a:extLst>
              <a:ext uri="{FF2B5EF4-FFF2-40B4-BE49-F238E27FC236}">
                <a16:creationId xmlns:a16="http://schemas.microsoft.com/office/drawing/2014/main" id="{EAFEDC1E-0652-4F20-AAD9-8B00BCFD29CC}"/>
              </a:ext>
            </a:extLst>
          </p:cNvPr>
          <p:cNvPicPr>
            <a:picLocks noChangeAspect="1"/>
          </p:cNvPicPr>
          <p:nvPr/>
        </p:nvPicPr>
        <p:blipFill>
          <a:blip r:embed="rId2"/>
          <a:stretch>
            <a:fillRect/>
          </a:stretch>
        </p:blipFill>
        <p:spPr>
          <a:xfrm>
            <a:off x="1069283" y="3233696"/>
            <a:ext cx="4157057" cy="3008917"/>
          </a:xfrm>
          <a:prstGeom prst="rect">
            <a:avLst/>
          </a:prstGeom>
        </p:spPr>
      </p:pic>
    </p:spTree>
    <p:extLst>
      <p:ext uri="{BB962C8B-B14F-4D97-AF65-F5344CB8AC3E}">
        <p14:creationId xmlns:p14="http://schemas.microsoft.com/office/powerpoint/2010/main" val="1280725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1524000" y="0"/>
            <a:ext cx="9144000" cy="1143000"/>
          </a:xfrm>
        </p:spPr>
        <p:txBody>
          <a:bodyPr/>
          <a:lstStyle/>
          <a:p>
            <a:pPr eaLnBrk="1" hangingPunct="1"/>
            <a:r>
              <a:rPr lang="en-US" altLang="en-US"/>
              <a:t>32-6 Visible Spectrum and Dispersion</a:t>
            </a:r>
          </a:p>
        </p:txBody>
      </p:sp>
      <p:sp>
        <p:nvSpPr>
          <p:cNvPr id="44035" name="Text Box 5"/>
          <p:cNvSpPr txBox="1">
            <a:spLocks noChangeArrowheads="1"/>
          </p:cNvSpPr>
          <p:nvPr/>
        </p:nvSpPr>
        <p:spPr bwMode="auto">
          <a:xfrm>
            <a:off x="1230284" y="1600200"/>
            <a:ext cx="932183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Comic Sans MS" panose="030F0702030302020204" pitchFamily="66" charset="0"/>
                <a:ea typeface="Osaka"/>
                <a:cs typeface="Osaka"/>
              </a:defRPr>
            </a:lvl1pPr>
            <a:lvl2pPr marL="742950" indent="-285750" eaLnBrk="0" hangingPunct="0">
              <a:spcBef>
                <a:spcPct val="20000"/>
              </a:spcBef>
              <a:defRPr sz="2400">
                <a:solidFill>
                  <a:schemeClr val="tx1"/>
                </a:solidFill>
                <a:latin typeface="Comic Sans MS" panose="030F0702030302020204" pitchFamily="66" charset="0"/>
                <a:ea typeface="Osaka"/>
                <a:cs typeface="Osaka"/>
              </a:defRPr>
            </a:lvl2pPr>
            <a:lvl3pPr marL="1143000" indent="-228600" eaLnBrk="0" hangingPunct="0">
              <a:spcBef>
                <a:spcPct val="20000"/>
              </a:spcBef>
              <a:defRPr sz="2200">
                <a:solidFill>
                  <a:schemeClr val="tx1"/>
                </a:solidFill>
                <a:latin typeface="Comic Sans MS" panose="030F0702030302020204" pitchFamily="66" charset="0"/>
                <a:ea typeface="Osaka"/>
                <a:cs typeface="Osaka"/>
              </a:defRPr>
            </a:lvl3pPr>
            <a:lvl4pPr marL="1600200" indent="-228600" eaLnBrk="0" hangingPunct="0">
              <a:spcBef>
                <a:spcPct val="20000"/>
              </a:spcBef>
              <a:defRPr sz="2000">
                <a:solidFill>
                  <a:schemeClr val="tx1"/>
                </a:solidFill>
                <a:latin typeface="Comic Sans MS" panose="030F0702030302020204" pitchFamily="66" charset="0"/>
                <a:ea typeface="Osaka"/>
                <a:cs typeface="Osaka"/>
              </a:defRPr>
            </a:lvl4pPr>
            <a:lvl5pPr marL="2057400" indent="-228600" eaLnBrk="0" hangingPunct="0">
              <a:spcBef>
                <a:spcPct val="20000"/>
              </a:spcBef>
              <a:defRPr sz="2000">
                <a:solidFill>
                  <a:schemeClr val="tx1"/>
                </a:solidFill>
                <a:latin typeface="Comic Sans MS" panose="030F0702030302020204" pitchFamily="66" charset="0"/>
                <a:ea typeface="Osaka"/>
                <a:cs typeface="Osaka"/>
              </a:defRPr>
            </a:lvl5pPr>
            <a:lvl6pPr marL="25146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6pPr>
            <a:lvl7pPr marL="29718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7pPr>
            <a:lvl8pPr marL="34290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8pPr>
            <a:lvl9pPr marL="38862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visible spectrum contains the full range of wavelengths of light that are visible to the human eye.</a:t>
            </a:r>
          </a:p>
        </p:txBody>
      </p:sp>
      <p:pic>
        <p:nvPicPr>
          <p:cNvPr id="44036" name="Picture 7" descr="Figure_32_26"/>
          <p:cNvPicPr>
            <a:picLocks noChangeAspect="1" noChangeArrowheads="1"/>
          </p:cNvPicPr>
          <p:nvPr/>
        </p:nvPicPr>
        <p:blipFill>
          <a:blip r:embed="rId3">
            <a:extLst>
              <a:ext uri="{28A0092B-C50C-407E-A947-70E740481C1C}">
                <a14:useLocalDpi xmlns:a14="http://schemas.microsoft.com/office/drawing/2010/main" val="0"/>
              </a:ext>
            </a:extLst>
          </a:blip>
          <a:srcRect b="11394"/>
          <a:stretch>
            <a:fillRect/>
          </a:stretch>
        </p:blipFill>
        <p:spPr bwMode="auto">
          <a:xfrm>
            <a:off x="1639889" y="3321050"/>
            <a:ext cx="8912225"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065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24000" y="0"/>
            <a:ext cx="9144000" cy="1143000"/>
          </a:xfrm>
        </p:spPr>
        <p:txBody>
          <a:bodyPr/>
          <a:lstStyle/>
          <a:p>
            <a:pPr eaLnBrk="1" hangingPunct="1"/>
            <a:r>
              <a:rPr lang="en-US" altLang="en-US"/>
              <a:t>32-6 Visible Spectrum and Dispersion</a:t>
            </a:r>
          </a:p>
        </p:txBody>
      </p:sp>
      <p:sp>
        <p:nvSpPr>
          <p:cNvPr id="45059" name="Text Box 3"/>
          <p:cNvSpPr txBox="1">
            <a:spLocks noChangeArrowheads="1"/>
          </p:cNvSpPr>
          <p:nvPr/>
        </p:nvSpPr>
        <p:spPr bwMode="auto">
          <a:xfrm>
            <a:off x="854076" y="1676400"/>
            <a:ext cx="10076779"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Comic Sans MS" panose="030F0702030302020204" pitchFamily="66" charset="0"/>
                <a:ea typeface="Osaka"/>
                <a:cs typeface="Osaka"/>
              </a:defRPr>
            </a:lvl1pPr>
            <a:lvl2pPr marL="742950" indent="-285750" eaLnBrk="0" hangingPunct="0">
              <a:spcBef>
                <a:spcPct val="20000"/>
              </a:spcBef>
              <a:defRPr sz="2400">
                <a:solidFill>
                  <a:schemeClr val="tx1"/>
                </a:solidFill>
                <a:latin typeface="Comic Sans MS" panose="030F0702030302020204" pitchFamily="66" charset="0"/>
                <a:ea typeface="Osaka"/>
                <a:cs typeface="Osaka"/>
              </a:defRPr>
            </a:lvl2pPr>
            <a:lvl3pPr marL="1143000" indent="-228600" eaLnBrk="0" hangingPunct="0">
              <a:spcBef>
                <a:spcPct val="20000"/>
              </a:spcBef>
              <a:defRPr sz="2200">
                <a:solidFill>
                  <a:schemeClr val="tx1"/>
                </a:solidFill>
                <a:latin typeface="Comic Sans MS" panose="030F0702030302020204" pitchFamily="66" charset="0"/>
                <a:ea typeface="Osaka"/>
                <a:cs typeface="Osaka"/>
              </a:defRPr>
            </a:lvl3pPr>
            <a:lvl4pPr marL="1600200" indent="-228600" eaLnBrk="0" hangingPunct="0">
              <a:spcBef>
                <a:spcPct val="20000"/>
              </a:spcBef>
              <a:defRPr sz="2000">
                <a:solidFill>
                  <a:schemeClr val="tx1"/>
                </a:solidFill>
                <a:latin typeface="Comic Sans MS" panose="030F0702030302020204" pitchFamily="66" charset="0"/>
                <a:ea typeface="Osaka"/>
                <a:cs typeface="Osaka"/>
              </a:defRPr>
            </a:lvl4pPr>
            <a:lvl5pPr marL="2057400" indent="-228600" eaLnBrk="0" hangingPunct="0">
              <a:spcBef>
                <a:spcPct val="20000"/>
              </a:spcBef>
              <a:defRPr sz="2000">
                <a:solidFill>
                  <a:schemeClr val="tx1"/>
                </a:solidFill>
                <a:latin typeface="Comic Sans MS" panose="030F0702030302020204" pitchFamily="66" charset="0"/>
                <a:ea typeface="Osaka"/>
                <a:cs typeface="Osaka"/>
              </a:defRPr>
            </a:lvl5pPr>
            <a:lvl6pPr marL="25146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6pPr>
            <a:lvl7pPr marL="29718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7pPr>
            <a:lvl8pPr marL="34290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8pPr>
            <a:lvl9pPr marL="38862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This spreading of light into the full spectrum is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called dispersion</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t>
            </a:r>
          </a:p>
        </p:txBody>
      </p:sp>
      <p:pic>
        <p:nvPicPr>
          <p:cNvPr id="45060" name="Picture 5" descr="Figure_32_30"/>
          <p:cNvPicPr>
            <a:picLocks noChangeAspect="1" noChangeArrowheads="1"/>
          </p:cNvPicPr>
          <p:nvPr/>
        </p:nvPicPr>
        <p:blipFill>
          <a:blip r:embed="rId3">
            <a:extLst>
              <a:ext uri="{28A0092B-C50C-407E-A947-70E740481C1C}">
                <a14:useLocalDpi xmlns:a14="http://schemas.microsoft.com/office/drawing/2010/main" val="0"/>
              </a:ext>
            </a:extLst>
          </a:blip>
          <a:srcRect b="14629"/>
          <a:stretch>
            <a:fillRect/>
          </a:stretch>
        </p:blipFill>
        <p:spPr bwMode="auto">
          <a:xfrm>
            <a:off x="1644651" y="2593975"/>
            <a:ext cx="8899525"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Rot="1" noChangeAspect="1" noMove="1" noResize="1" noEditPoints="1" noAdjustHandles="1" noChangeArrowheads="1" noChangeShapeType="1" noTextEdit="1"/>
          </p:cNvSpPr>
          <p:nvPr/>
        </p:nvSpPr>
        <p:spPr>
          <a:xfrm>
            <a:off x="3757407" y="5632056"/>
            <a:ext cx="2052549" cy="987322"/>
          </a:xfrm>
          <a:prstGeom prst="rect">
            <a:avLst/>
          </a:prstGeom>
          <a:blipFill rotWithShape="1">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noFill/>
                <a:effectLst/>
                <a:uLnTx/>
                <a:uFillTx/>
                <a:latin typeface="Comic Sans MS"/>
                <a:ea typeface="Osaka"/>
                <a:cs typeface="Arial" panose="020B0604020202020204" pitchFamily="34" charset="0"/>
              </a:rPr>
              <a:t> </a:t>
            </a:r>
          </a:p>
        </p:txBody>
      </p:sp>
      <p:sp>
        <p:nvSpPr>
          <p:cNvPr id="45062" name="TextBox 3"/>
          <p:cNvSpPr txBox="1">
            <a:spLocks noChangeArrowheads="1"/>
          </p:cNvSpPr>
          <p:nvPr/>
        </p:nvSpPr>
        <p:spPr bwMode="auto">
          <a:xfrm>
            <a:off x="1262063" y="5071674"/>
            <a:ext cx="4832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800">
                <a:solidFill>
                  <a:schemeClr val="tx1"/>
                </a:solidFill>
                <a:latin typeface="Comic Sans MS" panose="030F0702030302020204" pitchFamily="66" charset="0"/>
                <a:ea typeface="Osaka"/>
                <a:cs typeface="Osaka"/>
              </a:defRPr>
            </a:lvl1pPr>
            <a:lvl2pPr marL="742950" indent="-285750" eaLnBrk="0" hangingPunct="0">
              <a:spcBef>
                <a:spcPct val="20000"/>
              </a:spcBef>
              <a:defRPr sz="2400">
                <a:solidFill>
                  <a:schemeClr val="tx1"/>
                </a:solidFill>
                <a:latin typeface="Comic Sans MS" panose="030F0702030302020204" pitchFamily="66" charset="0"/>
                <a:ea typeface="Osaka"/>
                <a:cs typeface="Osaka"/>
              </a:defRPr>
            </a:lvl2pPr>
            <a:lvl3pPr marL="1143000" indent="-228600" eaLnBrk="0" hangingPunct="0">
              <a:spcBef>
                <a:spcPct val="20000"/>
              </a:spcBef>
              <a:defRPr sz="2200">
                <a:solidFill>
                  <a:schemeClr val="tx1"/>
                </a:solidFill>
                <a:latin typeface="Comic Sans MS" panose="030F0702030302020204" pitchFamily="66" charset="0"/>
                <a:ea typeface="Osaka"/>
                <a:cs typeface="Osaka"/>
              </a:defRPr>
            </a:lvl3pPr>
            <a:lvl4pPr marL="1600200" indent="-228600" eaLnBrk="0" hangingPunct="0">
              <a:spcBef>
                <a:spcPct val="20000"/>
              </a:spcBef>
              <a:defRPr sz="2000">
                <a:solidFill>
                  <a:schemeClr val="tx1"/>
                </a:solidFill>
                <a:latin typeface="Comic Sans MS" panose="030F0702030302020204" pitchFamily="66" charset="0"/>
                <a:ea typeface="Osaka"/>
                <a:cs typeface="Osaka"/>
              </a:defRPr>
            </a:lvl4pPr>
            <a:lvl5pPr marL="2057400" indent="-228600" eaLnBrk="0" hangingPunct="0">
              <a:spcBef>
                <a:spcPct val="20000"/>
              </a:spcBef>
              <a:defRPr sz="2000">
                <a:solidFill>
                  <a:schemeClr val="tx1"/>
                </a:solidFill>
                <a:latin typeface="Comic Sans MS" panose="030F0702030302020204" pitchFamily="66" charset="0"/>
                <a:ea typeface="Osaka"/>
                <a:cs typeface="Osaka"/>
              </a:defRPr>
            </a:lvl5pPr>
            <a:lvl6pPr marL="25146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6pPr>
            <a:lvl7pPr marL="29718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7pPr>
            <a:lvl8pPr marL="34290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8pPr>
            <a:lvl9pPr marL="38862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2D2D8A"/>
                </a:solidFill>
                <a:effectLst/>
                <a:uLnTx/>
                <a:uFillTx/>
                <a:latin typeface="Comic Sans MS" panose="030F0702030302020204" pitchFamily="66" charset="0"/>
                <a:ea typeface="Osaka"/>
              </a:rPr>
              <a:t>If Light goes from air to a certain medium:</a:t>
            </a:r>
          </a:p>
        </p:txBody>
      </p:sp>
      <p:pic>
        <p:nvPicPr>
          <p:cNvPr id="45063" name="Picture 11" descr="Pris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9208" y="5096401"/>
            <a:ext cx="4068791" cy="16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677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767751" y="2057401"/>
            <a:ext cx="958394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Comic Sans MS" panose="030F0702030302020204" pitchFamily="66" charset="0"/>
                <a:ea typeface="Osaka"/>
                <a:cs typeface="Osaka"/>
              </a:defRPr>
            </a:lvl1pPr>
            <a:lvl2pPr marL="742950" indent="-285750" eaLnBrk="0" hangingPunct="0">
              <a:spcBef>
                <a:spcPct val="20000"/>
              </a:spcBef>
              <a:defRPr sz="2400">
                <a:solidFill>
                  <a:schemeClr val="tx1"/>
                </a:solidFill>
                <a:latin typeface="Comic Sans MS" panose="030F0702030302020204" pitchFamily="66" charset="0"/>
                <a:ea typeface="Osaka"/>
                <a:cs typeface="Osaka"/>
              </a:defRPr>
            </a:lvl2pPr>
            <a:lvl3pPr marL="1143000" indent="-228600" eaLnBrk="0" hangingPunct="0">
              <a:spcBef>
                <a:spcPct val="20000"/>
              </a:spcBef>
              <a:defRPr sz="2200">
                <a:solidFill>
                  <a:schemeClr val="tx1"/>
                </a:solidFill>
                <a:latin typeface="Comic Sans MS" panose="030F0702030302020204" pitchFamily="66" charset="0"/>
                <a:ea typeface="Osaka"/>
                <a:cs typeface="Osaka"/>
              </a:defRPr>
            </a:lvl3pPr>
            <a:lvl4pPr marL="1600200" indent="-228600" eaLnBrk="0" hangingPunct="0">
              <a:spcBef>
                <a:spcPct val="20000"/>
              </a:spcBef>
              <a:defRPr sz="2000">
                <a:solidFill>
                  <a:schemeClr val="tx1"/>
                </a:solidFill>
                <a:latin typeface="Comic Sans MS" panose="030F0702030302020204" pitchFamily="66" charset="0"/>
                <a:ea typeface="Osaka"/>
                <a:cs typeface="Osaka"/>
              </a:defRPr>
            </a:lvl4pPr>
            <a:lvl5pPr marL="2057400" indent="-228600" eaLnBrk="0" hangingPunct="0">
              <a:spcBef>
                <a:spcPct val="20000"/>
              </a:spcBef>
              <a:defRPr sz="2000">
                <a:solidFill>
                  <a:schemeClr val="tx1"/>
                </a:solidFill>
                <a:latin typeface="Comic Sans MS" panose="030F0702030302020204" pitchFamily="66" charset="0"/>
                <a:ea typeface="Osaka"/>
                <a:cs typeface="Osaka"/>
              </a:defRPr>
            </a:lvl5pPr>
            <a:lvl6pPr marL="25146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6pPr>
            <a:lvl7pPr marL="29718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7pPr>
            <a:lvl8pPr marL="34290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8pPr>
            <a:lvl9pPr marL="38862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9pPr>
          </a:lstStyle>
          <a:p>
            <a:pPr marL="45720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If light passes into a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medium with a smaller index of refraction</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the angle of refraction is larger.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There is an angle of incidence for which the angle of refraction will be 90</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this is called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the critical angle:</a:t>
            </a:r>
          </a:p>
        </p:txBody>
      </p:sp>
      <p:sp>
        <p:nvSpPr>
          <p:cNvPr id="46083" name="Rectangle 6"/>
          <p:cNvSpPr>
            <a:spLocks noGrp="1" noChangeArrowheads="1"/>
          </p:cNvSpPr>
          <p:nvPr>
            <p:ph type="title"/>
          </p:nvPr>
        </p:nvSpPr>
        <p:spPr>
          <a:xfrm>
            <a:off x="1981200" y="0"/>
            <a:ext cx="8229600" cy="1371600"/>
          </a:xfrm>
        </p:spPr>
        <p:txBody>
          <a:bodyPr/>
          <a:lstStyle/>
          <a:p>
            <a:pPr eaLnBrk="1" hangingPunct="1"/>
            <a:r>
              <a:rPr lang="en-US" altLang="en-US" b="1" dirty="0">
                <a:solidFill>
                  <a:schemeClr val="accent2"/>
                </a:solidFill>
              </a:rPr>
              <a:t>32-7 Total Internal Reflection</a:t>
            </a:r>
          </a:p>
        </p:txBody>
      </p:sp>
      <p:pic>
        <p:nvPicPr>
          <p:cNvPr id="46084" name="Picture 8" descr="32-7"/>
          <p:cNvPicPr>
            <a:picLocks noChangeAspect="1" noChangeArrowheads="1"/>
          </p:cNvPicPr>
          <p:nvPr/>
        </p:nvPicPr>
        <p:blipFill>
          <a:blip r:embed="rId2">
            <a:extLst>
              <a:ext uri="{28A0092B-C50C-407E-A947-70E740481C1C}">
                <a14:useLocalDpi xmlns:a14="http://schemas.microsoft.com/office/drawing/2010/main" val="0"/>
              </a:ext>
            </a:extLst>
          </a:blip>
          <a:srcRect r="57103"/>
          <a:stretch>
            <a:fillRect/>
          </a:stretch>
        </p:blipFill>
        <p:spPr bwMode="auto">
          <a:xfrm>
            <a:off x="2715883" y="4414276"/>
            <a:ext cx="5974440" cy="15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784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7" descr="Figure_32_31"/>
          <p:cNvPicPr>
            <a:picLocks noChangeAspect="1" noChangeArrowheads="1"/>
          </p:cNvPicPr>
          <p:nvPr/>
        </p:nvPicPr>
        <p:blipFill>
          <a:blip r:embed="rId3">
            <a:extLst>
              <a:ext uri="{28A0092B-C50C-407E-A947-70E740481C1C}">
                <a14:useLocalDpi xmlns:a14="http://schemas.microsoft.com/office/drawing/2010/main" val="0"/>
              </a:ext>
            </a:extLst>
          </a:blip>
          <a:srcRect b="4460"/>
          <a:stretch>
            <a:fillRect/>
          </a:stretch>
        </p:blipFill>
        <p:spPr bwMode="auto">
          <a:xfrm>
            <a:off x="1641476" y="2749551"/>
            <a:ext cx="890587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p:cNvSpPr txBox="1">
            <a:spLocks noChangeArrowheads="1"/>
          </p:cNvSpPr>
          <p:nvPr/>
        </p:nvSpPr>
        <p:spPr bwMode="auto">
          <a:xfrm>
            <a:off x="2133600" y="1524000"/>
            <a:ext cx="7772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Comic Sans MS" panose="030F0702030302020204" pitchFamily="66" charset="0"/>
                <a:ea typeface="Osaka"/>
                <a:cs typeface="Osaka"/>
              </a:defRPr>
            </a:lvl1pPr>
            <a:lvl2pPr marL="742950" indent="-285750" eaLnBrk="0" hangingPunct="0">
              <a:spcBef>
                <a:spcPct val="20000"/>
              </a:spcBef>
              <a:defRPr sz="2400">
                <a:solidFill>
                  <a:schemeClr val="tx1"/>
                </a:solidFill>
                <a:latin typeface="Comic Sans MS" panose="030F0702030302020204" pitchFamily="66" charset="0"/>
                <a:ea typeface="Osaka"/>
                <a:cs typeface="Osaka"/>
              </a:defRPr>
            </a:lvl2pPr>
            <a:lvl3pPr marL="1143000" indent="-228600" eaLnBrk="0" hangingPunct="0">
              <a:spcBef>
                <a:spcPct val="20000"/>
              </a:spcBef>
              <a:defRPr sz="2200">
                <a:solidFill>
                  <a:schemeClr val="tx1"/>
                </a:solidFill>
                <a:latin typeface="Comic Sans MS" panose="030F0702030302020204" pitchFamily="66" charset="0"/>
                <a:ea typeface="Osaka"/>
                <a:cs typeface="Osaka"/>
              </a:defRPr>
            </a:lvl3pPr>
            <a:lvl4pPr marL="1600200" indent="-228600" eaLnBrk="0" hangingPunct="0">
              <a:spcBef>
                <a:spcPct val="20000"/>
              </a:spcBef>
              <a:defRPr sz="2000">
                <a:solidFill>
                  <a:schemeClr val="tx1"/>
                </a:solidFill>
                <a:latin typeface="Comic Sans MS" panose="030F0702030302020204" pitchFamily="66" charset="0"/>
                <a:ea typeface="Osaka"/>
                <a:cs typeface="Osaka"/>
              </a:defRPr>
            </a:lvl4pPr>
            <a:lvl5pPr marL="2057400" indent="-228600" eaLnBrk="0" hangingPunct="0">
              <a:spcBef>
                <a:spcPct val="20000"/>
              </a:spcBef>
              <a:defRPr sz="2000">
                <a:solidFill>
                  <a:schemeClr val="tx1"/>
                </a:solidFill>
                <a:latin typeface="Comic Sans MS" panose="030F0702030302020204" pitchFamily="66" charset="0"/>
                <a:ea typeface="Osaka"/>
                <a:cs typeface="Osaka"/>
              </a:defRPr>
            </a:lvl5pPr>
            <a:lvl6pPr marL="25146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6pPr>
            <a:lvl7pPr marL="29718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7pPr>
            <a:lvl8pPr marL="34290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8pPr>
            <a:lvl9pPr marL="38862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If the angle of incidence is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larger than the critical angle</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no refraction occurs. This is called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total internal reflection</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a:t>
            </a:r>
          </a:p>
        </p:txBody>
      </p:sp>
      <p:sp>
        <p:nvSpPr>
          <p:cNvPr id="47108" name="Rectangle 5"/>
          <p:cNvSpPr>
            <a:spLocks noGrp="1" noChangeArrowheads="1"/>
          </p:cNvSpPr>
          <p:nvPr>
            <p:ph type="title"/>
          </p:nvPr>
        </p:nvSpPr>
        <p:spPr>
          <a:xfrm>
            <a:off x="1981200" y="0"/>
            <a:ext cx="8229600" cy="1219200"/>
          </a:xfrm>
        </p:spPr>
        <p:txBody>
          <a:bodyPr/>
          <a:lstStyle/>
          <a:p>
            <a:pPr eaLnBrk="1" hangingPunct="1"/>
            <a:r>
              <a:rPr lang="en-US" altLang="en-US"/>
              <a:t>32-7 Total Internal Reflection; Fiber Optics</a:t>
            </a:r>
          </a:p>
        </p:txBody>
      </p:sp>
    </p:spTree>
    <p:extLst>
      <p:ext uri="{BB962C8B-B14F-4D97-AF65-F5344CB8AC3E}">
        <p14:creationId xmlns:p14="http://schemas.microsoft.com/office/powerpoint/2010/main" val="2285334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7" descr="Figure_32_32"/>
          <p:cNvPicPr>
            <a:picLocks noChangeAspect="1" noChangeArrowheads="1"/>
          </p:cNvPicPr>
          <p:nvPr/>
        </p:nvPicPr>
        <p:blipFill>
          <a:blip r:embed="rId3">
            <a:extLst>
              <a:ext uri="{28A0092B-C50C-407E-A947-70E740481C1C}">
                <a14:useLocalDpi xmlns:a14="http://schemas.microsoft.com/office/drawing/2010/main" val="0"/>
              </a:ext>
            </a:extLst>
          </a:blip>
          <a:srcRect b="17993"/>
          <a:stretch>
            <a:fillRect/>
          </a:stretch>
        </p:blipFill>
        <p:spPr bwMode="auto">
          <a:xfrm>
            <a:off x="1579865" y="3975995"/>
            <a:ext cx="8458200"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4"/>
          <p:cNvSpPr>
            <a:spLocks noGrp="1" noChangeArrowheads="1"/>
          </p:cNvSpPr>
          <p:nvPr>
            <p:ph type="title"/>
          </p:nvPr>
        </p:nvSpPr>
        <p:spPr>
          <a:xfrm>
            <a:off x="1981200" y="0"/>
            <a:ext cx="8229600" cy="1295400"/>
          </a:xfrm>
        </p:spPr>
        <p:txBody>
          <a:bodyPr/>
          <a:lstStyle/>
          <a:p>
            <a:pPr eaLnBrk="1" hangingPunct="1"/>
            <a:r>
              <a:rPr lang="en-US" altLang="en-US"/>
              <a:t>32-7 Total Internal Reflection; Fiber Optics</a:t>
            </a:r>
          </a:p>
        </p:txBody>
      </p:sp>
      <p:sp>
        <p:nvSpPr>
          <p:cNvPr id="48132" name="Text Box 5"/>
          <p:cNvSpPr txBox="1">
            <a:spLocks noChangeArrowheads="1"/>
          </p:cNvSpPr>
          <p:nvPr/>
        </p:nvSpPr>
        <p:spPr bwMode="auto">
          <a:xfrm>
            <a:off x="520440" y="1560007"/>
            <a:ext cx="105770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Comic Sans MS" panose="030F0702030302020204" pitchFamily="66" charset="0"/>
                <a:ea typeface="Osaka"/>
                <a:cs typeface="Osaka"/>
              </a:defRPr>
            </a:lvl1pPr>
            <a:lvl2pPr marL="742950" indent="-285750" eaLnBrk="0" hangingPunct="0">
              <a:spcBef>
                <a:spcPct val="20000"/>
              </a:spcBef>
              <a:defRPr sz="2400">
                <a:solidFill>
                  <a:schemeClr val="tx1"/>
                </a:solidFill>
                <a:latin typeface="Comic Sans MS" panose="030F0702030302020204" pitchFamily="66" charset="0"/>
                <a:ea typeface="Osaka"/>
                <a:cs typeface="Osaka"/>
              </a:defRPr>
            </a:lvl2pPr>
            <a:lvl3pPr marL="1143000" indent="-228600" eaLnBrk="0" hangingPunct="0">
              <a:spcBef>
                <a:spcPct val="20000"/>
              </a:spcBef>
              <a:defRPr sz="2200">
                <a:solidFill>
                  <a:schemeClr val="tx1"/>
                </a:solidFill>
                <a:latin typeface="Comic Sans MS" panose="030F0702030302020204" pitchFamily="66" charset="0"/>
                <a:ea typeface="Osaka"/>
                <a:cs typeface="Osaka"/>
              </a:defRPr>
            </a:lvl3pPr>
            <a:lvl4pPr marL="1600200" indent="-228600" eaLnBrk="0" hangingPunct="0">
              <a:spcBef>
                <a:spcPct val="20000"/>
              </a:spcBef>
              <a:defRPr sz="2000">
                <a:solidFill>
                  <a:schemeClr val="tx1"/>
                </a:solidFill>
                <a:latin typeface="Comic Sans MS" panose="030F0702030302020204" pitchFamily="66" charset="0"/>
                <a:ea typeface="Osaka"/>
                <a:cs typeface="Osaka"/>
              </a:defRPr>
            </a:lvl4pPr>
            <a:lvl5pPr marL="2057400" indent="-228600" eaLnBrk="0" hangingPunct="0">
              <a:spcBef>
                <a:spcPct val="20000"/>
              </a:spcBef>
              <a:defRPr sz="2000">
                <a:solidFill>
                  <a:schemeClr val="tx1"/>
                </a:solidFill>
                <a:latin typeface="Comic Sans MS" panose="030F0702030302020204" pitchFamily="66" charset="0"/>
                <a:ea typeface="Osaka"/>
                <a:cs typeface="Osaka"/>
              </a:defRPr>
            </a:lvl5pPr>
            <a:lvl6pPr marL="25146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6pPr>
            <a:lvl7pPr marL="29718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7pPr>
            <a:lvl8pPr marL="34290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8pPr>
            <a:lvl9pPr marL="38862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Conceptual Example 32-11: View up from under water.</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Describe what a person would see who looked up at the world from beneath the perfectly smooth surface of a lake or swimming pool.</a:t>
            </a:r>
          </a:p>
        </p:txBody>
      </p:sp>
    </p:spTree>
    <p:extLst>
      <p:ext uri="{BB962C8B-B14F-4D97-AF65-F5344CB8AC3E}">
        <p14:creationId xmlns:p14="http://schemas.microsoft.com/office/powerpoint/2010/main" val="1820965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074CA6-BDCC-4098-8C60-7E53CE79CD17}"/>
              </a:ext>
            </a:extLst>
          </p:cNvPr>
          <p:cNvSpPr>
            <a:spLocks noGrp="1"/>
          </p:cNvSpPr>
          <p:nvPr>
            <p:ph type="title"/>
          </p:nvPr>
        </p:nvSpPr>
        <p:spPr>
          <a:xfrm>
            <a:off x="64316" y="224304"/>
            <a:ext cx="10972800" cy="1143000"/>
          </a:xfrm>
        </p:spPr>
        <p:txBody>
          <a:bodyPr/>
          <a:lstStyle/>
          <a:p>
            <a:r>
              <a:rPr lang="en-US" dirty="0">
                <a:latin typeface="Comic Sans MS" panose="030F0702030302020204" pitchFamily="66" charset="0"/>
              </a:rPr>
              <a:t>Problem 59</a:t>
            </a:r>
          </a:p>
        </p:txBody>
      </p:sp>
      <p:sp>
        <p:nvSpPr>
          <p:cNvPr id="4" name="Content Placeholder 3">
            <a:extLst>
              <a:ext uri="{FF2B5EF4-FFF2-40B4-BE49-F238E27FC236}">
                <a16:creationId xmlns:a16="http://schemas.microsoft.com/office/drawing/2014/main" id="{7C0912A7-8AC6-4860-9FD0-891684F8688D}"/>
              </a:ext>
            </a:extLst>
          </p:cNvPr>
          <p:cNvSpPr>
            <a:spLocks noGrp="1"/>
          </p:cNvSpPr>
          <p:nvPr>
            <p:ph idx="1"/>
          </p:nvPr>
        </p:nvSpPr>
        <p:spPr/>
        <p:txBody>
          <a:bodyPr/>
          <a:lstStyle/>
          <a:p>
            <a:pPr marL="0" indent="0">
              <a:buNone/>
            </a:pPr>
            <a:r>
              <a:rPr lang="en-US" dirty="0">
                <a:latin typeface="Comic Sans MS" panose="030F0702030302020204" pitchFamily="66" charset="0"/>
              </a:rPr>
              <a:t>59.	(II) A beam of light is emitted in a pool of water from a depth of 72.0 cm. Where must it strike the air–water interface, relative to the spot directly above it, in order that the light does not exit the water?</a:t>
            </a:r>
          </a:p>
        </p:txBody>
      </p:sp>
    </p:spTree>
    <p:extLst>
      <p:ext uri="{BB962C8B-B14F-4D97-AF65-F5344CB8AC3E}">
        <p14:creationId xmlns:p14="http://schemas.microsoft.com/office/powerpoint/2010/main" val="4256233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Problem 60</a:t>
            </a:r>
          </a:p>
        </p:txBody>
      </p:sp>
      <mc:AlternateContent xmlns:mc="http://schemas.openxmlformats.org/markup-compatibility/2006" xmlns:a14="http://schemas.microsoft.com/office/drawing/2010/main">
        <mc:Choice Requires="a14">
          <p:sp>
            <p:nvSpPr>
              <p:cNvPr id="3" name="Rectangle 2"/>
              <p:cNvSpPr/>
              <p:nvPr/>
            </p:nvSpPr>
            <p:spPr>
              <a:xfrm>
                <a:off x="731520" y="1540317"/>
                <a:ext cx="9646343" cy="4042902"/>
              </a:xfrm>
              <a:prstGeom prst="rect">
                <a:avLst/>
              </a:prstGeom>
            </p:spPr>
            <p:txBody>
              <a:bodyPr wrap="square">
                <a:spAutoFit/>
              </a:bodyPr>
              <a:lstStyle/>
              <a:p>
                <a:pPr marL="203200" marR="0" lvl="0" indent="-203200" algn="just" defTabSz="914400" rtl="0" eaLnBrk="1" fontAlgn="auto" latinLnBrk="0" hangingPunct="1">
                  <a:lnSpc>
                    <a:spcPct val="150000"/>
                  </a:lnSpc>
                  <a:spcBef>
                    <a:spcPts val="1440"/>
                  </a:spcBef>
                  <a:spcAft>
                    <a:spcPts val="1440"/>
                  </a:spcAft>
                  <a:buClrTx/>
                  <a:buSzTx/>
                  <a:buFontTx/>
                  <a:buNone/>
                  <a:tabLst>
                    <a:tab pos="114300" algn="dec"/>
                  </a:tabLst>
                  <a:defRPr/>
                </a:pPr>
                <a:r>
                  <a:rPr kumimoji="0" lang="en-US" sz="2400" b="1" i="0" u="none" strike="noStrike" kern="1200" cap="none" spc="0" normalizeH="0" baseline="0" noProof="0" dirty="0">
                    <a:ln>
                      <a:noFill/>
                    </a:ln>
                    <a:solidFill>
                      <a:srgbClr val="000000"/>
                    </a:solidFill>
                    <a:effectLst/>
                    <a:uLnTx/>
                    <a:uFillTx/>
                    <a:latin typeface="Comic Sans MS"/>
                    <a:ea typeface="Times New Roman" panose="02020603050405020304" pitchFamily="18" charset="0"/>
                    <a:cs typeface="+mn-cs"/>
                  </a:rPr>
                  <a:t>60.	(II) A ray of light, after entering a light fiber, reflects at an angle of 14.5° with the long axis of the fiber, as in Fig. 32–56. Calculate the distance along the axis of the fiber that the light ray travels between successive reflections off the sides of the fiber. Assume that the fiber has an index of refraction of 1.55 and is 1.40</a:t>
                </a:r>
                <a14:m>
                  <m:oMath xmlns:m="http://schemas.openxmlformats.org/officeDocument/2006/math">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p>
                      <m:sSupPr>
                        <m:ctrlP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𝟏𝟎</m:t>
                        </m:r>
                      </m:e>
                      <m:sup>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𝟒</m:t>
                        </m:r>
                      </m:sup>
                    </m:sSup>
                  </m:oMath>
                </a14:m>
                <a:r>
                  <a:rPr kumimoji="0" lang="en-US" sz="2400" b="1" i="0" u="none" strike="noStrike" kern="1200" cap="none" spc="0" normalizeH="0" baseline="0" noProof="0" dirty="0">
                    <a:ln>
                      <a:noFill/>
                    </a:ln>
                    <a:solidFill>
                      <a:srgbClr val="000000"/>
                    </a:solidFill>
                    <a:effectLst/>
                    <a:uLnTx/>
                    <a:uFillTx/>
                    <a:latin typeface="Comic Sans MS"/>
                    <a:ea typeface="Times New Roman" panose="02020603050405020304" pitchFamily="18" charset="0"/>
                    <a:cs typeface="+mn-cs"/>
                  </a:rPr>
                  <a:t>m  in diameter.</a:t>
                </a:r>
                <a:endParaRPr kumimoji="0" lang="en-US" sz="2400" b="0" i="0" u="none" strike="noStrike" kern="1200" cap="none" spc="0" normalizeH="0" baseline="0" noProof="0" dirty="0">
                  <a:ln>
                    <a:noFill/>
                  </a:ln>
                  <a:solidFill>
                    <a:srgbClr val="000000"/>
                  </a:solidFill>
                  <a:effectLst/>
                  <a:uLnTx/>
                  <a:uFillTx/>
                  <a:latin typeface="Comic Sans MS"/>
                  <a:ea typeface="Times New Roman" panose="02020603050405020304" pitchFamily="18" charset="0"/>
                  <a:cs typeface="+mn-cs"/>
                </a:endParaRPr>
              </a:p>
            </p:txBody>
          </p:sp>
        </mc:Choice>
        <mc:Fallback xmlns="">
          <p:sp>
            <p:nvSpPr>
              <p:cNvPr id="3" name="Rectangle 2"/>
              <p:cNvSpPr>
                <a:spLocks noRot="1" noChangeAspect="1" noMove="1" noResize="1" noEditPoints="1" noAdjustHandles="1" noChangeArrowheads="1" noChangeShapeType="1" noTextEdit="1"/>
              </p:cNvSpPr>
              <p:nvPr/>
            </p:nvSpPr>
            <p:spPr>
              <a:xfrm>
                <a:off x="731520" y="1540317"/>
                <a:ext cx="9646343" cy="4042902"/>
              </a:xfrm>
              <a:prstGeom prst="rect">
                <a:avLst/>
              </a:prstGeom>
              <a:blipFill>
                <a:blip r:embed="rId3"/>
                <a:stretch>
                  <a:fillRect l="-948" r="-948"/>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3430553" y="5268998"/>
            <a:ext cx="4833882" cy="855687"/>
          </a:xfrm>
          <a:prstGeom prst="rect">
            <a:avLst/>
          </a:prstGeom>
        </p:spPr>
      </p:pic>
    </p:spTree>
    <p:extLst>
      <p:ext uri="{BB962C8B-B14F-4D97-AF65-F5344CB8AC3E}">
        <p14:creationId xmlns:p14="http://schemas.microsoft.com/office/powerpoint/2010/main" val="595064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1180407" y="2171700"/>
            <a:ext cx="9692639" cy="283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4813" indent="-404813" eaLnBrk="0" hangingPunct="0">
              <a:spcBef>
                <a:spcPct val="20000"/>
              </a:spcBef>
              <a:buFont typeface="Arial" panose="020B0604020202020204" pitchFamily="34" charset="0"/>
              <a:buChar char="•"/>
              <a:tabLst>
                <a:tab pos="465138" algn="l"/>
              </a:tabLst>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tabLst>
                <a:tab pos="465138" algn="l"/>
              </a:tabLst>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tabLst>
                <a:tab pos="465138" algn="l"/>
              </a:tabLst>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tabLst>
                <a:tab pos="465138" algn="l"/>
              </a:tabLst>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tabLst>
                <a:tab pos="4651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651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651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651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65138" algn="l"/>
              </a:tabLst>
              <a:defRPr sz="2000">
                <a:solidFill>
                  <a:schemeClr val="tx1"/>
                </a:solidFill>
                <a:latin typeface="Calibri" panose="020F0502020204030204" pitchFamily="34" charset="0"/>
                <a:ea typeface="MS PGothic" panose="020B0600070205080204" pitchFamily="34" charset="-128"/>
              </a:defRPr>
            </a:lvl9pPr>
          </a:lstStyle>
          <a:p>
            <a:pPr marL="303610" marR="0" lvl="0" indent="-303610" algn="l" defTabSz="685800" rtl="0" eaLnBrk="1" fontAlgn="base" latinLnBrk="0" hangingPunct="1">
              <a:lnSpc>
                <a:spcPct val="100000"/>
              </a:lnSpc>
              <a:spcBef>
                <a:spcPct val="50000"/>
              </a:spcBef>
              <a:spcAft>
                <a:spcPct val="0"/>
              </a:spcAft>
              <a:buClrTx/>
              <a:buSzTx/>
              <a:buFont typeface="Arial" panose="020B0604020202020204" pitchFamily="34" charset="0"/>
              <a:buNone/>
              <a:tabLst>
                <a:tab pos="348854" algn="l"/>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We </a:t>
            </a:r>
            <a:r>
              <a:rPr kumimoji="0" lang="en-US" altLang="en-US" sz="2100" b="1" i="0" u="sng" strike="noStrike" kern="1200" cap="none" spc="0" normalizeH="0" baseline="0" noProof="0" dirty="0">
                <a:ln>
                  <a:noFill/>
                </a:ln>
                <a:solidFill>
                  <a:srgbClr val="FF0000"/>
                </a:solidFill>
                <a:effectLst/>
                <a:uLnTx/>
                <a:uFillTx/>
                <a:latin typeface="Comic Sans MS" panose="030F0702030302020204" pitchFamily="66" charset="0"/>
                <a:ea typeface="Osaka"/>
                <a:cs typeface="Osaka"/>
              </a:rPr>
              <a:t>use ray diagrams to determine where an image will be</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 For mirrors, we use three key rays, all of which begin on the object:</a:t>
            </a:r>
          </a:p>
          <a:p>
            <a:pPr marL="303610" marR="0" lvl="0" indent="-303610" algn="l" defTabSz="685800" rtl="0" eaLnBrk="1" fontAlgn="base" latinLnBrk="0" hangingPunct="1">
              <a:lnSpc>
                <a:spcPct val="100000"/>
              </a:lnSpc>
              <a:spcBef>
                <a:spcPct val="50000"/>
              </a:spcBef>
              <a:spcAft>
                <a:spcPct val="0"/>
              </a:spcAft>
              <a:buClrTx/>
              <a:buSzTx/>
              <a:buFontTx/>
              <a:buAutoNum type="arabicPeriod"/>
              <a:tabLst>
                <a:tab pos="348854" algn="l"/>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A </a:t>
            </a:r>
            <a:r>
              <a:rPr kumimoji="0" lang="en-US" altLang="en-US" sz="2100" b="1" i="0" u="none" strike="noStrike" kern="1200" cap="none" spc="0" normalizeH="0" baseline="0" noProof="0" dirty="0">
                <a:ln>
                  <a:noFill/>
                </a:ln>
                <a:solidFill>
                  <a:srgbClr val="C00000"/>
                </a:solidFill>
                <a:effectLst/>
                <a:uLnTx/>
                <a:uFillTx/>
                <a:latin typeface="Comic Sans MS" panose="030F0702030302020204" pitchFamily="66" charset="0"/>
                <a:ea typeface="Osaka"/>
                <a:cs typeface="Osaka"/>
              </a:rPr>
              <a:t>ray</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 </a:t>
            </a:r>
            <a:r>
              <a:rPr kumimoji="0" lang="en-US" altLang="en-US" sz="2100" b="1" i="0" u="none" strike="noStrike" kern="1200" cap="none" spc="0" normalizeH="0" baseline="0" noProof="0" dirty="0">
                <a:ln>
                  <a:noFill/>
                </a:ln>
                <a:solidFill>
                  <a:srgbClr val="C00000"/>
                </a:solidFill>
                <a:effectLst/>
                <a:uLnTx/>
                <a:uFillTx/>
                <a:latin typeface="Comic Sans MS" panose="030F0702030302020204" pitchFamily="66" charset="0"/>
                <a:ea typeface="Osaka"/>
                <a:cs typeface="Osaka"/>
              </a:rPr>
              <a:t>parallel </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to the axis; after </a:t>
            </a:r>
            <a:r>
              <a:rPr kumimoji="0" lang="en-US" altLang="en-US" sz="2100" b="1" i="0" u="none" strike="noStrike" kern="1200" cap="none" spc="0" normalizeH="0" baseline="0" noProof="0" dirty="0">
                <a:ln>
                  <a:noFill/>
                </a:ln>
                <a:solidFill>
                  <a:srgbClr val="C00000"/>
                </a:solidFill>
                <a:effectLst/>
                <a:uLnTx/>
                <a:uFillTx/>
                <a:latin typeface="Comic Sans MS" panose="030F0702030302020204" pitchFamily="66" charset="0"/>
                <a:ea typeface="Osaka"/>
                <a:cs typeface="Osaka"/>
              </a:rPr>
              <a:t>reflection it passes through the focal point.</a:t>
            </a:r>
          </a:p>
          <a:p>
            <a:pPr marL="303610" marR="0" lvl="0" indent="-303610" algn="l" defTabSz="685800" rtl="0" eaLnBrk="1" fontAlgn="base" latinLnBrk="0" hangingPunct="1">
              <a:lnSpc>
                <a:spcPct val="100000"/>
              </a:lnSpc>
              <a:spcBef>
                <a:spcPct val="50000"/>
              </a:spcBef>
              <a:spcAft>
                <a:spcPct val="0"/>
              </a:spcAft>
              <a:buClrTx/>
              <a:buSzTx/>
              <a:buFontTx/>
              <a:buAutoNum type="arabicPeriod"/>
              <a:tabLst>
                <a:tab pos="348854" algn="l"/>
              </a:tabLst>
              <a:defRPr/>
            </a:pPr>
            <a:r>
              <a:rPr kumimoji="0" lang="en-US" altLang="en-US" sz="2100" b="1" i="0" u="none" strike="noStrike" kern="1200" cap="none" spc="0" normalizeH="0" baseline="0" noProof="0" dirty="0">
                <a:ln>
                  <a:noFill/>
                </a:ln>
                <a:solidFill>
                  <a:srgbClr val="C00000"/>
                </a:solidFill>
                <a:effectLst/>
                <a:uLnTx/>
                <a:uFillTx/>
                <a:latin typeface="Comic Sans MS" panose="030F0702030302020204" pitchFamily="66" charset="0"/>
                <a:ea typeface="Osaka"/>
                <a:cs typeface="Osaka"/>
              </a:rPr>
              <a:t>A ray through the focal point</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 after reflection </a:t>
            </a:r>
            <a:r>
              <a:rPr kumimoji="0" lang="en-US" altLang="en-US" sz="2100" b="1" i="0" u="none" strike="noStrike" kern="1200" cap="none" spc="0" normalizeH="0" baseline="0" noProof="0" dirty="0">
                <a:ln>
                  <a:noFill/>
                </a:ln>
                <a:solidFill>
                  <a:srgbClr val="C00000"/>
                </a:solidFill>
                <a:effectLst/>
                <a:uLnTx/>
                <a:uFillTx/>
                <a:latin typeface="Comic Sans MS" panose="030F0702030302020204" pitchFamily="66" charset="0"/>
                <a:ea typeface="Osaka"/>
                <a:cs typeface="Osaka"/>
              </a:rPr>
              <a:t>it is parallel to the axis</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a:t>
            </a:r>
          </a:p>
          <a:p>
            <a:pPr marL="303610" marR="0" lvl="0" indent="-303610" algn="l" defTabSz="685800" rtl="0" eaLnBrk="1" fontAlgn="base" latinLnBrk="0" hangingPunct="1">
              <a:lnSpc>
                <a:spcPct val="100000"/>
              </a:lnSpc>
              <a:spcBef>
                <a:spcPct val="50000"/>
              </a:spcBef>
              <a:spcAft>
                <a:spcPct val="0"/>
              </a:spcAft>
              <a:buClrTx/>
              <a:buSzTx/>
              <a:buFontTx/>
              <a:buAutoNum type="arabicPeriod"/>
              <a:tabLst>
                <a:tab pos="348854" algn="l"/>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A </a:t>
            </a:r>
            <a:r>
              <a:rPr kumimoji="0" lang="en-US" altLang="en-US" sz="2100" b="1" i="0" u="none" strike="noStrike" kern="1200" cap="none" spc="0" normalizeH="0" baseline="0" noProof="0" dirty="0">
                <a:ln>
                  <a:noFill/>
                </a:ln>
                <a:solidFill>
                  <a:srgbClr val="C00000"/>
                </a:solidFill>
                <a:effectLst/>
                <a:uLnTx/>
                <a:uFillTx/>
                <a:latin typeface="Comic Sans MS" panose="030F0702030302020204" pitchFamily="66" charset="0"/>
                <a:ea typeface="Osaka"/>
                <a:cs typeface="Osaka"/>
              </a:rPr>
              <a:t>ray perpendicular</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 to the mirror; it </a:t>
            </a:r>
            <a:r>
              <a:rPr kumimoji="0" lang="en-US" altLang="en-US" sz="2100" b="1" i="0" u="none" strike="noStrike" kern="1200" cap="none" spc="0" normalizeH="0" baseline="0" noProof="0" dirty="0">
                <a:ln>
                  <a:noFill/>
                </a:ln>
                <a:solidFill>
                  <a:srgbClr val="C00000"/>
                </a:solidFill>
                <a:effectLst/>
                <a:uLnTx/>
                <a:uFillTx/>
                <a:latin typeface="Comic Sans MS" panose="030F0702030302020204" pitchFamily="66" charset="0"/>
                <a:ea typeface="Osaka"/>
                <a:cs typeface="Osaka"/>
              </a:rPr>
              <a:t>reflects back on itself</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a:t>
            </a:r>
          </a:p>
        </p:txBody>
      </p:sp>
      <p:sp>
        <p:nvSpPr>
          <p:cNvPr id="113667" name="Rectangle 4"/>
          <p:cNvSpPr>
            <a:spLocks noGrp="1" noChangeArrowheads="1"/>
          </p:cNvSpPr>
          <p:nvPr>
            <p:ph type="title"/>
          </p:nvPr>
        </p:nvSpPr>
        <p:spPr>
          <a:xfrm>
            <a:off x="2924435" y="222106"/>
            <a:ext cx="6172200" cy="857250"/>
          </a:xfrm>
        </p:spPr>
        <p:txBody>
          <a:bodyPr rtlCol="0">
            <a:normAutofit fontScale="90000"/>
          </a:bodyPr>
          <a:lstStyle/>
          <a:p>
            <a:pPr eaLnBrk="1" fontAlgn="auto" hangingPunct="1">
              <a:spcAft>
                <a:spcPts val="0"/>
              </a:spcAft>
              <a:defRPr/>
            </a:pPr>
            <a:r>
              <a:rPr lang="en-US" altLang="en-US" dirty="0">
                <a:solidFill>
                  <a:schemeClr val="tx2">
                    <a:lumMod val="75000"/>
                  </a:schemeClr>
                </a:solidFill>
                <a:latin typeface="Comic Sans MS" panose="030F0702030302020204" pitchFamily="66" charset="0"/>
                <a:ea typeface="+mj-ea"/>
              </a:rPr>
              <a:t>32-3 Formation of Images by Spherical Mirrors</a:t>
            </a:r>
          </a:p>
        </p:txBody>
      </p:sp>
    </p:spTree>
    <p:extLst>
      <p:ext uri="{BB962C8B-B14F-4D97-AF65-F5344CB8AC3E}">
        <p14:creationId xmlns:p14="http://schemas.microsoft.com/office/powerpoint/2010/main" val="64899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              Problem 60 Solution</a:t>
            </a:r>
            <a:endParaRPr lang="en-US" dirty="0"/>
          </a:p>
        </p:txBody>
      </p:sp>
      <p:pic>
        <p:nvPicPr>
          <p:cNvPr id="6" name="Content Placeholder 5"/>
          <p:cNvPicPr>
            <a:picLocks noGrp="1" noChangeAspect="1"/>
          </p:cNvPicPr>
          <p:nvPr>
            <p:ph idx="1"/>
          </p:nvPr>
        </p:nvPicPr>
        <p:blipFill>
          <a:blip r:embed="rId2"/>
          <a:stretch>
            <a:fillRect/>
          </a:stretch>
        </p:blipFill>
        <p:spPr>
          <a:xfrm>
            <a:off x="412376" y="2150081"/>
            <a:ext cx="11663083" cy="2359166"/>
          </a:xfrm>
          <a:prstGeom prst="rect">
            <a:avLst/>
          </a:prstGeom>
        </p:spPr>
      </p:pic>
    </p:spTree>
    <p:extLst>
      <p:ext uri="{BB962C8B-B14F-4D97-AF65-F5344CB8AC3E}">
        <p14:creationId xmlns:p14="http://schemas.microsoft.com/office/powerpoint/2010/main" val="2614627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900146" y="207841"/>
            <a:ext cx="6172200" cy="857250"/>
          </a:xfrm>
        </p:spPr>
        <p:txBody>
          <a:bodyPr rtlCol="0">
            <a:normAutofit/>
          </a:bodyPr>
          <a:lstStyle/>
          <a:p>
            <a:pPr eaLnBrk="1" fontAlgn="auto" hangingPunct="1">
              <a:spcAft>
                <a:spcPts val="0"/>
              </a:spcAft>
              <a:defRPr/>
            </a:pPr>
            <a:r>
              <a:rPr lang="en-US" altLang="en-US" dirty="0">
                <a:solidFill>
                  <a:schemeClr val="tx2">
                    <a:lumMod val="75000"/>
                  </a:schemeClr>
                </a:solidFill>
                <a:latin typeface="Comic Sans MS" panose="030F0702030302020204" pitchFamily="66" charset="0"/>
                <a:ea typeface="+mj-ea"/>
              </a:rPr>
              <a:t>Mirror Equation</a:t>
            </a:r>
          </a:p>
        </p:txBody>
      </p:sp>
      <p:graphicFrame>
        <p:nvGraphicFramePr>
          <p:cNvPr id="119812" name="Group 4"/>
          <p:cNvGraphicFramePr>
            <a:graphicFrameLocks noGrp="1"/>
          </p:cNvGraphicFramePr>
          <p:nvPr/>
        </p:nvGraphicFramePr>
        <p:xfrm>
          <a:off x="3620221" y="2701637"/>
          <a:ext cx="6687561" cy="2947328"/>
        </p:xfrm>
        <a:graphic>
          <a:graphicData uri="http://schemas.openxmlformats.org/drawingml/2006/table">
            <a:tbl>
              <a:tblPr/>
              <a:tblGrid>
                <a:gridCol w="2299584">
                  <a:extLst>
                    <a:ext uri="{9D8B030D-6E8A-4147-A177-3AD203B41FA5}">
                      <a16:colId xmlns:a16="http://schemas.microsoft.com/office/drawing/2014/main" val="20000"/>
                    </a:ext>
                  </a:extLst>
                </a:gridCol>
                <a:gridCol w="1820198">
                  <a:extLst>
                    <a:ext uri="{9D8B030D-6E8A-4147-A177-3AD203B41FA5}">
                      <a16:colId xmlns:a16="http://schemas.microsoft.com/office/drawing/2014/main" val="20001"/>
                    </a:ext>
                  </a:extLst>
                </a:gridCol>
                <a:gridCol w="2567779">
                  <a:extLst>
                    <a:ext uri="{9D8B030D-6E8A-4147-A177-3AD203B41FA5}">
                      <a16:colId xmlns:a16="http://schemas.microsoft.com/office/drawing/2014/main" val="20002"/>
                    </a:ext>
                  </a:extLst>
                </a:gridCol>
              </a:tblGrid>
              <a:tr h="503886">
                <a:tc gridSpan="3">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100" b="0" i="0" u="none" strike="noStrike" cap="none" normalizeH="0" baseline="0" dirty="0">
                          <a:ln>
                            <a:noFill/>
                          </a:ln>
                          <a:solidFill>
                            <a:srgbClr val="FF0000"/>
                          </a:solidFill>
                          <a:effectLst/>
                          <a:latin typeface="Comic Sans MS" pitchFamily="66" charset="0"/>
                          <a:ea typeface="Osaka" pitchFamily="-84" charset="-128"/>
                        </a:rPr>
                        <a:t>Sign Conventions for Mirrors</a:t>
                      </a:r>
                      <a:endParaRPr kumimoji="0" lang="en-US" altLang="en-US" sz="1800" b="0" i="0" u="none" strike="noStrike" cap="none" normalizeH="0" baseline="0" dirty="0">
                        <a:ln>
                          <a:noFill/>
                        </a:ln>
                        <a:solidFill>
                          <a:srgbClr val="FF0000"/>
                        </a:solidFill>
                        <a:effectLst/>
                        <a:latin typeface="Comic Sans MS" pitchFamily="66" charset="0"/>
                        <a:ea typeface="Osaka" pitchFamily="-84" charset="-128"/>
                      </a:endParaRPr>
                    </a:p>
                  </a:txBody>
                  <a:tcPr marL="51440" marR="51440" marT="34289" marB="3428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4406">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omic Sans MS" pitchFamily="66" charset="0"/>
                          <a:ea typeface="Osaka" pitchFamily="-84" charset="-128"/>
                        </a:rPr>
                        <a:t>Quantity</a:t>
                      </a:r>
                    </a:p>
                  </a:txBody>
                  <a:tcPr marL="51440" marR="51440" marT="34289" marB="342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omic Sans MS" pitchFamily="66" charset="0"/>
                          <a:ea typeface="Osaka" pitchFamily="-84" charset="-128"/>
                        </a:rPr>
                        <a:t>Positive </a:t>
                      </a:r>
                      <a:r>
                        <a:rPr kumimoji="0" lang="ja-JP" altLang="en-US" sz="1800" b="0" i="0" u="none" strike="noStrike" cap="none" normalizeH="0" baseline="0" dirty="0">
                          <a:ln>
                            <a:noFill/>
                          </a:ln>
                          <a:solidFill>
                            <a:schemeClr val="tx1"/>
                          </a:solidFill>
                          <a:effectLst/>
                          <a:latin typeface="Comic Sans MS" pitchFamily="66" charset="0"/>
                          <a:ea typeface="Osaka" pitchFamily="-84" charset="-128"/>
                        </a:rPr>
                        <a:t>“</a:t>
                      </a:r>
                      <a:r>
                        <a:rPr kumimoji="0" lang="en-US" altLang="ja-JP" sz="3600" b="0" i="0" u="none" strike="noStrike" cap="none" normalizeH="0" baseline="0" dirty="0">
                          <a:ln>
                            <a:noFill/>
                          </a:ln>
                          <a:solidFill>
                            <a:schemeClr val="tx1"/>
                          </a:solidFill>
                          <a:effectLst/>
                          <a:latin typeface="Comic Sans MS" pitchFamily="66" charset="0"/>
                          <a:ea typeface="Osaka" pitchFamily="-84" charset="-128"/>
                        </a:rPr>
                        <a:t>+</a:t>
                      </a:r>
                      <a:r>
                        <a:rPr kumimoji="0" lang="ja-JP" altLang="en-US" sz="1800" b="0" i="0" u="none" strike="noStrike" cap="none" normalizeH="0" baseline="0" dirty="0">
                          <a:ln>
                            <a:noFill/>
                          </a:ln>
                          <a:solidFill>
                            <a:schemeClr val="tx1"/>
                          </a:solidFill>
                          <a:effectLst/>
                          <a:latin typeface="Comic Sans MS" pitchFamily="66" charset="0"/>
                          <a:ea typeface="Osaka" pitchFamily="-84" charset="-128"/>
                        </a:rPr>
                        <a:t>”</a:t>
                      </a:r>
                      <a:endParaRPr kumimoji="0" lang="en-US" altLang="en-US" sz="3600" b="0" i="0" u="none" strike="noStrike" cap="none" normalizeH="0" baseline="0" dirty="0">
                        <a:ln>
                          <a:noFill/>
                        </a:ln>
                        <a:solidFill>
                          <a:schemeClr val="tx1"/>
                        </a:solidFill>
                        <a:effectLst/>
                        <a:latin typeface="Comic Sans MS" pitchFamily="66" charset="0"/>
                        <a:ea typeface="Osaka" pitchFamily="-84" charset="-128"/>
                      </a:endParaRPr>
                    </a:p>
                  </a:txBody>
                  <a:tcPr marL="51440" marR="51440"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omic Sans MS" pitchFamily="66" charset="0"/>
                          <a:ea typeface="Osaka" pitchFamily="-84" charset="-128"/>
                        </a:rPr>
                        <a:t>Negative </a:t>
                      </a:r>
                      <a:r>
                        <a:rPr kumimoji="0" lang="ja-JP" altLang="en-US" sz="1800" b="0" i="0" u="none" strike="noStrike" cap="none" normalizeH="0" baseline="0" dirty="0">
                          <a:ln>
                            <a:noFill/>
                          </a:ln>
                          <a:solidFill>
                            <a:schemeClr val="tx1"/>
                          </a:solidFill>
                          <a:effectLst/>
                          <a:latin typeface="Comic Sans MS" pitchFamily="66" charset="0"/>
                          <a:ea typeface="Osaka" pitchFamily="-84" charset="-128"/>
                        </a:rPr>
                        <a:t>“</a:t>
                      </a:r>
                      <a:r>
                        <a:rPr kumimoji="0" lang="en-US" altLang="ja-JP" sz="3600" b="0" i="0" u="none" strike="noStrike" cap="none" normalizeH="0" baseline="0" dirty="0">
                          <a:ln>
                            <a:noFill/>
                          </a:ln>
                          <a:solidFill>
                            <a:schemeClr val="tx1"/>
                          </a:solidFill>
                          <a:effectLst/>
                          <a:latin typeface="Comic Sans MS" pitchFamily="66" charset="0"/>
                          <a:ea typeface="Osaka" pitchFamily="-84" charset="-128"/>
                        </a:rPr>
                        <a:t>-</a:t>
                      </a:r>
                      <a:r>
                        <a:rPr kumimoji="0" lang="ja-JP" altLang="en-US" sz="1800" b="0" i="0" u="none" strike="noStrike" cap="none" normalizeH="0" baseline="0" dirty="0">
                          <a:ln>
                            <a:noFill/>
                          </a:ln>
                          <a:solidFill>
                            <a:schemeClr val="tx1"/>
                          </a:solidFill>
                          <a:effectLst/>
                          <a:latin typeface="Comic Sans MS" pitchFamily="66" charset="0"/>
                          <a:ea typeface="Osaka" pitchFamily="-84" charset="-128"/>
                        </a:rPr>
                        <a:t>”</a:t>
                      </a:r>
                      <a:endParaRPr kumimoji="0" lang="en-US" altLang="en-US" sz="3600" b="0" i="0" u="none" strike="noStrike" cap="none" normalizeH="0" baseline="0" dirty="0">
                        <a:ln>
                          <a:noFill/>
                        </a:ln>
                        <a:solidFill>
                          <a:schemeClr val="tx1"/>
                        </a:solidFill>
                        <a:effectLst/>
                        <a:latin typeface="Comic Sans MS" pitchFamily="66" charset="0"/>
                        <a:ea typeface="Osaka" pitchFamily="-84" charset="-128"/>
                      </a:endParaRPr>
                    </a:p>
                  </a:txBody>
                  <a:tcPr marL="51440" marR="51440" marT="34289" marB="342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1187">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rgbClr val="0908FF"/>
                          </a:solidFill>
                          <a:effectLst/>
                          <a:latin typeface="Comic Sans MS" pitchFamily="66" charset="0"/>
                          <a:ea typeface="Osaka" pitchFamily="-84" charset="-128"/>
                        </a:rPr>
                        <a:t>Object distance d</a:t>
                      </a:r>
                      <a:r>
                        <a:rPr kumimoji="0" lang="en-US" altLang="en-US" sz="1800" b="0" i="0" u="none" strike="noStrike" cap="none" normalizeH="0" baseline="-25000" dirty="0">
                          <a:ln>
                            <a:noFill/>
                          </a:ln>
                          <a:solidFill>
                            <a:srgbClr val="0908FF"/>
                          </a:solidFill>
                          <a:effectLst/>
                          <a:latin typeface="Comic Sans MS" pitchFamily="66" charset="0"/>
                          <a:ea typeface="Osaka" pitchFamily="-84" charset="-128"/>
                        </a:rPr>
                        <a:t>0</a:t>
                      </a:r>
                      <a:endParaRPr kumimoji="0" lang="en-US" altLang="en-US" sz="1800" b="0" i="0" u="none" strike="noStrike" cap="none" normalizeH="0" baseline="-25000" dirty="0">
                        <a:ln>
                          <a:noFill/>
                        </a:ln>
                        <a:solidFill>
                          <a:schemeClr val="tx1"/>
                        </a:solidFill>
                        <a:effectLst/>
                        <a:latin typeface="Comic Sans MS" pitchFamily="66" charset="0"/>
                        <a:ea typeface="Osaka" pitchFamily="-84" charset="-128"/>
                      </a:endParaRPr>
                    </a:p>
                  </a:txBody>
                  <a:tcPr marL="51440" marR="5144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itchFamily="66" charset="0"/>
                          <a:ea typeface="Osaka" pitchFamily="-84" charset="-128"/>
                        </a:rPr>
                        <a:t>Real</a:t>
                      </a:r>
                    </a:p>
                  </a:txBody>
                  <a:tcPr marL="51440" marR="51440"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itchFamily="66" charset="0"/>
                          <a:ea typeface="Osaka" pitchFamily="-84" charset="-128"/>
                        </a:rPr>
                        <a:t>Virtual</a:t>
                      </a:r>
                    </a:p>
                  </a:txBody>
                  <a:tcPr marL="51440" marR="51440" marT="34289" marB="342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3444">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rgbClr val="9625B8"/>
                          </a:solidFill>
                          <a:effectLst/>
                          <a:latin typeface="Comic Sans MS" pitchFamily="66" charset="0"/>
                          <a:ea typeface="Osaka" pitchFamily="-84" charset="-128"/>
                        </a:rPr>
                        <a:t>Image distance, d</a:t>
                      </a:r>
                      <a:r>
                        <a:rPr kumimoji="0" lang="en-US" altLang="en-US" sz="1800" b="0" i="0" u="none" strike="noStrike" cap="none" normalizeH="0" baseline="-25000">
                          <a:ln>
                            <a:noFill/>
                          </a:ln>
                          <a:solidFill>
                            <a:srgbClr val="9625B8"/>
                          </a:solidFill>
                          <a:effectLst/>
                          <a:latin typeface="Comic Sans MS" pitchFamily="66" charset="0"/>
                          <a:ea typeface="Osaka" pitchFamily="-84" charset="-128"/>
                        </a:rPr>
                        <a:t>i</a:t>
                      </a:r>
                      <a:endParaRPr kumimoji="0" lang="en-US" altLang="en-US" sz="1800" b="0" i="0" u="none" strike="noStrike" cap="none" normalizeH="0" baseline="-25000">
                        <a:ln>
                          <a:noFill/>
                        </a:ln>
                        <a:solidFill>
                          <a:schemeClr val="tx1"/>
                        </a:solidFill>
                        <a:effectLst/>
                        <a:latin typeface="Comic Sans MS" pitchFamily="66" charset="0"/>
                        <a:ea typeface="Osaka" pitchFamily="-84" charset="-128"/>
                      </a:endParaRPr>
                    </a:p>
                  </a:txBody>
                  <a:tcPr marL="51440" marR="5144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itchFamily="66" charset="0"/>
                          <a:ea typeface="Osaka" pitchFamily="-84" charset="-128"/>
                        </a:rPr>
                        <a:t>Real</a:t>
                      </a:r>
                    </a:p>
                  </a:txBody>
                  <a:tcPr marL="51440" marR="51440"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itchFamily="66" charset="0"/>
                          <a:ea typeface="Osaka" pitchFamily="-84" charset="-128"/>
                        </a:rPr>
                        <a:t>Virtual</a:t>
                      </a:r>
                    </a:p>
                  </a:txBody>
                  <a:tcPr marL="51440" marR="51440" marT="34289" marB="342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8003">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rgbClr val="08820E"/>
                          </a:solidFill>
                          <a:effectLst/>
                          <a:latin typeface="Comic Sans MS" pitchFamily="66" charset="0"/>
                          <a:ea typeface="Osaka" pitchFamily="-84" charset="-128"/>
                        </a:rPr>
                        <a:t>Focal length, f</a:t>
                      </a:r>
                      <a:endParaRPr kumimoji="0" lang="en-US" altLang="en-US" sz="1800" b="0" i="0" u="none" strike="noStrike" cap="none" normalizeH="0" baseline="0">
                        <a:ln>
                          <a:noFill/>
                        </a:ln>
                        <a:solidFill>
                          <a:schemeClr val="tx1"/>
                        </a:solidFill>
                        <a:effectLst/>
                        <a:latin typeface="Comic Sans MS" pitchFamily="66" charset="0"/>
                        <a:ea typeface="Osaka" pitchFamily="-84" charset="-128"/>
                      </a:endParaRPr>
                    </a:p>
                  </a:txBody>
                  <a:tcPr marL="51440" marR="5144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itchFamily="66" charset="0"/>
                          <a:ea typeface="Osaka" pitchFamily="-84" charset="-128"/>
                        </a:rPr>
                        <a:t>Concave: </a:t>
                      </a:r>
                      <a:r>
                        <a:rPr kumimoji="0" lang="en-US" altLang="en-US" sz="1800" b="0" i="0" u="none" strike="noStrike" cap="none" normalizeH="0" baseline="0">
                          <a:ln>
                            <a:noFill/>
                          </a:ln>
                          <a:solidFill>
                            <a:srgbClr val="08820E"/>
                          </a:solidFill>
                          <a:effectLst/>
                          <a:latin typeface="Comic Sans MS" pitchFamily="66" charset="0"/>
                          <a:ea typeface="Osaka" pitchFamily="-84" charset="-128"/>
                        </a:rPr>
                        <a:t>f</a:t>
                      </a:r>
                      <a:r>
                        <a:rPr kumimoji="0" lang="en-US" altLang="en-US" sz="1800" b="0" i="0" u="none" strike="noStrike" cap="none" normalizeH="0" baseline="0">
                          <a:ln>
                            <a:noFill/>
                          </a:ln>
                          <a:solidFill>
                            <a:schemeClr val="tx1"/>
                          </a:solidFill>
                          <a:effectLst/>
                          <a:latin typeface="Comic Sans MS" pitchFamily="66" charset="0"/>
                          <a:ea typeface="Osaka" pitchFamily="-84" charset="-128"/>
                        </a:rPr>
                        <a:t>=r/2</a:t>
                      </a:r>
                    </a:p>
                  </a:txBody>
                  <a:tcPr marL="51440" marR="51440"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omic Sans MS" pitchFamily="66" charset="0"/>
                          <a:ea typeface="Osaka" pitchFamily="-84" charset="-128"/>
                        </a:rPr>
                        <a:t>Convex: </a:t>
                      </a:r>
                      <a:r>
                        <a:rPr kumimoji="0" lang="en-US" altLang="en-US" sz="1800" b="0" i="0" u="none" strike="noStrike" cap="none" normalizeH="0" baseline="0" dirty="0">
                          <a:ln>
                            <a:noFill/>
                          </a:ln>
                          <a:solidFill>
                            <a:srgbClr val="08820E"/>
                          </a:solidFill>
                          <a:effectLst/>
                          <a:latin typeface="Comic Sans MS" pitchFamily="66" charset="0"/>
                          <a:ea typeface="Osaka" pitchFamily="-84" charset="-128"/>
                        </a:rPr>
                        <a:t>f</a:t>
                      </a:r>
                      <a:r>
                        <a:rPr kumimoji="0" lang="en-US" altLang="en-US" sz="1800" b="0" i="0" u="none" strike="noStrike" cap="none" normalizeH="0" baseline="0" dirty="0">
                          <a:ln>
                            <a:noFill/>
                          </a:ln>
                          <a:solidFill>
                            <a:schemeClr val="tx1"/>
                          </a:solidFill>
                          <a:effectLst/>
                          <a:latin typeface="Comic Sans MS" pitchFamily="66" charset="0"/>
                          <a:ea typeface="Osaka" pitchFamily="-84" charset="-128"/>
                        </a:rPr>
                        <a:t>=</a:t>
                      </a:r>
                      <a:r>
                        <a:rPr kumimoji="0" lang="en-US" altLang="en-US" sz="1800" b="1" i="0" u="none" strike="noStrike" cap="none" normalizeH="0" baseline="0" dirty="0">
                          <a:ln>
                            <a:noFill/>
                          </a:ln>
                          <a:solidFill>
                            <a:schemeClr val="tx1"/>
                          </a:solidFill>
                          <a:effectLst/>
                          <a:latin typeface="Comic Sans MS" pitchFamily="66" charset="0"/>
                          <a:ea typeface="Osaka" pitchFamily="-84" charset="-128"/>
                        </a:rPr>
                        <a:t>-</a:t>
                      </a:r>
                      <a:r>
                        <a:rPr kumimoji="0" lang="en-US" altLang="en-US" sz="1800" b="0" i="0" u="none" strike="noStrike" cap="none" normalizeH="0" baseline="0" dirty="0">
                          <a:ln>
                            <a:noFill/>
                          </a:ln>
                          <a:solidFill>
                            <a:schemeClr val="tx1"/>
                          </a:solidFill>
                          <a:effectLst/>
                          <a:latin typeface="Comic Sans MS" pitchFamily="66" charset="0"/>
                          <a:ea typeface="Osaka" pitchFamily="-84" charset="-128"/>
                        </a:rPr>
                        <a:t>r/2</a:t>
                      </a:r>
                    </a:p>
                  </a:txBody>
                  <a:tcPr marL="51440" marR="51440" marT="34289" marB="342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6402">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rgbClr val="FF0207"/>
                          </a:solidFill>
                          <a:effectLst/>
                          <a:latin typeface="Comic Sans MS" pitchFamily="66" charset="0"/>
                          <a:ea typeface="Osaka" pitchFamily="-84" charset="-128"/>
                        </a:rPr>
                        <a:t>Magnification, m</a:t>
                      </a:r>
                      <a:endParaRPr kumimoji="0" lang="en-US" altLang="en-US" sz="1800" b="0" i="0" u="none" strike="noStrike" cap="none" normalizeH="0" baseline="0">
                        <a:ln>
                          <a:noFill/>
                        </a:ln>
                        <a:solidFill>
                          <a:schemeClr val="tx1"/>
                        </a:solidFill>
                        <a:effectLst/>
                        <a:latin typeface="Comic Sans MS" pitchFamily="66" charset="0"/>
                        <a:ea typeface="Osaka" pitchFamily="-84" charset="-128"/>
                      </a:endParaRPr>
                    </a:p>
                  </a:txBody>
                  <a:tcPr marL="51440" marR="5144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itchFamily="66" charset="0"/>
                          <a:ea typeface="Osaka" pitchFamily="-84" charset="-128"/>
                        </a:rPr>
                        <a:t>Upright</a:t>
                      </a:r>
                    </a:p>
                  </a:txBody>
                  <a:tcPr marL="51440" marR="51440"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omic Sans MS" pitchFamily="66" charset="0"/>
                          <a:ea typeface="Osaka" pitchFamily="-84" charset="-128"/>
                        </a:rPr>
                        <a:t>Upside down</a:t>
                      </a:r>
                    </a:p>
                  </a:txBody>
                  <a:tcPr marL="51440" marR="51440" marT="34289" marB="342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9840" name="Text Box 32"/>
          <p:cNvSpPr txBox="1">
            <a:spLocks noChangeArrowheads="1"/>
          </p:cNvSpPr>
          <p:nvPr/>
        </p:nvSpPr>
        <p:spPr bwMode="auto">
          <a:xfrm>
            <a:off x="1803201" y="3479784"/>
            <a:ext cx="131638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700" b="0" i="0" u="none" strike="noStrike" kern="1200" cap="none" spc="0" normalizeH="0" baseline="0" noProof="0" dirty="0">
                <a:ln>
                  <a:noFill/>
                </a:ln>
                <a:solidFill>
                  <a:srgbClr val="08820E"/>
                </a:solidFill>
                <a:effectLst/>
                <a:uLnTx/>
                <a:uFillTx/>
                <a:latin typeface="Comic Sans MS" pitchFamily="66" charset="0"/>
                <a:ea typeface="MS PGothic" pitchFamily="34" charset="-128"/>
                <a:cs typeface="Arial" panose="020B0604020202020204" pitchFamily="34" charset="0"/>
              </a:rPr>
              <a:t>f</a:t>
            </a:r>
            <a:r>
              <a:rPr kumimoji="0" lang="en-US" altLang="en-US" sz="2700" b="0" i="0" u="none" strike="noStrike" kern="1200" cap="none" spc="0" normalizeH="0" baseline="0" noProof="0" dirty="0">
                <a:ln>
                  <a:noFill/>
                </a:ln>
                <a:solidFill>
                  <a:srgbClr val="000000"/>
                </a:solidFill>
                <a:effectLst/>
                <a:uLnTx/>
                <a:uFillTx/>
                <a:latin typeface="Comic Sans MS" pitchFamily="66" charset="0"/>
                <a:ea typeface="MS PGothic" pitchFamily="34" charset="-128"/>
                <a:cs typeface="Arial" panose="020B0604020202020204" pitchFamily="34" charset="0"/>
              </a:rPr>
              <a:t>≠</a:t>
            </a:r>
            <a:r>
              <a:rPr kumimoji="0" lang="en-US" altLang="en-US" sz="2700" b="0" i="0" u="none" strike="noStrike" kern="1200" cap="none" spc="0" normalizeH="0" baseline="0" noProof="0" dirty="0">
                <a:ln>
                  <a:noFill/>
                </a:ln>
                <a:solidFill>
                  <a:srgbClr val="0908FF"/>
                </a:solidFill>
                <a:effectLst/>
                <a:uLnTx/>
                <a:uFillTx/>
                <a:latin typeface="Comic Sans MS" pitchFamily="66" charset="0"/>
                <a:ea typeface="MS PGothic" pitchFamily="34" charset="-128"/>
                <a:cs typeface="Arial" panose="020B0604020202020204" pitchFamily="34" charset="0"/>
              </a:rPr>
              <a:t>d</a:t>
            </a:r>
            <a:r>
              <a:rPr kumimoji="0" lang="en-US" altLang="en-US" sz="2700" b="0" i="0" u="none" strike="noStrike" kern="1200" cap="none" spc="0" normalizeH="0" baseline="-25000" noProof="0" dirty="0">
                <a:ln>
                  <a:noFill/>
                </a:ln>
                <a:solidFill>
                  <a:srgbClr val="0908FF"/>
                </a:solidFill>
                <a:effectLst/>
                <a:uLnTx/>
                <a:uFillTx/>
                <a:latin typeface="Comic Sans MS" pitchFamily="66" charset="0"/>
                <a:ea typeface="MS PGothic" pitchFamily="34" charset="-128"/>
                <a:cs typeface="Arial" panose="020B0604020202020204" pitchFamily="34" charset="0"/>
              </a:rPr>
              <a:t>0</a:t>
            </a:r>
            <a:r>
              <a:rPr kumimoji="0" lang="en-US" altLang="en-US" sz="2700" b="0" i="0" u="none" strike="noStrike" kern="1200" cap="none" spc="0" normalizeH="0" baseline="0" noProof="0" dirty="0">
                <a:ln>
                  <a:noFill/>
                </a:ln>
                <a:solidFill>
                  <a:srgbClr val="000000"/>
                </a:solidFill>
                <a:effectLst/>
                <a:uLnTx/>
                <a:uFillTx/>
                <a:latin typeface="Comic Sans MS" pitchFamily="66" charset="0"/>
                <a:ea typeface="MS PGothic" pitchFamily="34" charset="-128"/>
                <a:cs typeface="Arial" panose="020B0604020202020204" pitchFamily="34" charset="0"/>
              </a:rPr>
              <a:t>+</a:t>
            </a:r>
            <a:r>
              <a:rPr kumimoji="0" lang="en-US" altLang="en-US" sz="2700" b="0" i="0" u="none" strike="noStrike" kern="1200" cap="none" spc="0" normalizeH="0" baseline="0" noProof="0" dirty="0">
                <a:ln>
                  <a:noFill/>
                </a:ln>
                <a:solidFill>
                  <a:srgbClr val="9625B8"/>
                </a:solidFill>
                <a:effectLst/>
                <a:uLnTx/>
                <a:uFillTx/>
                <a:latin typeface="Comic Sans MS" pitchFamily="66" charset="0"/>
                <a:ea typeface="MS PGothic" pitchFamily="34" charset="-128"/>
                <a:cs typeface="Arial" panose="020B0604020202020204" pitchFamily="34" charset="0"/>
              </a:rPr>
              <a:t>d</a:t>
            </a:r>
            <a:r>
              <a:rPr kumimoji="0" lang="en-US" altLang="en-US" sz="2700" b="0" i="0" u="none" strike="noStrike" kern="1200" cap="none" spc="0" normalizeH="0" baseline="-25000" noProof="0" dirty="0">
                <a:ln>
                  <a:noFill/>
                </a:ln>
                <a:solidFill>
                  <a:srgbClr val="9625B8"/>
                </a:solidFill>
                <a:effectLst/>
                <a:uLnTx/>
                <a:uFillTx/>
                <a:latin typeface="Comic Sans MS" pitchFamily="66" charset="0"/>
                <a:ea typeface="MS PGothic" pitchFamily="34" charset="-128"/>
                <a:cs typeface="Arial" panose="020B0604020202020204" pitchFamily="34" charset="0"/>
              </a:rPr>
              <a:t>i</a:t>
            </a:r>
            <a:endParaRPr kumimoji="0" lang="en-US" altLang="en-US" sz="2700" b="0" i="0" u="none" strike="noStrike" kern="1200" cap="none" spc="0" normalizeH="0" baseline="-25000" noProof="0" dirty="0">
              <a:ln>
                <a:noFill/>
              </a:ln>
              <a:solidFill>
                <a:srgbClr val="000000"/>
              </a:solidFill>
              <a:effectLst/>
              <a:uLnTx/>
              <a:uFillTx/>
              <a:latin typeface="Comic Sans MS" pitchFamily="66" charset="0"/>
              <a:ea typeface="MS PGothic" pitchFamily="34" charset="-128"/>
              <a:cs typeface="Arial" panose="020B0604020202020204" pitchFamily="34" charset="0"/>
            </a:endParaRPr>
          </a:p>
        </p:txBody>
      </p:sp>
      <p:sp>
        <p:nvSpPr>
          <p:cNvPr id="119841" name="Line 33"/>
          <p:cNvSpPr>
            <a:spLocks noChangeShapeType="1"/>
          </p:cNvSpPr>
          <p:nvPr/>
        </p:nvSpPr>
        <p:spPr bwMode="auto">
          <a:xfrm>
            <a:off x="2105026" y="3388841"/>
            <a:ext cx="664369" cy="733425"/>
          </a:xfrm>
          <a:prstGeom prst="line">
            <a:avLst/>
          </a:prstGeom>
          <a:noFill/>
          <a:ln w="22225">
            <a:solidFill>
              <a:srgbClr val="FF020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119842" name="Line 34"/>
          <p:cNvSpPr>
            <a:spLocks noChangeShapeType="1"/>
          </p:cNvSpPr>
          <p:nvPr/>
        </p:nvSpPr>
        <p:spPr bwMode="auto">
          <a:xfrm flipV="1">
            <a:off x="2057401" y="3449343"/>
            <a:ext cx="759619" cy="589360"/>
          </a:xfrm>
          <a:prstGeom prst="line">
            <a:avLst/>
          </a:prstGeom>
          <a:noFill/>
          <a:ln w="25400">
            <a:solidFill>
              <a:srgbClr val="FF020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pic>
        <p:nvPicPr>
          <p:cNvPr id="45090" name="Picture 37"/>
          <p:cNvPicPr>
            <a:picLocks noChangeAspect="1" noChangeArrowheads="1"/>
          </p:cNvPicPr>
          <p:nvPr/>
        </p:nvPicPr>
        <p:blipFill>
          <a:blip r:embed="rId3"/>
          <a:srcRect/>
          <a:stretch>
            <a:fillRect/>
          </a:stretch>
        </p:blipFill>
        <p:spPr bwMode="auto">
          <a:xfrm>
            <a:off x="649887" y="2153915"/>
            <a:ext cx="2306628" cy="109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09927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914400" y="2132187"/>
            <a:ext cx="5877098"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In general, light slows somewhat when traveling through a medium. </a:t>
            </a:r>
            <a:r>
              <a:rPr kumimoji="0" lang="en-US" altLang="en-US" sz="2100" b="1" i="0" u="sng" strike="noStrike" kern="1200" cap="none" spc="0" normalizeH="0" baseline="0" noProof="0" dirty="0">
                <a:ln>
                  <a:noFill/>
                </a:ln>
                <a:solidFill>
                  <a:srgbClr val="FF0000"/>
                </a:solidFill>
                <a:effectLst/>
                <a:uLnTx/>
                <a:uFillTx/>
                <a:latin typeface="Comic Sans MS" panose="030F0702030302020204" pitchFamily="66" charset="0"/>
                <a:ea typeface="Osaka"/>
                <a:cs typeface="Osaka"/>
              </a:rPr>
              <a:t>The index of refraction of the medium is the ratio of the speed of light in vacuum to the speed of light in the medium:</a:t>
            </a:r>
          </a:p>
        </p:txBody>
      </p:sp>
      <p:sp>
        <p:nvSpPr>
          <p:cNvPr id="37891" name="Rectangle 7"/>
          <p:cNvSpPr>
            <a:spLocks noGrp="1" noChangeArrowheads="1"/>
          </p:cNvSpPr>
          <p:nvPr>
            <p:ph type="title"/>
          </p:nvPr>
        </p:nvSpPr>
        <p:spPr>
          <a:xfrm>
            <a:off x="3067721" y="378792"/>
            <a:ext cx="6172200" cy="857250"/>
          </a:xfrm>
        </p:spPr>
        <p:txBody>
          <a:bodyPr/>
          <a:lstStyle/>
          <a:p>
            <a:pPr eaLnBrk="1" hangingPunct="1"/>
            <a:r>
              <a:rPr lang="en-US" altLang="en-US" dirty="0">
                <a:latin typeface="Comic Sans MS" panose="030F0702030302020204" pitchFamily="66" charset="0"/>
              </a:rPr>
              <a:t>32-4 Index of Refraction</a:t>
            </a:r>
          </a:p>
        </p:txBody>
      </p:sp>
      <p:pic>
        <p:nvPicPr>
          <p:cNvPr id="37892" name="Picture 10" descr="Table_32_01"/>
          <p:cNvPicPr>
            <a:picLocks noChangeAspect="1" noChangeArrowheads="1"/>
          </p:cNvPicPr>
          <p:nvPr/>
        </p:nvPicPr>
        <p:blipFill>
          <a:blip r:embed="rId2">
            <a:extLst>
              <a:ext uri="{28A0092B-C50C-407E-A947-70E740481C1C}">
                <a14:useLocalDpi xmlns:a14="http://schemas.microsoft.com/office/drawing/2010/main" val="0"/>
              </a:ext>
            </a:extLst>
          </a:blip>
          <a:srcRect b="2422"/>
          <a:stretch>
            <a:fillRect/>
          </a:stretch>
        </p:blipFill>
        <p:spPr bwMode="auto">
          <a:xfrm>
            <a:off x="7321626" y="1949504"/>
            <a:ext cx="4263812" cy="449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1" descr="32-4"/>
          <p:cNvPicPr>
            <a:picLocks noChangeAspect="1" noChangeArrowheads="1"/>
          </p:cNvPicPr>
          <p:nvPr/>
        </p:nvPicPr>
        <p:blipFill>
          <a:blip r:embed="rId3">
            <a:extLst>
              <a:ext uri="{28A0092B-C50C-407E-A947-70E740481C1C}">
                <a14:useLocalDpi xmlns:a14="http://schemas.microsoft.com/office/drawing/2010/main" val="0"/>
              </a:ext>
            </a:extLst>
          </a:blip>
          <a:srcRect r="84338"/>
          <a:stretch>
            <a:fillRect/>
          </a:stretch>
        </p:blipFill>
        <p:spPr bwMode="auto">
          <a:xfrm>
            <a:off x="2921480" y="4140429"/>
            <a:ext cx="1825229"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3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latin typeface="Comic Sans MS" panose="030F0702030302020204" pitchFamily="66" charset="0"/>
              </a:rPr>
              <a:t>Problem 36</a:t>
            </a:r>
          </a:p>
        </p:txBody>
      </p:sp>
      <p:sp>
        <p:nvSpPr>
          <p:cNvPr id="3" name="Rectangle 2"/>
          <p:cNvSpPr/>
          <p:nvPr/>
        </p:nvSpPr>
        <p:spPr>
          <a:xfrm>
            <a:off x="1579418" y="2099995"/>
            <a:ext cx="9509760" cy="2031325"/>
          </a:xfrm>
          <a:prstGeom prst="rect">
            <a:avLst/>
          </a:prstGeom>
        </p:spPr>
        <p:txBody>
          <a:bodyPr wrap="square">
            <a:spAutoFit/>
          </a:bodyPr>
          <a:lstStyle/>
          <a:p>
            <a:pPr marL="203200" marR="0" lvl="0" indent="-203200" algn="just" defTabSz="914400" rtl="0" eaLnBrk="1" fontAlgn="auto" latinLnBrk="0" hangingPunct="1">
              <a:lnSpc>
                <a:spcPct val="150000"/>
              </a:lnSpc>
              <a:spcBef>
                <a:spcPts val="1440"/>
              </a:spcBef>
              <a:spcAft>
                <a:spcPts val="1440"/>
              </a:spcAft>
              <a:buClrTx/>
              <a:buSzTx/>
              <a:buFontTx/>
              <a:buNone/>
              <a:tabLst>
                <a:tab pos="114300" algn="dec"/>
              </a:tabLst>
              <a:defRPr/>
            </a:pPr>
            <a:r>
              <a:rPr kumimoji="0" lang="en-US" sz="2800" b="1" i="0" u="none" strike="noStrike" kern="12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36.</a:t>
            </a:r>
            <a:r>
              <a:rPr kumimoji="0" lang="en-US" sz="2800" b="0" i="0" u="none" strike="noStrike" kern="12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	</a:t>
            </a:r>
            <a:r>
              <a:rPr kumimoji="0" lang="en-US" sz="2800" b="0" i="0" u="none" strike="noStrike" kern="1200" cap="none" spc="-25"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(II) The speed of light in a certain substance is 88</a:t>
            </a:r>
            <a:r>
              <a:rPr kumimoji="0" lang="en-US" sz="2800" b="0" i="1" u="none" strike="noStrike" kern="1200" cap="none" spc="-25"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a:t>
            </a:r>
            <a:r>
              <a:rPr kumimoji="0" lang="en-US" sz="2800" b="0" i="0" u="none" strike="noStrike" kern="1200" cap="none" spc="-25"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 of its value in water. What is the index of refraction of that substance?</a:t>
            </a:r>
            <a:endPar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mn-cs"/>
            </a:endParaRPr>
          </a:p>
        </p:txBody>
      </p:sp>
    </p:spTree>
    <p:extLst>
      <p:ext uri="{BB962C8B-B14F-4D97-AF65-F5344CB8AC3E}">
        <p14:creationId xmlns:p14="http://schemas.microsoft.com/office/powerpoint/2010/main" val="3161866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44035-B341-4370-B914-CEAA9407BC01}"/>
              </a:ext>
            </a:extLst>
          </p:cNvPr>
          <p:cNvSpPr>
            <a:spLocks noGrp="1"/>
          </p:cNvSpPr>
          <p:nvPr>
            <p:ph type="title"/>
          </p:nvPr>
        </p:nvSpPr>
        <p:spPr/>
        <p:txBody>
          <a:bodyPr/>
          <a:lstStyle/>
          <a:p>
            <a:r>
              <a:rPr lang="en-US" dirty="0">
                <a:latin typeface="Comic Sans MS" panose="030F0702030302020204" pitchFamily="66" charset="0"/>
              </a:rPr>
              <a:t>Problem 33</a:t>
            </a:r>
          </a:p>
        </p:txBody>
      </p:sp>
      <p:sp>
        <p:nvSpPr>
          <p:cNvPr id="3" name="Content Placeholder 2">
            <a:extLst>
              <a:ext uri="{FF2B5EF4-FFF2-40B4-BE49-F238E27FC236}">
                <a16:creationId xmlns:a16="http://schemas.microsoft.com/office/drawing/2014/main" id="{1DC069A1-6C79-4C1D-A996-84046AD11F3E}"/>
              </a:ext>
            </a:extLst>
          </p:cNvPr>
          <p:cNvSpPr>
            <a:spLocks noGrp="1"/>
          </p:cNvSpPr>
          <p:nvPr>
            <p:ph idx="1"/>
          </p:nvPr>
        </p:nvSpPr>
        <p:spPr/>
        <p:txBody>
          <a:bodyPr/>
          <a:lstStyle/>
          <a:p>
            <a:pPr marL="0" marR="0" indent="0" algn="just">
              <a:lnSpc>
                <a:spcPct val="150000"/>
              </a:lnSpc>
              <a:spcBef>
                <a:spcPts val="1440"/>
              </a:spcBef>
              <a:spcAft>
                <a:spcPts val="1440"/>
              </a:spcAft>
              <a:buNone/>
              <a:tabLst>
                <a:tab pos="114300" algn="dec"/>
              </a:tabLst>
            </a:pPr>
            <a:r>
              <a:rPr lang="en-US" b="1" dirty="0">
                <a:solidFill>
                  <a:srgbClr val="000000"/>
                </a:solidFill>
                <a:latin typeface="Comic Sans MS" panose="030F0702030302020204" pitchFamily="66" charset="0"/>
                <a:ea typeface="Times New Roman" panose="02020603050405020304" pitchFamily="18" charset="0"/>
              </a:rPr>
              <a:t>33.</a:t>
            </a:r>
            <a:r>
              <a:rPr lang="en-US" dirty="0">
                <a:solidFill>
                  <a:srgbClr val="000000"/>
                </a:solidFill>
                <a:latin typeface="Comic Sans MS" panose="030F0702030302020204" pitchFamily="66" charset="0"/>
                <a:ea typeface="Times New Roman" panose="02020603050405020304" pitchFamily="18" charset="0"/>
              </a:rPr>
              <a:t>	(I) What is the speed of light in (</a:t>
            </a:r>
            <a:r>
              <a:rPr lang="en-US" i="1" dirty="0">
                <a:solidFill>
                  <a:srgbClr val="000000"/>
                </a:solidFill>
                <a:latin typeface="Comic Sans MS" panose="030F0702030302020204" pitchFamily="66" charset="0"/>
                <a:ea typeface="Times New Roman" panose="02020603050405020304" pitchFamily="18" charset="0"/>
              </a:rPr>
              <a:t>a</a:t>
            </a:r>
            <a:r>
              <a:rPr lang="en-US" dirty="0">
                <a:solidFill>
                  <a:srgbClr val="000000"/>
                </a:solidFill>
                <a:latin typeface="Comic Sans MS" panose="030F0702030302020204" pitchFamily="66" charset="0"/>
                <a:ea typeface="Times New Roman" panose="02020603050405020304" pitchFamily="18" charset="0"/>
              </a:rPr>
              <a:t>) ethyl alcohol, (</a:t>
            </a:r>
            <a:r>
              <a:rPr lang="en-US" i="1" dirty="0">
                <a:solidFill>
                  <a:srgbClr val="000000"/>
                </a:solidFill>
                <a:latin typeface="Comic Sans MS" panose="030F0702030302020204" pitchFamily="66" charset="0"/>
                <a:ea typeface="Times New Roman" panose="02020603050405020304" pitchFamily="18" charset="0"/>
              </a:rPr>
              <a:t>b</a:t>
            </a:r>
            <a:r>
              <a:rPr lang="en-US" dirty="0">
                <a:solidFill>
                  <a:srgbClr val="000000"/>
                </a:solidFill>
                <a:latin typeface="Comic Sans MS" panose="030F0702030302020204" pitchFamily="66" charset="0"/>
                <a:ea typeface="Times New Roman" panose="02020603050405020304" pitchFamily="18" charset="0"/>
              </a:rPr>
              <a:t>) </a:t>
            </a:r>
            <a:r>
              <a:rPr lang="en-US" dirty="0" err="1">
                <a:solidFill>
                  <a:srgbClr val="000000"/>
                </a:solidFill>
                <a:latin typeface="Comic Sans MS" panose="030F0702030302020204" pitchFamily="66" charset="0"/>
                <a:ea typeface="Times New Roman" panose="02020603050405020304" pitchFamily="18" charset="0"/>
              </a:rPr>
              <a:t>lucite</a:t>
            </a:r>
            <a:r>
              <a:rPr lang="en-US" dirty="0">
                <a:solidFill>
                  <a:srgbClr val="000000"/>
                </a:solidFill>
                <a:latin typeface="Comic Sans MS" panose="030F0702030302020204" pitchFamily="66" charset="0"/>
                <a:ea typeface="Times New Roman" panose="02020603050405020304" pitchFamily="18" charset="0"/>
              </a:rPr>
              <a:t>, (</a:t>
            </a:r>
            <a:r>
              <a:rPr lang="en-US" i="1" dirty="0">
                <a:solidFill>
                  <a:srgbClr val="000000"/>
                </a:solidFill>
                <a:latin typeface="Comic Sans MS" panose="030F0702030302020204" pitchFamily="66" charset="0"/>
                <a:ea typeface="Times New Roman" panose="02020603050405020304" pitchFamily="18" charset="0"/>
              </a:rPr>
              <a:t>c</a:t>
            </a:r>
            <a:r>
              <a:rPr lang="en-US" dirty="0">
                <a:solidFill>
                  <a:srgbClr val="000000"/>
                </a:solidFill>
                <a:latin typeface="Comic Sans MS" panose="030F0702030302020204" pitchFamily="66" charset="0"/>
                <a:ea typeface="Times New Roman" panose="02020603050405020304" pitchFamily="18" charset="0"/>
              </a:rPr>
              <a:t>) crown glass? </a:t>
            </a:r>
            <a:endParaRPr lang="en-US" dirty="0">
              <a:latin typeface="Comic Sans MS" panose="030F0702030302020204" pitchFamily="66"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389130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descr="Figure_32_21"/>
          <p:cNvPicPr>
            <a:picLocks noChangeAspect="1" noChangeArrowheads="1"/>
          </p:cNvPicPr>
          <p:nvPr/>
        </p:nvPicPr>
        <p:blipFill>
          <a:blip r:embed="rId3" cstate="print">
            <a:extLst>
              <a:ext uri="{28A0092B-C50C-407E-A947-70E740481C1C}">
                <a14:useLocalDpi xmlns:a14="http://schemas.microsoft.com/office/drawing/2010/main" val="0"/>
              </a:ext>
            </a:extLst>
          </a:blip>
          <a:srcRect b="3818"/>
          <a:stretch>
            <a:fillRect/>
          </a:stretch>
        </p:blipFill>
        <p:spPr bwMode="auto">
          <a:xfrm>
            <a:off x="2951018" y="3108563"/>
            <a:ext cx="6763088" cy="33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448888" y="1726781"/>
            <a:ext cx="1111411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Light changes direction when crossing a boundary from one medium to another. This is called refraction, and the angle the outgoing ray makes with the normal is called the angle of refraction.</a:t>
            </a:r>
          </a:p>
        </p:txBody>
      </p:sp>
      <p:sp>
        <p:nvSpPr>
          <p:cNvPr id="38916" name="Rectangle 5"/>
          <p:cNvSpPr>
            <a:spLocks noGrp="1" noChangeArrowheads="1"/>
          </p:cNvSpPr>
          <p:nvPr>
            <p:ph type="title"/>
          </p:nvPr>
        </p:nvSpPr>
        <p:spPr>
          <a:xfrm>
            <a:off x="3038475" y="295816"/>
            <a:ext cx="6172200" cy="857250"/>
          </a:xfrm>
        </p:spPr>
        <p:txBody>
          <a:bodyPr/>
          <a:lstStyle/>
          <a:p>
            <a:pPr eaLnBrk="1" hangingPunct="1"/>
            <a:r>
              <a:rPr lang="en-US" altLang="en-US" dirty="0">
                <a:solidFill>
                  <a:srgbClr val="17375E"/>
                </a:solidFill>
                <a:latin typeface="Comic Sans MS" panose="030F0702030302020204" pitchFamily="66" charset="0"/>
              </a:rPr>
              <a:t>32-5 Refraction: Snell’s Law</a:t>
            </a:r>
          </a:p>
        </p:txBody>
      </p:sp>
    </p:spTree>
    <p:extLst>
      <p:ext uri="{BB962C8B-B14F-4D97-AF65-F5344CB8AC3E}">
        <p14:creationId xmlns:p14="http://schemas.microsoft.com/office/powerpoint/2010/main" val="42855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1787235" y="2350295"/>
            <a:ext cx="86452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The angle of refraction depends on the indices of refraction, and is given by Snell’s law:</a:t>
            </a:r>
          </a:p>
        </p:txBody>
      </p:sp>
      <p:sp>
        <p:nvSpPr>
          <p:cNvPr id="40963" name="Rectangle 7"/>
          <p:cNvSpPr>
            <a:spLocks noGrp="1" noChangeArrowheads="1"/>
          </p:cNvSpPr>
          <p:nvPr>
            <p:ph type="title"/>
          </p:nvPr>
        </p:nvSpPr>
        <p:spPr>
          <a:xfrm>
            <a:off x="3009900" y="210265"/>
            <a:ext cx="6172200" cy="857250"/>
          </a:xfrm>
        </p:spPr>
        <p:txBody>
          <a:bodyPr/>
          <a:lstStyle/>
          <a:p>
            <a:pPr eaLnBrk="1" hangingPunct="1"/>
            <a:r>
              <a:rPr lang="en-US" altLang="en-US">
                <a:latin typeface="Comic Sans MS" panose="030F0702030302020204" pitchFamily="66" charset="0"/>
              </a:rPr>
              <a:t>32-5 Refraction: Snell’s Law</a:t>
            </a:r>
          </a:p>
        </p:txBody>
      </p:sp>
      <p:pic>
        <p:nvPicPr>
          <p:cNvPr id="40964" name="Picture 9" descr="o"/>
          <p:cNvPicPr>
            <a:picLocks noChangeAspect="1" noChangeArrowheads="1"/>
          </p:cNvPicPr>
          <p:nvPr/>
        </p:nvPicPr>
        <p:blipFill>
          <a:blip r:embed="rId2">
            <a:extLst>
              <a:ext uri="{28A0092B-C50C-407E-A947-70E740481C1C}">
                <a14:useLocalDpi xmlns:a14="http://schemas.microsoft.com/office/drawing/2010/main" val="0"/>
              </a:ext>
            </a:extLst>
          </a:blip>
          <a:srcRect r="66943"/>
          <a:stretch>
            <a:fillRect/>
          </a:stretch>
        </p:blipFill>
        <p:spPr bwMode="auto">
          <a:xfrm>
            <a:off x="4381500" y="3486150"/>
            <a:ext cx="33289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785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Figure_32_22"/>
          <p:cNvPicPr>
            <a:picLocks noChangeAspect="1" noChangeArrowheads="1"/>
          </p:cNvPicPr>
          <p:nvPr/>
        </p:nvPicPr>
        <p:blipFill>
          <a:blip r:embed="rId3">
            <a:extLst>
              <a:ext uri="{28A0092B-C50C-407E-A947-70E740481C1C}">
                <a14:useLocalDpi xmlns:a14="http://schemas.microsoft.com/office/drawing/2010/main" val="0"/>
              </a:ext>
            </a:extLst>
          </a:blip>
          <a:srcRect b="4764"/>
          <a:stretch>
            <a:fillRect/>
          </a:stretch>
        </p:blipFill>
        <p:spPr bwMode="auto">
          <a:xfrm>
            <a:off x="3609975" y="2514602"/>
            <a:ext cx="4972050" cy="264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2211185" y="2000033"/>
            <a:ext cx="797190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Refraction is what makes objects half-submerged in water look odd.</a:t>
            </a:r>
          </a:p>
        </p:txBody>
      </p:sp>
      <p:sp>
        <p:nvSpPr>
          <p:cNvPr id="39940" name="Rectangle 5"/>
          <p:cNvSpPr>
            <a:spLocks noGrp="1" noChangeArrowheads="1"/>
          </p:cNvSpPr>
          <p:nvPr>
            <p:ph type="title"/>
          </p:nvPr>
        </p:nvSpPr>
        <p:spPr/>
        <p:txBody>
          <a:bodyPr/>
          <a:lstStyle/>
          <a:p>
            <a:pPr eaLnBrk="1" hangingPunct="1"/>
            <a:r>
              <a:rPr lang="en-US" altLang="en-US">
                <a:solidFill>
                  <a:srgbClr val="17375E"/>
                </a:solidFill>
                <a:latin typeface="Comic Sans MS" panose="030F0702030302020204" pitchFamily="66" charset="0"/>
              </a:rPr>
              <a:t>32-5 Refraction: Snell’s Law</a:t>
            </a:r>
          </a:p>
        </p:txBody>
      </p:sp>
    </p:spTree>
    <p:extLst>
      <p:ext uri="{BB962C8B-B14F-4D97-AF65-F5344CB8AC3E}">
        <p14:creationId xmlns:p14="http://schemas.microsoft.com/office/powerpoint/2010/main" val="251681443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Osaka"/>
        <a:cs typeface=""/>
      </a:majorFont>
      <a:minorFont>
        <a:latin typeface="Comic Sans M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1321</Words>
  <Application>Microsoft Office PowerPoint</Application>
  <PresentationFormat>Widescreen</PresentationFormat>
  <Paragraphs>82</Paragraphs>
  <Slides>20</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MS PGothic</vt:lpstr>
      <vt:lpstr>MS PGothic</vt:lpstr>
      <vt:lpstr>Arial</vt:lpstr>
      <vt:lpstr>Calibri</vt:lpstr>
      <vt:lpstr>Cambria Math</vt:lpstr>
      <vt:lpstr>Comic Sans MS</vt:lpstr>
      <vt:lpstr>Osaka</vt:lpstr>
      <vt:lpstr>Times New Roman</vt:lpstr>
      <vt:lpstr>Webdings</vt:lpstr>
      <vt:lpstr>2_Office Theme</vt:lpstr>
      <vt:lpstr>6_Office Theme</vt:lpstr>
      <vt:lpstr>2_Blank Presentation</vt:lpstr>
      <vt:lpstr>Chapter 32 Light: Reflection and Refraction</vt:lpstr>
      <vt:lpstr>32-3 Formation of Images by Spherical Mirrors</vt:lpstr>
      <vt:lpstr>Mirror Equation</vt:lpstr>
      <vt:lpstr>32-4 Index of Refraction</vt:lpstr>
      <vt:lpstr>Problem 36</vt:lpstr>
      <vt:lpstr>Problem 33</vt:lpstr>
      <vt:lpstr>32-5 Refraction: Snell’s Law</vt:lpstr>
      <vt:lpstr>32-5 Refraction: Snell’s Law</vt:lpstr>
      <vt:lpstr>32-5 Refraction: Snell’s Law</vt:lpstr>
      <vt:lpstr>32-5 Refraction: Snell’s Law</vt:lpstr>
      <vt:lpstr>Problem 41</vt:lpstr>
      <vt:lpstr>Problem 43</vt:lpstr>
      <vt:lpstr>32-6 Visible Spectrum and Dispersion</vt:lpstr>
      <vt:lpstr>32-6 Visible Spectrum and Dispersion</vt:lpstr>
      <vt:lpstr>32-7 Total Internal Reflection</vt:lpstr>
      <vt:lpstr>32-7 Total Internal Reflection; Fiber Optics</vt:lpstr>
      <vt:lpstr>32-7 Total Internal Reflection; Fiber Optics</vt:lpstr>
      <vt:lpstr>Problem 59</vt:lpstr>
      <vt:lpstr>      Problem 60</vt:lpstr>
      <vt:lpstr>              Problem 60 Solution</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31-32 Light: Reflection and Refraction</dc:title>
  <dc:creator>Amir, Fatima Zohra</dc:creator>
  <cp:lastModifiedBy>Amir, Fatima Zohra</cp:lastModifiedBy>
  <cp:revision>23</cp:revision>
  <cp:lastPrinted>2024-04-04T20:19:24Z</cp:lastPrinted>
  <dcterms:created xsi:type="dcterms:W3CDTF">2023-04-10T16:56:22Z</dcterms:created>
  <dcterms:modified xsi:type="dcterms:W3CDTF">2024-04-08T16:19:23Z</dcterms:modified>
</cp:coreProperties>
</file>