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9" r:id="rId3"/>
    <p:sldMasterId id="2147483712" r:id="rId4"/>
  </p:sldMasterIdLst>
  <p:notesMasterIdLst>
    <p:notesMasterId r:id="rId21"/>
  </p:notesMasterIdLst>
  <p:sldIdLst>
    <p:sldId id="27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91" r:id="rId19"/>
    <p:sldId id="271"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9" d="100"/>
          <a:sy n="69" d="100"/>
        </p:scale>
        <p:origin x="4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FC8A590-1DA8-4A4E-AC44-5D0F1A47721B}" type="datetimeFigureOut">
              <a:rPr lang="en-US" smtClean="0"/>
              <a:t>3/18/2024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7643872-7C6B-4141-80BF-62BB8DD81B02}" type="slidenum">
              <a:rPr lang="en-US" smtClean="0"/>
              <a:t>‹#›</a:t>
            </a:fld>
            <a:endParaRPr lang="en-US"/>
          </a:p>
        </p:txBody>
      </p:sp>
    </p:spTree>
    <p:extLst>
      <p:ext uri="{BB962C8B-B14F-4D97-AF65-F5344CB8AC3E}">
        <p14:creationId xmlns:p14="http://schemas.microsoft.com/office/powerpoint/2010/main" val="2866817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5111">
              <a:spcBef>
                <a:spcPct val="30000"/>
              </a:spcBef>
              <a:defRPr sz="1200">
                <a:solidFill>
                  <a:schemeClr val="tx1"/>
                </a:solidFill>
                <a:latin typeface="Calibri" panose="020F0502020204030204" pitchFamily="34" charset="0"/>
              </a:defRPr>
            </a:lvl1pPr>
            <a:lvl2pPr marL="856421" indent="-328866" defTabSz="1055111">
              <a:spcBef>
                <a:spcPct val="30000"/>
              </a:spcBef>
              <a:defRPr sz="1200">
                <a:solidFill>
                  <a:schemeClr val="tx1"/>
                </a:solidFill>
                <a:latin typeface="Calibri" panose="020F0502020204030204" pitchFamily="34" charset="0"/>
              </a:defRPr>
            </a:lvl2pPr>
            <a:lvl3pPr marL="1318888" indent="-263777" defTabSz="1055111">
              <a:spcBef>
                <a:spcPct val="30000"/>
              </a:spcBef>
              <a:defRPr sz="1200">
                <a:solidFill>
                  <a:schemeClr val="tx1"/>
                </a:solidFill>
                <a:latin typeface="Calibri" panose="020F0502020204030204" pitchFamily="34" charset="0"/>
              </a:defRPr>
            </a:lvl3pPr>
            <a:lvl4pPr marL="1846444" indent="-263777" defTabSz="1055111">
              <a:spcBef>
                <a:spcPct val="30000"/>
              </a:spcBef>
              <a:defRPr sz="1200">
                <a:solidFill>
                  <a:schemeClr val="tx1"/>
                </a:solidFill>
                <a:latin typeface="Calibri" panose="020F0502020204030204" pitchFamily="34" charset="0"/>
              </a:defRPr>
            </a:lvl4pPr>
            <a:lvl5pPr marL="2375712" indent="-263777" defTabSz="1055111">
              <a:spcBef>
                <a:spcPct val="30000"/>
              </a:spcBef>
              <a:defRPr sz="1200">
                <a:solidFill>
                  <a:schemeClr val="tx1"/>
                </a:solidFill>
                <a:latin typeface="Calibri" panose="020F0502020204030204" pitchFamily="34" charset="0"/>
              </a:defRPr>
            </a:lvl5pPr>
            <a:lvl6pPr marL="2869012" indent="-263777" defTabSz="1055111" eaLnBrk="0" fontAlgn="base" hangingPunct="0">
              <a:spcBef>
                <a:spcPct val="30000"/>
              </a:spcBef>
              <a:spcAft>
                <a:spcPct val="0"/>
              </a:spcAft>
              <a:defRPr sz="1200">
                <a:solidFill>
                  <a:schemeClr val="tx1"/>
                </a:solidFill>
                <a:latin typeface="Calibri" panose="020F0502020204030204" pitchFamily="34" charset="0"/>
              </a:defRPr>
            </a:lvl6pPr>
            <a:lvl7pPr marL="3362310" indent="-263777" defTabSz="1055111" eaLnBrk="0" fontAlgn="base" hangingPunct="0">
              <a:spcBef>
                <a:spcPct val="30000"/>
              </a:spcBef>
              <a:spcAft>
                <a:spcPct val="0"/>
              </a:spcAft>
              <a:defRPr sz="1200">
                <a:solidFill>
                  <a:schemeClr val="tx1"/>
                </a:solidFill>
                <a:latin typeface="Calibri" panose="020F0502020204030204" pitchFamily="34" charset="0"/>
              </a:defRPr>
            </a:lvl7pPr>
            <a:lvl8pPr marL="3855607" indent="-263777" defTabSz="1055111" eaLnBrk="0" fontAlgn="base" hangingPunct="0">
              <a:spcBef>
                <a:spcPct val="30000"/>
              </a:spcBef>
              <a:spcAft>
                <a:spcPct val="0"/>
              </a:spcAft>
              <a:defRPr sz="1200">
                <a:solidFill>
                  <a:schemeClr val="tx1"/>
                </a:solidFill>
                <a:latin typeface="Calibri" panose="020F0502020204030204" pitchFamily="34" charset="0"/>
              </a:defRPr>
            </a:lvl8pPr>
            <a:lvl9pPr marL="4348908" indent="-263777" defTabSz="1055111"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defRPr/>
            </a:pPr>
            <a:fld id="{6395FFEC-F456-4671-AF59-A264D81656C1}"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a:t>
            </a:fld>
            <a:endParaRPr lang="en-US" altLang="en-US">
              <a:solidFill>
                <a:srgbClr val="000000"/>
              </a:solidFill>
              <a:latin typeface="Arial" panose="020B0604020202020204" pitchFamily="34" charset="0"/>
              <a:ea typeface="MS PGothic" panose="020B0600070205080204" pitchFamily="34" charset="-128"/>
            </a:endParaRPr>
          </a:p>
        </p:txBody>
      </p:sp>
      <p:sp>
        <p:nvSpPr>
          <p:cNvPr id="90115" name="Rectangle 2"/>
          <p:cNvSpPr>
            <a:spLocks noGrp="1" noRot="1" noChangeAspect="1" noChangeArrowheads="1" noTextEdit="1"/>
          </p:cNvSpPr>
          <p:nvPr>
            <p:ph type="sldImg"/>
          </p:nvPr>
        </p:nvSpPr>
        <p:spPr bwMode="auto">
          <a:xfrm>
            <a:off x="873125" y="125571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28 opener. A long coil of wire with many closely spaced loops is called a solenoid. When a long solenoid carries an electric current, a nearly uniform magnetic field is produced within the loops as suggested by the alignment of the iron filings in this photo. The magnitude of the field inside a solenoid is readily found using Ampère’s law, one of the great general laws of electromagnetism, relating magnetic fields and electric currents. We examine these connections in detail in this Chapter, as well as other means for producing magnetic fields.</a:t>
            </a:r>
          </a:p>
        </p:txBody>
      </p:sp>
    </p:spTree>
    <p:extLst>
      <p:ext uri="{BB962C8B-B14F-4D97-AF65-F5344CB8AC3E}">
        <p14:creationId xmlns:p14="http://schemas.microsoft.com/office/powerpoint/2010/main" val="1763082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6899">
              <a:defRPr>
                <a:solidFill>
                  <a:schemeClr val="tx1"/>
                </a:solidFill>
                <a:latin typeface="Comic Sans MS" panose="030F0702030302020204" pitchFamily="66" charset="0"/>
                <a:ea typeface="MS PGothic" panose="020B0600070205080204" pitchFamily="34" charset="-128"/>
              </a:defRPr>
            </a:lvl1pPr>
            <a:lvl2pPr marL="889755" indent="-338954" defTabSz="1106899">
              <a:defRPr>
                <a:solidFill>
                  <a:schemeClr val="tx1"/>
                </a:solidFill>
                <a:latin typeface="Comic Sans MS" panose="030F0702030302020204" pitchFamily="66" charset="0"/>
                <a:ea typeface="MS PGothic" panose="020B0600070205080204" pitchFamily="34" charset="-128"/>
              </a:defRPr>
            </a:lvl2pPr>
            <a:lvl3pPr marL="1371705" indent="-268339" defTabSz="1106899">
              <a:defRPr>
                <a:solidFill>
                  <a:schemeClr val="tx1"/>
                </a:solidFill>
                <a:latin typeface="Comic Sans MS" panose="030F0702030302020204" pitchFamily="66" charset="0"/>
                <a:ea typeface="MS PGothic" panose="020B0600070205080204" pitchFamily="34" charset="-128"/>
              </a:defRPr>
            </a:lvl3pPr>
            <a:lvl4pPr marL="1922507" indent="-268339" defTabSz="1106899">
              <a:defRPr>
                <a:solidFill>
                  <a:schemeClr val="tx1"/>
                </a:solidFill>
                <a:latin typeface="Comic Sans MS" panose="030F0702030302020204" pitchFamily="66" charset="0"/>
                <a:ea typeface="MS PGothic" panose="020B0600070205080204" pitchFamily="34" charset="-128"/>
              </a:defRPr>
            </a:lvl4pPr>
            <a:lvl5pPr marL="2471543" indent="-268339" defTabSz="1106899">
              <a:defRPr>
                <a:solidFill>
                  <a:schemeClr val="tx1"/>
                </a:solidFill>
                <a:latin typeface="Comic Sans MS" panose="030F0702030302020204" pitchFamily="66" charset="0"/>
                <a:ea typeface="MS PGothic" panose="020B0600070205080204" pitchFamily="34" charset="-128"/>
              </a:defRPr>
            </a:lvl5pPr>
            <a:lvl6pPr marL="2979973"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88405"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96837"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05270"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045109E-70C0-439C-983A-BBACE7191807}" type="slidenum">
              <a:rPr lang="en-US" altLang="en-US">
                <a:solidFill>
                  <a:srgbClr val="000000"/>
                </a:solidFill>
                <a:latin typeface="Arial" panose="020B0604020202020204" pitchFamily="34" charset="0"/>
              </a:rPr>
              <a:pPr fontAlgn="base">
                <a:spcBef>
                  <a:spcPct val="0"/>
                </a:spcBef>
                <a:spcAft>
                  <a:spcPct val="0"/>
                </a:spcAft>
                <a:defRPr/>
              </a:pPr>
              <a:t>14</a:t>
            </a:fld>
            <a:endParaRPr lang="en-US" altLang="en-US">
              <a:solidFill>
                <a:srgbClr val="000000"/>
              </a:solidFill>
              <a:latin typeface="Arial" panose="020B060402020202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Substitution gives B = 1.0 x 10</a:t>
            </a:r>
            <a:r>
              <a:rPr lang="en-US" altLang="en-US" baseline="30000"/>
              <a:t>-2</a:t>
            </a:r>
            <a:r>
              <a:rPr lang="en-US" altLang="en-US"/>
              <a:t> T.</a:t>
            </a:r>
          </a:p>
        </p:txBody>
      </p:sp>
    </p:spTree>
    <p:extLst>
      <p:ext uri="{BB962C8B-B14F-4D97-AF65-F5344CB8AC3E}">
        <p14:creationId xmlns:p14="http://schemas.microsoft.com/office/powerpoint/2010/main" val="246727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1919">
              <a:defRPr>
                <a:solidFill>
                  <a:schemeClr val="tx1"/>
                </a:solidFill>
                <a:latin typeface="Comic Sans MS" panose="030F0702030302020204" pitchFamily="66" charset="0"/>
                <a:ea typeface="MS PGothic" panose="020B0600070205080204" pitchFamily="34" charset="-128"/>
              </a:defRPr>
            </a:lvl1pPr>
            <a:lvl2pPr marL="885504" indent="-339129" defTabSz="1061919">
              <a:defRPr>
                <a:solidFill>
                  <a:schemeClr val="tx1"/>
                </a:solidFill>
                <a:latin typeface="Comic Sans MS" panose="030F0702030302020204" pitchFamily="66" charset="0"/>
                <a:ea typeface="MS PGothic" panose="020B0600070205080204" pitchFamily="34" charset="-128"/>
              </a:defRPr>
            </a:lvl2pPr>
            <a:lvl3pPr marL="1366792" indent="-268906" defTabSz="1061919">
              <a:defRPr>
                <a:solidFill>
                  <a:schemeClr val="tx1"/>
                </a:solidFill>
                <a:latin typeface="Comic Sans MS" panose="030F0702030302020204" pitchFamily="66" charset="0"/>
                <a:ea typeface="MS PGothic" panose="020B0600070205080204" pitchFamily="34" charset="-128"/>
              </a:defRPr>
            </a:lvl3pPr>
            <a:lvl4pPr marL="1914881" indent="-268906" defTabSz="1061919">
              <a:defRPr>
                <a:solidFill>
                  <a:schemeClr val="tx1"/>
                </a:solidFill>
                <a:latin typeface="Comic Sans MS" panose="030F0702030302020204" pitchFamily="66" charset="0"/>
                <a:ea typeface="MS PGothic" panose="020B0600070205080204" pitchFamily="34" charset="-128"/>
              </a:defRPr>
            </a:lvl4pPr>
            <a:lvl5pPr marL="2461256" indent="-268906" defTabSz="1061919">
              <a:defRPr>
                <a:solidFill>
                  <a:schemeClr val="tx1"/>
                </a:solidFill>
                <a:latin typeface="Comic Sans MS" panose="030F0702030302020204" pitchFamily="66" charset="0"/>
                <a:ea typeface="MS PGothic" panose="020B0600070205080204" pitchFamily="34" charset="-128"/>
              </a:defRPr>
            </a:lvl5pPr>
            <a:lvl6pPr marL="2954535" indent="-268906" defTabSz="106191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47813" indent="-268906" defTabSz="106191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41093" indent="-268906" defTabSz="106191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34370" indent="-268906" defTabSz="106191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r" defTabSz="1061919" rtl="0" eaLnBrk="1" fontAlgn="base" latinLnBrk="0" hangingPunct="1">
              <a:lnSpc>
                <a:spcPct val="100000"/>
              </a:lnSpc>
              <a:spcBef>
                <a:spcPct val="0"/>
              </a:spcBef>
              <a:spcAft>
                <a:spcPct val="0"/>
              </a:spcAft>
              <a:buClrTx/>
              <a:buSzTx/>
              <a:buFontTx/>
              <a:buNone/>
              <a:tabLst/>
              <a:defRPr/>
            </a:pPr>
            <a:fld id="{E67DC46D-C33A-468C-8703-2F466CE39DF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061919"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29 opener. One of the great laws of physics is Faraday’s law of induction, which says that a changing magnetic flux produces an induced emf. This photo shows a bar magnet moving inside a coil of wire, and the galvanometer registers an induced current. This phenomenon of electromagnetic induction is the basis for many practical devices, including generators, alternators, transformers, tape recording, and computer memory.</a:t>
            </a:r>
          </a:p>
        </p:txBody>
      </p:sp>
    </p:spTree>
    <p:extLst>
      <p:ext uri="{BB962C8B-B14F-4D97-AF65-F5344CB8AC3E}">
        <p14:creationId xmlns:p14="http://schemas.microsoft.com/office/powerpoint/2010/main" val="371753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77722">
              <a:defRPr>
                <a:solidFill>
                  <a:schemeClr val="tx1"/>
                </a:solidFill>
                <a:latin typeface="Comic Sans MS" panose="030F0702030302020204" pitchFamily="66" charset="0"/>
                <a:ea typeface="MS PGothic" panose="020B0600070205080204" pitchFamily="34" charset="-128"/>
              </a:defRPr>
            </a:lvl1pPr>
            <a:lvl2pPr marL="874447" indent="-334709" defTabSz="1077722">
              <a:defRPr>
                <a:solidFill>
                  <a:schemeClr val="tx1"/>
                </a:solidFill>
                <a:latin typeface="Comic Sans MS" panose="030F0702030302020204" pitchFamily="66" charset="0"/>
                <a:ea typeface="MS PGothic" panose="020B0600070205080204" pitchFamily="34" charset="-128"/>
              </a:defRPr>
            </a:lvl2pPr>
            <a:lvl3pPr marL="1347591" indent="-266363" defTabSz="1077722">
              <a:defRPr>
                <a:solidFill>
                  <a:schemeClr val="tx1"/>
                </a:solidFill>
                <a:latin typeface="Comic Sans MS" panose="030F0702030302020204" pitchFamily="66" charset="0"/>
                <a:ea typeface="MS PGothic" panose="020B0600070205080204" pitchFamily="34" charset="-128"/>
              </a:defRPr>
            </a:lvl3pPr>
            <a:lvl4pPr marL="1887329" indent="-266363" defTabSz="1077722">
              <a:defRPr>
                <a:solidFill>
                  <a:schemeClr val="tx1"/>
                </a:solidFill>
                <a:latin typeface="Comic Sans MS" panose="030F0702030302020204" pitchFamily="66" charset="0"/>
                <a:ea typeface="MS PGothic" panose="020B0600070205080204" pitchFamily="34" charset="-128"/>
              </a:defRPr>
            </a:lvl4pPr>
            <a:lvl5pPr marL="2427067" indent="-266363" defTabSz="1077722">
              <a:defRPr>
                <a:solidFill>
                  <a:schemeClr val="tx1"/>
                </a:solidFill>
                <a:latin typeface="Comic Sans MS" panose="030F0702030302020204" pitchFamily="66" charset="0"/>
                <a:ea typeface="MS PGothic" panose="020B0600070205080204" pitchFamily="34" charset="-128"/>
              </a:defRPr>
            </a:lvl5pPr>
            <a:lvl6pPr marL="2931755" indent="-266363" defTabSz="107772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36446" indent="-266363" defTabSz="107772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41133" indent="-266363" defTabSz="107772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45823" indent="-266363" defTabSz="107772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DD55098D-7E64-481A-B471-78352B3C7FFC}" type="slidenum">
              <a:rPr lang="en-US" altLang="en-US">
                <a:solidFill>
                  <a:srgbClr val="000000"/>
                </a:solidFill>
                <a:latin typeface="Arial" panose="020B0604020202020204" pitchFamily="34" charset="0"/>
                <a:ea typeface="Osaka"/>
                <a:cs typeface="Osaka"/>
              </a:rPr>
              <a:pPr fontAlgn="base">
                <a:spcBef>
                  <a:spcPct val="0"/>
                </a:spcBef>
                <a:spcAft>
                  <a:spcPct val="0"/>
                </a:spcAft>
                <a:defRPr/>
              </a:pPr>
              <a:t>2</a:t>
            </a:fld>
            <a:endParaRPr lang="en-US" altLang="en-US">
              <a:solidFill>
                <a:srgbClr val="000000"/>
              </a:solidFill>
              <a:latin typeface="Arial" panose="020B0604020202020204" pitchFamily="34" charset="0"/>
              <a:ea typeface="Osaka"/>
              <a:cs typeface="Osaka"/>
            </a:endParaRPr>
          </a:p>
        </p:txBody>
      </p:sp>
      <p:sp>
        <p:nvSpPr>
          <p:cNvPr id="62467" name="Rectangle 2"/>
          <p:cNvSpPr>
            <a:spLocks noGrp="1" noRot="1" noChangeAspect="1" noChangeArrowheads="1" noTextEdit="1"/>
          </p:cNvSpPr>
          <p:nvPr>
            <p:ph type="sldImg"/>
          </p:nvPr>
        </p:nvSpPr>
        <p:spPr bwMode="auto">
          <a:xfrm>
            <a:off x="952500" y="1301750"/>
            <a:ext cx="62420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28-6. (a) Parallel currents in the same direction exert an attractive force on each other. (b) Antiparallel currents (in opposite directions) exert a repulsive force on each other.</a:t>
            </a:r>
          </a:p>
        </p:txBody>
      </p:sp>
    </p:spTree>
    <p:extLst>
      <p:ext uri="{BB962C8B-B14F-4D97-AF65-F5344CB8AC3E}">
        <p14:creationId xmlns:p14="http://schemas.microsoft.com/office/powerpoint/2010/main" val="330149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5471">
              <a:defRPr>
                <a:solidFill>
                  <a:schemeClr val="tx1"/>
                </a:solidFill>
                <a:latin typeface="Comic Sans MS" panose="030F0702030302020204" pitchFamily="66" charset="0"/>
                <a:ea typeface="MS PGothic" panose="020B0600070205080204" pitchFamily="34" charset="-128"/>
              </a:defRPr>
            </a:lvl1pPr>
            <a:lvl2pPr marL="864504" indent="-330903" defTabSz="1065471">
              <a:defRPr>
                <a:solidFill>
                  <a:schemeClr val="tx1"/>
                </a:solidFill>
                <a:latin typeface="Comic Sans MS" panose="030F0702030302020204" pitchFamily="66" charset="0"/>
                <a:ea typeface="MS PGothic" panose="020B0600070205080204" pitchFamily="34" charset="-128"/>
              </a:defRPr>
            </a:lvl2pPr>
            <a:lvl3pPr marL="1332270" indent="-263336" defTabSz="1065471">
              <a:defRPr>
                <a:solidFill>
                  <a:schemeClr val="tx1"/>
                </a:solidFill>
                <a:latin typeface="Comic Sans MS" panose="030F0702030302020204" pitchFamily="66" charset="0"/>
                <a:ea typeface="MS PGothic" panose="020B0600070205080204" pitchFamily="34" charset="-128"/>
              </a:defRPr>
            </a:lvl3pPr>
            <a:lvl4pPr marL="1865872" indent="-263336" defTabSz="1065471">
              <a:defRPr>
                <a:solidFill>
                  <a:schemeClr val="tx1"/>
                </a:solidFill>
                <a:latin typeface="Comic Sans MS" panose="030F0702030302020204" pitchFamily="66" charset="0"/>
                <a:ea typeface="MS PGothic" panose="020B0600070205080204" pitchFamily="34" charset="-128"/>
              </a:defRPr>
            </a:lvl4pPr>
            <a:lvl5pPr marL="2399472" indent="-263336" defTabSz="1065471">
              <a:defRPr>
                <a:solidFill>
                  <a:schemeClr val="tx1"/>
                </a:solidFill>
                <a:latin typeface="Comic Sans MS" panose="030F0702030302020204" pitchFamily="66" charset="0"/>
                <a:ea typeface="MS PGothic" panose="020B0600070205080204" pitchFamily="34" charset="-128"/>
              </a:defRPr>
            </a:lvl5pPr>
            <a:lvl6pPr marL="2898424" indent="-263336" defTabSz="10654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97375" indent="-263336" defTabSz="10654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6325" indent="-263336" defTabSz="10654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95278" indent="-263336" defTabSz="10654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C41DB950-DEF1-4013-8C10-D0D397617EC4}" type="slidenum">
              <a:rPr lang="en-US" altLang="en-US">
                <a:solidFill>
                  <a:srgbClr val="000000"/>
                </a:solidFill>
                <a:latin typeface="Arial" panose="020B0604020202020204" pitchFamily="34" charset="0"/>
                <a:ea typeface="Osaka"/>
                <a:cs typeface="Osaka"/>
              </a:rPr>
              <a:pPr fontAlgn="base">
                <a:spcBef>
                  <a:spcPct val="0"/>
                </a:spcBef>
                <a:spcAft>
                  <a:spcPct val="0"/>
                </a:spcAft>
                <a:defRPr/>
              </a:pPr>
              <a:t>3</a:t>
            </a:fld>
            <a:endParaRPr lang="en-US" altLang="en-US">
              <a:solidFill>
                <a:srgbClr val="000000"/>
              </a:solidFill>
              <a:latin typeface="Arial" panose="020B0604020202020204" pitchFamily="34" charset="0"/>
              <a:ea typeface="Osaka"/>
              <a:cs typeface="Osaka"/>
            </a:endParaRPr>
          </a:p>
        </p:txBody>
      </p:sp>
      <p:sp>
        <p:nvSpPr>
          <p:cNvPr id="64515" name="Rectangle 2"/>
          <p:cNvSpPr>
            <a:spLocks noGrp="1" noRot="1" noChangeAspect="1" noChangeArrowheads="1" noTextEdit="1"/>
          </p:cNvSpPr>
          <p:nvPr>
            <p:ph type="sldImg"/>
          </p:nvPr>
        </p:nvSpPr>
        <p:spPr bwMode="auto">
          <a:xfrm>
            <a:off x="928688" y="1289050"/>
            <a:ext cx="6183312"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F = 8.5 x 10</a:t>
            </a:r>
            <a:r>
              <a:rPr lang="en-US" altLang="en-US" baseline="30000"/>
              <a:t>-3</a:t>
            </a:r>
            <a:r>
              <a:rPr lang="en-US" altLang="en-US"/>
              <a:t> N, and is repulsive. Appliances powered by 12V dc current are marketed to truckers, campers, people running on solar power (especially off-grid), among others.</a:t>
            </a:r>
          </a:p>
        </p:txBody>
      </p:sp>
    </p:spTree>
    <p:extLst>
      <p:ext uri="{BB962C8B-B14F-4D97-AF65-F5344CB8AC3E}">
        <p14:creationId xmlns:p14="http://schemas.microsoft.com/office/powerpoint/2010/main" val="129135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5471">
              <a:defRPr>
                <a:solidFill>
                  <a:schemeClr val="tx1"/>
                </a:solidFill>
                <a:latin typeface="Comic Sans MS" panose="030F0702030302020204" pitchFamily="66" charset="0"/>
                <a:ea typeface="MS PGothic" panose="020B0600070205080204" pitchFamily="34" charset="-128"/>
              </a:defRPr>
            </a:lvl1pPr>
            <a:lvl2pPr marL="864504" indent="-330903" defTabSz="1065471">
              <a:defRPr>
                <a:solidFill>
                  <a:schemeClr val="tx1"/>
                </a:solidFill>
                <a:latin typeface="Comic Sans MS" panose="030F0702030302020204" pitchFamily="66" charset="0"/>
                <a:ea typeface="MS PGothic" panose="020B0600070205080204" pitchFamily="34" charset="-128"/>
              </a:defRPr>
            </a:lvl2pPr>
            <a:lvl3pPr marL="1332270" indent="-263336" defTabSz="1065471">
              <a:defRPr>
                <a:solidFill>
                  <a:schemeClr val="tx1"/>
                </a:solidFill>
                <a:latin typeface="Comic Sans MS" panose="030F0702030302020204" pitchFamily="66" charset="0"/>
                <a:ea typeface="MS PGothic" panose="020B0600070205080204" pitchFamily="34" charset="-128"/>
              </a:defRPr>
            </a:lvl3pPr>
            <a:lvl4pPr marL="1865872" indent="-263336" defTabSz="1065471">
              <a:defRPr>
                <a:solidFill>
                  <a:schemeClr val="tx1"/>
                </a:solidFill>
                <a:latin typeface="Comic Sans MS" panose="030F0702030302020204" pitchFamily="66" charset="0"/>
                <a:ea typeface="MS PGothic" panose="020B0600070205080204" pitchFamily="34" charset="-128"/>
              </a:defRPr>
            </a:lvl4pPr>
            <a:lvl5pPr marL="2399472" indent="-263336" defTabSz="1065471">
              <a:defRPr>
                <a:solidFill>
                  <a:schemeClr val="tx1"/>
                </a:solidFill>
                <a:latin typeface="Comic Sans MS" panose="030F0702030302020204" pitchFamily="66" charset="0"/>
                <a:ea typeface="MS PGothic" panose="020B0600070205080204" pitchFamily="34" charset="-128"/>
              </a:defRPr>
            </a:lvl5pPr>
            <a:lvl6pPr marL="2898424" indent="-263336" defTabSz="10654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97375" indent="-263336" defTabSz="10654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6325" indent="-263336" defTabSz="10654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95278" indent="-263336" defTabSz="10654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B2B2457C-EADD-427A-8049-1DA270EF8A9B}" type="slidenum">
              <a:rPr lang="en-US" altLang="en-US">
                <a:solidFill>
                  <a:srgbClr val="000000"/>
                </a:solidFill>
                <a:latin typeface="Arial" panose="020B0604020202020204" pitchFamily="34" charset="0"/>
                <a:ea typeface="Osaka"/>
                <a:cs typeface="Osaka"/>
              </a:rPr>
              <a:pPr fontAlgn="base">
                <a:spcBef>
                  <a:spcPct val="0"/>
                </a:spcBef>
                <a:spcAft>
                  <a:spcPct val="0"/>
                </a:spcAft>
                <a:defRPr/>
              </a:pPr>
              <a:t>4</a:t>
            </a:fld>
            <a:endParaRPr lang="en-US" altLang="en-US">
              <a:solidFill>
                <a:srgbClr val="000000"/>
              </a:solidFill>
              <a:latin typeface="Arial" panose="020B0604020202020204" pitchFamily="34" charset="0"/>
              <a:ea typeface="Osaka"/>
              <a:cs typeface="Osaka"/>
            </a:endParaRPr>
          </a:p>
        </p:txBody>
      </p:sp>
      <p:sp>
        <p:nvSpPr>
          <p:cNvPr id="66563" name="Rectangle 2"/>
          <p:cNvSpPr>
            <a:spLocks noGrp="1" noRot="1" noChangeAspect="1" noChangeArrowheads="1" noTextEdit="1"/>
          </p:cNvSpPr>
          <p:nvPr>
            <p:ph type="sldImg"/>
          </p:nvPr>
        </p:nvSpPr>
        <p:spPr bwMode="auto">
          <a:xfrm>
            <a:off x="928688" y="1289050"/>
            <a:ext cx="6183312"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The magnetic force due to the current in the wire must be equal and opposite to the gravitational force on the second wire. We need a definite length of wire, as the forces on an infinitely long wire will be infinite; choose 1 meter for simplicity. Substitution gives I</a:t>
            </a:r>
            <a:r>
              <a:rPr lang="en-US" altLang="en-US" baseline="-25000"/>
              <a:t>2</a:t>
            </a:r>
            <a:r>
              <a:rPr lang="en-US" altLang="en-US"/>
              <a:t> = 15 A.</a:t>
            </a:r>
          </a:p>
        </p:txBody>
      </p:sp>
    </p:spTree>
    <p:extLst>
      <p:ext uri="{BB962C8B-B14F-4D97-AF65-F5344CB8AC3E}">
        <p14:creationId xmlns:p14="http://schemas.microsoft.com/office/powerpoint/2010/main" val="148346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5714">
              <a:defRPr>
                <a:solidFill>
                  <a:schemeClr val="tx1"/>
                </a:solidFill>
                <a:latin typeface="Comic Sans MS" panose="030F0702030302020204" pitchFamily="66" charset="0"/>
                <a:ea typeface="MS PGothic" panose="020B0600070205080204" pitchFamily="34" charset="-128"/>
              </a:defRPr>
            </a:lvl1pPr>
            <a:lvl2pPr marL="880930" indent="-337190" defTabSz="1085714">
              <a:defRPr>
                <a:solidFill>
                  <a:schemeClr val="tx1"/>
                </a:solidFill>
                <a:latin typeface="Comic Sans MS" panose="030F0702030302020204" pitchFamily="66" charset="0"/>
                <a:ea typeface="MS PGothic" panose="020B0600070205080204" pitchFamily="34" charset="-128"/>
              </a:defRPr>
            </a:lvl2pPr>
            <a:lvl3pPr marL="1357584" indent="-268339" defTabSz="1085714">
              <a:defRPr>
                <a:solidFill>
                  <a:schemeClr val="tx1"/>
                </a:solidFill>
                <a:latin typeface="Comic Sans MS" panose="030F0702030302020204" pitchFamily="66" charset="0"/>
                <a:ea typeface="MS PGothic" panose="020B0600070205080204" pitchFamily="34" charset="-128"/>
              </a:defRPr>
            </a:lvl3pPr>
            <a:lvl4pPr marL="1901322" indent="-268339" defTabSz="1085714">
              <a:defRPr>
                <a:solidFill>
                  <a:schemeClr val="tx1"/>
                </a:solidFill>
                <a:latin typeface="Comic Sans MS" panose="030F0702030302020204" pitchFamily="66" charset="0"/>
                <a:ea typeface="MS PGothic" panose="020B0600070205080204" pitchFamily="34" charset="-128"/>
              </a:defRPr>
            </a:lvl4pPr>
            <a:lvl5pPr marL="2445063" indent="-268339" defTabSz="1085714">
              <a:defRPr>
                <a:solidFill>
                  <a:schemeClr val="tx1"/>
                </a:solidFill>
                <a:latin typeface="Comic Sans MS" panose="030F0702030302020204" pitchFamily="66" charset="0"/>
                <a:ea typeface="MS PGothic" panose="020B0600070205080204" pitchFamily="34" charset="-128"/>
              </a:defRPr>
            </a:lvl5pPr>
            <a:lvl6pPr marL="2953493" indent="-268339" defTabSz="108571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61926" indent="-268339" defTabSz="108571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70357" indent="-268339" defTabSz="108571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78788" indent="-268339" defTabSz="108571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197ED5DC-D5EB-49E5-98E4-4BA81917391E}" type="slidenum">
              <a:rPr lang="en-US" altLang="en-US">
                <a:solidFill>
                  <a:srgbClr val="000000"/>
                </a:solidFill>
                <a:latin typeface="Arial" panose="020B0604020202020204" pitchFamily="34" charset="0"/>
                <a:ea typeface="Osaka"/>
                <a:cs typeface="Osaka"/>
              </a:rPr>
              <a:pPr fontAlgn="base">
                <a:spcBef>
                  <a:spcPct val="0"/>
                </a:spcBef>
                <a:spcAft>
                  <a:spcPct val="0"/>
                </a:spcAft>
                <a:defRPr/>
              </a:pPr>
              <a:t>7</a:t>
            </a:fld>
            <a:endParaRPr lang="en-US" altLang="en-US">
              <a:solidFill>
                <a:srgbClr val="000000"/>
              </a:solidFill>
              <a:latin typeface="Arial" panose="020B0604020202020204" pitchFamily="34" charset="0"/>
              <a:ea typeface="Osaka"/>
              <a:cs typeface="Osaka"/>
            </a:endParaRPr>
          </a:p>
        </p:txBody>
      </p:sp>
      <p:sp>
        <p:nvSpPr>
          <p:cNvPr id="70659" name="Rectangle 2"/>
          <p:cNvSpPr>
            <a:spLocks noGrp="1" noRot="1" noChangeAspect="1" noChangeArrowheads="1" noTextEdit="1"/>
          </p:cNvSpPr>
          <p:nvPr>
            <p:ph type="sldImg"/>
          </p:nvPr>
        </p:nvSpPr>
        <p:spPr bwMode="auto">
          <a:xfrm>
            <a:off x="965200" y="1309688"/>
            <a:ext cx="6289675" cy="3538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28-8. Arbitrary path enclosing a current, for Ampère’s law. The path is broken down into segments of equal length </a:t>
            </a:r>
            <a:r>
              <a:rPr lang="el-GR" altLang="en-US">
                <a:cs typeface="Arial" panose="020B0604020202020204" pitchFamily="34" charset="0"/>
              </a:rPr>
              <a:t>Δ</a:t>
            </a:r>
            <a:r>
              <a:rPr lang="en-US" altLang="en-US"/>
              <a:t>l.</a:t>
            </a:r>
          </a:p>
        </p:txBody>
      </p:sp>
    </p:spTree>
    <p:extLst>
      <p:ext uri="{BB962C8B-B14F-4D97-AF65-F5344CB8AC3E}">
        <p14:creationId xmlns:p14="http://schemas.microsoft.com/office/powerpoint/2010/main" val="401323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6899">
              <a:defRPr>
                <a:solidFill>
                  <a:schemeClr val="tx1"/>
                </a:solidFill>
                <a:latin typeface="Comic Sans MS" panose="030F0702030302020204" pitchFamily="66" charset="0"/>
                <a:ea typeface="MS PGothic" panose="020B0600070205080204" pitchFamily="34" charset="-128"/>
              </a:defRPr>
            </a:lvl1pPr>
            <a:lvl2pPr marL="896817" indent="-342486" defTabSz="1106899">
              <a:defRPr>
                <a:solidFill>
                  <a:schemeClr val="tx1"/>
                </a:solidFill>
                <a:latin typeface="Comic Sans MS" panose="030F0702030302020204" pitchFamily="66" charset="0"/>
                <a:ea typeface="MS PGothic" panose="020B0600070205080204" pitchFamily="34" charset="-128"/>
              </a:defRPr>
            </a:lvl2pPr>
            <a:lvl3pPr marL="1382299" indent="-273634" defTabSz="1106899">
              <a:defRPr>
                <a:solidFill>
                  <a:schemeClr val="tx1"/>
                </a:solidFill>
                <a:latin typeface="Comic Sans MS" panose="030F0702030302020204" pitchFamily="66" charset="0"/>
                <a:ea typeface="MS PGothic" panose="020B0600070205080204" pitchFamily="34" charset="-128"/>
              </a:defRPr>
            </a:lvl3pPr>
            <a:lvl4pPr marL="1936630" indent="-273634" defTabSz="1106899">
              <a:defRPr>
                <a:solidFill>
                  <a:schemeClr val="tx1"/>
                </a:solidFill>
                <a:latin typeface="Comic Sans MS" panose="030F0702030302020204" pitchFamily="66" charset="0"/>
                <a:ea typeface="MS PGothic" panose="020B0600070205080204" pitchFamily="34" charset="-128"/>
              </a:defRPr>
            </a:lvl4pPr>
            <a:lvl5pPr marL="2490962" indent="-273634" defTabSz="1106899">
              <a:defRPr>
                <a:solidFill>
                  <a:schemeClr val="tx1"/>
                </a:solidFill>
                <a:latin typeface="Comic Sans MS" panose="030F0702030302020204" pitchFamily="66" charset="0"/>
                <a:ea typeface="MS PGothic" panose="020B0600070205080204" pitchFamily="34" charset="-128"/>
              </a:defRPr>
            </a:lvl5pPr>
            <a:lvl6pPr marL="2999393" indent="-273634"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07823" indent="-273634"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16258" indent="-273634"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24687" indent="-273634"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75BF66F7-1EF3-476A-966C-F9D475908FDF}" type="slidenum">
              <a:rPr lang="en-US" altLang="en-US">
                <a:solidFill>
                  <a:srgbClr val="000000"/>
                </a:solidFill>
                <a:latin typeface="Arial" panose="020B0604020202020204" pitchFamily="34" charset="0"/>
                <a:ea typeface="Osaka"/>
                <a:cs typeface="Osaka"/>
              </a:rPr>
              <a:pPr fontAlgn="base">
                <a:spcBef>
                  <a:spcPct val="0"/>
                </a:spcBef>
                <a:spcAft>
                  <a:spcPct val="0"/>
                </a:spcAft>
                <a:defRPr/>
              </a:pPr>
              <a:t>8</a:t>
            </a:fld>
            <a:endParaRPr lang="en-US" altLang="en-US">
              <a:solidFill>
                <a:srgbClr val="000000"/>
              </a:solidFill>
              <a:latin typeface="Arial" panose="020B0604020202020204" pitchFamily="34" charset="0"/>
              <a:ea typeface="Osaka"/>
              <a:cs typeface="Osaka"/>
            </a:endParaRPr>
          </a:p>
        </p:txBody>
      </p:sp>
      <p:sp>
        <p:nvSpPr>
          <p:cNvPr id="72707" name="Rectangle 2"/>
          <p:cNvSpPr>
            <a:spLocks noGrp="1" noRot="1" noChangeAspect="1" noChangeArrowheads="1" noTextEdit="1"/>
          </p:cNvSpPr>
          <p:nvPr>
            <p:ph type="sldImg"/>
          </p:nvPr>
        </p:nvSpPr>
        <p:spPr bwMode="auto">
          <a:xfrm>
            <a:off x="1008063" y="1331913"/>
            <a:ext cx="6386512" cy="3592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28-9. Circular path of radius </a:t>
            </a:r>
            <a:r>
              <a:rPr lang="en-US" altLang="en-US" i="1"/>
              <a:t>r</a:t>
            </a:r>
            <a:r>
              <a:rPr lang="en-US" altLang="en-US"/>
              <a:t>.</a:t>
            </a:r>
          </a:p>
        </p:txBody>
      </p:sp>
    </p:spTree>
    <p:extLst>
      <p:ext uri="{BB962C8B-B14F-4D97-AF65-F5344CB8AC3E}">
        <p14:creationId xmlns:p14="http://schemas.microsoft.com/office/powerpoint/2010/main" val="12690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6899">
              <a:defRPr>
                <a:solidFill>
                  <a:schemeClr val="tx1"/>
                </a:solidFill>
                <a:latin typeface="Comic Sans MS" panose="030F0702030302020204" pitchFamily="66" charset="0"/>
                <a:ea typeface="MS PGothic" panose="020B0600070205080204" pitchFamily="34" charset="-128"/>
              </a:defRPr>
            </a:lvl1pPr>
            <a:lvl2pPr marL="896817" indent="-342486" defTabSz="1106899">
              <a:defRPr>
                <a:solidFill>
                  <a:schemeClr val="tx1"/>
                </a:solidFill>
                <a:latin typeface="Comic Sans MS" panose="030F0702030302020204" pitchFamily="66" charset="0"/>
                <a:ea typeface="MS PGothic" panose="020B0600070205080204" pitchFamily="34" charset="-128"/>
              </a:defRPr>
            </a:lvl2pPr>
            <a:lvl3pPr marL="1382299" indent="-273634" defTabSz="1106899">
              <a:defRPr>
                <a:solidFill>
                  <a:schemeClr val="tx1"/>
                </a:solidFill>
                <a:latin typeface="Comic Sans MS" panose="030F0702030302020204" pitchFamily="66" charset="0"/>
                <a:ea typeface="MS PGothic" panose="020B0600070205080204" pitchFamily="34" charset="-128"/>
              </a:defRPr>
            </a:lvl3pPr>
            <a:lvl4pPr marL="1936630" indent="-273634" defTabSz="1106899">
              <a:defRPr>
                <a:solidFill>
                  <a:schemeClr val="tx1"/>
                </a:solidFill>
                <a:latin typeface="Comic Sans MS" panose="030F0702030302020204" pitchFamily="66" charset="0"/>
                <a:ea typeface="MS PGothic" panose="020B0600070205080204" pitchFamily="34" charset="-128"/>
              </a:defRPr>
            </a:lvl4pPr>
            <a:lvl5pPr marL="2490962" indent="-273634" defTabSz="1106899">
              <a:defRPr>
                <a:solidFill>
                  <a:schemeClr val="tx1"/>
                </a:solidFill>
                <a:latin typeface="Comic Sans MS" panose="030F0702030302020204" pitchFamily="66" charset="0"/>
                <a:ea typeface="MS PGothic" panose="020B0600070205080204" pitchFamily="34" charset="-128"/>
              </a:defRPr>
            </a:lvl5pPr>
            <a:lvl6pPr marL="2999393" indent="-273634"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07823" indent="-273634"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16258" indent="-273634"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24687" indent="-273634"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0A861AFC-A777-4D0D-90C1-939306DC59C7}" type="slidenum">
              <a:rPr lang="en-US" altLang="en-US">
                <a:solidFill>
                  <a:srgbClr val="000000"/>
                </a:solidFill>
                <a:latin typeface="Arial" panose="020B0604020202020204" pitchFamily="34" charset="0"/>
                <a:ea typeface="Osaka"/>
                <a:cs typeface="Osaka"/>
              </a:rPr>
              <a:pPr fontAlgn="base">
                <a:spcBef>
                  <a:spcPct val="0"/>
                </a:spcBef>
                <a:spcAft>
                  <a:spcPct val="0"/>
                </a:spcAft>
                <a:defRPr/>
              </a:pPr>
              <a:t>9</a:t>
            </a:fld>
            <a:endParaRPr lang="en-US" altLang="en-US">
              <a:solidFill>
                <a:srgbClr val="000000"/>
              </a:solidFill>
              <a:latin typeface="Arial" panose="020B0604020202020204" pitchFamily="34" charset="0"/>
              <a:ea typeface="Osaka"/>
              <a:cs typeface="Osaka"/>
            </a:endParaRPr>
          </a:p>
        </p:txBody>
      </p:sp>
      <p:sp>
        <p:nvSpPr>
          <p:cNvPr id="74755" name="Rectangle 2"/>
          <p:cNvSpPr>
            <a:spLocks noGrp="1" noRot="1" noChangeAspect="1" noChangeArrowheads="1" noTextEdit="1"/>
          </p:cNvSpPr>
          <p:nvPr>
            <p:ph type="sldImg"/>
          </p:nvPr>
        </p:nvSpPr>
        <p:spPr bwMode="auto">
          <a:xfrm>
            <a:off x="1008063" y="1331913"/>
            <a:ext cx="6386512" cy="3592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We choose a circular path around the wire; if the wire is very long the field will be tangent to the path.</a:t>
            </a:r>
          </a:p>
          <a:p>
            <a:pPr eaLnBrk="1" hangingPunct="1">
              <a:spcBef>
                <a:spcPct val="0"/>
              </a:spcBef>
            </a:pPr>
            <a:r>
              <a:rPr lang="en-US" altLang="en-US"/>
              <a:t>a. The enclosed current is the total current; this is the same as a thin wire. B = </a:t>
            </a:r>
            <a:r>
              <a:rPr lang="el-GR" altLang="en-US">
                <a:cs typeface="Arial" panose="020B0604020202020204" pitchFamily="34" charset="0"/>
              </a:rPr>
              <a:t>μ</a:t>
            </a:r>
            <a:r>
              <a:rPr lang="en-US" altLang="en-US" baseline="-25000">
                <a:cs typeface="Arial" panose="020B0604020202020204" pitchFamily="34" charset="0"/>
              </a:rPr>
              <a:t>0</a:t>
            </a:r>
            <a:r>
              <a:rPr lang="en-US" altLang="en-US">
                <a:cs typeface="Arial" panose="020B0604020202020204" pitchFamily="34" charset="0"/>
              </a:rPr>
              <a:t>I/2</a:t>
            </a:r>
            <a:r>
              <a:rPr lang="el-GR" altLang="en-US">
                <a:cs typeface="Arial" panose="020B0604020202020204" pitchFamily="34" charset="0"/>
              </a:rPr>
              <a:t>π</a:t>
            </a:r>
            <a:r>
              <a:rPr lang="en-US" altLang="en-US">
                <a:cs typeface="Arial" panose="020B0604020202020204" pitchFamily="34" charset="0"/>
              </a:rPr>
              <a:t>r.</a:t>
            </a:r>
          </a:p>
          <a:p>
            <a:pPr eaLnBrk="1" hangingPunct="1">
              <a:spcBef>
                <a:spcPct val="0"/>
              </a:spcBef>
            </a:pPr>
            <a:r>
              <a:rPr lang="en-US" altLang="en-US">
                <a:cs typeface="Arial" panose="020B0604020202020204" pitchFamily="34" charset="0"/>
              </a:rPr>
              <a:t>b. Now only a fraction of the current is enclosed within the path; if the current density is uniform the fraction of the current enclosed is the fraction of area enclosed: I</a:t>
            </a:r>
            <a:r>
              <a:rPr lang="en-US" altLang="en-US" baseline="-25000">
                <a:cs typeface="Arial" panose="020B0604020202020204" pitchFamily="34" charset="0"/>
              </a:rPr>
              <a:t>encl</a:t>
            </a:r>
            <a:r>
              <a:rPr lang="en-US" altLang="en-US">
                <a:cs typeface="Arial" panose="020B0604020202020204" pitchFamily="34" charset="0"/>
              </a:rPr>
              <a:t> = Ir</a:t>
            </a:r>
            <a:r>
              <a:rPr lang="en-US" altLang="en-US" baseline="30000">
                <a:cs typeface="Arial" panose="020B0604020202020204" pitchFamily="34" charset="0"/>
              </a:rPr>
              <a:t>2</a:t>
            </a:r>
            <a:r>
              <a:rPr lang="en-US" altLang="en-US">
                <a:cs typeface="Arial" panose="020B0604020202020204" pitchFamily="34" charset="0"/>
              </a:rPr>
              <a:t>/R</a:t>
            </a:r>
            <a:r>
              <a:rPr lang="en-US" altLang="en-US" baseline="30000">
                <a:cs typeface="Arial" panose="020B0604020202020204" pitchFamily="34" charset="0"/>
              </a:rPr>
              <a:t>2</a:t>
            </a:r>
            <a:r>
              <a:rPr lang="en-US" altLang="en-US">
                <a:cs typeface="Arial" panose="020B0604020202020204" pitchFamily="34" charset="0"/>
              </a:rPr>
              <a:t>. Substituting and integrating gives B = </a:t>
            </a:r>
            <a:r>
              <a:rPr lang="el-GR" altLang="en-US">
                <a:cs typeface="Arial" panose="020B0604020202020204" pitchFamily="34" charset="0"/>
              </a:rPr>
              <a:t>μ</a:t>
            </a:r>
            <a:r>
              <a:rPr lang="en-US" altLang="en-US" baseline="-25000">
                <a:cs typeface="Arial" panose="020B0604020202020204" pitchFamily="34" charset="0"/>
              </a:rPr>
              <a:t>0</a:t>
            </a:r>
            <a:r>
              <a:rPr lang="en-US" altLang="en-US">
                <a:cs typeface="Arial" panose="020B0604020202020204" pitchFamily="34" charset="0"/>
              </a:rPr>
              <a:t>Ir/2</a:t>
            </a:r>
            <a:r>
              <a:rPr lang="el-GR" altLang="en-US">
                <a:cs typeface="Arial" panose="020B0604020202020204" pitchFamily="34" charset="0"/>
              </a:rPr>
              <a:t>π</a:t>
            </a:r>
            <a:r>
              <a:rPr lang="en-US" altLang="en-US">
                <a:cs typeface="Arial" panose="020B0604020202020204" pitchFamily="34" charset="0"/>
              </a:rPr>
              <a:t>R</a:t>
            </a:r>
            <a:r>
              <a:rPr lang="en-US" altLang="en-US" baseline="30000">
                <a:cs typeface="Arial" panose="020B0604020202020204" pitchFamily="34" charset="0"/>
              </a:rPr>
              <a:t>2</a:t>
            </a:r>
            <a:r>
              <a:rPr lang="en-US" altLang="en-US">
                <a:cs typeface="Arial" panose="020B0604020202020204" pitchFamily="34" charset="0"/>
              </a:rPr>
              <a:t>.</a:t>
            </a:r>
          </a:p>
          <a:p>
            <a:pPr eaLnBrk="1" hangingPunct="1">
              <a:spcBef>
                <a:spcPct val="0"/>
              </a:spcBef>
            </a:pPr>
            <a:r>
              <a:rPr lang="en-US" altLang="en-US">
                <a:cs typeface="Arial" panose="020B0604020202020204" pitchFamily="34" charset="0"/>
              </a:rPr>
              <a:t>c. 1 mm is inside the wire and 3 mm is outside; 2 mm is at the surface (so the two results should be the same). Substitution gives B = 3.0 x 10</a:t>
            </a:r>
            <a:r>
              <a:rPr lang="en-US" altLang="en-US" baseline="30000">
                <a:cs typeface="Arial" panose="020B0604020202020204" pitchFamily="34" charset="0"/>
              </a:rPr>
              <a:t>-3</a:t>
            </a:r>
            <a:r>
              <a:rPr lang="en-US" altLang="en-US">
                <a:cs typeface="Arial" panose="020B0604020202020204" pitchFamily="34" charset="0"/>
              </a:rPr>
              <a:t> T at 1.0 mm, 6.0 x 10</a:t>
            </a:r>
            <a:r>
              <a:rPr lang="en-US" altLang="en-US" baseline="30000">
                <a:cs typeface="Arial" panose="020B0604020202020204" pitchFamily="34" charset="0"/>
              </a:rPr>
              <a:t>-3</a:t>
            </a:r>
            <a:r>
              <a:rPr lang="en-US" altLang="en-US">
                <a:cs typeface="Arial" panose="020B0604020202020204" pitchFamily="34" charset="0"/>
              </a:rPr>
              <a:t> T at 2.0 mm, and 4.0 x 10</a:t>
            </a:r>
            <a:r>
              <a:rPr lang="en-US" altLang="en-US" baseline="30000">
                <a:cs typeface="Arial" panose="020B0604020202020204" pitchFamily="34" charset="0"/>
              </a:rPr>
              <a:t>-3</a:t>
            </a:r>
            <a:r>
              <a:rPr lang="en-US" altLang="en-US">
                <a:cs typeface="Arial" panose="020B0604020202020204" pitchFamily="34" charset="0"/>
              </a:rPr>
              <a:t> T at 3.0 mm.</a:t>
            </a:r>
            <a:endParaRPr lang="el-GR" altLang="en-US">
              <a:cs typeface="Arial" panose="020B0604020202020204" pitchFamily="34" charset="0"/>
            </a:endParaRPr>
          </a:p>
        </p:txBody>
      </p:sp>
    </p:spTree>
    <p:extLst>
      <p:ext uri="{BB962C8B-B14F-4D97-AF65-F5344CB8AC3E}">
        <p14:creationId xmlns:p14="http://schemas.microsoft.com/office/powerpoint/2010/main" val="260490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6899">
              <a:defRPr>
                <a:solidFill>
                  <a:schemeClr val="tx1"/>
                </a:solidFill>
                <a:latin typeface="Comic Sans MS" panose="030F0702030302020204" pitchFamily="66" charset="0"/>
                <a:ea typeface="MS PGothic" panose="020B0600070205080204" pitchFamily="34" charset="-128"/>
              </a:defRPr>
            </a:lvl1pPr>
            <a:lvl2pPr marL="889755" indent="-338954" defTabSz="1106899">
              <a:defRPr>
                <a:solidFill>
                  <a:schemeClr val="tx1"/>
                </a:solidFill>
                <a:latin typeface="Comic Sans MS" panose="030F0702030302020204" pitchFamily="66" charset="0"/>
                <a:ea typeface="MS PGothic" panose="020B0600070205080204" pitchFamily="34" charset="-128"/>
              </a:defRPr>
            </a:lvl2pPr>
            <a:lvl3pPr marL="1371705" indent="-268339" defTabSz="1106899">
              <a:defRPr>
                <a:solidFill>
                  <a:schemeClr val="tx1"/>
                </a:solidFill>
                <a:latin typeface="Comic Sans MS" panose="030F0702030302020204" pitchFamily="66" charset="0"/>
                <a:ea typeface="MS PGothic" panose="020B0600070205080204" pitchFamily="34" charset="-128"/>
              </a:defRPr>
            </a:lvl3pPr>
            <a:lvl4pPr marL="1922507" indent="-268339" defTabSz="1106899">
              <a:defRPr>
                <a:solidFill>
                  <a:schemeClr val="tx1"/>
                </a:solidFill>
                <a:latin typeface="Comic Sans MS" panose="030F0702030302020204" pitchFamily="66" charset="0"/>
                <a:ea typeface="MS PGothic" panose="020B0600070205080204" pitchFamily="34" charset="-128"/>
              </a:defRPr>
            </a:lvl4pPr>
            <a:lvl5pPr marL="2471543" indent="-268339" defTabSz="1106899">
              <a:defRPr>
                <a:solidFill>
                  <a:schemeClr val="tx1"/>
                </a:solidFill>
                <a:latin typeface="Comic Sans MS" panose="030F0702030302020204" pitchFamily="66" charset="0"/>
                <a:ea typeface="MS PGothic" panose="020B0600070205080204" pitchFamily="34" charset="-128"/>
              </a:defRPr>
            </a:lvl5pPr>
            <a:lvl6pPr marL="2979973"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88405"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96837"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05270"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07C48ED3-5EC1-4915-9430-56D4E24B20A7}" type="slidenum">
              <a:rPr lang="en-US" altLang="en-US">
                <a:solidFill>
                  <a:srgbClr val="000000"/>
                </a:solidFill>
                <a:latin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ndParaRPr>
          </a:p>
        </p:txBody>
      </p:sp>
      <p:sp>
        <p:nvSpPr>
          <p:cNvPr id="76803" name="Rectangle 2"/>
          <p:cNvSpPr>
            <a:spLocks noGrp="1" noRot="1" noChangeAspect="1" noChangeArrowheads="1" noTextEdit="1"/>
          </p:cNvSpPr>
          <p:nvPr>
            <p:ph type="sldImg"/>
          </p:nvPr>
        </p:nvSpPr>
        <p:spPr bwMode="auto">
          <a:xfrm>
            <a:off x="1008063" y="1331913"/>
            <a:ext cx="6386512" cy="3592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Between the conductors, the field is solely due to the inner conductor, and is that of a long straight wire.</a:t>
            </a:r>
          </a:p>
          <a:p>
            <a:pPr eaLnBrk="1" hangingPunct="1">
              <a:spcBef>
                <a:spcPct val="0"/>
              </a:spcBef>
            </a:pPr>
            <a:r>
              <a:rPr lang="en-US" altLang="en-US"/>
              <a:t>b. Outside the cable the field is zero.</a:t>
            </a:r>
          </a:p>
        </p:txBody>
      </p:sp>
    </p:spTree>
    <p:extLst>
      <p:ext uri="{BB962C8B-B14F-4D97-AF65-F5344CB8AC3E}">
        <p14:creationId xmlns:p14="http://schemas.microsoft.com/office/powerpoint/2010/main" val="18344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6899">
              <a:defRPr>
                <a:solidFill>
                  <a:schemeClr val="tx1"/>
                </a:solidFill>
                <a:latin typeface="Comic Sans MS" panose="030F0702030302020204" pitchFamily="66" charset="0"/>
                <a:ea typeface="MS PGothic" panose="020B0600070205080204" pitchFamily="34" charset="-128"/>
              </a:defRPr>
            </a:lvl1pPr>
            <a:lvl2pPr marL="889755" indent="-338954" defTabSz="1106899">
              <a:defRPr>
                <a:solidFill>
                  <a:schemeClr val="tx1"/>
                </a:solidFill>
                <a:latin typeface="Comic Sans MS" panose="030F0702030302020204" pitchFamily="66" charset="0"/>
                <a:ea typeface="MS PGothic" panose="020B0600070205080204" pitchFamily="34" charset="-128"/>
              </a:defRPr>
            </a:lvl2pPr>
            <a:lvl3pPr marL="1371705" indent="-268339" defTabSz="1106899">
              <a:defRPr>
                <a:solidFill>
                  <a:schemeClr val="tx1"/>
                </a:solidFill>
                <a:latin typeface="Comic Sans MS" panose="030F0702030302020204" pitchFamily="66" charset="0"/>
                <a:ea typeface="MS PGothic" panose="020B0600070205080204" pitchFamily="34" charset="-128"/>
              </a:defRPr>
            </a:lvl3pPr>
            <a:lvl4pPr marL="1922507" indent="-268339" defTabSz="1106899">
              <a:defRPr>
                <a:solidFill>
                  <a:schemeClr val="tx1"/>
                </a:solidFill>
                <a:latin typeface="Comic Sans MS" panose="030F0702030302020204" pitchFamily="66" charset="0"/>
                <a:ea typeface="MS PGothic" panose="020B0600070205080204" pitchFamily="34" charset="-128"/>
              </a:defRPr>
            </a:lvl4pPr>
            <a:lvl5pPr marL="2471543" indent="-268339" defTabSz="1106899">
              <a:defRPr>
                <a:solidFill>
                  <a:schemeClr val="tx1"/>
                </a:solidFill>
                <a:latin typeface="Comic Sans MS" panose="030F0702030302020204" pitchFamily="66" charset="0"/>
                <a:ea typeface="MS PGothic" panose="020B0600070205080204" pitchFamily="34" charset="-128"/>
              </a:defRPr>
            </a:lvl5pPr>
            <a:lvl6pPr marL="2979973"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88405"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96837"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05270" indent="-268339" defTabSz="11068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CE73A6C8-94EA-49F9-8D07-67F71007A1AA}" type="slidenum">
              <a:rPr lang="en-US" altLang="en-US">
                <a:solidFill>
                  <a:srgbClr val="000000"/>
                </a:solidFill>
                <a:latin typeface="Arial" panose="020B0604020202020204" pitchFamily="34" charset="0"/>
              </a:rPr>
              <a:pPr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28-16: Cross-sectional view into a solenoid. The magnetic field inside is straight except at the ends. Red dashed lines indicate the path chosen for use in Ampère’s law.</a:t>
            </a:r>
          </a:p>
        </p:txBody>
      </p:sp>
    </p:spTree>
    <p:extLst>
      <p:ext uri="{BB962C8B-B14F-4D97-AF65-F5344CB8AC3E}">
        <p14:creationId xmlns:p14="http://schemas.microsoft.com/office/powerpoint/2010/main" val="180269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428A0C5-FA21-4B34-9A45-DE11BBAE4CF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24043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4BD1203-B3DB-40A6-8173-72D13DBFA92E}"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48567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98C5ADA-3933-49DC-92B9-06F195AB402A}"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34009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31FDB9B-E93C-440D-8B48-B0C5C25832AD}"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558622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E92DBF-69B6-44E8-BDEF-8344B0D92DB5}"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623315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8B6765-58D0-49B1-B918-4DABC1D56E6A}"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59002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9595AC-E32C-4EEA-B307-A2C032CEACBD}"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184038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04AB81-787A-407F-8295-A50A983A71DE}"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89662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F9B8A1-0457-46E4-A774-74F4A3FBBEC4}"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23862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EBE64F-183B-4B9A-A750-E301B40916D5}"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875080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D09749-304F-4AA6-BD5C-DA11C3509458}"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66625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F096A7-EA16-492D-B40E-5F6491CCE9C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556861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6DD91D-7493-4590-AB51-ED870D8B3837}"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428511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C90736-8624-412D-8629-AE29470326AC}"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196022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E67709-2386-4573-8965-70FD915B4089}"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094737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610868-3180-4206-BFD0-E67773902EBD}"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573241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DC9CC2-FE9A-4269-A5C1-4C669ADD1652}"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634752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154C776-55A2-4D3B-89D3-481401522120}"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604339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C1C052F-7DE4-4A57-916C-BF8919C76820}"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855208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39C03AA-9E5B-4ADD-BBA3-4EA82A6D69B8}"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046887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0CBBDE9-DA97-4692-BCD0-7849091B1005}"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439080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804B632-CF8C-4A21-AD29-FFB915C2B4FB}"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48684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76C696-12A2-4C22-83FD-52796E7A77F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714783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37CF300-B72B-4E7F-AE7E-B92E3A150679}"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073472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18DD692-2B2D-45D2-A706-8B5B41FEE91F}"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83564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F70BEBD-593E-4DD8-886D-1ABA57B9E396}"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4153842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5F42305-4385-4A0F-91E3-255B888D507C}"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093180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629C24D-F1F7-42CC-BC96-4E34C4D20A1B}"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784718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618E28E-5CEB-4C53-82DB-429BCC244002}"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337711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43A3FD-5905-40E6-AA0E-1DF93569D421}"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1695817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9607A1-2C3D-47C3-AF01-55032E2248B6}"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236097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5DA802-6679-4573-8CA0-1F2BDC6192FC}"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827599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DBA74E-4224-460D-871E-C00EFA9B2CC2}"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54925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DA6B147-C160-40F6-BBA5-B6384954BF88}"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154549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6C37F2-926F-45CD-B6D5-6CE60573B78F}"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720488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9D344E-4B3E-4C96-BFBC-CB028538951A}"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002535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27056A-2B1D-4301-A4CB-BF8FA3B3DA1D}"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669611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ED2340-653B-4AA5-89A2-AEDC5B9873EB}"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242415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758509-0A73-49FB-9872-8D128903D771}"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353285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54F7DC-A9AD-4DDB-B4F4-20B43EE009AB}"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1232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7A0A2-B92D-4702-B443-539414762907}"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715617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499311-C864-495C-92EC-08A26B0CEFC0}"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532580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9EBA85-23F6-492D-A4D1-F3931B801883}"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79076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02631AD-B62E-40DA-AA7F-2C06863D2F02}"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89183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EA1F24E-E561-42BB-812F-63230A927F55}"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99254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7E6B27-C6E2-4F49-9F1C-F41B540A0098}"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13369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4" y="273054"/>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A871301-2935-4433-8B8D-7C7BF74A7A2D}"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66875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4A1102-AE27-483A-9232-6C1C5C13DC8F}"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51972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457200" eaLnBrk="0" fontAlgn="auto" hangingPunct="0">
              <a:spcBef>
                <a:spcPts val="0"/>
              </a:spcBef>
              <a:spcAft>
                <a:spcPts val="0"/>
              </a:spcAft>
              <a:defRPr sz="1051">
                <a:solidFill>
                  <a:srgbClr val="000000"/>
                </a:solidFill>
                <a:latin typeface="Comic Sans MS"/>
                <a:ea typeface="MS PGothic" panose="020B0600070205080204" pitchFamily="3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5425844B-85C0-4015-95FC-66BF44DEF647}" type="slidenum">
              <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endParaRPr>
          </a:p>
        </p:txBody>
      </p:sp>
      <p:pic>
        <p:nvPicPr>
          <p:cNvPr id="1031"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4"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94147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891"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4"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5625" indent="-212725" algn="l" rtl="0" eaLnBrk="0" fontAlgn="base" hangingPunct="0">
        <a:spcBef>
          <a:spcPct val="20000"/>
        </a:spcBef>
        <a:spcAft>
          <a:spcPct val="0"/>
        </a:spcAft>
        <a:buChar char="–"/>
        <a:defRPr>
          <a:solidFill>
            <a:schemeClr val="tx1"/>
          </a:solidFill>
          <a:latin typeface="+mn-lt"/>
          <a:ea typeface="MS PGothic" pitchFamily="34" charset="-128"/>
        </a:defRPr>
      </a:lvl2pPr>
      <a:lvl3pPr marL="855663" indent="-169863" algn="l" rtl="0" eaLnBrk="0" fontAlgn="base" hangingPunct="0">
        <a:spcBef>
          <a:spcPct val="20000"/>
        </a:spcBef>
        <a:spcAft>
          <a:spcPct val="0"/>
        </a:spcAft>
        <a:buChar char="•"/>
        <a:defRPr sz="1500">
          <a:solidFill>
            <a:schemeClr val="tx1"/>
          </a:solidFill>
          <a:latin typeface="+mn-lt"/>
          <a:ea typeface="MS PGothic" pitchFamily="34" charset="-128"/>
        </a:defRPr>
      </a:lvl3pPr>
      <a:lvl4pPr marL="1198563" indent="-169863" algn="l" rtl="0" eaLnBrk="0" fontAlgn="base" hangingPunct="0">
        <a:spcBef>
          <a:spcPct val="20000"/>
        </a:spcBef>
        <a:spcAft>
          <a:spcPct val="0"/>
        </a:spcAft>
        <a:buChar char="–"/>
        <a:defRPr sz="1500">
          <a:solidFill>
            <a:schemeClr val="tx1"/>
          </a:solidFill>
          <a:latin typeface="+mn-lt"/>
          <a:ea typeface="MS PGothic" pitchFamily="34" charset="-128"/>
        </a:defRPr>
      </a:lvl4pPr>
      <a:lvl5pPr marL="1541463" indent="-169863"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04"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8"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Comic Sans MS"/>
                <a:ea typeface="ＭＳ Ｐゴシック"/>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Comic Sans MS"/>
                <a:ea typeface="ＭＳ Ｐゴシック"/>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50">
                <a:solidFill>
                  <a:srgbClr val="000000"/>
                </a:solidFill>
                <a:latin typeface="+mn-lt"/>
                <a:ea typeface="MS PGothic" panose="020B0600070205080204" pitchFamily="34" charset="-128"/>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BFED00E-CB78-4822-AEBA-4A1F850B3E74}" type="slidenum">
              <a:rPr kumimoji="0" lang="en-US" altLang="en-US" sz="1050" b="0" i="0" u="none" strike="noStrike" kern="1200" cap="none" spc="0" normalizeH="0" baseline="0" noProof="0">
                <a:ln>
                  <a:noFill/>
                </a:ln>
                <a:solidFill>
                  <a:srgbClr val="000000"/>
                </a:solidFill>
                <a:effectLst/>
                <a:uLnTx/>
                <a:uFillTx/>
                <a:latin typeface="Comic Sans MS"/>
                <a:ea typeface="MS PGothic" panose="020B0600070205080204" pitchFamily="34" charset="-128"/>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MS PGothic" panose="020B0600070205080204" pitchFamily="34" charset="-128"/>
            </a:endParaRPr>
          </a:p>
        </p:txBody>
      </p:sp>
      <p:pic>
        <p:nvPicPr>
          <p:cNvPr id="1033" name="Picture 9"/>
          <p:cNvPicPr>
            <a:picLocks noChangeAspect="1" noChangeArrowheads="1"/>
          </p:cNvPicPr>
          <p:nvPr userDrawn="1"/>
        </p:nvPicPr>
        <p:blipFill>
          <a:blip r:embed="rId14"/>
          <a:srcRect/>
          <a:stretch>
            <a:fillRect/>
          </a:stretch>
        </p:blipFill>
        <p:spPr bwMode="auto">
          <a:xfrm>
            <a:off x="9956800" y="0"/>
            <a:ext cx="223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080"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5" name="Picture 11"/>
            <p:cNvPicPr>
              <a:picLocks noChangeAspect="1" noChangeArrowheads="1"/>
            </p:cNvPicPr>
            <p:nvPr userDrawn="1"/>
          </p:nvPicPr>
          <p:blipFill>
            <a:blip r:embed="rId15"/>
            <a:srcRect/>
            <a:stretch>
              <a:fillRect/>
            </a:stretch>
          </p:blipFill>
          <p:spPr bwMode="auto">
            <a:xfrm>
              <a:off x="96"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6" name="Picture 12"/>
            <p:cNvPicPr>
              <a:picLocks noChangeAspect="1" noChangeArrowheads="1"/>
            </p:cNvPicPr>
            <p:nvPr userDrawn="1"/>
          </p:nvPicPr>
          <p:blipFill>
            <a:blip r:embed="rId15"/>
            <a:srcRect/>
            <a:stretch>
              <a:fillRect/>
            </a:stretch>
          </p:blipFill>
          <p:spPr bwMode="auto">
            <a:xfrm>
              <a:off x="1008"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7" name="Picture 13"/>
            <p:cNvPicPr>
              <a:picLocks noChangeAspect="1" noChangeArrowheads="1"/>
            </p:cNvPicPr>
            <p:nvPr userDrawn="1"/>
          </p:nvPicPr>
          <p:blipFill>
            <a:blip r:embed="rId15"/>
            <a:srcRect/>
            <a:stretch>
              <a:fillRect/>
            </a:stretch>
          </p:blipFill>
          <p:spPr bwMode="auto">
            <a:xfrm>
              <a:off x="192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8" name="Picture 14"/>
            <p:cNvPicPr>
              <a:picLocks noChangeAspect="1" noChangeArrowheads="1"/>
            </p:cNvPicPr>
            <p:nvPr userDrawn="1"/>
          </p:nvPicPr>
          <p:blipFill>
            <a:blip r:embed="rId15"/>
            <a:srcRect/>
            <a:stretch>
              <a:fillRect/>
            </a:stretch>
          </p:blipFill>
          <p:spPr bwMode="auto">
            <a:xfrm>
              <a:off x="288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9" name="Picture 15"/>
            <p:cNvPicPr>
              <a:picLocks noChangeAspect="1" noChangeArrowheads="1"/>
            </p:cNvPicPr>
            <p:nvPr userDrawn="1"/>
          </p:nvPicPr>
          <p:blipFill>
            <a:blip r:embed="rId15"/>
            <a:srcRect/>
            <a:stretch>
              <a:fillRect/>
            </a:stretch>
          </p:blipFill>
          <p:spPr bwMode="auto">
            <a:xfrm>
              <a:off x="384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40" name="Picture 16"/>
            <p:cNvPicPr>
              <a:picLocks noChangeAspect="1" noChangeArrowheads="1"/>
            </p:cNvPicPr>
            <p:nvPr userDrawn="1"/>
          </p:nvPicPr>
          <p:blipFill>
            <a:blip r:embed="rId15"/>
            <a:srcRect/>
            <a:stretch>
              <a:fillRect/>
            </a:stretch>
          </p:blipFill>
          <p:spPr bwMode="auto">
            <a:xfrm>
              <a:off x="480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5142027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457200" eaLnBrk="0" hangingPunct="0">
              <a:defRPr sz="1051">
                <a:solidFill>
                  <a:srgbClr val="000000"/>
                </a:solidFill>
                <a:latin typeface="Comic Sans MS"/>
                <a:ea typeface="ＭＳ Ｐゴシック"/>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457200" eaLnBrk="0" hangingPunct="0">
              <a:defRPr sz="1051">
                <a:solidFill>
                  <a:srgbClr val="000000"/>
                </a:solidFill>
                <a:latin typeface="Comic Sans MS"/>
                <a:ea typeface="ＭＳ Ｐゴシック"/>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457200" eaLnBrk="0" hangingPunct="0">
              <a:defRPr sz="1051" smtClean="0">
                <a:solidFill>
                  <a:srgbClr val="000000"/>
                </a:solidFill>
                <a:ea typeface="MS PGothic" panose="020B0600070205080204"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0406D68-69CF-46E9-A1FF-2AFF598913FB}"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pic>
        <p:nvPicPr>
          <p:cNvPr id="5127"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8"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5130"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89408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891"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4"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5625" indent="-212725" algn="l" rtl="0" eaLnBrk="0" fontAlgn="base" hangingPunct="0">
        <a:spcBef>
          <a:spcPct val="20000"/>
        </a:spcBef>
        <a:spcAft>
          <a:spcPct val="0"/>
        </a:spcAft>
        <a:buChar char="–"/>
        <a:defRPr>
          <a:solidFill>
            <a:schemeClr val="tx1"/>
          </a:solidFill>
          <a:latin typeface="+mn-lt"/>
          <a:ea typeface="MS PGothic" pitchFamily="34" charset="-128"/>
        </a:defRPr>
      </a:lvl2pPr>
      <a:lvl3pPr marL="855663" indent="-169863" algn="l" rtl="0" eaLnBrk="0" fontAlgn="base" hangingPunct="0">
        <a:spcBef>
          <a:spcPct val="20000"/>
        </a:spcBef>
        <a:spcAft>
          <a:spcPct val="0"/>
        </a:spcAft>
        <a:buChar char="•"/>
        <a:defRPr sz="1500">
          <a:solidFill>
            <a:schemeClr val="tx1"/>
          </a:solidFill>
          <a:latin typeface="+mn-lt"/>
          <a:ea typeface="MS PGothic" pitchFamily="34" charset="-128"/>
        </a:defRPr>
      </a:lvl3pPr>
      <a:lvl4pPr marL="1198563" indent="-169863" algn="l" rtl="0" eaLnBrk="0" fontAlgn="base" hangingPunct="0">
        <a:spcBef>
          <a:spcPct val="20000"/>
        </a:spcBef>
        <a:spcAft>
          <a:spcPct val="0"/>
        </a:spcAft>
        <a:buChar char="–"/>
        <a:defRPr sz="1500">
          <a:solidFill>
            <a:schemeClr val="tx1"/>
          </a:solidFill>
          <a:latin typeface="+mn-lt"/>
          <a:ea typeface="MS PGothic" pitchFamily="34" charset="-128"/>
        </a:defRPr>
      </a:lvl4pPr>
      <a:lvl5pPr marL="1541463" indent="-169863"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04"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8"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50">
                <a:solidFill>
                  <a:srgbClr val="000000"/>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50">
                <a:solidFill>
                  <a:srgbClr val="000000"/>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50">
                <a:solidFill>
                  <a:srgbClr val="000000"/>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74F03A-952F-4CA7-BF66-33F7D2F6C2B6}"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3" name="Picture 9"/>
          <p:cNvPicPr>
            <a:picLocks noChangeAspect="1" noChangeArrowheads="1"/>
          </p:cNvPicPr>
          <p:nvPr userDrawn="1"/>
        </p:nvPicPr>
        <p:blipFill>
          <a:blip r:embed="rId14"/>
          <a:srcRect/>
          <a:stretch>
            <a:fillRect/>
          </a:stretch>
        </p:blipFill>
        <p:spPr bwMode="auto">
          <a:xfrm>
            <a:off x="9956800" y="0"/>
            <a:ext cx="223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056" name="Group 18"/>
          <p:cNvGrpSpPr>
            <a:grpSpLocks/>
          </p:cNvGrpSpPr>
          <p:nvPr userDrawn="1"/>
        </p:nvGrpSpPr>
        <p:grpSpPr bwMode="auto">
          <a:xfrm>
            <a:off x="0" y="1447800"/>
            <a:ext cx="12192000" cy="228600"/>
            <a:chOff x="0" y="1056"/>
            <a:chExt cx="5760" cy="240"/>
          </a:xfrm>
        </p:grpSpPr>
        <p:sp>
          <p:nvSpPr>
            <p:cNvPr id="2057"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Comic Sans MS" pitchFamily="66" charset="0"/>
                  <a:ea typeface="MS PGothic" pitchFamily="34" charset="-128"/>
                </a:defRPr>
              </a:lvl1pPr>
              <a:lvl2pPr marL="742950" indent="-285750">
                <a:defRPr>
                  <a:solidFill>
                    <a:schemeClr val="tx1"/>
                  </a:solidFill>
                  <a:latin typeface="Comic Sans MS" pitchFamily="66" charset="0"/>
                  <a:ea typeface="MS PGothic" pitchFamily="34" charset="-128"/>
                </a:defRPr>
              </a:lvl2pPr>
              <a:lvl3pPr marL="1143000" indent="-228600">
                <a:defRPr>
                  <a:solidFill>
                    <a:schemeClr val="tx1"/>
                  </a:solidFill>
                  <a:latin typeface="Comic Sans MS" pitchFamily="66" charset="0"/>
                  <a:ea typeface="MS PGothic" pitchFamily="34" charset="-128"/>
                </a:defRPr>
              </a:lvl3pPr>
              <a:lvl4pPr marL="1600200" indent="-228600">
                <a:defRPr>
                  <a:solidFill>
                    <a:schemeClr val="tx1"/>
                  </a:solidFill>
                  <a:latin typeface="Comic Sans MS" pitchFamily="66" charset="0"/>
                  <a:ea typeface="MS PGothic" pitchFamily="34" charset="-128"/>
                </a:defRPr>
              </a:lvl4pPr>
              <a:lvl5pPr marL="2057400" indent="-228600">
                <a:defRPr>
                  <a:solidFill>
                    <a:schemeClr val="tx1"/>
                  </a:solidFill>
                  <a:latin typeface="Comic Sans MS" pitchFamily="66" charset="0"/>
                  <a:ea typeface="MS PGothic" pitchFamily="34" charset="-128"/>
                </a:defRPr>
              </a:lvl5pPr>
              <a:lvl6pPr marL="2514600" indent="-228600" fontAlgn="base">
                <a:spcBef>
                  <a:spcPct val="0"/>
                </a:spcBef>
                <a:spcAft>
                  <a:spcPct val="0"/>
                </a:spcAft>
                <a:defRPr>
                  <a:solidFill>
                    <a:schemeClr val="tx1"/>
                  </a:solidFill>
                  <a:latin typeface="Comic Sans MS" pitchFamily="66" charset="0"/>
                  <a:ea typeface="MS PGothic" pitchFamily="34" charset="-128"/>
                </a:defRPr>
              </a:lvl6pPr>
              <a:lvl7pPr marL="2971800" indent="-228600" fontAlgn="base">
                <a:spcBef>
                  <a:spcPct val="0"/>
                </a:spcBef>
                <a:spcAft>
                  <a:spcPct val="0"/>
                </a:spcAft>
                <a:defRPr>
                  <a:solidFill>
                    <a:schemeClr val="tx1"/>
                  </a:solidFill>
                  <a:latin typeface="Comic Sans MS" pitchFamily="66" charset="0"/>
                  <a:ea typeface="MS PGothic" pitchFamily="34" charset="-128"/>
                </a:defRPr>
              </a:lvl7pPr>
              <a:lvl8pPr marL="3429000" indent="-228600" fontAlgn="base">
                <a:spcBef>
                  <a:spcPct val="0"/>
                </a:spcBef>
                <a:spcAft>
                  <a:spcPct val="0"/>
                </a:spcAft>
                <a:defRPr>
                  <a:solidFill>
                    <a:schemeClr val="tx1"/>
                  </a:solidFill>
                  <a:latin typeface="Comic Sans MS" pitchFamily="66" charset="0"/>
                  <a:ea typeface="MS PGothic" pitchFamily="34" charset="-128"/>
                </a:defRPr>
              </a:lvl8pPr>
              <a:lvl9pPr marL="3886200" indent="-228600" fontAlgn="base">
                <a:spcBef>
                  <a:spcPct val="0"/>
                </a:spcBef>
                <a:spcAft>
                  <a:spcPct val="0"/>
                </a:spcAft>
                <a:defRPr>
                  <a:solidFill>
                    <a:schemeClr val="tx1"/>
                  </a:solidFill>
                  <a:latin typeface="Comic Sans MS" pitchFamily="66" charset="0"/>
                  <a:ea typeface="MS PGothic"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5" name="Picture 11"/>
            <p:cNvPicPr>
              <a:picLocks noChangeAspect="1" noChangeArrowheads="1"/>
            </p:cNvPicPr>
            <p:nvPr userDrawn="1"/>
          </p:nvPicPr>
          <p:blipFill>
            <a:blip r:embed="rId15"/>
            <a:srcRect/>
            <a:stretch>
              <a:fillRect/>
            </a:stretch>
          </p:blipFill>
          <p:spPr bwMode="auto">
            <a:xfrm>
              <a:off x="96"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6" name="Picture 12"/>
            <p:cNvPicPr>
              <a:picLocks noChangeAspect="1" noChangeArrowheads="1"/>
            </p:cNvPicPr>
            <p:nvPr userDrawn="1"/>
          </p:nvPicPr>
          <p:blipFill>
            <a:blip r:embed="rId15"/>
            <a:srcRect/>
            <a:stretch>
              <a:fillRect/>
            </a:stretch>
          </p:blipFill>
          <p:spPr bwMode="auto">
            <a:xfrm>
              <a:off x="1008"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7" name="Picture 13"/>
            <p:cNvPicPr>
              <a:picLocks noChangeAspect="1" noChangeArrowheads="1"/>
            </p:cNvPicPr>
            <p:nvPr userDrawn="1"/>
          </p:nvPicPr>
          <p:blipFill>
            <a:blip r:embed="rId15"/>
            <a:srcRect/>
            <a:stretch>
              <a:fillRect/>
            </a:stretch>
          </p:blipFill>
          <p:spPr bwMode="auto">
            <a:xfrm>
              <a:off x="192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8" name="Picture 14"/>
            <p:cNvPicPr>
              <a:picLocks noChangeAspect="1" noChangeArrowheads="1"/>
            </p:cNvPicPr>
            <p:nvPr userDrawn="1"/>
          </p:nvPicPr>
          <p:blipFill>
            <a:blip r:embed="rId15"/>
            <a:srcRect/>
            <a:stretch>
              <a:fillRect/>
            </a:stretch>
          </p:blipFill>
          <p:spPr bwMode="auto">
            <a:xfrm>
              <a:off x="288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9" name="Picture 15"/>
            <p:cNvPicPr>
              <a:picLocks noChangeAspect="1" noChangeArrowheads="1"/>
            </p:cNvPicPr>
            <p:nvPr userDrawn="1"/>
          </p:nvPicPr>
          <p:blipFill>
            <a:blip r:embed="rId15"/>
            <a:srcRect/>
            <a:stretch>
              <a:fillRect/>
            </a:stretch>
          </p:blipFill>
          <p:spPr bwMode="auto">
            <a:xfrm>
              <a:off x="384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40" name="Picture 16"/>
            <p:cNvPicPr>
              <a:picLocks noChangeAspect="1" noChangeArrowheads="1"/>
            </p:cNvPicPr>
            <p:nvPr userDrawn="1"/>
          </p:nvPicPr>
          <p:blipFill>
            <a:blip r:embed="rId15"/>
            <a:srcRect/>
            <a:stretch>
              <a:fillRect/>
            </a:stretch>
          </p:blipFill>
          <p:spPr bwMode="auto">
            <a:xfrm>
              <a:off x="480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3919832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6.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6" descr="28_00C0"/>
          <p:cNvPicPr>
            <a:picLocks noChangeAspect="1" noChangeArrowheads="1"/>
          </p:cNvPicPr>
          <p:nvPr/>
        </p:nvPicPr>
        <p:blipFill>
          <a:blip r:embed="rId3" cstate="print">
            <a:extLst>
              <a:ext uri="{28A0092B-C50C-407E-A947-70E740481C1C}">
                <a14:useLocalDpi xmlns:a14="http://schemas.microsoft.com/office/drawing/2010/main" val="0"/>
              </a:ext>
            </a:extLst>
          </a:blip>
          <a:srcRect b="2477"/>
          <a:stretch>
            <a:fillRect/>
          </a:stretch>
        </p:blipFill>
        <p:spPr bwMode="auto">
          <a:xfrm>
            <a:off x="846974" y="2154122"/>
            <a:ext cx="45212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4"/>
          <p:cNvSpPr>
            <a:spLocks noGrp="1" noChangeArrowheads="1"/>
          </p:cNvSpPr>
          <p:nvPr>
            <p:ph type="title" idx="4294967295"/>
          </p:nvPr>
        </p:nvSpPr>
        <p:spPr>
          <a:xfrm>
            <a:off x="1524000" y="-68263"/>
            <a:ext cx="7537450" cy="1543051"/>
          </a:xfrm>
        </p:spPr>
        <p:txBody>
          <a:bodyPr/>
          <a:lstStyle/>
          <a:p>
            <a:pPr eaLnBrk="1" hangingPunct="1"/>
            <a:r>
              <a:rPr lang="en-US" altLang="en-US" sz="3600"/>
              <a:t>Chapter 28</a:t>
            </a:r>
            <a:br>
              <a:rPr lang="en-US" altLang="en-US" sz="3600"/>
            </a:br>
            <a:r>
              <a:rPr lang="en-US" altLang="en-US" sz="3600"/>
              <a:t>Sources of Magnetic Field</a:t>
            </a:r>
          </a:p>
        </p:txBody>
      </p:sp>
      <p:sp>
        <p:nvSpPr>
          <p:cNvPr id="4" name="Rectangle 3"/>
          <p:cNvSpPr/>
          <p:nvPr/>
        </p:nvSpPr>
        <p:spPr>
          <a:xfrm>
            <a:off x="5398943" y="3962284"/>
            <a:ext cx="6096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30000" noProof="0" dirty="0">
              <a:ln>
                <a:noFill/>
              </a:ln>
              <a:solidFill>
                <a:srgbClr val="FF0000"/>
              </a:solidFill>
              <a:effectLst/>
              <a:uLnTx/>
              <a:uFillTx/>
              <a:latin typeface="Comic Sans MS"/>
              <a:ea typeface="ＭＳ Ｐゴシック"/>
            </a:endParaRPr>
          </a:p>
        </p:txBody>
      </p:sp>
      <p:sp>
        <p:nvSpPr>
          <p:cNvPr id="5" name="Subtitle 2">
            <a:extLst>
              <a:ext uri="{FF2B5EF4-FFF2-40B4-BE49-F238E27FC236}">
                <a16:creationId xmlns:a16="http://schemas.microsoft.com/office/drawing/2014/main" id="{96B438B3-E745-4D4F-9841-7FD84DD692E6}"/>
              </a:ext>
            </a:extLst>
          </p:cNvPr>
          <p:cNvSpPr txBox="1">
            <a:spLocks/>
          </p:cNvSpPr>
          <p:nvPr/>
        </p:nvSpPr>
        <p:spPr>
          <a:xfrm>
            <a:off x="5947793" y="2154122"/>
            <a:ext cx="554715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ＭＳ Ｐゴシック"/>
              <a:cs typeface="+mn-cs"/>
            </a:endParaRPr>
          </a:p>
        </p:txBody>
      </p:sp>
      <p:sp>
        <p:nvSpPr>
          <p:cNvPr id="6" name="TextBox 5">
            <a:extLst>
              <a:ext uri="{FF2B5EF4-FFF2-40B4-BE49-F238E27FC236}">
                <a16:creationId xmlns:a16="http://schemas.microsoft.com/office/drawing/2014/main" id="{B565FA5D-35E1-4125-99EA-C701F6D95D7A}"/>
              </a:ext>
            </a:extLst>
          </p:cNvPr>
          <p:cNvSpPr txBox="1"/>
          <p:nvPr/>
        </p:nvSpPr>
        <p:spPr>
          <a:xfrm>
            <a:off x="5708073" y="2392624"/>
            <a:ext cx="535233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Comic Sans MS"/>
                <a:ea typeface="ＭＳ Ｐゴシック"/>
              </a:rPr>
              <a:t>HW 4: Chapter 26, Pb.11,Pb.18, Pb.28, Pb.32, Pb.50, Pb.51 due on Wednesday, March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0" dirty="0">
              <a:solidFill>
                <a:srgbClr val="FF0000"/>
              </a:solidFill>
              <a:latin typeface="Comic Sans MS"/>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Comic Sans MS"/>
                <a:ea typeface="ＭＳ Ｐゴシック"/>
              </a:rPr>
              <a:t>Study Guide posted, </a:t>
            </a:r>
            <a:r>
              <a:rPr kumimoji="0" lang="en-US" sz="2400" b="1" i="0" u="none" strike="noStrike" kern="0" cap="none" spc="0" normalizeH="0" baseline="0" noProof="0">
                <a:ln>
                  <a:noFill/>
                </a:ln>
                <a:solidFill>
                  <a:srgbClr val="FF0000"/>
                </a:solidFill>
                <a:effectLst/>
                <a:uLnTx/>
                <a:uFillTx/>
                <a:latin typeface="Comic Sans MS"/>
                <a:ea typeface="ＭＳ Ｐゴシック"/>
              </a:rPr>
              <a:t>exam on Friday </a:t>
            </a:r>
            <a:r>
              <a:rPr kumimoji="0" lang="en-US" sz="2400" b="1" i="0" u="none" strike="noStrike" kern="0" cap="none" spc="0" normalizeH="0" baseline="0" noProof="0" dirty="0">
                <a:ln>
                  <a:noFill/>
                </a:ln>
                <a:solidFill>
                  <a:srgbClr val="FF0000"/>
                </a:solidFill>
                <a:effectLst/>
                <a:uLnTx/>
                <a:uFillTx/>
                <a:latin typeface="Comic Sans MS"/>
                <a:ea typeface="ＭＳ Ｐゴシック"/>
              </a:rPr>
              <a:t>April 5th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Comic Sans MS"/>
              <a:ea typeface="ＭＳ Ｐゴシック"/>
            </a:endParaRPr>
          </a:p>
        </p:txBody>
      </p:sp>
    </p:spTree>
    <p:extLst>
      <p:ext uri="{BB962C8B-B14F-4D97-AF65-F5344CB8AC3E}">
        <p14:creationId xmlns:p14="http://schemas.microsoft.com/office/powerpoint/2010/main" val="112157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Figure_28_12"/>
          <p:cNvPicPr>
            <a:picLocks noChangeAspect="1" noChangeArrowheads="1"/>
          </p:cNvPicPr>
          <p:nvPr/>
        </p:nvPicPr>
        <p:blipFill>
          <a:blip r:embed="rId3">
            <a:extLst>
              <a:ext uri="{28A0092B-C50C-407E-A947-70E740481C1C}">
                <a14:useLocalDpi xmlns:a14="http://schemas.microsoft.com/office/drawing/2010/main" val="0"/>
              </a:ext>
            </a:extLst>
          </a:blip>
          <a:srcRect b="3098"/>
          <a:stretch>
            <a:fillRect/>
          </a:stretch>
        </p:blipFill>
        <p:spPr bwMode="auto">
          <a:xfrm>
            <a:off x="8255000" y="3187700"/>
            <a:ext cx="310991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p:nvPr>
        </p:nvSpPr>
        <p:spPr>
          <a:xfrm>
            <a:off x="2755900" y="346075"/>
            <a:ext cx="5314950" cy="738188"/>
          </a:xfrm>
        </p:spPr>
        <p:txBody>
          <a:bodyPr/>
          <a:lstStyle/>
          <a:p>
            <a:pPr eaLnBrk="1" hangingPunct="1">
              <a:defRPr/>
            </a:pPr>
            <a:r>
              <a:rPr lang="en-US" altLang="en-US" dirty="0">
                <a:solidFill>
                  <a:schemeClr val="accent6">
                    <a:lumMod val="75000"/>
                  </a:schemeClr>
                </a:solidFill>
                <a:ea typeface="+mj-ea"/>
              </a:rPr>
              <a:t>28-4 Ampère’s Law</a:t>
            </a:r>
          </a:p>
        </p:txBody>
      </p:sp>
      <p:sp>
        <p:nvSpPr>
          <p:cNvPr id="75780" name="Text Box 3"/>
          <p:cNvSpPr txBox="1">
            <a:spLocks noChangeArrowheads="1"/>
          </p:cNvSpPr>
          <p:nvPr/>
        </p:nvSpPr>
        <p:spPr bwMode="auto">
          <a:xfrm>
            <a:off x="407988" y="1798638"/>
            <a:ext cx="738028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Conceptual Example 28-7: Coaxial cable.</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coaxial cable is a single wire surrounded by a cylindrical metallic braid. The two conductors are separated by an insulator. The central wire carries current to the other end of the cable, and the outer braid carries the return current and is usually considered ground. Describe </a:t>
            </a:r>
            <a:b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b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magnetic field (a) in the space between the conductors, </a:t>
            </a:r>
            <a:b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b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and (b) outside the cable.</a:t>
            </a:r>
          </a:p>
        </p:txBody>
      </p:sp>
    </p:spTree>
    <p:extLst>
      <p:ext uri="{BB962C8B-B14F-4D97-AF65-F5344CB8AC3E}">
        <p14:creationId xmlns:p14="http://schemas.microsoft.com/office/powerpoint/2010/main" val="206235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895600" y="382588"/>
            <a:ext cx="5314950" cy="685800"/>
          </a:xfrm>
        </p:spPr>
        <p:txBody>
          <a:bodyPr/>
          <a:lstStyle/>
          <a:p>
            <a:pPr eaLnBrk="1" hangingPunct="1">
              <a:defRPr/>
            </a:pPr>
            <a:r>
              <a:rPr lang="en-US" altLang="en-US" sz="3600" b="1" dirty="0">
                <a:solidFill>
                  <a:schemeClr val="accent6">
                    <a:lumMod val="75000"/>
                  </a:schemeClr>
                </a:solidFill>
                <a:ea typeface="+mj-ea"/>
              </a:rPr>
              <a:t>28-4 Ampère’s Law</a:t>
            </a:r>
          </a:p>
        </p:txBody>
      </p:sp>
      <p:sp>
        <p:nvSpPr>
          <p:cNvPr id="79875" name="Text Box 3"/>
          <p:cNvSpPr txBox="1">
            <a:spLocks noChangeArrowheads="1"/>
          </p:cNvSpPr>
          <p:nvPr/>
        </p:nvSpPr>
        <p:spPr bwMode="auto">
          <a:xfrm>
            <a:off x="1354138" y="1946275"/>
            <a:ext cx="96027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222268"/>
                </a:solidFill>
                <a:effectLst/>
                <a:uLnTx/>
                <a:uFillTx/>
                <a:latin typeface="Comic Sans MS" panose="030F0702030302020204" pitchFamily="66" charset="0"/>
                <a:ea typeface="MS PGothic" panose="020B0600070205080204" pitchFamily="34" charset="-128"/>
              </a:rPr>
              <a:t>Solving problems using Ampère’s law:</a:t>
            </a:r>
          </a:p>
          <a:p>
            <a:pPr marL="0" marR="0" lvl="0" indent="0" algn="l" defTabSz="6858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Ampère’s law is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only useful for solving problems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when there is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 great deal of symmetry</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Identify the symmetry.</a:t>
            </a:r>
          </a:p>
          <a:p>
            <a:pPr marL="0" marR="0" lvl="0" indent="0" algn="l" defTabSz="6858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Choose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an integration path that reflects the symmetry</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(typically, the path is along lines where the field is constant and perpendicular to the field where it is changing).</a:t>
            </a:r>
          </a:p>
          <a:p>
            <a:pPr marL="0" marR="0" lvl="0" indent="0" algn="l" defTabSz="6858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Use the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symmetry to determine the direction of the field</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a:p>
            <a:pPr marL="0" marR="0" lvl="0" indent="0" algn="l" defTabSz="6858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Determine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the enclosed current</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p:txBody>
      </p:sp>
    </p:spTree>
    <p:extLst>
      <p:ext uri="{BB962C8B-B14F-4D97-AF65-F5344CB8AC3E}">
        <p14:creationId xmlns:p14="http://schemas.microsoft.com/office/powerpoint/2010/main" val="32235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8" descr="Figure_28_16"/>
          <p:cNvPicPr>
            <a:picLocks noChangeAspect="1" noChangeArrowheads="1"/>
          </p:cNvPicPr>
          <p:nvPr/>
        </p:nvPicPr>
        <p:blipFill>
          <a:blip r:embed="rId3">
            <a:extLst>
              <a:ext uri="{28A0092B-C50C-407E-A947-70E740481C1C}">
                <a14:useLocalDpi xmlns:a14="http://schemas.microsoft.com/office/drawing/2010/main" val="0"/>
              </a:ext>
            </a:extLst>
          </a:blip>
          <a:srcRect b="4332"/>
          <a:stretch>
            <a:fillRect/>
          </a:stretch>
        </p:blipFill>
        <p:spPr bwMode="auto">
          <a:xfrm>
            <a:off x="1625906" y="3389313"/>
            <a:ext cx="619601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p:cNvSpPr>
            <a:spLocks noGrp="1" noChangeArrowheads="1"/>
          </p:cNvSpPr>
          <p:nvPr>
            <p:ph type="title"/>
          </p:nvPr>
        </p:nvSpPr>
        <p:spPr>
          <a:xfrm>
            <a:off x="2686050" y="322263"/>
            <a:ext cx="5543550" cy="857250"/>
          </a:xfrm>
        </p:spPr>
        <p:txBody>
          <a:bodyPr/>
          <a:lstStyle/>
          <a:p>
            <a:pPr eaLnBrk="1" hangingPunct="1">
              <a:defRPr/>
            </a:pPr>
            <a:r>
              <a:rPr lang="en-US" altLang="en-US" b="1" dirty="0">
                <a:solidFill>
                  <a:schemeClr val="accent6">
                    <a:lumMod val="75000"/>
                  </a:schemeClr>
                </a:solidFill>
                <a:ea typeface="+mj-ea"/>
              </a:rPr>
              <a:t>28-5 Magnetic Field of a Solenoid and a Toroid</a:t>
            </a:r>
          </a:p>
        </p:txBody>
      </p:sp>
      <p:sp>
        <p:nvSpPr>
          <p:cNvPr id="80900" name="Text Box 5"/>
          <p:cNvSpPr txBox="1">
            <a:spLocks noChangeArrowheads="1"/>
          </p:cNvSpPr>
          <p:nvPr/>
        </p:nvSpPr>
        <p:spPr bwMode="auto">
          <a:xfrm>
            <a:off x="1072341" y="1915081"/>
            <a:ext cx="96593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solenoid is a coil of wire containing many loops. To find the field inside, we use Ampère’s law along the path indicated in the figure. </a:t>
            </a:r>
          </a:p>
        </p:txBody>
      </p:sp>
      <p:pic>
        <p:nvPicPr>
          <p:cNvPr id="80901" name="Picture 10" descr="Figure_27_10"/>
          <p:cNvPicPr>
            <a:picLocks noChangeAspect="1" noChangeArrowheads="1"/>
          </p:cNvPicPr>
          <p:nvPr/>
        </p:nvPicPr>
        <p:blipFill>
          <a:blip r:embed="rId4">
            <a:extLst>
              <a:ext uri="{28A0092B-C50C-407E-A947-70E740481C1C}">
                <a14:useLocalDpi xmlns:a14="http://schemas.microsoft.com/office/drawing/2010/main" val="0"/>
              </a:ext>
            </a:extLst>
          </a:blip>
          <a:srcRect b="2942"/>
          <a:stretch>
            <a:fillRect/>
          </a:stretch>
        </p:blipFill>
        <p:spPr bwMode="auto">
          <a:xfrm>
            <a:off x="7985125" y="3259138"/>
            <a:ext cx="21050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67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2890838" y="173038"/>
            <a:ext cx="5314950" cy="857250"/>
          </a:xfrm>
        </p:spPr>
        <p:txBody>
          <a:bodyPr/>
          <a:lstStyle/>
          <a:p>
            <a:pPr eaLnBrk="1" hangingPunct="1">
              <a:defRPr/>
            </a:pPr>
            <a:r>
              <a:rPr lang="en-US" altLang="en-US" b="1" dirty="0">
                <a:solidFill>
                  <a:schemeClr val="accent6">
                    <a:lumMod val="75000"/>
                  </a:schemeClr>
                </a:solidFill>
                <a:ea typeface="+mj-ea"/>
              </a:rPr>
              <a:t>28-5 Magnetic Field of a Solenoid and a Toroid</a:t>
            </a:r>
          </a:p>
        </p:txBody>
      </p:sp>
      <p:sp>
        <p:nvSpPr>
          <p:cNvPr id="82947" name="Text Box 5"/>
          <p:cNvSpPr txBox="1">
            <a:spLocks noChangeArrowheads="1"/>
          </p:cNvSpPr>
          <p:nvPr/>
        </p:nvSpPr>
        <p:spPr bwMode="auto">
          <a:xfrm>
            <a:off x="1528763" y="1816100"/>
            <a:ext cx="9134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magnetic field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is zero outside the solenoid</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and the path integral is zero along the vertical lines, so the field is </a:t>
            </a:r>
          </a:p>
        </p:txBody>
      </p:sp>
      <p:sp>
        <p:nvSpPr>
          <p:cNvPr id="2" name="TextBox 1"/>
          <p:cNvSpPr txBox="1">
            <a:spLocks noRot="1" noChangeAspect="1" noMove="1" noResize="1" noEditPoints="1" noAdjustHandles="1" noChangeArrowheads="1" noChangeShapeType="1" noTextEdit="1"/>
          </p:cNvSpPr>
          <p:nvPr/>
        </p:nvSpPr>
        <p:spPr>
          <a:xfrm>
            <a:off x="3067052" y="4744098"/>
            <a:ext cx="1133917" cy="847155"/>
          </a:xfrm>
          <a:prstGeom prst="rect">
            <a:avLst/>
          </a:prstGeom>
          <a:blipFill rotWithShape="1">
            <a:blip r:embed="rId2"/>
            <a:stretch>
              <a:fillRect/>
            </a:stretch>
          </a:blipFill>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a:ln>
                  <a:noFill/>
                </a:ln>
                <a:noFill/>
                <a:effectLst/>
                <a:uLnTx/>
                <a:uFillTx/>
                <a:latin typeface="Calibri" charset="0"/>
                <a:ea typeface="ＭＳ Ｐゴシック" charset="0"/>
                <a:cs typeface="Arial" charset="0"/>
              </a:rPr>
              <a:t> </a:t>
            </a:r>
          </a:p>
        </p:txBody>
      </p:sp>
      <p:sp>
        <p:nvSpPr>
          <p:cNvPr id="28678" name="TextBox 2"/>
          <p:cNvSpPr txBox="1">
            <a:spLocks noChangeArrowheads="1"/>
          </p:cNvSpPr>
          <p:nvPr/>
        </p:nvSpPr>
        <p:spPr bwMode="auto">
          <a:xfrm>
            <a:off x="5246688" y="4535488"/>
            <a:ext cx="301625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222268"/>
                </a:solidFill>
                <a:effectLst/>
                <a:uLnTx/>
                <a:uFillTx/>
                <a:latin typeface="Calibri" panose="020F0502020204030204" pitchFamily="34" charset="0"/>
                <a:ea typeface="Osaka" pitchFamily="-84" charset="-128"/>
              </a:rPr>
              <a:t>N: </a:t>
            </a:r>
            <a:r>
              <a:rPr kumimoji="0" lang="en-US" altLang="en-US" sz="2400" b="0" i="0" u="none" strike="noStrike" kern="1200" cap="none" spc="0" normalizeH="0" baseline="0" noProof="0" dirty="0">
                <a:ln>
                  <a:noFill/>
                </a:ln>
                <a:solidFill>
                  <a:srgbClr val="222268"/>
                </a:solidFill>
                <a:effectLst/>
                <a:uLnTx/>
                <a:uFillTx/>
                <a:latin typeface="Comic Sans MS"/>
                <a:ea typeface="Osaka" pitchFamily="-84" charset="-128"/>
              </a:rPr>
              <a:t>number of  Turns</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4050" b="0" i="0" u="none" strike="noStrike" kern="1200" cap="none" spc="0" normalizeH="0" baseline="0" noProof="0" dirty="0">
                <a:ln>
                  <a:noFill/>
                </a:ln>
                <a:solidFill>
                  <a:srgbClr val="222268"/>
                </a:solidFill>
                <a:effectLst/>
                <a:uLnTx/>
                <a:uFillTx/>
                <a:latin typeface="French Script MT" panose="03020402040607040605" pitchFamily="66" charset="0"/>
                <a:ea typeface="Osaka" pitchFamily="-84" charset="-128"/>
              </a:rPr>
              <a:t>l: </a:t>
            </a:r>
            <a:r>
              <a:rPr kumimoji="0" lang="en-US" altLang="en-US" sz="2400" b="0" i="0" u="none" strike="noStrike" kern="1200" cap="none" spc="0" normalizeH="0" baseline="0" noProof="0" dirty="0">
                <a:ln>
                  <a:noFill/>
                </a:ln>
                <a:solidFill>
                  <a:srgbClr val="222268"/>
                </a:solidFill>
                <a:effectLst/>
                <a:uLnTx/>
                <a:uFillTx/>
                <a:latin typeface="Comic Sans MS"/>
                <a:ea typeface="Osaka" pitchFamily="-84" charset="-128"/>
              </a:rPr>
              <a:t>length</a:t>
            </a:r>
          </a:p>
        </p:txBody>
      </p:sp>
      <p:sp>
        <p:nvSpPr>
          <p:cNvPr id="3" name="Rectangle 2"/>
          <p:cNvSpPr>
            <a:spLocks noRot="1" noChangeAspect="1" noMove="1" noResize="1" noEditPoints="1" noAdjustHandles="1" noChangeArrowheads="1" noChangeShapeType="1" noTextEdit="1"/>
          </p:cNvSpPr>
          <p:nvPr/>
        </p:nvSpPr>
        <p:spPr>
          <a:xfrm>
            <a:off x="3222139" y="3403610"/>
            <a:ext cx="1888530" cy="553998"/>
          </a:xfrm>
          <a:prstGeom prst="rect">
            <a:avLst/>
          </a:prstGeom>
          <a:blipFill>
            <a:blip r:embed="rId3"/>
            <a:stretch>
              <a:fillRect/>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omic Sans MS" panose="030F0702030302020204" pitchFamily="66" charset="0"/>
                <a:ea typeface="MS PGothic" panose="020B0600070205080204" pitchFamily="34" charset="-128"/>
              </a:rPr>
              <a:t> </a:t>
            </a:r>
          </a:p>
        </p:txBody>
      </p:sp>
      <p:sp>
        <p:nvSpPr>
          <p:cNvPr id="82951" name="Rectangle 3"/>
          <p:cNvSpPr>
            <a:spLocks noChangeArrowheads="1"/>
          </p:cNvSpPr>
          <p:nvPr/>
        </p:nvSpPr>
        <p:spPr bwMode="auto">
          <a:xfrm>
            <a:off x="5372100" y="3487738"/>
            <a:ext cx="641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n</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is the number of loops per unit length)</a:t>
            </a:r>
          </a:p>
        </p:txBody>
      </p:sp>
    </p:spTree>
    <p:extLst>
      <p:ext uri="{BB962C8B-B14F-4D97-AF65-F5344CB8AC3E}">
        <p14:creationId xmlns:p14="http://schemas.microsoft.com/office/powerpoint/2010/main" val="318377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ltLang="en-US" b="1" dirty="0">
                <a:solidFill>
                  <a:schemeClr val="accent6">
                    <a:lumMod val="75000"/>
                  </a:schemeClr>
                </a:solidFill>
                <a:ea typeface="+mj-ea"/>
              </a:rPr>
              <a:t>28-5 Magnetic Field of a Solenoid and a Toroid</a:t>
            </a:r>
          </a:p>
        </p:txBody>
      </p:sp>
      <p:sp>
        <p:nvSpPr>
          <p:cNvPr id="83971" name="Text Box 3"/>
          <p:cNvSpPr txBox="1">
            <a:spLocks noChangeArrowheads="1"/>
          </p:cNvSpPr>
          <p:nvPr/>
        </p:nvSpPr>
        <p:spPr bwMode="auto">
          <a:xfrm>
            <a:off x="1289050" y="2228850"/>
            <a:ext cx="8985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28-9: Field inside a solenoid.</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thin 10-cm-long solenoid used for fast electromechanical switching has a total of 400 turns of wire and carries a current of 2.0 A. Calculate the field inside near the center.</a:t>
            </a:r>
          </a:p>
        </p:txBody>
      </p:sp>
    </p:spTree>
    <p:extLst>
      <p:ext uri="{BB962C8B-B14F-4D97-AF65-F5344CB8AC3E}">
        <p14:creationId xmlns:p14="http://schemas.microsoft.com/office/powerpoint/2010/main" val="146709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title"/>
          </p:nvPr>
        </p:nvSpPr>
        <p:spPr>
          <a:xfrm>
            <a:off x="1982788" y="258763"/>
            <a:ext cx="6254750" cy="857250"/>
          </a:xfrm>
        </p:spPr>
        <p:txBody>
          <a:bodyPr/>
          <a:lstStyle/>
          <a:p>
            <a:pPr eaLnBrk="1" hangingPunct="1">
              <a:defRPr/>
            </a:pPr>
            <a:r>
              <a:rPr lang="en-US" altLang="en-US" sz="3300" dirty="0">
                <a:solidFill>
                  <a:schemeClr val="accent6"/>
                </a:solidFill>
                <a:ea typeface="+mj-ea"/>
              </a:rPr>
              <a:t>Chapter 29:Electromagnetic Induction and Faraday’s Law</a:t>
            </a:r>
          </a:p>
        </p:txBody>
      </p:sp>
      <p:pic>
        <p:nvPicPr>
          <p:cNvPr id="86019" name="Picture 8" descr="29_00CO"/>
          <p:cNvPicPr>
            <a:picLocks noChangeAspect="1" noChangeArrowheads="1"/>
          </p:cNvPicPr>
          <p:nvPr/>
        </p:nvPicPr>
        <p:blipFill>
          <a:blip r:embed="rId3">
            <a:extLst>
              <a:ext uri="{28A0092B-C50C-407E-A947-70E740481C1C}">
                <a14:useLocalDpi xmlns:a14="http://schemas.microsoft.com/office/drawing/2010/main" val="0"/>
              </a:ext>
            </a:extLst>
          </a:blip>
          <a:srcRect b="2869"/>
          <a:stretch>
            <a:fillRect/>
          </a:stretch>
        </p:blipFill>
        <p:spPr bwMode="auto">
          <a:xfrm>
            <a:off x="595444" y="2141261"/>
            <a:ext cx="5284788"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4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5863" y="5314950"/>
            <a:ext cx="4189412" cy="30003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mic Sans MS"/>
                <a:ea typeface="ＭＳ Ｐゴシック"/>
              </a:rPr>
              <a:t>https://www.youtube.com/watch?v=gfJG4M4wi1o</a:t>
            </a:r>
          </a:p>
        </p:txBody>
      </p:sp>
      <p:pic>
        <p:nvPicPr>
          <p:cNvPr id="8806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9725" y="2008188"/>
            <a:ext cx="507523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itle 7"/>
          <p:cNvSpPr>
            <a:spLocks noGrp="1"/>
          </p:cNvSpPr>
          <p:nvPr>
            <p:ph type="title"/>
          </p:nvPr>
        </p:nvSpPr>
        <p:spPr/>
        <p:txBody>
          <a:bodyPr/>
          <a:lstStyle/>
          <a:p>
            <a:r>
              <a:rPr lang="en-US" altLang="en-US" sz="3300">
                <a:solidFill>
                  <a:srgbClr val="2D2D8A"/>
                </a:solidFill>
              </a:rPr>
              <a:t>29-1 Induced EMF</a:t>
            </a:r>
            <a:endParaRPr lang="en-US" altLang="en-US"/>
          </a:p>
        </p:txBody>
      </p:sp>
    </p:spTree>
    <p:extLst>
      <p:ext uri="{BB962C8B-B14F-4D97-AF65-F5344CB8AC3E}">
        <p14:creationId xmlns:p14="http://schemas.microsoft.com/office/powerpoint/2010/main" val="326934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7" descr="Figure_28_06"/>
          <p:cNvPicPr>
            <a:picLocks noChangeAspect="1" noChangeArrowheads="1"/>
          </p:cNvPicPr>
          <p:nvPr/>
        </p:nvPicPr>
        <p:blipFill>
          <a:blip r:embed="rId3">
            <a:extLst>
              <a:ext uri="{28A0092B-C50C-407E-A947-70E740481C1C}">
                <a14:useLocalDpi xmlns:a14="http://schemas.microsoft.com/office/drawing/2010/main" val="0"/>
              </a:ext>
            </a:extLst>
          </a:blip>
          <a:srcRect b="2469"/>
          <a:stretch>
            <a:fillRect/>
          </a:stretch>
        </p:blipFill>
        <p:spPr bwMode="auto">
          <a:xfrm>
            <a:off x="5010150" y="1685925"/>
            <a:ext cx="43434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1855788" y="2886075"/>
            <a:ext cx="33670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Parallel currents attract; antiparallel currents repel.</a:t>
            </a:r>
          </a:p>
        </p:txBody>
      </p:sp>
      <p:sp>
        <p:nvSpPr>
          <p:cNvPr id="61444" name="Rectangle 5"/>
          <p:cNvSpPr>
            <a:spLocks noGrp="1" noChangeArrowheads="1"/>
          </p:cNvSpPr>
          <p:nvPr>
            <p:ph type="title" idx="4294967295"/>
          </p:nvPr>
        </p:nvSpPr>
        <p:spPr>
          <a:xfrm>
            <a:off x="1947863" y="508000"/>
            <a:ext cx="6858000" cy="514350"/>
          </a:xfrm>
        </p:spPr>
        <p:txBody>
          <a:bodyPr/>
          <a:lstStyle/>
          <a:p>
            <a:pPr eaLnBrk="1" hangingPunct="1"/>
            <a:r>
              <a:rPr lang="en-US" altLang="en-US" sz="2700"/>
              <a:t>28-2 Force between Two Parallel Wires</a:t>
            </a:r>
          </a:p>
        </p:txBody>
      </p:sp>
    </p:spTree>
    <p:extLst>
      <p:ext uri="{BB962C8B-B14F-4D97-AF65-F5344CB8AC3E}">
        <p14:creationId xmlns:p14="http://schemas.microsoft.com/office/powerpoint/2010/main" val="28129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idx="4294967295"/>
          </p:nvPr>
        </p:nvSpPr>
        <p:spPr>
          <a:xfrm>
            <a:off x="1047750" y="333375"/>
            <a:ext cx="8405813" cy="514350"/>
          </a:xfrm>
        </p:spPr>
        <p:txBody>
          <a:bodyPr/>
          <a:lstStyle/>
          <a:p>
            <a:pPr eaLnBrk="1" hangingPunct="1"/>
            <a:r>
              <a:rPr lang="en-US" altLang="en-US" sz="3200"/>
              <a:t>28-2 Force between Two Parallel Wires</a:t>
            </a:r>
          </a:p>
        </p:txBody>
      </p:sp>
      <p:sp>
        <p:nvSpPr>
          <p:cNvPr id="63491" name="Text Box 5"/>
          <p:cNvSpPr txBox="1">
            <a:spLocks noChangeArrowheads="1"/>
          </p:cNvSpPr>
          <p:nvPr/>
        </p:nvSpPr>
        <p:spPr bwMode="auto">
          <a:xfrm>
            <a:off x="1388745" y="2356659"/>
            <a:ext cx="972537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28-4. Force between two current-carrying wires.</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two wires of a 2.0-m-long appliance cord are 3.0 mm apart and carry a current of 8.0 A dc. Calculate the force one wire exerts on the other.</a:t>
            </a:r>
          </a:p>
        </p:txBody>
      </p:sp>
    </p:spTree>
    <p:extLst>
      <p:ext uri="{BB962C8B-B14F-4D97-AF65-F5344CB8AC3E}">
        <p14:creationId xmlns:p14="http://schemas.microsoft.com/office/powerpoint/2010/main" val="342725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Figure_28_07"/>
          <p:cNvPicPr>
            <a:picLocks noChangeAspect="1" noChangeArrowheads="1"/>
          </p:cNvPicPr>
          <p:nvPr/>
        </p:nvPicPr>
        <p:blipFill>
          <a:blip r:embed="rId3">
            <a:extLst>
              <a:ext uri="{28A0092B-C50C-407E-A947-70E740481C1C}">
                <a14:useLocalDpi xmlns:a14="http://schemas.microsoft.com/office/drawing/2010/main" val="0"/>
              </a:ext>
            </a:extLst>
          </a:blip>
          <a:srcRect b="3746"/>
          <a:stretch>
            <a:fillRect/>
          </a:stretch>
        </p:blipFill>
        <p:spPr bwMode="auto">
          <a:xfrm>
            <a:off x="4841875" y="4148138"/>
            <a:ext cx="37734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noChangeArrowheads="1"/>
          </p:cNvSpPr>
          <p:nvPr>
            <p:ph type="title" idx="4294967295"/>
          </p:nvPr>
        </p:nvSpPr>
        <p:spPr>
          <a:xfrm>
            <a:off x="1757363" y="461963"/>
            <a:ext cx="6858000" cy="514350"/>
          </a:xfrm>
        </p:spPr>
        <p:txBody>
          <a:bodyPr/>
          <a:lstStyle/>
          <a:p>
            <a:pPr eaLnBrk="1" hangingPunct="1"/>
            <a:r>
              <a:rPr lang="en-US" altLang="en-US" sz="3600"/>
              <a:t>28-2 Force between Two Parallel Wires</a:t>
            </a:r>
          </a:p>
        </p:txBody>
      </p:sp>
      <p:sp>
        <p:nvSpPr>
          <p:cNvPr id="65540" name="Text Box 3"/>
          <p:cNvSpPr txBox="1">
            <a:spLocks noChangeArrowheads="1"/>
          </p:cNvSpPr>
          <p:nvPr/>
        </p:nvSpPr>
        <p:spPr bwMode="auto">
          <a:xfrm>
            <a:off x="1212850" y="2011363"/>
            <a:ext cx="9610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28-5: Suspending a wire with a current.</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horizontal wire carries a current </a:t>
            </a:r>
            <a:r>
              <a:rPr kumimoji="0" lang="en-US" altLang="en-US" sz="24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a:t>
            </a:r>
            <a:r>
              <a:rPr kumimoji="0" lang="en-US" altLang="en-US" sz="24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rPr>
              <a:t>1</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 80 A dc. A second parallel wire 20 cm below it must carry how much current </a:t>
            </a:r>
            <a:r>
              <a:rPr kumimoji="0" lang="en-US" altLang="en-US" sz="24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a:t>
            </a:r>
            <a:r>
              <a:rPr kumimoji="0" lang="en-US" altLang="en-US" sz="24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rPr>
              <a:t>2</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so that it doesn’t fall due to gravity? The lower wire has a mass of 0.12 g per meter of length.</a:t>
            </a:r>
          </a:p>
        </p:txBody>
      </p:sp>
    </p:spTree>
    <p:extLst>
      <p:ext uri="{BB962C8B-B14F-4D97-AF65-F5344CB8AC3E}">
        <p14:creationId xmlns:p14="http://schemas.microsoft.com/office/powerpoint/2010/main" val="293411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81188" y="131763"/>
            <a:ext cx="6959600" cy="831850"/>
          </a:xfrm>
        </p:spPr>
        <p:txBody>
          <a:bodyPr/>
          <a:lstStyle/>
          <a:p>
            <a:pPr>
              <a:defRPr/>
            </a:pPr>
            <a:r>
              <a:rPr lang="en-US" sz="3600" dirty="0">
                <a:solidFill>
                  <a:schemeClr val="accent6">
                    <a:lumMod val="75000"/>
                  </a:schemeClr>
                </a:solidFill>
              </a:rPr>
              <a:t>Problem 14</a:t>
            </a:r>
          </a:p>
        </p:txBody>
      </p:sp>
      <mc:AlternateContent xmlns:mc="http://schemas.openxmlformats.org/markup-compatibility/2006" xmlns:a14="http://schemas.microsoft.com/office/drawing/2010/main">
        <mc:Choice Requires="a14">
          <p:sp>
            <p:nvSpPr>
              <p:cNvPr id="67587" name="Rectangle 2"/>
              <p:cNvSpPr>
                <a:spLocks noChangeArrowheads="1"/>
              </p:cNvSpPr>
              <p:nvPr/>
            </p:nvSpPr>
            <p:spPr bwMode="auto">
              <a:xfrm>
                <a:off x="681644" y="1717180"/>
                <a:ext cx="10873047" cy="2229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222268"/>
                    </a:solidFill>
                    <a:effectLst/>
                    <a:uLnTx/>
                    <a:uFillTx/>
                    <a:latin typeface="Comic Sans MS" panose="030F0702030302020204" pitchFamily="66" charset="0"/>
                    <a:ea typeface="Osaka"/>
                    <a:cs typeface="Osaka"/>
                  </a:rPr>
                  <a:t>14.	(II) A long pair of insulated wires serves to conduct 28.0 A of dc current to and from an instrument. If the wires are of negligible diameter but are 2.8 mm apart, what is the magnetic field 10.0 cm from their midpoint, in their plane (Fig. 28–36)? Compare to the magnetic field of the Earth (5</a:t>
                </a:r>
                <a14:m>
                  <m:oMath xmlns:m="http://schemas.openxmlformats.org/officeDocument/2006/math">
                    <m:r>
                      <a:rPr kumimoji="0" lang="en-US" altLang="en-US" sz="2400" b="1" i="1" u="none" strike="noStrike" kern="1200" cap="none" spc="0" normalizeH="0" baseline="0" noProof="0" smtClean="0">
                        <a:ln>
                          <a:noFill/>
                        </a:ln>
                        <a:solidFill>
                          <a:srgbClr val="222268"/>
                        </a:solidFill>
                        <a:effectLst/>
                        <a:uLnTx/>
                        <a:uFillTx/>
                        <a:latin typeface="Cambria Math" panose="02040503050406030204" pitchFamily="18" charset="0"/>
                        <a:ea typeface="Cambria Math" panose="02040503050406030204" pitchFamily="18" charset="0"/>
                        <a:cs typeface="Osaka"/>
                      </a:rPr>
                      <m:t>×</m:t>
                    </m:r>
                    <m:sSup>
                      <m:sSupPr>
                        <m:ctrlPr>
                          <a:rPr kumimoji="0" lang="en-US" altLang="en-US" sz="2400" b="1" i="1" u="none" strike="noStrike" kern="1200" cap="none" spc="0" normalizeH="0" baseline="0" noProof="0" smtClean="0">
                            <a:ln>
                              <a:noFill/>
                            </a:ln>
                            <a:solidFill>
                              <a:srgbClr val="222268"/>
                            </a:solidFill>
                            <a:effectLst/>
                            <a:uLnTx/>
                            <a:uFillTx/>
                            <a:latin typeface="Cambria Math" panose="02040503050406030204" pitchFamily="18" charset="0"/>
                            <a:ea typeface="Cambria Math" panose="02040503050406030204" pitchFamily="18" charset="0"/>
                          </a:rPr>
                        </m:ctrlPr>
                      </m:sSupPr>
                      <m:e>
                        <m:r>
                          <a:rPr kumimoji="0" lang="en-US" altLang="en-US" sz="2400" b="1" i="1" u="none" strike="noStrike" kern="1200" cap="none" spc="0" normalizeH="0" baseline="0" noProof="0" smtClean="0">
                            <a:ln>
                              <a:noFill/>
                            </a:ln>
                            <a:solidFill>
                              <a:srgbClr val="222268"/>
                            </a:solidFill>
                            <a:effectLst/>
                            <a:uLnTx/>
                            <a:uFillTx/>
                            <a:latin typeface="Cambria Math" panose="02040503050406030204" pitchFamily="18" charset="0"/>
                            <a:ea typeface="Cambria Math" panose="02040503050406030204" pitchFamily="18" charset="0"/>
                          </a:rPr>
                          <m:t>𝟏𝟎</m:t>
                        </m:r>
                      </m:e>
                      <m:sup>
                        <m:r>
                          <a:rPr kumimoji="0" lang="en-US" altLang="en-US" sz="2400" b="1" i="1" u="none" strike="noStrike" kern="1200" cap="none" spc="0" normalizeH="0" baseline="0" noProof="0" smtClean="0">
                            <a:ln>
                              <a:noFill/>
                            </a:ln>
                            <a:solidFill>
                              <a:srgbClr val="222268"/>
                            </a:solidFill>
                            <a:effectLst/>
                            <a:uLnTx/>
                            <a:uFillTx/>
                            <a:latin typeface="Cambria Math" panose="02040503050406030204" pitchFamily="18" charset="0"/>
                            <a:ea typeface="Cambria Math" panose="02040503050406030204" pitchFamily="18" charset="0"/>
                          </a:rPr>
                          <m:t>−</m:t>
                        </m:r>
                        <m:r>
                          <a:rPr kumimoji="0" lang="en-US" altLang="en-US" sz="2400" b="1" i="1" u="none" strike="noStrike" kern="1200" cap="none" spc="0" normalizeH="0" baseline="0" noProof="0" smtClean="0">
                            <a:ln>
                              <a:noFill/>
                            </a:ln>
                            <a:solidFill>
                              <a:srgbClr val="222268"/>
                            </a:solidFill>
                            <a:effectLst/>
                            <a:uLnTx/>
                            <a:uFillTx/>
                            <a:latin typeface="Cambria Math" panose="02040503050406030204" pitchFamily="18" charset="0"/>
                            <a:ea typeface="Cambria Math" panose="02040503050406030204" pitchFamily="18" charset="0"/>
                          </a:rPr>
                          <m:t>𝟓</m:t>
                        </m:r>
                      </m:sup>
                    </m:sSup>
                  </m:oMath>
                </a14:m>
                <a:r>
                  <a:rPr kumimoji="0" lang="en-US" altLang="en-US" sz="2400" b="1" i="0" u="none" strike="noStrike" kern="1200" cap="none" spc="0" normalizeH="0" baseline="0" noProof="0" dirty="0">
                    <a:ln>
                      <a:noFill/>
                    </a:ln>
                    <a:solidFill>
                      <a:srgbClr val="222268"/>
                    </a:solidFill>
                    <a:effectLst/>
                    <a:uLnTx/>
                    <a:uFillTx/>
                    <a:latin typeface="Comic Sans MS" panose="030F0702030302020204" pitchFamily="66" charset="0"/>
                    <a:ea typeface="Osaka"/>
                    <a:cs typeface="Osaka"/>
                  </a:rPr>
                  <a:t>T).</a:t>
                </a: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Osaka"/>
                    <a:cs typeface="Osaka"/>
                  </a:rPr>
                  <a:t> </a:t>
                </a:r>
              </a:p>
            </p:txBody>
          </p:sp>
        </mc:Choice>
        <mc:Fallback xmlns="">
          <p:sp>
            <p:nvSpPr>
              <p:cNvPr id="67587" name="Rectangle 2"/>
              <p:cNvSpPr>
                <a:spLocks noRot="1" noChangeAspect="1" noMove="1" noResize="1" noEditPoints="1" noAdjustHandles="1" noChangeArrowheads="1" noChangeShapeType="1" noTextEdit="1"/>
              </p:cNvSpPr>
              <p:nvPr/>
            </p:nvSpPr>
            <p:spPr bwMode="auto">
              <a:xfrm>
                <a:off x="681644" y="1717180"/>
                <a:ext cx="10873047" cy="2229778"/>
              </a:xfrm>
              <a:prstGeom prst="rect">
                <a:avLst/>
              </a:prstGeom>
              <a:blipFill>
                <a:blip r:embed="rId2"/>
                <a:stretch>
                  <a:fillRect l="-897" t="-2192" r="-11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67588" name="Picture 2" descr="Figure_28_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833" y="3489758"/>
            <a:ext cx="3541221" cy="28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18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idx="4294967295"/>
          </p:nvPr>
        </p:nvSpPr>
        <p:spPr>
          <a:xfrm>
            <a:off x="1914525" y="100013"/>
            <a:ext cx="6172200" cy="971550"/>
          </a:xfrm>
        </p:spPr>
        <p:txBody>
          <a:bodyPr/>
          <a:lstStyle/>
          <a:p>
            <a:pPr eaLnBrk="1" hangingPunct="1"/>
            <a:r>
              <a:rPr lang="en-US" altLang="en-US"/>
              <a:t>28-3 Definitions of the Ampere and the Coulomb</a:t>
            </a:r>
          </a:p>
        </p:txBody>
      </p:sp>
      <p:sp>
        <p:nvSpPr>
          <p:cNvPr id="68611" name="Text Box 5"/>
          <p:cNvSpPr txBox="1">
            <a:spLocks noChangeArrowheads="1"/>
          </p:cNvSpPr>
          <p:nvPr/>
        </p:nvSpPr>
        <p:spPr bwMode="auto">
          <a:xfrm>
            <a:off x="2085975" y="2171700"/>
            <a:ext cx="810577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ampere is officially defined in terms of the force between two current-carrying wires:</a:t>
            </a:r>
          </a:p>
          <a:p>
            <a:pPr marL="0" marR="0" lvl="0" indent="0" algn="ctr" defTabSz="684213" rtl="0" eaLnBrk="1" fontAlgn="base" latinLnBrk="0" hangingPunct="1">
              <a:lnSpc>
                <a:spcPct val="100000"/>
              </a:lnSpc>
              <a:spcBef>
                <a:spcPct val="50000"/>
              </a:spcBef>
              <a:spcAft>
                <a:spcPct val="0"/>
              </a:spcAft>
              <a:buClrTx/>
              <a:buSzTx/>
              <a:buFontTx/>
              <a:buNone/>
              <a:tabLst/>
              <a:defRPr/>
            </a:pPr>
            <a:r>
              <a:rPr kumimoji="0" lang="en-US" altLang="en-US" sz="2100" b="1" i="1" u="none" strike="noStrike" kern="1200" cap="none" spc="0" normalizeH="0" baseline="0" noProof="0">
                <a:ln>
                  <a:noFill/>
                </a:ln>
                <a:solidFill>
                  <a:srgbClr val="FF0000"/>
                </a:solidFill>
                <a:effectLst/>
                <a:uLnTx/>
                <a:uFillTx/>
                <a:latin typeface="Times New Roman" panose="02020603050405020304" pitchFamily="18" charset="0"/>
                <a:ea typeface="MS PGothic" panose="020B0600070205080204" pitchFamily="34" charset="-128"/>
              </a:rPr>
              <a:t>One ampere is defined as that current flowing in each of two long parallel wires 1 m apart, which results in a force of exactly 2 </a:t>
            </a:r>
            <a:r>
              <a:rPr kumimoji="0" lang="en-US" altLang="en-US" sz="21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rPr>
              <a:t>x</a:t>
            </a:r>
            <a:r>
              <a:rPr kumimoji="0" lang="en-US" altLang="en-US" sz="2100" b="1" i="1" u="none" strike="noStrike" kern="1200" cap="none" spc="0" normalizeH="0" baseline="0" noProof="0">
                <a:ln>
                  <a:noFill/>
                </a:ln>
                <a:solidFill>
                  <a:srgbClr val="FF0000"/>
                </a:solidFill>
                <a:effectLst/>
                <a:uLnTx/>
                <a:uFillTx/>
                <a:latin typeface="Times New Roman" panose="02020603050405020304" pitchFamily="18" charset="0"/>
                <a:ea typeface="MS PGothic" panose="020B0600070205080204" pitchFamily="34" charset="-128"/>
              </a:rPr>
              <a:t> 10</a:t>
            </a:r>
            <a:r>
              <a:rPr kumimoji="0" lang="en-US" altLang="en-US" sz="2100" b="1" i="1" u="none" strike="noStrike" kern="1200" cap="none" spc="0" normalizeH="0" baseline="30000" noProof="0">
                <a:ln>
                  <a:noFill/>
                </a:ln>
                <a:solidFill>
                  <a:srgbClr val="FF0000"/>
                </a:solidFill>
                <a:effectLst/>
                <a:uLnTx/>
                <a:uFillTx/>
                <a:latin typeface="Times New Roman" panose="02020603050405020304" pitchFamily="18" charset="0"/>
                <a:ea typeface="MS PGothic" panose="020B0600070205080204" pitchFamily="34" charset="-128"/>
              </a:rPr>
              <a:t>-7</a:t>
            </a:r>
            <a:r>
              <a:rPr kumimoji="0" lang="en-US" altLang="en-US" sz="2100" b="1" i="1" u="none" strike="noStrike" kern="1200" cap="none" spc="0" normalizeH="0" baseline="0" noProof="0">
                <a:ln>
                  <a:noFill/>
                </a:ln>
                <a:solidFill>
                  <a:srgbClr val="FF0000"/>
                </a:solidFill>
                <a:effectLst/>
                <a:uLnTx/>
                <a:uFillTx/>
                <a:latin typeface="Times New Roman" panose="02020603050405020304" pitchFamily="18" charset="0"/>
                <a:ea typeface="MS PGothic" panose="020B0600070205080204" pitchFamily="34" charset="-128"/>
              </a:rPr>
              <a:t> N per meter of length of each wire.</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coulomb is then defined as exactly </a:t>
            </a: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one ampere-second.</a:t>
            </a:r>
          </a:p>
        </p:txBody>
      </p:sp>
    </p:spTree>
    <p:extLst>
      <p:ext uri="{BB962C8B-B14F-4D97-AF65-F5344CB8AC3E}">
        <p14:creationId xmlns:p14="http://schemas.microsoft.com/office/powerpoint/2010/main" val="127805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1" descr="Figure_28_08"/>
          <p:cNvPicPr>
            <a:picLocks noChangeAspect="1" noChangeArrowheads="1"/>
          </p:cNvPicPr>
          <p:nvPr/>
        </p:nvPicPr>
        <p:blipFill>
          <a:blip r:embed="rId3">
            <a:extLst>
              <a:ext uri="{28A0092B-C50C-407E-A947-70E740481C1C}">
                <a14:useLocalDpi xmlns:a14="http://schemas.microsoft.com/office/drawing/2010/main" val="0"/>
              </a:ext>
            </a:extLst>
          </a:blip>
          <a:srcRect b="2586"/>
          <a:stretch>
            <a:fillRect/>
          </a:stretch>
        </p:blipFill>
        <p:spPr bwMode="auto">
          <a:xfrm>
            <a:off x="7446963" y="2208213"/>
            <a:ext cx="380523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4"/>
          <p:cNvSpPr txBox="1">
            <a:spLocks noChangeArrowheads="1"/>
          </p:cNvSpPr>
          <p:nvPr/>
        </p:nvSpPr>
        <p:spPr bwMode="auto">
          <a:xfrm>
            <a:off x="644525" y="2103438"/>
            <a:ext cx="6075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Ampère’s law relates the magnetic field around a closed loop to the total current flowing through the loop:</a:t>
            </a:r>
          </a:p>
        </p:txBody>
      </p:sp>
      <p:sp>
        <p:nvSpPr>
          <p:cNvPr id="69636" name="Rectangle 7"/>
          <p:cNvSpPr>
            <a:spLocks noGrp="1" noChangeArrowheads="1"/>
          </p:cNvSpPr>
          <p:nvPr>
            <p:ph type="title" idx="4294967295"/>
          </p:nvPr>
        </p:nvSpPr>
        <p:spPr>
          <a:xfrm>
            <a:off x="2019300" y="317500"/>
            <a:ext cx="5219700" cy="830263"/>
          </a:xfrm>
        </p:spPr>
        <p:txBody>
          <a:bodyPr/>
          <a:lstStyle/>
          <a:p>
            <a:pPr eaLnBrk="1" hangingPunct="1"/>
            <a:r>
              <a:rPr lang="en-US" altLang="en-US" sz="3600"/>
              <a:t>28-4 Ampère’s Law</a:t>
            </a:r>
          </a:p>
        </p:txBody>
      </p:sp>
      <p:sp>
        <p:nvSpPr>
          <p:cNvPr id="69637" name="Text Box 10"/>
          <p:cNvSpPr txBox="1">
            <a:spLocks noChangeArrowheads="1"/>
          </p:cNvSpPr>
          <p:nvPr/>
        </p:nvSpPr>
        <p:spPr bwMode="auto">
          <a:xfrm>
            <a:off x="508000" y="5049838"/>
            <a:ext cx="5938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This integral is taken around the edge of the closed loop.</a:t>
            </a:r>
          </a:p>
        </p:txBody>
      </p:sp>
      <p:pic>
        <p:nvPicPr>
          <p:cNvPr id="69638" name="Picture 12" descr="28-3"/>
          <p:cNvPicPr>
            <a:picLocks noChangeAspect="1" noChangeArrowheads="1"/>
          </p:cNvPicPr>
          <p:nvPr/>
        </p:nvPicPr>
        <p:blipFill>
          <a:blip r:embed="rId4">
            <a:extLst>
              <a:ext uri="{28A0092B-C50C-407E-A947-70E740481C1C}">
                <a14:useLocalDpi xmlns:a14="http://schemas.microsoft.com/office/drawing/2010/main" val="0"/>
              </a:ext>
            </a:extLst>
          </a:blip>
          <a:srcRect r="65399"/>
          <a:stretch>
            <a:fillRect/>
          </a:stretch>
        </p:blipFill>
        <p:spPr bwMode="auto">
          <a:xfrm>
            <a:off x="644525" y="3512344"/>
            <a:ext cx="41052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56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title" idx="4294967295"/>
          </p:nvPr>
        </p:nvSpPr>
        <p:spPr>
          <a:xfrm>
            <a:off x="1857375" y="152400"/>
            <a:ext cx="5219700" cy="831850"/>
          </a:xfrm>
        </p:spPr>
        <p:txBody>
          <a:bodyPr/>
          <a:lstStyle/>
          <a:p>
            <a:pPr eaLnBrk="1" hangingPunct="1"/>
            <a:r>
              <a:rPr lang="en-US" altLang="en-US"/>
              <a:t>28-4 Ampère’s Law</a:t>
            </a:r>
          </a:p>
        </p:txBody>
      </p:sp>
      <p:sp>
        <p:nvSpPr>
          <p:cNvPr id="71683" name="Text Box 7"/>
          <p:cNvSpPr txBox="1">
            <a:spLocks noChangeArrowheads="1"/>
          </p:cNvSpPr>
          <p:nvPr/>
        </p:nvSpPr>
        <p:spPr bwMode="auto">
          <a:xfrm>
            <a:off x="438150" y="1770063"/>
            <a:ext cx="911701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Using Ampère’s law to find the field around a long straight wire:</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Use a circular path with the wire at the center; then </a:t>
            </a:r>
            <a:r>
              <a:rPr kumimoji="0" lang="en-US" altLang="en-US" sz="2100" b="1"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rPr>
              <a:t>B</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is tangent to  at every point. </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integral then gives</a:t>
            </a:r>
          </a:p>
        </p:txBody>
      </p:sp>
      <p:sp>
        <p:nvSpPr>
          <p:cNvPr id="88067" name="Text Box 12"/>
          <p:cNvSpPr txBox="1">
            <a:spLocks noRot="1" noChangeAspect="1" noMove="1" noResize="1" noEditPoints="1" noAdjustHandles="1" noChangeArrowheads="1" noChangeShapeType="1" noTextEdit="1"/>
          </p:cNvSpPr>
          <p:nvPr/>
        </p:nvSpPr>
        <p:spPr bwMode="auto">
          <a:xfrm>
            <a:off x="2905126" y="5097069"/>
            <a:ext cx="4000500" cy="389335"/>
          </a:xfrm>
          <a:prstGeom prst="rect">
            <a:avLst/>
          </a:prstGeom>
          <a:blipFill rotWithShape="1">
            <a:blip r:embed="rId4"/>
            <a:stretch>
              <a:fillRect l="-2286" t="-11628" b="-3139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sz="1351" b="0" i="0" u="none" strike="noStrike" kern="1200" cap="none" spc="0" normalizeH="0" baseline="0" noProof="0">
                <a:ln>
                  <a:noFill/>
                </a:ln>
                <a:noFill/>
                <a:effectLst/>
                <a:uLnTx/>
                <a:uFillTx/>
                <a:latin typeface="Calibri" pitchFamily="34" charset="0"/>
                <a:ea typeface="MS PGothic" panose="020B0600070205080204" pitchFamily="34" charset="-128"/>
              </a:rPr>
              <a:t> </a:t>
            </a:r>
          </a:p>
        </p:txBody>
      </p:sp>
      <p:pic>
        <p:nvPicPr>
          <p:cNvPr id="71685" name="Picture 14" descr="Figure_28_09"/>
          <p:cNvPicPr>
            <a:picLocks noChangeAspect="1" noChangeArrowheads="1"/>
          </p:cNvPicPr>
          <p:nvPr/>
        </p:nvPicPr>
        <p:blipFill>
          <a:blip r:embed="rId5">
            <a:extLst>
              <a:ext uri="{28A0092B-C50C-407E-A947-70E740481C1C}">
                <a14:useLocalDpi xmlns:a14="http://schemas.microsoft.com/office/drawing/2010/main" val="0"/>
              </a:ext>
            </a:extLst>
          </a:blip>
          <a:srcRect b="2667"/>
          <a:stretch>
            <a:fillRect/>
          </a:stretch>
        </p:blipFill>
        <p:spPr bwMode="auto">
          <a:xfrm>
            <a:off x="8683625" y="2771775"/>
            <a:ext cx="318293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686" name="Object 15"/>
          <p:cNvGraphicFramePr>
            <a:graphicFrameLocks noChangeAspect="1"/>
          </p:cNvGraphicFramePr>
          <p:nvPr/>
        </p:nvGraphicFramePr>
        <p:xfrm>
          <a:off x="3694113" y="3078163"/>
          <a:ext cx="209550" cy="266700"/>
        </p:xfrm>
        <a:graphic>
          <a:graphicData uri="http://schemas.openxmlformats.org/presentationml/2006/ole">
            <mc:AlternateContent xmlns:mc="http://schemas.openxmlformats.org/markup-compatibility/2006">
              <mc:Choice xmlns:v="urn:schemas-microsoft-com:vml" Requires="v">
                <p:oleObj spid="_x0000_s1042" name="Equation" r:id="rId6" imgW="279279" imgH="355446" progId="Equation.DSMT4">
                  <p:embed/>
                </p:oleObj>
              </mc:Choice>
              <mc:Fallback>
                <p:oleObj name="Equation" r:id="rId6" imgW="279279" imgH="355446" progId="Equation.DSMT4">
                  <p:embed/>
                  <p:pic>
                    <p:nvPicPr>
                      <p:cNvPr id="71686"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4113" y="3078163"/>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71687" name="Picture 17" descr="p7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088" y="3441700"/>
            <a:ext cx="5014912"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75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7" descr="Figure_28_11"/>
          <p:cNvPicPr>
            <a:picLocks noChangeAspect="1" noChangeArrowheads="1"/>
          </p:cNvPicPr>
          <p:nvPr/>
        </p:nvPicPr>
        <p:blipFill>
          <a:blip r:embed="rId3">
            <a:extLst>
              <a:ext uri="{28A0092B-C50C-407E-A947-70E740481C1C}">
                <a14:useLocalDpi xmlns:a14="http://schemas.microsoft.com/office/drawing/2010/main" val="0"/>
              </a:ext>
            </a:extLst>
          </a:blip>
          <a:srcRect b="7455"/>
          <a:stretch>
            <a:fillRect/>
          </a:stretch>
        </p:blipFill>
        <p:spPr bwMode="auto">
          <a:xfrm>
            <a:off x="9378459" y="1921755"/>
            <a:ext cx="25860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4"/>
          <p:cNvSpPr>
            <a:spLocks noGrp="1" noChangeArrowheads="1"/>
          </p:cNvSpPr>
          <p:nvPr>
            <p:ph type="title" idx="4294967295"/>
          </p:nvPr>
        </p:nvSpPr>
        <p:spPr>
          <a:xfrm>
            <a:off x="1524000" y="200025"/>
            <a:ext cx="5219700" cy="831850"/>
          </a:xfrm>
        </p:spPr>
        <p:txBody>
          <a:bodyPr/>
          <a:lstStyle/>
          <a:p>
            <a:pPr eaLnBrk="1" hangingPunct="1"/>
            <a:r>
              <a:rPr lang="en-US" altLang="en-US" sz="4000"/>
              <a:t>28-4 Ampère’s Law</a:t>
            </a:r>
          </a:p>
        </p:txBody>
      </p:sp>
      <p:sp>
        <p:nvSpPr>
          <p:cNvPr id="73732" name="Text Box 5"/>
          <p:cNvSpPr txBox="1">
            <a:spLocks noChangeArrowheads="1"/>
          </p:cNvSpPr>
          <p:nvPr/>
        </p:nvSpPr>
        <p:spPr bwMode="auto">
          <a:xfrm>
            <a:off x="399011" y="1800225"/>
            <a:ext cx="816309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28-6: Field inside and outside a wire.</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long straight cylindrical wire conductor of radius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carries a current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of uniform current density in the conductor. Determine the magnetic field due to this current at (a) points outside the conductor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&gt;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and (b) points inside the conductor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&lt;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Assume that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the radial distance from the axis, is much less than the length of the wire. (c) If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2.0 mm and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60 A, what is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B</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1.0 mm,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2.0 mm, and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3.0 mm?</a:t>
            </a:r>
          </a:p>
        </p:txBody>
      </p:sp>
      <p:sp>
        <p:nvSpPr>
          <p:cNvPr id="73733" name="Rectangle 8"/>
          <p:cNvSpPr>
            <a:spLocks noChangeArrowheads="1"/>
          </p:cNvSpPr>
          <p:nvPr/>
        </p:nvSpPr>
        <p:spPr bwMode="auto">
          <a:xfrm>
            <a:off x="8039100" y="3467100"/>
            <a:ext cx="285750"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95807134"/>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1431</Words>
  <Application>Microsoft Office PowerPoint</Application>
  <PresentationFormat>Widescreen</PresentationFormat>
  <Paragraphs>80</Paragraphs>
  <Slides>16</Slides>
  <Notes>11</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30" baseType="lpstr">
      <vt:lpstr>ＭＳ Ｐゴシック</vt:lpstr>
      <vt:lpstr>ＭＳ Ｐゴシック</vt:lpstr>
      <vt:lpstr>Arial</vt:lpstr>
      <vt:lpstr>Calibri</vt:lpstr>
      <vt:lpstr>Cambria Math</vt:lpstr>
      <vt:lpstr>Comic Sans MS</vt:lpstr>
      <vt:lpstr>French Script MT</vt:lpstr>
      <vt:lpstr>Osaka</vt:lpstr>
      <vt:lpstr>Times New Roman</vt:lpstr>
      <vt:lpstr>1_Blank Presentation</vt:lpstr>
      <vt:lpstr>9_Blank Presentation</vt:lpstr>
      <vt:lpstr>3_Blank Presentation</vt:lpstr>
      <vt:lpstr>7_Blank Presentation</vt:lpstr>
      <vt:lpstr>Equation</vt:lpstr>
      <vt:lpstr>Chapter 28 Sources of Magnetic Field</vt:lpstr>
      <vt:lpstr>28-2 Force between Two Parallel Wires</vt:lpstr>
      <vt:lpstr>28-2 Force between Two Parallel Wires</vt:lpstr>
      <vt:lpstr>28-2 Force between Two Parallel Wires</vt:lpstr>
      <vt:lpstr>Problem 14</vt:lpstr>
      <vt:lpstr>28-3 Definitions of the Ampere and the Coulomb</vt:lpstr>
      <vt:lpstr>28-4 Ampère’s Law</vt:lpstr>
      <vt:lpstr>28-4 Ampère’s Law</vt:lpstr>
      <vt:lpstr>28-4 Ampère’s Law</vt:lpstr>
      <vt:lpstr>28-4 Ampère’s Law</vt:lpstr>
      <vt:lpstr>28-4 Ampère’s Law</vt:lpstr>
      <vt:lpstr>28-5 Magnetic Field of a Solenoid and a Toroid</vt:lpstr>
      <vt:lpstr>28-5 Magnetic Field of a Solenoid and a Toroid</vt:lpstr>
      <vt:lpstr>28-5 Magnetic Field of a Solenoid and a Toroid</vt:lpstr>
      <vt:lpstr>Chapter 29:Electromagnetic Induction and Faraday’s Law</vt:lpstr>
      <vt:lpstr>29-1 Induced EMF</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28 Sources of Magnetic Field</dc:title>
  <dc:creator>Amir, Fatima Zohra</dc:creator>
  <cp:lastModifiedBy>Amir, Fatima Zohra</cp:lastModifiedBy>
  <cp:revision>12</cp:revision>
  <cp:lastPrinted>2024-03-10T15:17:00Z</cp:lastPrinted>
  <dcterms:created xsi:type="dcterms:W3CDTF">2024-03-06T18:06:23Z</dcterms:created>
  <dcterms:modified xsi:type="dcterms:W3CDTF">2024-03-18T16:28:31Z</dcterms:modified>
</cp:coreProperties>
</file>