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Lst>
  <p:notesMasterIdLst>
    <p:notesMasterId r:id="rId20"/>
  </p:notesMasterIdLst>
  <p:handoutMasterIdLst>
    <p:handoutMasterId r:id="rId21"/>
  </p:handoutMasterIdLst>
  <p:sldIdLst>
    <p:sldId id="264"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7D580F-87C2-49FD-ACC9-0311774D642E}" type="datetimeFigureOut">
              <a:rPr lang="en-US" smtClean="0"/>
              <a:t>3/6/2024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3B94D38-3739-48CD-8195-A3C393725919}" type="slidenum">
              <a:rPr lang="en-US" smtClean="0"/>
              <a:t>‹#›</a:t>
            </a:fld>
            <a:endParaRPr lang="en-US"/>
          </a:p>
        </p:txBody>
      </p:sp>
    </p:spTree>
    <p:extLst>
      <p:ext uri="{BB962C8B-B14F-4D97-AF65-F5344CB8AC3E}">
        <p14:creationId xmlns:p14="http://schemas.microsoft.com/office/powerpoint/2010/main" val="25112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DA5327-7161-4B8F-96CB-77DC0EAC6480}" type="datetimeFigureOut">
              <a:rPr lang="en-US" smtClean="0"/>
              <a:t>3/6/2024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417671-0DFB-4389-87F7-D32D58F7D15A}" type="slidenum">
              <a:rPr lang="en-US" smtClean="0"/>
              <a:t>‹#›</a:t>
            </a:fld>
            <a:endParaRPr lang="en-US"/>
          </a:p>
        </p:txBody>
      </p:sp>
    </p:spTree>
    <p:extLst>
      <p:ext uri="{BB962C8B-B14F-4D97-AF65-F5344CB8AC3E}">
        <p14:creationId xmlns:p14="http://schemas.microsoft.com/office/powerpoint/2010/main" val="302296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43115">
              <a:spcBef>
                <a:spcPct val="30000"/>
              </a:spcBef>
              <a:defRPr sz="1200">
                <a:solidFill>
                  <a:schemeClr val="tx1"/>
                </a:solidFill>
                <a:latin typeface="Calibri" panose="020F0502020204030204" pitchFamily="34" charset="0"/>
              </a:defRPr>
            </a:lvl1pPr>
            <a:lvl2pPr marL="846684" indent="-325127" defTabSz="1043115">
              <a:spcBef>
                <a:spcPct val="30000"/>
              </a:spcBef>
              <a:defRPr sz="1200">
                <a:solidFill>
                  <a:schemeClr val="tx1"/>
                </a:solidFill>
                <a:latin typeface="Calibri" panose="020F0502020204030204" pitchFamily="34" charset="0"/>
              </a:defRPr>
            </a:lvl2pPr>
            <a:lvl3pPr marL="1303893" indent="-260778" defTabSz="1043115">
              <a:spcBef>
                <a:spcPct val="30000"/>
              </a:spcBef>
              <a:defRPr sz="1200">
                <a:solidFill>
                  <a:schemeClr val="tx1"/>
                </a:solidFill>
                <a:latin typeface="Calibri" panose="020F0502020204030204" pitchFamily="34" charset="0"/>
              </a:defRPr>
            </a:lvl3pPr>
            <a:lvl4pPr marL="1825451" indent="-260778" defTabSz="1043115">
              <a:spcBef>
                <a:spcPct val="30000"/>
              </a:spcBef>
              <a:defRPr sz="1200">
                <a:solidFill>
                  <a:schemeClr val="tx1"/>
                </a:solidFill>
                <a:latin typeface="Calibri" panose="020F0502020204030204" pitchFamily="34" charset="0"/>
              </a:defRPr>
            </a:lvl4pPr>
            <a:lvl5pPr marL="2348702" indent="-260778" defTabSz="1043115">
              <a:spcBef>
                <a:spcPct val="30000"/>
              </a:spcBef>
              <a:defRPr sz="1200">
                <a:solidFill>
                  <a:schemeClr val="tx1"/>
                </a:solidFill>
                <a:latin typeface="Calibri" panose="020F0502020204030204" pitchFamily="34" charset="0"/>
              </a:defRPr>
            </a:lvl5pPr>
            <a:lvl6pPr marL="2836393" indent="-260778" defTabSz="1043115" eaLnBrk="0" fontAlgn="base" hangingPunct="0">
              <a:spcBef>
                <a:spcPct val="30000"/>
              </a:spcBef>
              <a:spcAft>
                <a:spcPct val="0"/>
              </a:spcAft>
              <a:defRPr sz="1200">
                <a:solidFill>
                  <a:schemeClr val="tx1"/>
                </a:solidFill>
                <a:latin typeface="Calibri" panose="020F0502020204030204" pitchFamily="34" charset="0"/>
              </a:defRPr>
            </a:lvl6pPr>
            <a:lvl7pPr marL="3324083" indent="-260778" defTabSz="1043115" eaLnBrk="0" fontAlgn="base" hangingPunct="0">
              <a:spcBef>
                <a:spcPct val="30000"/>
              </a:spcBef>
              <a:spcAft>
                <a:spcPct val="0"/>
              </a:spcAft>
              <a:defRPr sz="1200">
                <a:solidFill>
                  <a:schemeClr val="tx1"/>
                </a:solidFill>
                <a:latin typeface="Calibri" panose="020F0502020204030204" pitchFamily="34" charset="0"/>
              </a:defRPr>
            </a:lvl7pPr>
            <a:lvl8pPr marL="3811772" indent="-260778" defTabSz="1043115" eaLnBrk="0" fontAlgn="base" hangingPunct="0">
              <a:spcBef>
                <a:spcPct val="30000"/>
              </a:spcBef>
              <a:spcAft>
                <a:spcPct val="0"/>
              </a:spcAft>
              <a:defRPr sz="1200">
                <a:solidFill>
                  <a:schemeClr val="tx1"/>
                </a:solidFill>
                <a:latin typeface="Calibri" panose="020F0502020204030204" pitchFamily="34" charset="0"/>
              </a:defRPr>
            </a:lvl8pPr>
            <a:lvl9pPr marL="4299464" indent="-260778" defTabSz="1043115"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defRPr/>
            </a:pPr>
            <a:fld id="{6395FFEC-F456-4671-AF59-A264D81656C1}"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a:t>
            </a:fld>
            <a:endParaRPr lang="en-US" altLang="en-US">
              <a:solidFill>
                <a:srgbClr val="000000"/>
              </a:solidFill>
              <a:latin typeface="Arial" panose="020B0604020202020204" pitchFamily="34" charset="0"/>
              <a:ea typeface="MS PGothic" panose="020B0600070205080204" pitchFamily="34" charset="-128"/>
            </a:endParaRPr>
          </a:p>
        </p:txBody>
      </p:sp>
      <p:sp>
        <p:nvSpPr>
          <p:cNvPr id="90115" name="Rectangle 2"/>
          <p:cNvSpPr>
            <a:spLocks noGrp="1" noRot="1" noChangeAspect="1" noChangeArrowheads="1" noTextEdit="1"/>
          </p:cNvSpPr>
          <p:nvPr>
            <p:ph type="sldImg"/>
          </p:nvPr>
        </p:nvSpPr>
        <p:spPr bwMode="auto">
          <a:xfrm>
            <a:off x="850900" y="1243013"/>
            <a:ext cx="5957888"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28 opener. A long coil of wire with many closely spaced loops is called a solenoid. When a long solenoid carries an electric current, a nearly uniform magnetic field is produced within the loops as suggested by the alignment of the iron filings in this photo. The magnitude of the field inside a solenoid is readily found using Ampère’s law, one of the great general laws of electromagnetism, relating magnetic fields and electric currents. We examine these connections in detail in this Chapter, as well as other means for producing magnetic fields.</a:t>
            </a:r>
          </a:p>
        </p:txBody>
      </p:sp>
    </p:spTree>
    <p:extLst>
      <p:ext uri="{BB962C8B-B14F-4D97-AF65-F5344CB8AC3E}">
        <p14:creationId xmlns:p14="http://schemas.microsoft.com/office/powerpoint/2010/main" val="2620289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5469">
              <a:defRPr>
                <a:solidFill>
                  <a:schemeClr val="tx1"/>
                </a:solidFill>
                <a:latin typeface="Comic Sans MS" panose="030F0702030302020204" pitchFamily="66" charset="0"/>
                <a:ea typeface="MS PGothic" panose="020B0600070205080204" pitchFamily="34" charset="-128"/>
              </a:defRPr>
            </a:lvl1pPr>
            <a:lvl2pPr marL="864505" indent="-330904" defTabSz="1065469">
              <a:defRPr>
                <a:solidFill>
                  <a:schemeClr val="tx1"/>
                </a:solidFill>
                <a:latin typeface="Comic Sans MS" panose="030F0702030302020204" pitchFamily="66" charset="0"/>
                <a:ea typeface="MS PGothic" panose="020B0600070205080204" pitchFamily="34" charset="-128"/>
              </a:defRPr>
            </a:lvl2pPr>
            <a:lvl3pPr marL="1332270" indent="-263335" defTabSz="1065469">
              <a:defRPr>
                <a:solidFill>
                  <a:schemeClr val="tx1"/>
                </a:solidFill>
                <a:latin typeface="Comic Sans MS" panose="030F0702030302020204" pitchFamily="66" charset="0"/>
                <a:ea typeface="MS PGothic" panose="020B0600070205080204" pitchFamily="34" charset="-128"/>
              </a:defRPr>
            </a:lvl3pPr>
            <a:lvl4pPr marL="1865871" indent="-263335" defTabSz="1065469">
              <a:defRPr>
                <a:solidFill>
                  <a:schemeClr val="tx1"/>
                </a:solidFill>
                <a:latin typeface="Comic Sans MS" panose="030F0702030302020204" pitchFamily="66" charset="0"/>
                <a:ea typeface="MS PGothic" panose="020B0600070205080204" pitchFamily="34" charset="-128"/>
              </a:defRPr>
            </a:lvl4pPr>
            <a:lvl5pPr marL="2399473" indent="-263335" defTabSz="1065469">
              <a:defRPr>
                <a:solidFill>
                  <a:schemeClr val="tx1"/>
                </a:solidFill>
                <a:latin typeface="Comic Sans MS" panose="030F0702030302020204" pitchFamily="66" charset="0"/>
                <a:ea typeface="MS PGothic" panose="020B0600070205080204" pitchFamily="34" charset="-128"/>
              </a:defRPr>
            </a:lvl5pPr>
            <a:lvl6pPr marL="2898423" indent="-263335" defTabSz="10654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97376" indent="-263335" defTabSz="10654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6325" indent="-263335" defTabSz="10654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95277" indent="-263335" defTabSz="10654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E1B51C87-469F-46E7-860F-7265B59F7DF5}" type="slidenum">
              <a:rPr lang="en-US" altLang="en-US">
                <a:solidFill>
                  <a:srgbClr val="000000"/>
                </a:solidFill>
                <a:latin typeface="Arial" panose="020B0604020202020204" pitchFamily="34" charset="0"/>
                <a:ea typeface="Osaka"/>
                <a:cs typeface="Osaka"/>
              </a:rPr>
              <a:pPr fontAlgn="base">
                <a:spcBef>
                  <a:spcPct val="0"/>
                </a:spcBef>
                <a:spcAft>
                  <a:spcPct val="0"/>
                </a:spcAft>
                <a:defRPr/>
              </a:pPr>
              <a:t>14</a:t>
            </a:fld>
            <a:endParaRPr lang="en-US" altLang="en-US">
              <a:solidFill>
                <a:srgbClr val="000000"/>
              </a:solidFill>
              <a:latin typeface="Arial" panose="020B0604020202020204" pitchFamily="34" charset="0"/>
              <a:ea typeface="Osaka"/>
              <a:cs typeface="Osaka"/>
            </a:endParaRPr>
          </a:p>
        </p:txBody>
      </p:sp>
      <p:sp>
        <p:nvSpPr>
          <p:cNvPr id="60419" name="Rectangle 2"/>
          <p:cNvSpPr>
            <a:spLocks noGrp="1" noRot="1" noChangeAspect="1" noChangeArrowheads="1" noTextEdit="1"/>
          </p:cNvSpPr>
          <p:nvPr>
            <p:ph type="sldImg"/>
          </p:nvPr>
        </p:nvSpPr>
        <p:spPr bwMode="auto">
          <a:xfrm>
            <a:off x="928688" y="1289050"/>
            <a:ext cx="6181725"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28-5. (a) Two parallel conductors carrying currents I</a:t>
            </a:r>
            <a:r>
              <a:rPr lang="en-US" altLang="en-US" baseline="-25000"/>
              <a:t>1</a:t>
            </a:r>
            <a:r>
              <a:rPr lang="en-US" altLang="en-US"/>
              <a:t> and I</a:t>
            </a:r>
            <a:r>
              <a:rPr lang="en-US" altLang="en-US" baseline="-25000"/>
              <a:t>2</a:t>
            </a:r>
            <a:r>
              <a:rPr lang="en-US" altLang="en-US"/>
              <a:t>. (b) Magnetic field B</a:t>
            </a:r>
            <a:r>
              <a:rPr lang="en-US" altLang="en-US" baseline="-25000"/>
              <a:t>1</a:t>
            </a:r>
            <a:r>
              <a:rPr lang="en-US" altLang="en-US"/>
              <a:t> produced by I</a:t>
            </a:r>
            <a:r>
              <a:rPr lang="en-US" altLang="en-US" baseline="-25000"/>
              <a:t>1</a:t>
            </a:r>
            <a:r>
              <a:rPr lang="en-US" altLang="en-US"/>
              <a:t> (Field produced by I</a:t>
            </a:r>
            <a:r>
              <a:rPr lang="en-US" altLang="en-US" baseline="-25000"/>
              <a:t>2</a:t>
            </a:r>
            <a:r>
              <a:rPr lang="en-US" altLang="en-US"/>
              <a:t> is not shown.) B</a:t>
            </a:r>
            <a:r>
              <a:rPr lang="en-US" altLang="en-US" baseline="-25000"/>
              <a:t>1</a:t>
            </a:r>
            <a:r>
              <a:rPr lang="en-US" altLang="en-US"/>
              <a:t> points into page at position of I</a:t>
            </a:r>
            <a:r>
              <a:rPr lang="en-US" altLang="en-US" baseline="-25000"/>
              <a:t>2</a:t>
            </a:r>
            <a:r>
              <a:rPr lang="en-US" altLang="en-US"/>
              <a:t>.</a:t>
            </a:r>
          </a:p>
        </p:txBody>
      </p:sp>
    </p:spTree>
    <p:extLst>
      <p:ext uri="{BB962C8B-B14F-4D97-AF65-F5344CB8AC3E}">
        <p14:creationId xmlns:p14="http://schemas.microsoft.com/office/powerpoint/2010/main" val="310203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3640">
              <a:defRPr>
                <a:solidFill>
                  <a:schemeClr val="tx1"/>
                </a:solidFill>
                <a:latin typeface="Comic Sans MS" panose="030F0702030302020204" pitchFamily="66" charset="0"/>
                <a:ea typeface="MS PGothic" panose="020B0600070205080204" pitchFamily="34" charset="-128"/>
              </a:defRPr>
            </a:lvl1pPr>
            <a:lvl2pPr marL="880028" indent="-338205" defTabSz="1083640">
              <a:defRPr>
                <a:solidFill>
                  <a:schemeClr val="tx1"/>
                </a:solidFill>
                <a:latin typeface="Comic Sans MS" panose="030F0702030302020204" pitchFamily="66" charset="0"/>
                <a:ea typeface="MS PGothic" panose="020B0600070205080204" pitchFamily="34" charset="-128"/>
              </a:defRPr>
            </a:lvl2pPr>
            <a:lvl3pPr marL="1354552" indent="-270911" defTabSz="1083640">
              <a:defRPr>
                <a:solidFill>
                  <a:schemeClr val="tx1"/>
                </a:solidFill>
                <a:latin typeface="Comic Sans MS" panose="030F0702030302020204" pitchFamily="66" charset="0"/>
                <a:ea typeface="MS PGothic" panose="020B0600070205080204" pitchFamily="34" charset="-128"/>
              </a:defRPr>
            </a:lvl3pPr>
            <a:lvl4pPr marL="1896371" indent="-270911" defTabSz="1083640">
              <a:defRPr>
                <a:solidFill>
                  <a:schemeClr val="tx1"/>
                </a:solidFill>
                <a:latin typeface="Comic Sans MS" panose="030F0702030302020204" pitchFamily="66" charset="0"/>
                <a:ea typeface="MS PGothic" panose="020B0600070205080204" pitchFamily="34" charset="-128"/>
              </a:defRPr>
            </a:lvl4pPr>
            <a:lvl5pPr marL="2438193" indent="-270911" defTabSz="1083640">
              <a:defRPr>
                <a:solidFill>
                  <a:schemeClr val="tx1"/>
                </a:solidFill>
                <a:latin typeface="Comic Sans MS" panose="030F0702030302020204" pitchFamily="66" charset="0"/>
                <a:ea typeface="MS PGothic" panose="020B0600070205080204" pitchFamily="34" charset="-128"/>
              </a:defRPr>
            </a:lvl5pPr>
            <a:lvl6pPr marL="2935148" indent="-270911" defTabSz="108364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32105" indent="-270911" defTabSz="108364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29061" indent="-270911" defTabSz="108364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26017" indent="-270911" defTabSz="108364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F318FBB5-8AC8-4B86-A2A6-8BCE31C50F84}" type="slidenum">
              <a:rPr lang="en-US" altLang="en-US">
                <a:solidFill>
                  <a:srgbClr val="000000"/>
                </a:solidFill>
                <a:latin typeface="Arial" panose="020B0604020202020204" pitchFamily="34" charset="0"/>
              </a:rPr>
              <a:pPr fontAlgn="base">
                <a:spcBef>
                  <a:spcPct val="0"/>
                </a:spcBef>
                <a:spcAft>
                  <a:spcPct val="0"/>
                </a:spcAft>
                <a:defRPr/>
              </a:pPr>
              <a:t>2</a:t>
            </a:fld>
            <a:endParaRPr lang="en-US" altLang="en-US">
              <a:solidFill>
                <a:srgbClr val="000000"/>
              </a:solidFill>
              <a:latin typeface="Arial" panose="020B0604020202020204" pitchFamily="34" charset="0"/>
            </a:endParaRPr>
          </a:p>
        </p:txBody>
      </p:sp>
      <p:sp>
        <p:nvSpPr>
          <p:cNvPr id="78851" name="Rectangle 2"/>
          <p:cNvSpPr>
            <a:spLocks noGrp="1" noRot="1" noChangeAspect="1" noChangeArrowheads="1" noTextEdit="1"/>
          </p:cNvSpPr>
          <p:nvPr>
            <p:ph type="sldImg"/>
          </p:nvPr>
        </p:nvSpPr>
        <p:spPr bwMode="auto">
          <a:xfrm>
            <a:off x="885825" y="1263650"/>
            <a:ext cx="6057900" cy="3408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27-22. Calculating the torque on a current loop in a magnetic field B. (a) Loop face parallel to B field lines; (b) top view; (c) loop makes an angle to B, reducing the torque since the lever arm is reduced.</a:t>
            </a:r>
          </a:p>
        </p:txBody>
      </p:sp>
    </p:spTree>
    <p:extLst>
      <p:ext uri="{BB962C8B-B14F-4D97-AF65-F5344CB8AC3E}">
        <p14:creationId xmlns:p14="http://schemas.microsoft.com/office/powerpoint/2010/main" val="161159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6104">
              <a:defRPr>
                <a:solidFill>
                  <a:schemeClr val="tx1"/>
                </a:solidFill>
                <a:latin typeface="Comic Sans MS" panose="030F0702030302020204" pitchFamily="66" charset="0"/>
                <a:ea typeface="MS PGothic" panose="020B0600070205080204" pitchFamily="34" charset="-128"/>
              </a:defRPr>
            </a:lvl1pPr>
            <a:lvl2pPr marL="890148" indent="-342096" defTabSz="1096104">
              <a:defRPr>
                <a:solidFill>
                  <a:schemeClr val="tx1"/>
                </a:solidFill>
                <a:latin typeface="Comic Sans MS" panose="030F0702030302020204" pitchFamily="66" charset="0"/>
                <a:ea typeface="MS PGothic" panose="020B0600070205080204" pitchFamily="34" charset="-128"/>
              </a:defRPr>
            </a:lvl2pPr>
            <a:lvl3pPr marL="1370129" indent="-274025" defTabSz="1096104">
              <a:defRPr>
                <a:solidFill>
                  <a:schemeClr val="tx1"/>
                </a:solidFill>
                <a:latin typeface="Comic Sans MS" panose="030F0702030302020204" pitchFamily="66" charset="0"/>
                <a:ea typeface="MS PGothic" panose="020B0600070205080204" pitchFamily="34" charset="-128"/>
              </a:defRPr>
            </a:lvl3pPr>
            <a:lvl4pPr marL="1918181" indent="-274025" defTabSz="1096104">
              <a:defRPr>
                <a:solidFill>
                  <a:schemeClr val="tx1"/>
                </a:solidFill>
                <a:latin typeface="Comic Sans MS" panose="030F0702030302020204" pitchFamily="66" charset="0"/>
                <a:ea typeface="MS PGothic" panose="020B0600070205080204" pitchFamily="34" charset="-128"/>
              </a:defRPr>
            </a:lvl4pPr>
            <a:lvl5pPr marL="2466231" indent="-274025" defTabSz="1096104">
              <a:defRPr>
                <a:solidFill>
                  <a:schemeClr val="tx1"/>
                </a:solidFill>
                <a:latin typeface="Comic Sans MS" panose="030F0702030302020204" pitchFamily="66" charset="0"/>
                <a:ea typeface="MS PGothic" panose="020B0600070205080204" pitchFamily="34" charset="-128"/>
              </a:defRPr>
            </a:lvl5pPr>
            <a:lvl6pPr marL="2968903"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71574"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74245"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76916"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848D2584-1CF2-4F0F-933D-AE1EDB3D4F37}" type="slidenum">
              <a:rPr lang="en-US" altLang="en-US">
                <a:solidFill>
                  <a:srgbClr val="000000"/>
                </a:solidFill>
                <a:latin typeface="Arial" panose="020B0604020202020204" pitchFamily="34" charset="0"/>
              </a:rPr>
              <a:pPr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81923" name="Rectangle 2"/>
          <p:cNvSpPr>
            <a:spLocks noGrp="1" noRot="1" noChangeAspect="1" noChangeArrowheads="1" noTextEdit="1"/>
          </p:cNvSpPr>
          <p:nvPr>
            <p:ph type="sldImg"/>
          </p:nvPr>
        </p:nvSpPr>
        <p:spPr bwMode="auto">
          <a:xfrm>
            <a:off x="908050" y="1276350"/>
            <a:ext cx="611822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Solution: The minimum torque is zero; the maximum is NIAB sin </a:t>
            </a:r>
            <a:r>
              <a:rPr lang="en-US" altLang="en-US" i="1" dirty="0">
                <a:sym typeface="Symbol" panose="05050102010706020507" pitchFamily="18" charset="2"/>
              </a:rPr>
              <a:t></a:t>
            </a:r>
            <a:r>
              <a:rPr lang="en-US" altLang="en-US" dirty="0"/>
              <a:t> = 1.88 </a:t>
            </a:r>
            <a:r>
              <a:rPr lang="en-US" altLang="en-US" dirty="0" err="1"/>
              <a:t>N</a:t>
            </a:r>
            <a:r>
              <a:rPr lang="en-US" altLang="en-US" dirty="0" err="1">
                <a:cs typeface="Arial" panose="020B0604020202020204" pitchFamily="34" charset="0"/>
              </a:rPr>
              <a:t>·m</a:t>
            </a:r>
            <a:r>
              <a:rPr lang="en-US" altLang="en-US" dirty="0">
                <a:cs typeface="Arial" panose="020B0604020202020204" pitchFamily="34" charset="0"/>
              </a:rPr>
              <a:t>.</a:t>
            </a:r>
          </a:p>
        </p:txBody>
      </p:sp>
    </p:spTree>
    <p:extLst>
      <p:ext uri="{BB962C8B-B14F-4D97-AF65-F5344CB8AC3E}">
        <p14:creationId xmlns:p14="http://schemas.microsoft.com/office/powerpoint/2010/main" val="64831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6104">
              <a:defRPr>
                <a:solidFill>
                  <a:schemeClr val="tx1"/>
                </a:solidFill>
                <a:latin typeface="Comic Sans MS" panose="030F0702030302020204" pitchFamily="66" charset="0"/>
                <a:ea typeface="MS PGothic" panose="020B0600070205080204" pitchFamily="34" charset="-128"/>
              </a:defRPr>
            </a:lvl1pPr>
            <a:lvl2pPr marL="890148" indent="-342096" defTabSz="1096104">
              <a:defRPr>
                <a:solidFill>
                  <a:schemeClr val="tx1"/>
                </a:solidFill>
                <a:latin typeface="Comic Sans MS" panose="030F0702030302020204" pitchFamily="66" charset="0"/>
                <a:ea typeface="MS PGothic" panose="020B0600070205080204" pitchFamily="34" charset="-128"/>
              </a:defRPr>
            </a:lvl2pPr>
            <a:lvl3pPr marL="1370129" indent="-274025" defTabSz="1096104">
              <a:defRPr>
                <a:solidFill>
                  <a:schemeClr val="tx1"/>
                </a:solidFill>
                <a:latin typeface="Comic Sans MS" panose="030F0702030302020204" pitchFamily="66" charset="0"/>
                <a:ea typeface="MS PGothic" panose="020B0600070205080204" pitchFamily="34" charset="-128"/>
              </a:defRPr>
            </a:lvl3pPr>
            <a:lvl4pPr marL="1918181" indent="-274025" defTabSz="1096104">
              <a:defRPr>
                <a:solidFill>
                  <a:schemeClr val="tx1"/>
                </a:solidFill>
                <a:latin typeface="Comic Sans MS" panose="030F0702030302020204" pitchFamily="66" charset="0"/>
                <a:ea typeface="MS PGothic" panose="020B0600070205080204" pitchFamily="34" charset="-128"/>
              </a:defRPr>
            </a:lvl4pPr>
            <a:lvl5pPr marL="2466231" indent="-274025" defTabSz="1096104">
              <a:defRPr>
                <a:solidFill>
                  <a:schemeClr val="tx1"/>
                </a:solidFill>
                <a:latin typeface="Comic Sans MS" panose="030F0702030302020204" pitchFamily="66" charset="0"/>
                <a:ea typeface="MS PGothic" panose="020B0600070205080204" pitchFamily="34" charset="-128"/>
              </a:defRPr>
            </a:lvl5pPr>
            <a:lvl6pPr marL="2968903"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71574"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74245"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76916"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043011C6-AD72-4461-B7D8-83EB0F2A0D57}" type="slidenum">
              <a:rPr lang="en-US" altLang="en-US">
                <a:solidFill>
                  <a:srgbClr val="000000"/>
                </a:solidFill>
                <a:latin typeface="Arial" panose="020B0604020202020204" pitchFamily="34" charset="0"/>
              </a:rPr>
              <a:pPr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83971" name="Rectangle 2"/>
          <p:cNvSpPr>
            <a:spLocks noGrp="1" noRot="1" noChangeAspect="1" noChangeArrowheads="1" noTextEdit="1"/>
          </p:cNvSpPr>
          <p:nvPr>
            <p:ph type="sldImg"/>
          </p:nvPr>
        </p:nvSpPr>
        <p:spPr bwMode="auto">
          <a:xfrm>
            <a:off x="908050" y="1276350"/>
            <a:ext cx="611822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27-23. Diagram of a simple dc motor.</a:t>
            </a:r>
          </a:p>
          <a:p>
            <a:pPr eaLnBrk="1" hangingPunct="1">
              <a:spcBef>
                <a:spcPct val="0"/>
              </a:spcBef>
            </a:pPr>
            <a:r>
              <a:rPr lang="en-US" altLang="en-US"/>
              <a:t>Figure 27-24. The commutator-brush arrangement in a dc motor ensures alternation of the current in the armature to keep rotation continuous. The commutators are attached to the motor shaft and turn with it, whereas the brushes remain stationary.</a:t>
            </a:r>
          </a:p>
        </p:txBody>
      </p:sp>
    </p:spTree>
    <p:extLst>
      <p:ext uri="{BB962C8B-B14F-4D97-AF65-F5344CB8AC3E}">
        <p14:creationId xmlns:p14="http://schemas.microsoft.com/office/powerpoint/2010/main" val="273113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6104">
              <a:defRPr>
                <a:solidFill>
                  <a:schemeClr val="tx1"/>
                </a:solidFill>
                <a:latin typeface="Comic Sans MS" panose="030F0702030302020204" pitchFamily="66" charset="0"/>
                <a:ea typeface="MS PGothic" panose="020B0600070205080204" pitchFamily="34" charset="-128"/>
              </a:defRPr>
            </a:lvl1pPr>
            <a:lvl2pPr marL="890148" indent="-342096" defTabSz="1096104">
              <a:defRPr>
                <a:solidFill>
                  <a:schemeClr val="tx1"/>
                </a:solidFill>
                <a:latin typeface="Comic Sans MS" panose="030F0702030302020204" pitchFamily="66" charset="0"/>
                <a:ea typeface="MS PGothic" panose="020B0600070205080204" pitchFamily="34" charset="-128"/>
              </a:defRPr>
            </a:lvl2pPr>
            <a:lvl3pPr marL="1370129" indent="-274025" defTabSz="1096104">
              <a:defRPr>
                <a:solidFill>
                  <a:schemeClr val="tx1"/>
                </a:solidFill>
                <a:latin typeface="Comic Sans MS" panose="030F0702030302020204" pitchFamily="66" charset="0"/>
                <a:ea typeface="MS PGothic" panose="020B0600070205080204" pitchFamily="34" charset="-128"/>
              </a:defRPr>
            </a:lvl3pPr>
            <a:lvl4pPr marL="1918181" indent="-274025" defTabSz="1096104">
              <a:defRPr>
                <a:solidFill>
                  <a:schemeClr val="tx1"/>
                </a:solidFill>
                <a:latin typeface="Comic Sans MS" panose="030F0702030302020204" pitchFamily="66" charset="0"/>
                <a:ea typeface="MS PGothic" panose="020B0600070205080204" pitchFamily="34" charset="-128"/>
              </a:defRPr>
            </a:lvl4pPr>
            <a:lvl5pPr marL="2466231" indent="-274025" defTabSz="1096104">
              <a:defRPr>
                <a:solidFill>
                  <a:schemeClr val="tx1"/>
                </a:solidFill>
                <a:latin typeface="Comic Sans MS" panose="030F0702030302020204" pitchFamily="66" charset="0"/>
                <a:ea typeface="MS PGothic" panose="020B0600070205080204" pitchFamily="34" charset="-128"/>
              </a:defRPr>
            </a:lvl5pPr>
            <a:lvl6pPr marL="2968903"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71574"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74245"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76916"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5C40EC8-CA2A-4F69-9245-CAF3C6A07ADB}" type="slidenum">
              <a:rPr lang="en-US" altLang="en-US">
                <a:solidFill>
                  <a:srgbClr val="000000"/>
                </a:solidFill>
                <a:latin typeface="Arial" panose="020B0604020202020204" pitchFamily="34" charset="0"/>
              </a:rPr>
              <a:pPr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86019" name="Rectangle 2"/>
          <p:cNvSpPr>
            <a:spLocks noGrp="1" noRot="1" noChangeAspect="1" noChangeArrowheads="1" noTextEdit="1"/>
          </p:cNvSpPr>
          <p:nvPr>
            <p:ph type="sldImg"/>
          </p:nvPr>
        </p:nvSpPr>
        <p:spPr bwMode="auto">
          <a:xfrm>
            <a:off x="908050" y="1276350"/>
            <a:ext cx="611822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27-26. Loudspeaker.</a:t>
            </a:r>
          </a:p>
        </p:txBody>
      </p:sp>
    </p:spTree>
    <p:extLst>
      <p:ext uri="{BB962C8B-B14F-4D97-AF65-F5344CB8AC3E}">
        <p14:creationId xmlns:p14="http://schemas.microsoft.com/office/powerpoint/2010/main" val="314360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6104">
              <a:defRPr>
                <a:solidFill>
                  <a:schemeClr val="tx1"/>
                </a:solidFill>
                <a:latin typeface="Comic Sans MS" panose="030F0702030302020204" pitchFamily="66" charset="0"/>
                <a:ea typeface="MS PGothic" panose="020B0600070205080204" pitchFamily="34" charset="-128"/>
              </a:defRPr>
            </a:lvl1pPr>
            <a:lvl2pPr marL="890148" indent="-342096" defTabSz="1096104">
              <a:defRPr>
                <a:solidFill>
                  <a:schemeClr val="tx1"/>
                </a:solidFill>
                <a:latin typeface="Comic Sans MS" panose="030F0702030302020204" pitchFamily="66" charset="0"/>
                <a:ea typeface="MS PGothic" panose="020B0600070205080204" pitchFamily="34" charset="-128"/>
              </a:defRPr>
            </a:lvl2pPr>
            <a:lvl3pPr marL="1370129" indent="-274025" defTabSz="1096104">
              <a:defRPr>
                <a:solidFill>
                  <a:schemeClr val="tx1"/>
                </a:solidFill>
                <a:latin typeface="Comic Sans MS" panose="030F0702030302020204" pitchFamily="66" charset="0"/>
                <a:ea typeface="MS PGothic" panose="020B0600070205080204" pitchFamily="34" charset="-128"/>
              </a:defRPr>
            </a:lvl3pPr>
            <a:lvl4pPr marL="1918181" indent="-274025" defTabSz="1096104">
              <a:defRPr>
                <a:solidFill>
                  <a:schemeClr val="tx1"/>
                </a:solidFill>
                <a:latin typeface="Comic Sans MS" panose="030F0702030302020204" pitchFamily="66" charset="0"/>
                <a:ea typeface="MS PGothic" panose="020B0600070205080204" pitchFamily="34" charset="-128"/>
              </a:defRPr>
            </a:lvl4pPr>
            <a:lvl5pPr marL="2466231" indent="-274025" defTabSz="1096104">
              <a:defRPr>
                <a:solidFill>
                  <a:schemeClr val="tx1"/>
                </a:solidFill>
                <a:latin typeface="Comic Sans MS" panose="030F0702030302020204" pitchFamily="66" charset="0"/>
                <a:ea typeface="MS PGothic" panose="020B0600070205080204" pitchFamily="34" charset="-128"/>
              </a:defRPr>
            </a:lvl5pPr>
            <a:lvl6pPr marL="2968903"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71574"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74245"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76916" indent="-274025" defTabSz="109610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93D9E452-B0AF-43CC-9D9F-CD83BC668290}" type="slidenum">
              <a:rPr lang="en-US" altLang="en-US">
                <a:solidFill>
                  <a:srgbClr val="000000"/>
                </a:solidFill>
                <a:latin typeface="Arial" panose="020B0604020202020204" pitchFamily="34" charset="0"/>
              </a:rPr>
              <a:pPr fontAlgn="base">
                <a:spcBef>
                  <a:spcPct val="0"/>
                </a:spcBef>
                <a:spcAft>
                  <a:spcPct val="0"/>
                </a:spcAft>
                <a:defRPr/>
              </a:pPr>
              <a:t>8</a:t>
            </a:fld>
            <a:endParaRPr lang="en-US" altLang="en-US">
              <a:solidFill>
                <a:srgbClr val="000000"/>
              </a:solidFill>
              <a:latin typeface="Arial" panose="020B0604020202020204" pitchFamily="34" charset="0"/>
            </a:endParaRPr>
          </a:p>
        </p:txBody>
      </p:sp>
      <p:sp>
        <p:nvSpPr>
          <p:cNvPr id="88067" name="Rectangle 2"/>
          <p:cNvSpPr>
            <a:spLocks noGrp="1" noRot="1" noChangeAspect="1" noChangeArrowheads="1" noTextEdit="1"/>
          </p:cNvSpPr>
          <p:nvPr>
            <p:ph type="sldImg"/>
          </p:nvPr>
        </p:nvSpPr>
        <p:spPr bwMode="auto">
          <a:xfrm>
            <a:off x="908050" y="1276350"/>
            <a:ext cx="611822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27-27. Galvanometer.</a:t>
            </a:r>
          </a:p>
        </p:txBody>
      </p:sp>
    </p:spTree>
    <p:extLst>
      <p:ext uri="{BB962C8B-B14F-4D97-AF65-F5344CB8AC3E}">
        <p14:creationId xmlns:p14="http://schemas.microsoft.com/office/powerpoint/2010/main" val="213894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5110">
              <a:defRPr>
                <a:solidFill>
                  <a:schemeClr val="tx1"/>
                </a:solidFill>
                <a:latin typeface="Comic Sans MS" panose="030F0702030302020204" pitchFamily="66" charset="0"/>
                <a:ea typeface="MS PGothic" panose="020B0600070205080204" pitchFamily="34" charset="-128"/>
              </a:defRPr>
            </a:lvl1pPr>
            <a:lvl2pPr marL="856421" indent="-328866" defTabSz="1055110">
              <a:defRPr>
                <a:solidFill>
                  <a:schemeClr val="tx1"/>
                </a:solidFill>
                <a:latin typeface="Comic Sans MS" panose="030F0702030302020204" pitchFamily="66" charset="0"/>
                <a:ea typeface="MS PGothic" panose="020B0600070205080204" pitchFamily="34" charset="-128"/>
              </a:defRPr>
            </a:lvl2pPr>
            <a:lvl3pPr marL="1318888" indent="-263777" defTabSz="1055110">
              <a:defRPr>
                <a:solidFill>
                  <a:schemeClr val="tx1"/>
                </a:solidFill>
                <a:latin typeface="Comic Sans MS" panose="030F0702030302020204" pitchFamily="66" charset="0"/>
                <a:ea typeface="MS PGothic" panose="020B0600070205080204" pitchFamily="34" charset="-128"/>
              </a:defRPr>
            </a:lvl3pPr>
            <a:lvl4pPr marL="1846443" indent="-263777" defTabSz="1055110">
              <a:defRPr>
                <a:solidFill>
                  <a:schemeClr val="tx1"/>
                </a:solidFill>
                <a:latin typeface="Comic Sans MS" panose="030F0702030302020204" pitchFamily="66" charset="0"/>
                <a:ea typeface="MS PGothic" panose="020B0600070205080204" pitchFamily="34" charset="-128"/>
              </a:defRPr>
            </a:lvl4pPr>
            <a:lvl5pPr marL="2375712" indent="-263777" defTabSz="1055110">
              <a:defRPr>
                <a:solidFill>
                  <a:schemeClr val="tx1"/>
                </a:solidFill>
                <a:latin typeface="Comic Sans MS" panose="030F0702030302020204" pitchFamily="66" charset="0"/>
                <a:ea typeface="MS PGothic" panose="020B0600070205080204" pitchFamily="34" charset="-128"/>
              </a:defRPr>
            </a:lvl5pPr>
            <a:lvl6pPr marL="2869011" indent="-263777" defTabSz="10551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62310" indent="-263777" defTabSz="10551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55608" indent="-263777" defTabSz="10551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48908" indent="-263777" defTabSz="10551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69FDBE85-116C-4519-9495-40CF2AC53141}" type="slidenum">
              <a:rPr lang="en-US" altLang="en-US">
                <a:solidFill>
                  <a:srgbClr val="000000"/>
                </a:solidFill>
                <a:latin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ndParaRPr>
          </a:p>
        </p:txBody>
      </p:sp>
      <p:sp>
        <p:nvSpPr>
          <p:cNvPr id="92163" name="Rectangle 2"/>
          <p:cNvSpPr>
            <a:spLocks noGrp="1" noRot="1" noChangeAspect="1" noChangeArrowheads="1" noTextEdit="1"/>
          </p:cNvSpPr>
          <p:nvPr>
            <p:ph type="sldImg"/>
          </p:nvPr>
        </p:nvSpPr>
        <p:spPr bwMode="auto">
          <a:xfrm>
            <a:off x="871538" y="1255713"/>
            <a:ext cx="6021387" cy="3386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28-1. Same as Fig. 27–8b. Magnetic field lines around a long straight wire carrying an electric current </a:t>
            </a:r>
            <a:r>
              <a:rPr lang="en-US" altLang="en-US" i="1"/>
              <a:t>I</a:t>
            </a:r>
            <a:r>
              <a:rPr lang="en-US" altLang="en-US"/>
              <a:t>.</a:t>
            </a:r>
          </a:p>
        </p:txBody>
      </p:sp>
    </p:spTree>
    <p:extLst>
      <p:ext uri="{BB962C8B-B14F-4D97-AF65-F5344CB8AC3E}">
        <p14:creationId xmlns:p14="http://schemas.microsoft.com/office/powerpoint/2010/main" val="156516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7202">
              <a:defRPr>
                <a:solidFill>
                  <a:schemeClr val="tx1"/>
                </a:solidFill>
                <a:latin typeface="Comic Sans MS" panose="030F0702030302020204" pitchFamily="66" charset="0"/>
                <a:ea typeface="MS PGothic" panose="020B0600070205080204" pitchFamily="34" charset="-128"/>
              </a:defRPr>
            </a:lvl1pPr>
            <a:lvl2pPr marL="866236" indent="-332634" defTabSz="1067202">
              <a:defRPr>
                <a:solidFill>
                  <a:schemeClr val="tx1"/>
                </a:solidFill>
                <a:latin typeface="Comic Sans MS" panose="030F0702030302020204" pitchFamily="66" charset="0"/>
                <a:ea typeface="MS PGothic" panose="020B0600070205080204" pitchFamily="34" charset="-128"/>
              </a:defRPr>
            </a:lvl2pPr>
            <a:lvl3pPr marL="1334001" indent="-266800" defTabSz="1067202">
              <a:defRPr>
                <a:solidFill>
                  <a:schemeClr val="tx1"/>
                </a:solidFill>
                <a:latin typeface="Comic Sans MS" panose="030F0702030302020204" pitchFamily="66" charset="0"/>
                <a:ea typeface="MS PGothic" panose="020B0600070205080204" pitchFamily="34" charset="-128"/>
              </a:defRPr>
            </a:lvl3pPr>
            <a:lvl4pPr marL="1867603" indent="-266800" defTabSz="1067202">
              <a:defRPr>
                <a:solidFill>
                  <a:schemeClr val="tx1"/>
                </a:solidFill>
                <a:latin typeface="Comic Sans MS" panose="030F0702030302020204" pitchFamily="66" charset="0"/>
                <a:ea typeface="MS PGothic" panose="020B0600070205080204" pitchFamily="34" charset="-128"/>
              </a:defRPr>
            </a:lvl4pPr>
            <a:lvl5pPr marL="2402937" indent="-266800" defTabSz="1067202">
              <a:defRPr>
                <a:solidFill>
                  <a:schemeClr val="tx1"/>
                </a:solidFill>
                <a:latin typeface="Comic Sans MS" panose="030F0702030302020204" pitchFamily="66" charset="0"/>
                <a:ea typeface="MS PGothic" panose="020B0600070205080204" pitchFamily="34" charset="-128"/>
              </a:defRPr>
            </a:lvl5pPr>
            <a:lvl6pPr marL="2901889" indent="-266800" defTabSz="106720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00840" indent="-266800" defTabSz="106720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9790" indent="-266800" defTabSz="106720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98744" indent="-266800" defTabSz="106720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D26F1910-44E2-43D1-A680-C3499B0E7AED}" type="slidenum">
              <a:rPr lang="en-US" altLang="en-US">
                <a:solidFill>
                  <a:srgbClr val="000000"/>
                </a:solidFill>
                <a:latin typeface="Arial" panose="020B0604020202020204" pitchFamily="34" charset="0"/>
              </a:rPr>
              <a:pPr fontAlgn="base">
                <a:spcBef>
                  <a:spcPct val="0"/>
                </a:spcBef>
                <a:spcAft>
                  <a:spcPct val="0"/>
                </a:spcAft>
                <a:defRPr/>
              </a:pPr>
              <a:t>11</a:t>
            </a:fld>
            <a:endParaRPr lang="en-US" altLang="en-US">
              <a:solidFill>
                <a:srgbClr val="000000"/>
              </a:solidFill>
              <a:latin typeface="Arial" panose="020B0604020202020204" pitchFamily="34" charset="0"/>
            </a:endParaRPr>
          </a:p>
        </p:txBody>
      </p:sp>
      <p:sp>
        <p:nvSpPr>
          <p:cNvPr id="94211" name="Rectangle 2"/>
          <p:cNvSpPr>
            <a:spLocks noGrp="1" noRot="1" noChangeAspect="1" noChangeArrowheads="1" noTextEdit="1"/>
          </p:cNvSpPr>
          <p:nvPr>
            <p:ph type="sldImg"/>
          </p:nvPr>
        </p:nvSpPr>
        <p:spPr bwMode="auto">
          <a:xfrm>
            <a:off x="895350" y="1268413"/>
            <a:ext cx="6075363"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Solution: B = </a:t>
            </a:r>
            <a:r>
              <a:rPr lang="el-GR" altLang="en-US" dirty="0">
                <a:cs typeface="Arial" panose="020B0604020202020204" pitchFamily="34" charset="0"/>
              </a:rPr>
              <a:t>μ</a:t>
            </a:r>
            <a:r>
              <a:rPr lang="en-US" altLang="en-US" baseline="-25000" dirty="0">
                <a:cs typeface="Arial" panose="020B0604020202020204" pitchFamily="34" charset="0"/>
              </a:rPr>
              <a:t>0</a:t>
            </a:r>
            <a:r>
              <a:rPr lang="en-US" altLang="en-US" dirty="0">
                <a:cs typeface="Arial" panose="020B0604020202020204" pitchFamily="34" charset="0"/>
              </a:rPr>
              <a:t>I/2</a:t>
            </a:r>
            <a:r>
              <a:rPr lang="el-GR" altLang="en-US" dirty="0">
                <a:cs typeface="Arial" panose="020B0604020202020204" pitchFamily="34" charset="0"/>
              </a:rPr>
              <a:t>π</a:t>
            </a:r>
            <a:r>
              <a:rPr lang="en-US" altLang="en-US" dirty="0">
                <a:cs typeface="Arial" panose="020B0604020202020204" pitchFamily="34" charset="0"/>
              </a:rPr>
              <a:t>r = 5.0 x 10</a:t>
            </a:r>
            <a:r>
              <a:rPr lang="en-US" altLang="en-US" baseline="30000" dirty="0">
                <a:cs typeface="Arial" panose="020B0604020202020204" pitchFamily="34" charset="0"/>
              </a:rPr>
              <a:t>-5</a:t>
            </a:r>
            <a:r>
              <a:rPr lang="en-US" altLang="en-US" dirty="0">
                <a:cs typeface="Arial" panose="020B0604020202020204" pitchFamily="34" charset="0"/>
              </a:rPr>
              <a:t> T</a:t>
            </a:r>
            <a:endParaRPr lang="el-GR" altLang="en-US" dirty="0">
              <a:cs typeface="Arial" panose="020B0604020202020204" pitchFamily="34" charset="0"/>
            </a:endParaRPr>
          </a:p>
        </p:txBody>
      </p:sp>
    </p:spTree>
    <p:extLst>
      <p:ext uri="{BB962C8B-B14F-4D97-AF65-F5344CB8AC3E}">
        <p14:creationId xmlns:p14="http://schemas.microsoft.com/office/powerpoint/2010/main" val="4182358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7202">
              <a:defRPr>
                <a:solidFill>
                  <a:schemeClr val="tx1"/>
                </a:solidFill>
                <a:latin typeface="Comic Sans MS" panose="030F0702030302020204" pitchFamily="66" charset="0"/>
                <a:ea typeface="MS PGothic" panose="020B0600070205080204" pitchFamily="34" charset="-128"/>
              </a:defRPr>
            </a:lvl1pPr>
            <a:lvl2pPr marL="866236" indent="-332634" defTabSz="1067202">
              <a:defRPr>
                <a:solidFill>
                  <a:schemeClr val="tx1"/>
                </a:solidFill>
                <a:latin typeface="Comic Sans MS" panose="030F0702030302020204" pitchFamily="66" charset="0"/>
                <a:ea typeface="MS PGothic" panose="020B0600070205080204" pitchFamily="34" charset="-128"/>
              </a:defRPr>
            </a:lvl2pPr>
            <a:lvl3pPr marL="1334001" indent="-266800" defTabSz="1067202">
              <a:defRPr>
                <a:solidFill>
                  <a:schemeClr val="tx1"/>
                </a:solidFill>
                <a:latin typeface="Comic Sans MS" panose="030F0702030302020204" pitchFamily="66" charset="0"/>
                <a:ea typeface="MS PGothic" panose="020B0600070205080204" pitchFamily="34" charset="-128"/>
              </a:defRPr>
            </a:lvl3pPr>
            <a:lvl4pPr marL="1867603" indent="-266800" defTabSz="1067202">
              <a:defRPr>
                <a:solidFill>
                  <a:schemeClr val="tx1"/>
                </a:solidFill>
                <a:latin typeface="Comic Sans MS" panose="030F0702030302020204" pitchFamily="66" charset="0"/>
                <a:ea typeface="MS PGothic" panose="020B0600070205080204" pitchFamily="34" charset="-128"/>
              </a:defRPr>
            </a:lvl4pPr>
            <a:lvl5pPr marL="2402937" indent="-266800" defTabSz="1067202">
              <a:defRPr>
                <a:solidFill>
                  <a:schemeClr val="tx1"/>
                </a:solidFill>
                <a:latin typeface="Comic Sans MS" panose="030F0702030302020204" pitchFamily="66" charset="0"/>
                <a:ea typeface="MS PGothic" panose="020B0600070205080204" pitchFamily="34" charset="-128"/>
              </a:defRPr>
            </a:lvl5pPr>
            <a:lvl6pPr marL="2901889" indent="-266800" defTabSz="106720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00840" indent="-266800" defTabSz="106720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9790" indent="-266800" defTabSz="106720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98744" indent="-266800" defTabSz="106720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D5F1B4E-2EE5-4B91-9AD8-D1806328F118}" type="slidenum">
              <a:rPr lang="en-US" altLang="en-US">
                <a:solidFill>
                  <a:srgbClr val="000000"/>
                </a:solidFill>
                <a:latin typeface="Arial" panose="020B0604020202020204" pitchFamily="34" charset="0"/>
              </a:rPr>
              <a:pPr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96259" name="Rectangle 2"/>
          <p:cNvSpPr>
            <a:spLocks noGrp="1" noRot="1" noChangeAspect="1" noChangeArrowheads="1" noTextEdit="1"/>
          </p:cNvSpPr>
          <p:nvPr>
            <p:ph type="sldImg"/>
          </p:nvPr>
        </p:nvSpPr>
        <p:spPr bwMode="auto">
          <a:xfrm>
            <a:off x="895350" y="1268413"/>
            <a:ext cx="6075363"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28-3. Example 28–2. Wire 1 carrying current I</a:t>
            </a:r>
            <a:r>
              <a:rPr lang="en-US" altLang="en-US" baseline="-25000" dirty="0"/>
              <a:t>1</a:t>
            </a:r>
            <a:r>
              <a:rPr lang="en-US" altLang="en-US" dirty="0"/>
              <a:t> out towards us, and wire 2 carrying current I</a:t>
            </a:r>
            <a:r>
              <a:rPr lang="en-US" altLang="en-US" baseline="-25000" dirty="0"/>
              <a:t>2</a:t>
            </a:r>
            <a:r>
              <a:rPr lang="en-US" altLang="en-US" dirty="0"/>
              <a:t> into the page, produce magnetic fields whose lines are circles around their respective wires.</a:t>
            </a:r>
          </a:p>
          <a:p>
            <a:pPr eaLnBrk="1" hangingPunct="1">
              <a:spcBef>
                <a:spcPct val="0"/>
              </a:spcBef>
            </a:pPr>
            <a:r>
              <a:rPr lang="en-US" altLang="en-US" dirty="0"/>
              <a:t>Solution: As the figure shows, the two fields are in the same direction midway between the wires. Therefore, the total field is the sum of the two, and points upward: B</a:t>
            </a:r>
            <a:r>
              <a:rPr lang="en-US" altLang="en-US" baseline="-25000" dirty="0"/>
              <a:t>1</a:t>
            </a:r>
            <a:r>
              <a:rPr lang="en-US" altLang="en-US" dirty="0"/>
              <a:t> = 2.0 x 10</a:t>
            </a:r>
            <a:r>
              <a:rPr lang="en-US" altLang="en-US" baseline="30000" dirty="0"/>
              <a:t>-5</a:t>
            </a:r>
            <a:r>
              <a:rPr lang="en-US" altLang="en-US" dirty="0"/>
              <a:t> T; B</a:t>
            </a:r>
            <a:r>
              <a:rPr lang="en-US" altLang="en-US" baseline="-25000" dirty="0"/>
              <a:t>2</a:t>
            </a:r>
            <a:r>
              <a:rPr lang="en-US" altLang="en-US" dirty="0"/>
              <a:t> = 2.8 x 10</a:t>
            </a:r>
            <a:r>
              <a:rPr lang="en-US" altLang="en-US" baseline="30000" dirty="0"/>
              <a:t>-5</a:t>
            </a:r>
            <a:r>
              <a:rPr lang="en-US" altLang="en-US" dirty="0"/>
              <a:t> T; so B = 4.8 x 10</a:t>
            </a:r>
            <a:r>
              <a:rPr lang="en-US" altLang="en-US" baseline="30000" dirty="0"/>
              <a:t>-5</a:t>
            </a:r>
            <a:r>
              <a:rPr lang="en-US" altLang="en-US" dirty="0"/>
              <a:t> T.</a:t>
            </a:r>
          </a:p>
        </p:txBody>
      </p:sp>
    </p:spTree>
    <p:extLst>
      <p:ext uri="{BB962C8B-B14F-4D97-AF65-F5344CB8AC3E}">
        <p14:creationId xmlns:p14="http://schemas.microsoft.com/office/powerpoint/2010/main" val="157207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428A0C5-FA21-4B34-9A45-DE11BBAE4CF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13056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4BD1203-B3DB-40A6-8173-72D13DBFA92E}"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55930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98C5ADA-3933-49DC-92B9-06F195AB402A}"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393083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31FDB9B-E93C-440D-8B48-B0C5C25832AD}"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034458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047C38-E582-4150-88E6-7B8711BEFAD4}"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6665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052B3F8-6FAA-4DE7-9121-44B2C9EBE169}"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023570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021532D-BD98-4A5E-906C-1624A7C8E552}"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144821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930FDC4-E3F1-441F-903F-E9B1BD967B31}"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83601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F60A939-A2F5-4791-9CE3-22D69F33921A}"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490366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2A620D-26F9-43AB-968D-14748D8AF077}"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728975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6522DF4-4E4E-47CB-A0AF-D9DEE22DF571}"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96859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F096A7-EA16-492D-B40E-5F6491CCE9C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801859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FD1048-A736-4064-B921-F67CEC3E82A5}"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052101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4EC7838-DB91-494D-84C8-3C0672A52620}"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759706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6CF28D3-CD7E-4A28-87F8-7A6365780BE6}"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051999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A7FD30F-8CA3-4997-92D9-4491551A8907}"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23427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399470E-72C1-405C-A9AA-3AB061696C04}"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874193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154C776-55A2-4D3B-89D3-481401522120}"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06761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C1C052F-7DE4-4A57-916C-BF8919C76820}"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418989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39C03AA-9E5B-4ADD-BBA3-4EA82A6D69B8}"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613549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0CBBDE9-DA97-4692-BCD0-7849091B1005}"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367283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804B632-CF8C-4A21-AD29-FFB915C2B4FB}"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36959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76C696-12A2-4C22-83FD-52796E7A77F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423684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37CF300-B72B-4E7F-AE7E-B92E3A150679}"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829197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18DD692-2B2D-45D2-A706-8B5B41FEE91F}"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322822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F70BEBD-593E-4DD8-886D-1ABA57B9E396}"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146353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5F42305-4385-4A0F-91E3-255B888D507C}"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1534286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629C24D-F1F7-42CC-BC96-4E34C4D20A1B}"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61830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618E28E-5CEB-4C53-82DB-429BCC244002}"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634632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smtClean="0">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43A3FD-5905-40E6-AA0E-1DF93569D421}"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1314245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1EA9AE-1B42-4108-A444-E351ECDC4464}"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906574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023E2AB-B297-4E14-80D8-8E7EDFE7D59F}"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461448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105C14-D144-4223-A298-6194D7097B67}"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3290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DA6B147-C160-40F6-BBA5-B6384954BF88}"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727358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48A1F16-78D7-4AC8-B59F-2DE7CB6DC7F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779216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32C8C34-A92A-4F6A-B33A-3EDA2486C777}"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231350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9ADE4D-A226-4B8C-B072-B62D68148B7E}"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972574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3D02813-D626-4A70-ABBE-F1EAD120D55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425411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CF6B8F8-BB87-4A68-A577-9ACB398EE12E}"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961935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E9D15D6-AB27-4650-B7CB-5681344E3C50}"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679396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2F5DD3B-4215-4E3E-9C6E-4D32A073F0B3}"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737437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FF5103D-94CB-4BEC-86DC-0065ED3535B6}"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7844373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DCBE3EA-9719-4ED5-913E-521C2179CB24}"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22583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02631AD-B62E-40DA-AA7F-2C06863D2F02}"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80392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EA1F24E-E561-42BB-812F-63230A927F55}"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45381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7E6B27-C6E2-4F49-9F1C-F41B540A0098}"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52467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4" y="273054"/>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A871301-2935-4433-8B8D-7C7BF74A7A2D}"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30964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4A1102-AE27-483A-9232-6C1C5C13DC8F}"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94767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457200" eaLnBrk="0" fontAlgn="auto" hangingPunct="0">
              <a:spcBef>
                <a:spcPts val="0"/>
              </a:spcBef>
              <a:spcAft>
                <a:spcPts val="0"/>
              </a:spcAft>
              <a:defRPr sz="1051">
                <a:solidFill>
                  <a:srgbClr val="000000"/>
                </a:solidFill>
                <a:latin typeface="Comic Sans MS"/>
                <a:ea typeface="MS PGothic" panose="020B0600070205080204" pitchFamily="3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5425844B-85C0-4015-95FC-66BF44DEF647}" type="slidenum">
              <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endParaRPr>
          </a:p>
        </p:txBody>
      </p:sp>
      <p:pic>
        <p:nvPicPr>
          <p:cNvPr id="1031"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4"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0044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891"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4"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5625" indent="-212725" algn="l" rtl="0" eaLnBrk="0" fontAlgn="base" hangingPunct="0">
        <a:spcBef>
          <a:spcPct val="20000"/>
        </a:spcBef>
        <a:spcAft>
          <a:spcPct val="0"/>
        </a:spcAft>
        <a:buChar char="–"/>
        <a:defRPr>
          <a:solidFill>
            <a:schemeClr val="tx1"/>
          </a:solidFill>
          <a:latin typeface="+mn-lt"/>
          <a:ea typeface="MS PGothic" pitchFamily="34" charset="-128"/>
        </a:defRPr>
      </a:lvl2pPr>
      <a:lvl3pPr marL="855663" indent="-169863" algn="l" rtl="0" eaLnBrk="0" fontAlgn="base" hangingPunct="0">
        <a:spcBef>
          <a:spcPct val="20000"/>
        </a:spcBef>
        <a:spcAft>
          <a:spcPct val="0"/>
        </a:spcAft>
        <a:buChar char="•"/>
        <a:defRPr sz="1500">
          <a:solidFill>
            <a:schemeClr val="tx1"/>
          </a:solidFill>
          <a:latin typeface="+mn-lt"/>
          <a:ea typeface="MS PGothic" pitchFamily="34" charset="-128"/>
        </a:defRPr>
      </a:lvl3pPr>
      <a:lvl4pPr marL="1198563" indent="-169863" algn="l" rtl="0" eaLnBrk="0" fontAlgn="base" hangingPunct="0">
        <a:spcBef>
          <a:spcPct val="20000"/>
        </a:spcBef>
        <a:spcAft>
          <a:spcPct val="0"/>
        </a:spcAft>
        <a:buChar char="–"/>
        <a:defRPr sz="1500">
          <a:solidFill>
            <a:schemeClr val="tx1"/>
          </a:solidFill>
          <a:latin typeface="+mn-lt"/>
          <a:ea typeface="MS PGothic" pitchFamily="34" charset="-128"/>
        </a:defRPr>
      </a:lvl4pPr>
      <a:lvl5pPr marL="1541463" indent="-169863"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04"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8"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457200" eaLnBrk="0" fontAlgn="auto" hangingPunct="0">
              <a:spcBef>
                <a:spcPts val="0"/>
              </a:spcBef>
              <a:spcAft>
                <a:spcPts val="0"/>
              </a:spcAft>
              <a:defRPr sz="1051">
                <a:solidFill>
                  <a:srgbClr val="000000"/>
                </a:solidFill>
                <a:latin typeface="Comic Sans MS"/>
                <a:ea typeface="MS PGothic" panose="020B0600070205080204" pitchFamily="3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19379804-C5FF-4B5F-99FF-03E5A390E5DE}" type="slidenum">
              <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endParaRPr>
          </a:p>
        </p:txBody>
      </p:sp>
      <p:pic>
        <p:nvPicPr>
          <p:cNvPr id="2055"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2058"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810207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891"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4"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5625" indent="-212725" algn="l" rtl="0" eaLnBrk="0" fontAlgn="base" hangingPunct="0">
        <a:spcBef>
          <a:spcPct val="20000"/>
        </a:spcBef>
        <a:spcAft>
          <a:spcPct val="0"/>
        </a:spcAft>
        <a:buChar char="–"/>
        <a:defRPr>
          <a:solidFill>
            <a:schemeClr val="tx1"/>
          </a:solidFill>
          <a:latin typeface="+mn-lt"/>
          <a:ea typeface="MS PGothic" pitchFamily="34" charset="-128"/>
        </a:defRPr>
      </a:lvl2pPr>
      <a:lvl3pPr marL="855663" indent="-169863" algn="l" rtl="0" eaLnBrk="0" fontAlgn="base" hangingPunct="0">
        <a:spcBef>
          <a:spcPct val="20000"/>
        </a:spcBef>
        <a:spcAft>
          <a:spcPct val="0"/>
        </a:spcAft>
        <a:buChar char="•"/>
        <a:defRPr sz="1500">
          <a:solidFill>
            <a:schemeClr val="tx1"/>
          </a:solidFill>
          <a:latin typeface="+mn-lt"/>
          <a:ea typeface="MS PGothic" pitchFamily="34" charset="-128"/>
        </a:defRPr>
      </a:lvl3pPr>
      <a:lvl4pPr marL="1198563" indent="-169863" algn="l" rtl="0" eaLnBrk="0" fontAlgn="base" hangingPunct="0">
        <a:spcBef>
          <a:spcPct val="20000"/>
        </a:spcBef>
        <a:spcAft>
          <a:spcPct val="0"/>
        </a:spcAft>
        <a:buChar char="–"/>
        <a:defRPr sz="1500">
          <a:solidFill>
            <a:schemeClr val="tx1"/>
          </a:solidFill>
          <a:latin typeface="+mn-lt"/>
          <a:ea typeface="MS PGothic" pitchFamily="34" charset="-128"/>
        </a:defRPr>
      </a:lvl4pPr>
      <a:lvl5pPr marL="1541463" indent="-169863"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04"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8"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457200" eaLnBrk="0" hangingPunct="0">
              <a:defRPr sz="1051">
                <a:solidFill>
                  <a:srgbClr val="000000"/>
                </a:solidFill>
                <a:latin typeface="Comic Sans MS"/>
                <a:ea typeface="ＭＳ Ｐゴシック"/>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457200" eaLnBrk="0" hangingPunct="0">
              <a:defRPr sz="1051">
                <a:solidFill>
                  <a:srgbClr val="000000"/>
                </a:solidFill>
                <a:latin typeface="Comic Sans MS"/>
                <a:ea typeface="ＭＳ Ｐゴシック"/>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457200" eaLnBrk="0" hangingPunct="0">
              <a:defRPr sz="1051" smtClean="0">
                <a:solidFill>
                  <a:srgbClr val="000000"/>
                </a:solidFill>
                <a:ea typeface="MS PGothic" panose="020B0600070205080204"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0406D68-69CF-46E9-A1FF-2AFF598913FB}" type="slidenum">
              <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pic>
        <p:nvPicPr>
          <p:cNvPr id="5127"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8"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5130"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953123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891"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4"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5625" indent="-212725" algn="l" rtl="0" eaLnBrk="0" fontAlgn="base" hangingPunct="0">
        <a:spcBef>
          <a:spcPct val="20000"/>
        </a:spcBef>
        <a:spcAft>
          <a:spcPct val="0"/>
        </a:spcAft>
        <a:buChar char="–"/>
        <a:defRPr>
          <a:solidFill>
            <a:schemeClr val="tx1"/>
          </a:solidFill>
          <a:latin typeface="+mn-lt"/>
          <a:ea typeface="MS PGothic" pitchFamily="34" charset="-128"/>
        </a:defRPr>
      </a:lvl2pPr>
      <a:lvl3pPr marL="855663" indent="-169863" algn="l" rtl="0" eaLnBrk="0" fontAlgn="base" hangingPunct="0">
        <a:spcBef>
          <a:spcPct val="20000"/>
        </a:spcBef>
        <a:spcAft>
          <a:spcPct val="0"/>
        </a:spcAft>
        <a:buChar char="•"/>
        <a:defRPr sz="1500">
          <a:solidFill>
            <a:schemeClr val="tx1"/>
          </a:solidFill>
          <a:latin typeface="+mn-lt"/>
          <a:ea typeface="MS PGothic" pitchFamily="34" charset="-128"/>
        </a:defRPr>
      </a:lvl3pPr>
      <a:lvl4pPr marL="1198563" indent="-169863" algn="l" rtl="0" eaLnBrk="0" fontAlgn="base" hangingPunct="0">
        <a:spcBef>
          <a:spcPct val="20000"/>
        </a:spcBef>
        <a:spcAft>
          <a:spcPct val="0"/>
        </a:spcAft>
        <a:buChar char="–"/>
        <a:defRPr sz="1500">
          <a:solidFill>
            <a:schemeClr val="tx1"/>
          </a:solidFill>
          <a:latin typeface="+mn-lt"/>
          <a:ea typeface="MS PGothic" pitchFamily="34" charset="-128"/>
        </a:defRPr>
      </a:lvl4pPr>
      <a:lvl5pPr marL="1541463" indent="-169863"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04"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8"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457200" eaLnBrk="0" fontAlgn="auto" hangingPunct="0">
              <a:spcBef>
                <a:spcPts val="0"/>
              </a:spcBef>
              <a:spcAft>
                <a:spcPts val="0"/>
              </a:spcAft>
              <a:defRPr sz="1051">
                <a:solidFill>
                  <a:srgbClr val="000000"/>
                </a:solidFill>
                <a:latin typeface="+mn-lt"/>
                <a:ea typeface="MS PGothic" panose="020B0600070205080204" pitchFamily="3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F0AF89F6-2672-430E-88A8-9498E51EBA6C}" type="slidenum">
              <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endParaRPr>
          </a:p>
        </p:txBody>
      </p:sp>
      <p:pic>
        <p:nvPicPr>
          <p:cNvPr id="4103"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4106"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56515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891"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4"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5625" indent="-212725" algn="l" rtl="0" eaLnBrk="0" fontAlgn="base" hangingPunct="0">
        <a:spcBef>
          <a:spcPct val="20000"/>
        </a:spcBef>
        <a:spcAft>
          <a:spcPct val="0"/>
        </a:spcAft>
        <a:buChar char="–"/>
        <a:defRPr>
          <a:solidFill>
            <a:schemeClr val="tx1"/>
          </a:solidFill>
          <a:latin typeface="+mn-lt"/>
          <a:ea typeface="MS PGothic" pitchFamily="34" charset="-128"/>
        </a:defRPr>
      </a:lvl2pPr>
      <a:lvl3pPr marL="855663" indent="-169863" algn="l" rtl="0" eaLnBrk="0" fontAlgn="base" hangingPunct="0">
        <a:spcBef>
          <a:spcPct val="20000"/>
        </a:spcBef>
        <a:spcAft>
          <a:spcPct val="0"/>
        </a:spcAft>
        <a:buChar char="•"/>
        <a:defRPr sz="1500">
          <a:solidFill>
            <a:schemeClr val="tx1"/>
          </a:solidFill>
          <a:latin typeface="+mn-lt"/>
          <a:ea typeface="MS PGothic" pitchFamily="34" charset="-128"/>
        </a:defRPr>
      </a:lvl3pPr>
      <a:lvl4pPr marL="1198563" indent="-169863" algn="l" rtl="0" eaLnBrk="0" fontAlgn="base" hangingPunct="0">
        <a:spcBef>
          <a:spcPct val="20000"/>
        </a:spcBef>
        <a:spcAft>
          <a:spcPct val="0"/>
        </a:spcAft>
        <a:buChar char="–"/>
        <a:defRPr sz="1500">
          <a:solidFill>
            <a:schemeClr val="tx1"/>
          </a:solidFill>
          <a:latin typeface="+mn-lt"/>
          <a:ea typeface="MS PGothic" pitchFamily="34" charset="-128"/>
        </a:defRPr>
      </a:lvl4pPr>
      <a:lvl5pPr marL="1541463" indent="-169863"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04"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8"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0.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image" Target="../media/image28.png"/><Relationship Id="rId5" Type="http://schemas.openxmlformats.org/officeDocument/2006/relationships/oleObject" Target="../embeddings/oleObject3.bin"/><Relationship Id="rId10" Type="http://schemas.openxmlformats.org/officeDocument/2006/relationships/image" Target="../media/image27.jpeg"/><Relationship Id="rId4" Type="http://schemas.openxmlformats.org/officeDocument/2006/relationships/image" Target="../media/image25.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DEgxjuOx8R4" TargetMode="Externa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Z06W_PutPuQ"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6" descr="28_00C0"/>
          <p:cNvPicPr>
            <a:picLocks noChangeAspect="1" noChangeArrowheads="1"/>
          </p:cNvPicPr>
          <p:nvPr/>
        </p:nvPicPr>
        <p:blipFill>
          <a:blip r:embed="rId3" cstate="print">
            <a:extLst>
              <a:ext uri="{28A0092B-C50C-407E-A947-70E740481C1C}">
                <a14:useLocalDpi xmlns:a14="http://schemas.microsoft.com/office/drawing/2010/main" val="0"/>
              </a:ext>
            </a:extLst>
          </a:blip>
          <a:srcRect b="2477"/>
          <a:stretch>
            <a:fillRect/>
          </a:stretch>
        </p:blipFill>
        <p:spPr bwMode="auto">
          <a:xfrm>
            <a:off x="846974" y="2154122"/>
            <a:ext cx="45212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4"/>
          <p:cNvSpPr>
            <a:spLocks noGrp="1" noChangeArrowheads="1"/>
          </p:cNvSpPr>
          <p:nvPr>
            <p:ph type="title" idx="4294967295"/>
          </p:nvPr>
        </p:nvSpPr>
        <p:spPr>
          <a:xfrm>
            <a:off x="1524000" y="-68263"/>
            <a:ext cx="7537450" cy="1543051"/>
          </a:xfrm>
        </p:spPr>
        <p:txBody>
          <a:bodyPr/>
          <a:lstStyle/>
          <a:p>
            <a:pPr eaLnBrk="1" hangingPunct="1"/>
            <a:r>
              <a:rPr lang="en-US" altLang="en-US" sz="3600"/>
              <a:t>Chapter 28</a:t>
            </a:r>
            <a:br>
              <a:rPr lang="en-US" altLang="en-US" sz="3600"/>
            </a:br>
            <a:r>
              <a:rPr lang="en-US" altLang="en-US" sz="3600"/>
              <a:t>Sources of Magnetic Field</a:t>
            </a:r>
          </a:p>
        </p:txBody>
      </p:sp>
      <p:sp>
        <p:nvSpPr>
          <p:cNvPr id="4" name="Rectangle 3"/>
          <p:cNvSpPr/>
          <p:nvPr/>
        </p:nvSpPr>
        <p:spPr>
          <a:xfrm>
            <a:off x="5398943" y="3962284"/>
            <a:ext cx="6096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30000" noProof="0" dirty="0">
              <a:ln>
                <a:noFill/>
              </a:ln>
              <a:solidFill>
                <a:srgbClr val="FF0000"/>
              </a:solidFill>
              <a:effectLst/>
              <a:uLnTx/>
              <a:uFillTx/>
              <a:latin typeface="Comic Sans MS"/>
              <a:ea typeface="ＭＳ Ｐゴシック"/>
            </a:endParaRPr>
          </a:p>
        </p:txBody>
      </p:sp>
      <p:sp>
        <p:nvSpPr>
          <p:cNvPr id="5" name="Subtitle 2">
            <a:extLst>
              <a:ext uri="{FF2B5EF4-FFF2-40B4-BE49-F238E27FC236}">
                <a16:creationId xmlns:a16="http://schemas.microsoft.com/office/drawing/2014/main" id="{96B438B3-E745-4D4F-9841-7FD84DD692E6}"/>
              </a:ext>
            </a:extLst>
          </p:cNvPr>
          <p:cNvSpPr txBox="1">
            <a:spLocks/>
          </p:cNvSpPr>
          <p:nvPr/>
        </p:nvSpPr>
        <p:spPr>
          <a:xfrm>
            <a:off x="5947793" y="2154122"/>
            <a:ext cx="554715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ＭＳ Ｐゴシック"/>
              <a:cs typeface="+mn-cs"/>
            </a:endParaRPr>
          </a:p>
        </p:txBody>
      </p:sp>
      <p:sp>
        <p:nvSpPr>
          <p:cNvPr id="6" name="TextBox 5">
            <a:extLst>
              <a:ext uri="{FF2B5EF4-FFF2-40B4-BE49-F238E27FC236}">
                <a16:creationId xmlns:a16="http://schemas.microsoft.com/office/drawing/2014/main" id="{B565FA5D-35E1-4125-99EA-C701F6D95D7A}"/>
              </a:ext>
            </a:extLst>
          </p:cNvPr>
          <p:cNvSpPr txBox="1"/>
          <p:nvPr/>
        </p:nvSpPr>
        <p:spPr>
          <a:xfrm>
            <a:off x="5708073" y="2392624"/>
            <a:ext cx="5352338"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HW 4: Chapter 26, Pb.11,Pb.18, Pb.28, Pb.32, Pb.50, Pb.51 due on Wednesday, March 20</a:t>
            </a:r>
          </a:p>
          <a:p>
            <a:pPr marL="0" marR="0" lvl="0" indent="0" defTabSz="914400" eaLnBrk="1" fontAlgn="auto" latinLnBrk="0" hangingPunct="1">
              <a:lnSpc>
                <a:spcPct val="100000"/>
              </a:lnSpc>
              <a:spcBef>
                <a:spcPts val="0"/>
              </a:spcBef>
              <a:spcAft>
                <a:spcPts val="0"/>
              </a:spcAft>
              <a:buClrTx/>
              <a:buSzTx/>
              <a:buFontTx/>
              <a:buNone/>
              <a:tabLst/>
              <a:defRPr/>
            </a:pPr>
            <a:endParaRPr lang="en-US" sz="2400" b="1" kern="0" dirty="0">
              <a:solidFill>
                <a:srgbClr val="FF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No class</a:t>
            </a:r>
            <a:r>
              <a:rPr kumimoji="0" lang="en-US" sz="2400" b="1" i="0" u="none" strike="noStrike" kern="0" cap="none" spc="0" normalizeH="0" noProof="0" dirty="0">
                <a:ln>
                  <a:noFill/>
                </a:ln>
                <a:solidFill>
                  <a:srgbClr val="FF0000"/>
                </a:solidFill>
                <a:effectLst/>
                <a:uLnTx/>
                <a:uFillTx/>
              </a:rPr>
              <a:t> on Friday, March 8</a:t>
            </a:r>
            <a:endParaRPr kumimoji="0" lang="en-US" sz="24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808229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429741" y="2067206"/>
            <a:ext cx="82554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magnetic field due to a straight wire is inversely proportional to the distance from the wire:</a:t>
            </a:r>
          </a:p>
        </p:txBody>
      </p:sp>
      <p:sp>
        <p:nvSpPr>
          <p:cNvPr id="91139" name="Text Box 7"/>
          <p:cNvSpPr txBox="1">
            <a:spLocks noChangeArrowheads="1"/>
          </p:cNvSpPr>
          <p:nvPr/>
        </p:nvSpPr>
        <p:spPr bwMode="auto">
          <a:xfrm>
            <a:off x="782321" y="4079875"/>
            <a:ext cx="657098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constant </a:t>
            </a:r>
            <a:r>
              <a:rPr kumimoji="0" lang="el-GR"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μ</a:t>
            </a:r>
            <a:r>
              <a:rPr kumimoji="0" lang="en-US" altLang="en-US" sz="2100"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rPr>
              <a:t>0</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is called the permeability of free space, and has the value</a:t>
            </a:r>
          </a:p>
          <a:p>
            <a:pPr marL="0" marR="0" lvl="0" indent="0" algn="ctr" defTabSz="684213" rtl="0" eaLnBrk="1" fontAlgn="base" latinLnBrk="0" hangingPunct="1">
              <a:lnSpc>
                <a:spcPct val="100000"/>
              </a:lnSpc>
              <a:spcBef>
                <a:spcPct val="50000"/>
              </a:spcBef>
              <a:spcAft>
                <a:spcPct val="0"/>
              </a:spcAft>
              <a:buClrTx/>
              <a:buSzTx/>
              <a:buFontTx/>
              <a:buNone/>
              <a:tabLst/>
              <a:defRPr/>
            </a:pPr>
            <a:r>
              <a:rPr kumimoji="0" lang="el-GR"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μ</a:t>
            </a:r>
            <a:r>
              <a:rPr kumimoji="0" lang="en-US" altLang="en-US" sz="2100"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0</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 4</a:t>
            </a:r>
            <a:r>
              <a:rPr kumimoji="0" lang="el-GR"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π</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x 10</a:t>
            </a:r>
            <a:r>
              <a:rPr kumimoji="0" lang="en-US" altLang="en-US" sz="2100" b="1" i="0" u="none"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-7</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a:t>
            </a:r>
            <a:r>
              <a:rPr kumimoji="0" lang="en-US" altLang="en-US" sz="21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T·m</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/A</a:t>
            </a:r>
            <a:r>
              <a:rPr kumimoji="0" lang="en-US" altLang="en-US" sz="2100" b="1" i="0" u="none" strike="noStrike" kern="1200" cap="none" spc="0" normalizeH="0" baseline="0" noProof="0" dirty="0">
                <a:ln>
                  <a:noFill/>
                </a:ln>
                <a:solidFill>
                  <a:srgbClr val="333399"/>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p>
        </p:txBody>
      </p:sp>
      <p:sp>
        <p:nvSpPr>
          <p:cNvPr id="91140" name="Rectangle 8"/>
          <p:cNvSpPr>
            <a:spLocks noGrp="1" noChangeArrowheads="1"/>
          </p:cNvSpPr>
          <p:nvPr>
            <p:ph type="title" idx="4294967295"/>
          </p:nvPr>
        </p:nvSpPr>
        <p:spPr>
          <a:xfrm>
            <a:off x="1524000" y="220663"/>
            <a:ext cx="6858000" cy="914400"/>
          </a:xfrm>
        </p:spPr>
        <p:txBody>
          <a:bodyPr/>
          <a:lstStyle/>
          <a:p>
            <a:pPr eaLnBrk="1" hangingPunct="1"/>
            <a:r>
              <a:rPr lang="en-US" altLang="en-US" dirty="0"/>
              <a:t>28-1 Magnetic Field Due to a Straight Wire</a:t>
            </a:r>
          </a:p>
        </p:txBody>
      </p:sp>
      <p:pic>
        <p:nvPicPr>
          <p:cNvPr id="91141" name="Picture 11" descr="Figure_28_01"/>
          <p:cNvPicPr>
            <a:picLocks noChangeAspect="1" noChangeArrowheads="1"/>
          </p:cNvPicPr>
          <p:nvPr/>
        </p:nvPicPr>
        <p:blipFill>
          <a:blip r:embed="rId3">
            <a:extLst>
              <a:ext uri="{28A0092B-C50C-407E-A947-70E740481C1C}">
                <a14:useLocalDpi xmlns:a14="http://schemas.microsoft.com/office/drawing/2010/main" val="0"/>
              </a:ext>
            </a:extLst>
          </a:blip>
          <a:srcRect b="2632"/>
          <a:stretch>
            <a:fillRect/>
          </a:stretch>
        </p:blipFill>
        <p:spPr bwMode="auto">
          <a:xfrm>
            <a:off x="8518366" y="1869724"/>
            <a:ext cx="164623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2" name="Group 14"/>
          <p:cNvGrpSpPr>
            <a:grpSpLocks/>
          </p:cNvGrpSpPr>
          <p:nvPr/>
        </p:nvGrpSpPr>
        <p:grpSpPr bwMode="auto">
          <a:xfrm>
            <a:off x="782321" y="2980116"/>
            <a:ext cx="6331507" cy="925513"/>
            <a:chOff x="381" y="1926"/>
            <a:chExt cx="3598" cy="413"/>
          </a:xfrm>
        </p:grpSpPr>
        <p:pic>
          <p:nvPicPr>
            <p:cNvPr id="91145" name="Picture 12" descr="28-1"/>
            <p:cNvPicPr>
              <a:picLocks noChangeAspect="1" noChangeArrowheads="1"/>
            </p:cNvPicPr>
            <p:nvPr/>
          </p:nvPicPr>
          <p:blipFill>
            <a:blip r:embed="rId4">
              <a:extLst>
                <a:ext uri="{28A0092B-C50C-407E-A947-70E740481C1C}">
                  <a14:useLocalDpi xmlns:a14="http://schemas.microsoft.com/office/drawing/2010/main" val="0"/>
                </a:ext>
              </a:extLst>
            </a:blip>
            <a:srcRect l="43063" r="13583"/>
            <a:stretch>
              <a:fillRect/>
            </a:stretch>
          </p:blipFill>
          <p:spPr bwMode="auto">
            <a:xfrm>
              <a:off x="2039" y="1928"/>
              <a:ext cx="194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13" descr="28-1"/>
            <p:cNvPicPr>
              <a:picLocks noChangeAspect="1" noChangeArrowheads="1"/>
            </p:cNvPicPr>
            <p:nvPr/>
          </p:nvPicPr>
          <p:blipFill>
            <a:blip r:embed="rId4">
              <a:extLst>
                <a:ext uri="{28A0092B-C50C-407E-A947-70E740481C1C}">
                  <a14:useLocalDpi xmlns:a14="http://schemas.microsoft.com/office/drawing/2010/main" val="0"/>
                </a:ext>
              </a:extLst>
            </a:blip>
            <a:srcRect r="57249"/>
            <a:stretch>
              <a:fillRect/>
            </a:stretch>
          </p:blipFill>
          <p:spPr bwMode="auto">
            <a:xfrm>
              <a:off x="381" y="1926"/>
              <a:ext cx="1913"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1143" name="Straight Arrow Connector 2"/>
          <p:cNvCxnSpPr>
            <a:cxnSpLocks noChangeShapeType="1"/>
          </p:cNvCxnSpPr>
          <p:nvPr/>
        </p:nvCxnSpPr>
        <p:spPr bwMode="auto">
          <a:xfrm flipH="1">
            <a:off x="8518367" y="3469981"/>
            <a:ext cx="823118" cy="11632"/>
          </a:xfrm>
          <a:prstGeom prst="straightConnector1">
            <a:avLst/>
          </a:prstGeom>
          <a:noFill/>
          <a:ln w="349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91144" name="TextBox 3"/>
          <p:cNvSpPr txBox="1">
            <a:spLocks noChangeArrowheads="1"/>
          </p:cNvSpPr>
          <p:nvPr/>
        </p:nvSpPr>
        <p:spPr bwMode="auto">
          <a:xfrm>
            <a:off x="8685213" y="3485222"/>
            <a:ext cx="314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a:ln>
                  <a:noFill/>
                </a:ln>
                <a:solidFill>
                  <a:srgbClr val="FF0000"/>
                </a:solidFill>
                <a:effectLst/>
                <a:uLnTx/>
                <a:uFillTx/>
                <a:latin typeface="Comic Sans MS" panose="030F0702030302020204" pitchFamily="66" charset="0"/>
                <a:ea typeface="Osaka"/>
                <a:cs typeface="Osaka"/>
              </a:rPr>
              <a:t>r</a:t>
            </a:r>
          </a:p>
        </p:txBody>
      </p:sp>
    </p:spTree>
    <p:extLst>
      <p:ext uri="{BB962C8B-B14F-4D97-AF65-F5344CB8AC3E}">
        <p14:creationId xmlns:p14="http://schemas.microsoft.com/office/powerpoint/2010/main" val="404071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7" descr="Figure_28_02"/>
          <p:cNvPicPr>
            <a:picLocks noChangeAspect="1" noChangeArrowheads="1"/>
          </p:cNvPicPr>
          <p:nvPr/>
        </p:nvPicPr>
        <p:blipFill>
          <a:blip r:embed="rId4">
            <a:extLst>
              <a:ext uri="{28A0092B-C50C-407E-A947-70E740481C1C}">
                <a14:useLocalDpi xmlns:a14="http://schemas.microsoft.com/office/drawing/2010/main" val="0"/>
              </a:ext>
            </a:extLst>
          </a:blip>
          <a:srcRect b="2222"/>
          <a:stretch>
            <a:fillRect/>
          </a:stretch>
        </p:blipFill>
        <p:spPr bwMode="auto">
          <a:xfrm>
            <a:off x="8818563" y="2408238"/>
            <a:ext cx="2057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4"/>
          <p:cNvSpPr>
            <a:spLocks noGrp="1" noChangeArrowheads="1"/>
          </p:cNvSpPr>
          <p:nvPr>
            <p:ph type="title" idx="4294967295"/>
          </p:nvPr>
        </p:nvSpPr>
        <p:spPr>
          <a:xfrm>
            <a:off x="1524000" y="233363"/>
            <a:ext cx="6172200" cy="971550"/>
          </a:xfrm>
        </p:spPr>
        <p:txBody>
          <a:bodyPr/>
          <a:lstStyle/>
          <a:p>
            <a:pPr eaLnBrk="1" hangingPunct="1"/>
            <a:r>
              <a:rPr lang="en-US" altLang="en-US"/>
              <a:t>28-1 Magnetic Field Due to a Straight Wire</a:t>
            </a:r>
          </a:p>
        </p:txBody>
      </p:sp>
      <p:sp>
        <p:nvSpPr>
          <p:cNvPr id="93188" name="Text Box 5"/>
          <p:cNvSpPr txBox="1">
            <a:spLocks noChangeArrowheads="1"/>
          </p:cNvSpPr>
          <p:nvPr/>
        </p:nvSpPr>
        <p:spPr bwMode="auto">
          <a:xfrm>
            <a:off x="1073150" y="2476500"/>
            <a:ext cx="75580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28-1: Calculation of </a:t>
            </a:r>
            <a:r>
              <a:rPr kumimoji="0" lang="en-US" altLang="en-US" sz="2800" b="1" i="0" u="none" strike="noStrike" kern="1200" cap="none" spc="0" normalizeH="0" baseline="0" noProof="0" dirty="0">
                <a:ln>
                  <a:noFill/>
                </a:ln>
                <a:solidFill>
                  <a:srgbClr val="FFFFFF"/>
                </a:solidFill>
                <a:effectLst/>
                <a:uLnTx/>
                <a:uFillTx/>
                <a:latin typeface="Comic Sans MS" panose="030F0702030302020204" pitchFamily="66" charset="0"/>
                <a:ea typeface="MS PGothic" panose="020B0600070205080204" pitchFamily="34" charset="-128"/>
              </a:rPr>
              <a:t>B</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near a wire.</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An electric wire in the wall of a building carries a dc current of 25 A vertically upward. What is the magnetic field due to this current at a point P 10 cm due north of the wire?</a:t>
            </a:r>
          </a:p>
        </p:txBody>
      </p:sp>
      <p:graphicFrame>
        <p:nvGraphicFramePr>
          <p:cNvPr id="93189" name="Object 9"/>
          <p:cNvGraphicFramePr>
            <a:graphicFrameLocks noChangeAspect="1"/>
          </p:cNvGraphicFramePr>
          <p:nvPr/>
        </p:nvGraphicFramePr>
        <p:xfrm>
          <a:off x="6335713" y="2476500"/>
          <a:ext cx="354012" cy="450850"/>
        </p:xfrm>
        <a:graphic>
          <a:graphicData uri="http://schemas.openxmlformats.org/presentationml/2006/ole">
            <mc:AlternateContent xmlns:mc="http://schemas.openxmlformats.org/markup-compatibility/2006">
              <mc:Choice xmlns:v="urn:schemas-microsoft-com:vml" Requires="v">
                <p:oleObj spid="_x0000_s2056" name="Equation" r:id="rId5" imgW="279279" imgH="355446" progId="Equation.DSMT4">
                  <p:embed/>
                </p:oleObj>
              </mc:Choice>
              <mc:Fallback>
                <p:oleObj name="Equation" r:id="rId5" imgW="279279" imgH="355446" progId="Equation.DSMT4">
                  <p:embed/>
                  <p:pic>
                    <p:nvPicPr>
                      <p:cNvPr id="9318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713" y="2476500"/>
                        <a:ext cx="3540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9526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Figure_28_03"/>
          <p:cNvPicPr>
            <a:picLocks noChangeAspect="1" noChangeArrowheads="1"/>
          </p:cNvPicPr>
          <p:nvPr/>
        </p:nvPicPr>
        <p:blipFill>
          <a:blip r:embed="rId3">
            <a:extLst>
              <a:ext uri="{28A0092B-C50C-407E-A947-70E740481C1C}">
                <a14:useLocalDpi xmlns:a14="http://schemas.microsoft.com/office/drawing/2010/main" val="0"/>
              </a:ext>
            </a:extLst>
          </a:blip>
          <a:srcRect b="3937"/>
          <a:stretch>
            <a:fillRect/>
          </a:stretch>
        </p:blipFill>
        <p:spPr bwMode="auto">
          <a:xfrm>
            <a:off x="4061951" y="3934489"/>
            <a:ext cx="319881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2"/>
          <p:cNvSpPr>
            <a:spLocks noGrp="1" noChangeArrowheads="1"/>
          </p:cNvSpPr>
          <p:nvPr>
            <p:ph type="title" idx="4294967295"/>
          </p:nvPr>
        </p:nvSpPr>
        <p:spPr>
          <a:xfrm>
            <a:off x="1524000" y="274638"/>
            <a:ext cx="6172200" cy="971550"/>
          </a:xfrm>
        </p:spPr>
        <p:txBody>
          <a:bodyPr/>
          <a:lstStyle/>
          <a:p>
            <a:pPr eaLnBrk="1" hangingPunct="1"/>
            <a:r>
              <a:rPr lang="en-US" altLang="en-US"/>
              <a:t>28-1 Magnetic Field Due to a Straight Wire</a:t>
            </a:r>
          </a:p>
        </p:txBody>
      </p:sp>
      <p:sp>
        <p:nvSpPr>
          <p:cNvPr id="25604" name="Text Box 3"/>
          <p:cNvSpPr txBox="1">
            <a:spLocks noChangeArrowheads="1"/>
          </p:cNvSpPr>
          <p:nvPr/>
        </p:nvSpPr>
        <p:spPr bwMode="auto">
          <a:xfrm>
            <a:off x="470853" y="1846263"/>
            <a:ext cx="11233467" cy="1443280"/>
          </a:xfrm>
          <a:prstGeom prst="rect">
            <a:avLst/>
          </a:prstGeom>
          <a:noFill/>
          <a:ln>
            <a:noFill/>
          </a:ln>
          <a:extLst>
            <a:ext uri="{909E8E84-426E-40dd-AFC4-6F175D3DCCD1}"/>
            <a:ext uri="{91240B29-F687-4f45-9708-019B960494DF}"/>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ea typeface="Osaka" pitchFamily="-84" charset="-128"/>
              </a:defRPr>
            </a:lvl1pPr>
            <a:lvl2pPr marL="742950" indent="-285750" eaLnBrk="0" hangingPunct="0">
              <a:spcBef>
                <a:spcPct val="20000"/>
              </a:spcBef>
              <a:buChar char="–"/>
              <a:defRPr sz="2400">
                <a:solidFill>
                  <a:schemeClr val="tx1"/>
                </a:solidFill>
                <a:latin typeface="Comic Sans MS" panose="030F0702030302020204" pitchFamily="66" charset="0"/>
                <a:ea typeface="Osaka" pitchFamily="-84" charset="-128"/>
              </a:defRPr>
            </a:lvl2pPr>
            <a:lvl3pPr marL="1143000" indent="-228600" eaLnBrk="0" hangingPunct="0">
              <a:spcBef>
                <a:spcPct val="20000"/>
              </a:spcBef>
              <a:buChar char="•"/>
              <a:defRPr sz="2200">
                <a:solidFill>
                  <a:schemeClr val="tx1"/>
                </a:solidFill>
                <a:latin typeface="Comic Sans MS" panose="030F0702030302020204" pitchFamily="66" charset="0"/>
                <a:ea typeface="Osaka" pitchFamily="-84" charset="-128"/>
              </a:defRPr>
            </a:lvl3pPr>
            <a:lvl4pPr marL="1600200" indent="-228600" eaLnBrk="0" hangingPunct="0">
              <a:spcBef>
                <a:spcPct val="20000"/>
              </a:spcBef>
              <a:buChar char="–"/>
              <a:defRPr sz="2000">
                <a:solidFill>
                  <a:schemeClr val="tx1"/>
                </a:solidFill>
                <a:latin typeface="Comic Sans MS" panose="030F0702030302020204" pitchFamily="66" charset="0"/>
                <a:ea typeface="Osaka" pitchFamily="-84" charset="-128"/>
              </a:defRPr>
            </a:lvl4pPr>
            <a:lvl5pPr marL="2057400" indent="-228600" eaLnBrk="0" hangingPunct="0">
              <a:spcBef>
                <a:spcPct val="20000"/>
              </a:spcBef>
              <a:buChar char="»"/>
              <a:defRPr sz="2000">
                <a:solidFill>
                  <a:schemeClr val="tx1"/>
                </a:solidFill>
                <a:latin typeface="Comic Sans MS" panose="030F0702030302020204" pitchFamily="66" charset="0"/>
                <a:ea typeface="Osaka" pitchFamily="-8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Osaka" pitchFamily="-8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Osaka" pitchFamily="-8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Osaka" pitchFamily="-8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Osaka" pitchFamily="-84" charset="-128"/>
              </a:defRPr>
            </a:lvl9pPr>
          </a:lstStyle>
          <a:p>
            <a:pPr marL="0" marR="0" lvl="0" indent="0" algn="l" defTabSz="685783" rtl="0" eaLnBrk="1" fontAlgn="base" latinLnBrk="0" hangingPunct="1">
              <a:lnSpc>
                <a:spcPct val="100000"/>
              </a:lnSpc>
              <a:spcBef>
                <a:spcPct val="50000"/>
              </a:spcBef>
              <a:spcAft>
                <a:spcPct val="0"/>
              </a:spcAft>
              <a:buClrTx/>
              <a:buSzTx/>
              <a:buFontTx/>
              <a:buNone/>
              <a:tabLst/>
              <a:defRPr/>
            </a:pPr>
            <a:r>
              <a:rPr kumimoji="0" lang="en-US" altLang="en-US" sz="1951"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28-2: Magnetic field midway between two currents.</a:t>
            </a:r>
          </a:p>
          <a:p>
            <a:pPr marL="0" marR="0" lvl="0" indent="0" algn="l" defTabSz="685783" rtl="0" eaLnBrk="1" fontAlgn="base" latinLnBrk="0" hangingPunct="1">
              <a:lnSpc>
                <a:spcPct val="100000"/>
              </a:lnSpc>
              <a:spcBef>
                <a:spcPct val="50000"/>
              </a:spcBef>
              <a:spcAft>
                <a:spcPct val="0"/>
              </a:spcAft>
              <a:buClrTx/>
              <a:buSzTx/>
              <a:buFontTx/>
              <a:buNone/>
              <a:tabLst/>
              <a:defRPr/>
            </a:pPr>
            <a:r>
              <a:rPr kumimoji="0" lang="en-US" altLang="en-US" sz="1951"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Two parallel straight wires 10.0 cm apart carry currents in opposite directions. Current </a:t>
            </a:r>
            <a:r>
              <a:rPr kumimoji="0" lang="en-US" altLang="en-US" sz="1951"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a:t>
            </a:r>
            <a:r>
              <a:rPr kumimoji="0" lang="en-US" altLang="en-US" sz="1951"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rPr>
              <a:t>1</a:t>
            </a:r>
            <a:r>
              <a:rPr kumimoji="0" lang="en-US" altLang="en-US" sz="1951"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5.0 A is out of the page, and </a:t>
            </a:r>
            <a:r>
              <a:rPr kumimoji="0" lang="en-US" altLang="en-US" sz="1951"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a:t>
            </a:r>
            <a:r>
              <a:rPr kumimoji="0" lang="en-US" altLang="en-US" sz="1951"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rPr>
              <a:t>2</a:t>
            </a:r>
            <a:r>
              <a:rPr kumimoji="0" lang="en-US" altLang="en-US" sz="1951"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7.0 A is into the page. Determine the magnitude and direction of the magnetic field halfway between the two wires.</a:t>
            </a:r>
          </a:p>
        </p:txBody>
      </p:sp>
    </p:spTree>
    <p:extLst>
      <p:ext uri="{BB962C8B-B14F-4D97-AF65-F5344CB8AC3E}">
        <p14:creationId xmlns:p14="http://schemas.microsoft.com/office/powerpoint/2010/main" val="43347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a:xfrm>
            <a:off x="1524000" y="290513"/>
            <a:ext cx="6959600" cy="830262"/>
          </a:xfrm>
        </p:spPr>
        <p:txBody>
          <a:bodyPr/>
          <a:lstStyle/>
          <a:p>
            <a:r>
              <a:rPr lang="en-US" altLang="en-US"/>
              <a:t>Problem 9</a:t>
            </a:r>
          </a:p>
        </p:txBody>
      </p:sp>
      <p:sp>
        <p:nvSpPr>
          <p:cNvPr id="26627" name="Rectangle 4"/>
          <p:cNvSpPr>
            <a:spLocks noChangeArrowheads="1"/>
          </p:cNvSpPr>
          <p:nvPr/>
        </p:nvSpPr>
        <p:spPr bwMode="auto">
          <a:xfrm>
            <a:off x="1955800" y="2584450"/>
            <a:ext cx="8380413" cy="3046413"/>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Osaka" pitchFamily="-84" charset="-128"/>
              </a:defRPr>
            </a:lvl1pPr>
            <a:lvl2pPr marL="742950" indent="-285750" eaLnBrk="0" hangingPunct="0">
              <a:spcBef>
                <a:spcPct val="20000"/>
              </a:spcBef>
              <a:buChar char="–"/>
              <a:defRPr sz="2400">
                <a:solidFill>
                  <a:schemeClr val="tx1"/>
                </a:solidFill>
                <a:latin typeface="Comic Sans MS" panose="030F0702030302020204" pitchFamily="66" charset="0"/>
                <a:ea typeface="Osaka" pitchFamily="-84" charset="-128"/>
              </a:defRPr>
            </a:lvl2pPr>
            <a:lvl3pPr marL="1143000" indent="-228600" eaLnBrk="0" hangingPunct="0">
              <a:spcBef>
                <a:spcPct val="20000"/>
              </a:spcBef>
              <a:buChar char="•"/>
              <a:defRPr sz="2200">
                <a:solidFill>
                  <a:schemeClr val="tx1"/>
                </a:solidFill>
                <a:latin typeface="Comic Sans MS" panose="030F0702030302020204" pitchFamily="66" charset="0"/>
                <a:ea typeface="Osaka" pitchFamily="-84" charset="-128"/>
              </a:defRPr>
            </a:lvl3pPr>
            <a:lvl4pPr marL="1600200" indent="-228600" eaLnBrk="0" hangingPunct="0">
              <a:spcBef>
                <a:spcPct val="20000"/>
              </a:spcBef>
              <a:buChar char="–"/>
              <a:defRPr sz="2000">
                <a:solidFill>
                  <a:schemeClr val="tx1"/>
                </a:solidFill>
                <a:latin typeface="Comic Sans MS" panose="030F0702030302020204" pitchFamily="66" charset="0"/>
                <a:ea typeface="Osaka" pitchFamily="-84" charset="-128"/>
              </a:defRPr>
            </a:lvl4pPr>
            <a:lvl5pPr marL="2057400" indent="-228600" eaLnBrk="0" hangingPunct="0">
              <a:spcBef>
                <a:spcPct val="20000"/>
              </a:spcBef>
              <a:buChar char="»"/>
              <a:defRPr sz="2000">
                <a:solidFill>
                  <a:schemeClr val="tx1"/>
                </a:solidFill>
                <a:latin typeface="Comic Sans MS" panose="030F0702030302020204" pitchFamily="66" charset="0"/>
                <a:ea typeface="Osaka" pitchFamily="-8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Osaka" pitchFamily="-8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Osaka" pitchFamily="-8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Osaka" pitchFamily="-8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Osaka" pitchFamily="-84" charset="-128"/>
              </a:defRPr>
            </a:lvl9pPr>
          </a:lstStyle>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1351" b="0" i="0" u="none" strike="noStrike" kern="1200" cap="none" spc="0" normalizeH="0" baseline="0" noProof="0" dirty="0">
                <a:ln>
                  <a:noFill/>
                </a:ln>
                <a:solidFill>
                  <a:srgbClr val="000000"/>
                </a:solidFill>
                <a:effectLst/>
                <a:uLnTx/>
                <a:uFillTx/>
                <a:latin typeface="Calibri" panose="020F0502020204030204" pitchFamily="34" charset="0"/>
                <a:ea typeface="Osaka" pitchFamily="-84" charset="-128"/>
              </a:rPr>
              <a:t>	</a:t>
            </a:r>
            <a:r>
              <a:rPr kumimoji="0" lang="en-US" altLang="en-US" sz="3200" b="0" i="0" u="none" strike="noStrike" kern="1200" cap="none" spc="0" normalizeH="0" baseline="0" noProof="0" dirty="0">
                <a:ln>
                  <a:noFill/>
                </a:ln>
                <a:solidFill>
                  <a:srgbClr val="262673"/>
                </a:solidFill>
                <a:effectLst/>
                <a:uLnTx/>
                <a:uFillTx/>
                <a:latin typeface="Comic Sans MS" panose="030F0702030302020204" pitchFamily="66" charset="0"/>
                <a:ea typeface="Osaka" pitchFamily="-84" charset="-128"/>
              </a:rPr>
              <a:t>9.	(II) A long horizontal wire carries 24.0 A of current due west. What is the net magnetic field due north 20.0 cm from the wire if the Earth</a:t>
            </a:r>
            <a:r>
              <a:rPr kumimoji="0" lang="ja-JP" altLang="en-US" sz="3200" b="0" i="0" u="none" strike="noStrike" kern="1200" cap="none" spc="0" normalizeH="0" baseline="0" noProof="0" dirty="0">
                <a:ln>
                  <a:noFill/>
                </a:ln>
                <a:solidFill>
                  <a:srgbClr val="262673"/>
                </a:solidFill>
                <a:effectLst/>
                <a:uLnTx/>
                <a:uFillTx/>
                <a:latin typeface="Comic Sans MS" panose="030F0702030302020204" pitchFamily="66" charset="0"/>
                <a:ea typeface="Osaka" pitchFamily="-84" charset="-128"/>
              </a:rPr>
              <a:t>’</a:t>
            </a:r>
            <a:r>
              <a:rPr kumimoji="0" lang="en-US" altLang="ja-JP" sz="3200" b="0" i="0" u="none" strike="noStrike" kern="1200" cap="none" spc="0" normalizeH="0" baseline="0" noProof="0" dirty="0">
                <a:ln>
                  <a:noFill/>
                </a:ln>
                <a:solidFill>
                  <a:srgbClr val="262673"/>
                </a:solidFill>
                <a:effectLst/>
                <a:uLnTx/>
                <a:uFillTx/>
                <a:latin typeface="Comic Sans MS" panose="030F0702030302020204" pitchFamily="66" charset="0"/>
                <a:ea typeface="Osaka" pitchFamily="-84" charset="-128"/>
              </a:rPr>
              <a:t>s field there points downward, 44° below the horizontal, and has magnitude 5.0X 10</a:t>
            </a:r>
            <a:r>
              <a:rPr kumimoji="0" lang="en-US" altLang="ja-JP" sz="3200" b="0" i="0" u="none" strike="noStrike" kern="1200" cap="none" spc="0" normalizeH="0" baseline="30000" noProof="0" dirty="0">
                <a:ln>
                  <a:noFill/>
                </a:ln>
                <a:solidFill>
                  <a:srgbClr val="262673"/>
                </a:solidFill>
                <a:effectLst/>
                <a:uLnTx/>
                <a:uFillTx/>
                <a:latin typeface="Comic Sans MS" panose="030F0702030302020204" pitchFamily="66" charset="0"/>
                <a:ea typeface="Osaka" pitchFamily="-84" charset="-128"/>
              </a:rPr>
              <a:t>-5</a:t>
            </a:r>
            <a:r>
              <a:rPr kumimoji="0" lang="en-US" altLang="ja-JP" sz="3200" b="0" i="0" u="none" strike="noStrike" kern="1200" cap="none" spc="0" normalizeH="0" baseline="0" noProof="0" dirty="0">
                <a:ln>
                  <a:noFill/>
                </a:ln>
                <a:solidFill>
                  <a:srgbClr val="262673"/>
                </a:solidFill>
                <a:effectLst/>
                <a:uLnTx/>
                <a:uFillTx/>
                <a:latin typeface="Comic Sans MS" panose="030F0702030302020204" pitchFamily="66" charset="0"/>
                <a:ea typeface="Osaka" pitchFamily="-84" charset="-128"/>
              </a:rPr>
              <a:t>T.</a:t>
            </a:r>
            <a:endParaRPr kumimoji="0" lang="en-US" altLang="en-US" sz="3200" b="0" i="0" u="none" strike="noStrike" kern="1200" cap="none" spc="0" normalizeH="0" baseline="0" noProof="0" dirty="0">
              <a:ln>
                <a:noFill/>
              </a:ln>
              <a:solidFill>
                <a:srgbClr val="262673"/>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39274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5" descr="Figure_28_05"/>
          <p:cNvPicPr>
            <a:picLocks noChangeAspect="1" noChangeArrowheads="1"/>
          </p:cNvPicPr>
          <p:nvPr/>
        </p:nvPicPr>
        <p:blipFill>
          <a:blip r:embed="rId4">
            <a:extLst>
              <a:ext uri="{28A0092B-C50C-407E-A947-70E740481C1C}">
                <a14:useLocalDpi xmlns:a14="http://schemas.microsoft.com/office/drawing/2010/main" val="0"/>
              </a:ext>
            </a:extLst>
          </a:blip>
          <a:srcRect b="8333"/>
          <a:stretch>
            <a:fillRect/>
          </a:stretch>
        </p:blipFill>
        <p:spPr bwMode="auto">
          <a:xfrm>
            <a:off x="7751763" y="1724025"/>
            <a:ext cx="2684462"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4"/>
          <p:cNvSpPr txBox="1">
            <a:spLocks noChangeArrowheads="1"/>
          </p:cNvSpPr>
          <p:nvPr/>
        </p:nvSpPr>
        <p:spPr bwMode="auto">
          <a:xfrm>
            <a:off x="216131" y="2125663"/>
            <a:ext cx="77142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magnetic field produced at the position of wire 2 due to the current in wire 1 is</a:t>
            </a:r>
          </a:p>
        </p:txBody>
      </p:sp>
      <p:sp>
        <p:nvSpPr>
          <p:cNvPr id="59396" name="Text Box 6"/>
          <p:cNvSpPr txBox="1">
            <a:spLocks noChangeArrowheads="1"/>
          </p:cNvSpPr>
          <p:nvPr/>
        </p:nvSpPr>
        <p:spPr bwMode="auto">
          <a:xfrm>
            <a:off x="1860550" y="4017963"/>
            <a:ext cx="5124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force this field exerts on a length </a:t>
            </a:r>
            <a:r>
              <a:rPr kumimoji="0" lang="en-US" altLang="en-US" sz="2100" b="1" i="1" u="none" strike="noStrike" kern="1200" cap="none" spc="0" normalizeH="0" baseline="0" noProof="0" dirty="0">
                <a:ln>
                  <a:noFill/>
                </a:ln>
                <a:solidFill>
                  <a:srgbClr val="FFFFFF"/>
                </a:solidFill>
                <a:effectLst/>
                <a:uLnTx/>
                <a:uFillTx/>
                <a:latin typeface="Comic Sans MS" panose="030F0702030302020204" pitchFamily="66" charset="0"/>
                <a:ea typeface="MS PGothic" panose="020B0600070205080204" pitchFamily="34" charset="-128"/>
              </a:rPr>
              <a:t>l</a:t>
            </a:r>
            <a:r>
              <a:rPr kumimoji="0" lang="en-US" altLang="en-US" sz="2100"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rPr>
              <a:t>2</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of wire 2 is</a:t>
            </a:r>
          </a:p>
        </p:txBody>
      </p:sp>
      <p:sp>
        <p:nvSpPr>
          <p:cNvPr id="59397" name="Rectangle 9"/>
          <p:cNvSpPr>
            <a:spLocks noGrp="1" noChangeArrowheads="1"/>
          </p:cNvSpPr>
          <p:nvPr>
            <p:ph type="title" idx="4294967295"/>
          </p:nvPr>
        </p:nvSpPr>
        <p:spPr>
          <a:xfrm>
            <a:off x="1528763" y="517525"/>
            <a:ext cx="7670800" cy="685800"/>
          </a:xfrm>
        </p:spPr>
        <p:txBody>
          <a:bodyPr/>
          <a:lstStyle/>
          <a:p>
            <a:pPr eaLnBrk="1" hangingPunct="1"/>
            <a:r>
              <a:rPr lang="en-US" altLang="en-US" sz="3200" dirty="0"/>
              <a:t>28-2 Force between Two Parallel Wires</a:t>
            </a:r>
          </a:p>
        </p:txBody>
      </p:sp>
      <p:graphicFrame>
        <p:nvGraphicFramePr>
          <p:cNvPr id="59398" name="Object 16"/>
          <p:cNvGraphicFramePr>
            <a:graphicFrameLocks noChangeAspect="1"/>
          </p:cNvGraphicFramePr>
          <p:nvPr/>
        </p:nvGraphicFramePr>
        <p:xfrm>
          <a:off x="5124450" y="2333625"/>
          <a:ext cx="685800" cy="149225"/>
        </p:xfrm>
        <a:graphic>
          <a:graphicData uri="http://schemas.openxmlformats.org/presentationml/2006/ole">
            <mc:AlternateContent xmlns:mc="http://schemas.openxmlformats.org/markup-compatibility/2006">
              <mc:Choice xmlns:v="urn:schemas-microsoft-com:vml" Requires="v">
                <p:oleObj spid="_x0000_s3086" name="Equation" r:id="rId5" imgW="435285" imgH="677109" progId="Equation.DSMT4">
                  <p:embed/>
                </p:oleObj>
              </mc:Choice>
              <mc:Fallback>
                <p:oleObj name="Equation" r:id="rId5" imgW="435285" imgH="677109" progId="Equation.DSMT4">
                  <p:embed/>
                  <p:pic>
                    <p:nvPicPr>
                      <p:cNvPr id="59398"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4450" y="2333625"/>
                        <a:ext cx="6858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9399" name="Object 17"/>
          <p:cNvGraphicFramePr>
            <a:graphicFrameLocks noChangeAspect="1"/>
          </p:cNvGraphicFramePr>
          <p:nvPr/>
        </p:nvGraphicFramePr>
        <p:xfrm>
          <a:off x="2759075" y="4375150"/>
          <a:ext cx="152400" cy="228600"/>
        </p:xfrm>
        <a:graphic>
          <a:graphicData uri="http://schemas.openxmlformats.org/presentationml/2006/ole">
            <mc:AlternateContent xmlns:mc="http://schemas.openxmlformats.org/markup-compatibility/2006">
              <mc:Choice xmlns:v="urn:schemas-microsoft-com:vml" Requires="v">
                <p:oleObj spid="_x0000_s3087" name="Equation" r:id="rId7" imgW="203024" imgH="304536" progId="Equation.DSMT4">
                  <p:embed/>
                </p:oleObj>
              </mc:Choice>
              <mc:Fallback>
                <p:oleObj name="Equation" r:id="rId7" imgW="203024" imgH="304536" progId="Equation.DSMT4">
                  <p:embed/>
                  <p:pic>
                    <p:nvPicPr>
                      <p:cNvPr id="59399"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9075" y="4375150"/>
                        <a:ext cx="15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9400" name="Picture 18" descr="28-2"/>
          <p:cNvPicPr>
            <a:picLocks noChangeAspect="1" noChangeArrowheads="1"/>
          </p:cNvPicPr>
          <p:nvPr/>
        </p:nvPicPr>
        <p:blipFill>
          <a:blip r:embed="rId9">
            <a:extLst>
              <a:ext uri="{28A0092B-C50C-407E-A947-70E740481C1C}">
                <a14:useLocalDpi xmlns:a14="http://schemas.microsoft.com/office/drawing/2010/main" val="0"/>
              </a:ext>
            </a:extLst>
          </a:blip>
          <a:srcRect r="13918"/>
          <a:stretch>
            <a:fillRect/>
          </a:stretch>
        </p:blipFill>
        <p:spPr bwMode="auto">
          <a:xfrm>
            <a:off x="455843" y="5113337"/>
            <a:ext cx="70548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20" descr="p7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1513" y="3187700"/>
            <a:ext cx="2754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4957168" y="3115511"/>
            <a:ext cx="1765987" cy="807915"/>
          </a:xfrm>
          <a:prstGeom prst="rect">
            <a:avLst/>
          </a:prstGeom>
          <a:blipFill rotWithShape="1">
            <a:blip r:embed="rId11"/>
            <a:stretch>
              <a:fillRect l="-3627" t="-7345"/>
            </a:stretch>
          </a:blipFill>
        </p:spPr>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sz="1351" b="0" i="0" u="none" strike="noStrike" kern="1200" cap="none" spc="0" normalizeH="0" baseline="0" noProof="0">
                <a:ln>
                  <a:noFill/>
                </a:ln>
                <a:noFill/>
                <a:effectLst/>
                <a:uLnTx/>
                <a:uFillTx/>
                <a:latin typeface="Comic Sans MS"/>
                <a:ea typeface="Osaka"/>
              </a:rPr>
              <a:t> </a:t>
            </a:r>
          </a:p>
        </p:txBody>
      </p:sp>
    </p:spTree>
    <p:extLst>
      <p:ext uri="{BB962C8B-B14F-4D97-AF65-F5344CB8AC3E}">
        <p14:creationId xmlns:p14="http://schemas.microsoft.com/office/powerpoint/2010/main" val="186004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0000"/>
                </a:solidFill>
              </a:rPr>
              <a:t>28-2 Force between Two Parallel Wires</a:t>
            </a:r>
            <a:endParaRPr lang="en-US" dirty="0"/>
          </a:p>
        </p:txBody>
      </p:sp>
      <p:sp>
        <p:nvSpPr>
          <p:cNvPr id="3" name="Rectangle 2"/>
          <p:cNvSpPr/>
          <p:nvPr/>
        </p:nvSpPr>
        <p:spPr>
          <a:xfrm>
            <a:off x="1810211" y="5921428"/>
            <a:ext cx="857157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hlinkClick r:id="rId2"/>
              </a:rPr>
              <a:t>https://www.youtube.com/watch?v=DEgxjuOx8R4</a:t>
            </a:r>
            <a:endParaRPr kumimoji="0" lang="en-US" sz="2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p:txBody>
      </p:sp>
      <p:pic>
        <p:nvPicPr>
          <p:cNvPr id="6" name="Picture 5"/>
          <p:cNvPicPr>
            <a:picLocks noChangeAspect="1"/>
          </p:cNvPicPr>
          <p:nvPr/>
        </p:nvPicPr>
        <p:blipFill rotWithShape="1">
          <a:blip r:embed="rId3"/>
          <a:srcRect l="10540" t="47761" r="23100" b="16765"/>
          <a:stretch/>
        </p:blipFill>
        <p:spPr>
          <a:xfrm>
            <a:off x="1560900" y="2032000"/>
            <a:ext cx="7464567" cy="3497514"/>
          </a:xfrm>
          <a:prstGeom prst="rect">
            <a:avLst/>
          </a:prstGeom>
        </p:spPr>
      </p:pic>
    </p:spTree>
    <p:extLst>
      <p:ext uri="{BB962C8B-B14F-4D97-AF65-F5344CB8AC3E}">
        <p14:creationId xmlns:p14="http://schemas.microsoft.com/office/powerpoint/2010/main" val="348429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1000126" y="2032730"/>
            <a:ext cx="645318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The forces on opposite sides of a current loop will be equal and opposite (if the field is uniform and the loop is symmetric), but there may be a torque.</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The magnitude of the torque is given by</a:t>
            </a:r>
          </a:p>
        </p:txBody>
      </p:sp>
      <p:sp>
        <p:nvSpPr>
          <p:cNvPr id="77827" name="Rectangle 9"/>
          <p:cNvSpPr>
            <a:spLocks noGrp="1" noChangeArrowheads="1"/>
          </p:cNvSpPr>
          <p:nvPr>
            <p:ph type="title" idx="4294967295"/>
          </p:nvPr>
        </p:nvSpPr>
        <p:spPr>
          <a:xfrm>
            <a:off x="1524000" y="298450"/>
            <a:ext cx="6115050" cy="914400"/>
          </a:xfrm>
        </p:spPr>
        <p:txBody>
          <a:bodyPr/>
          <a:lstStyle/>
          <a:p>
            <a:pPr eaLnBrk="1" hangingPunct="1"/>
            <a:r>
              <a:rPr lang="en-US" altLang="en-US"/>
              <a:t>27-5 Torque on a Current Loop; Magnetic Dipole Moment</a:t>
            </a:r>
          </a:p>
        </p:txBody>
      </p:sp>
      <p:pic>
        <p:nvPicPr>
          <p:cNvPr id="77828" name="Picture 12" descr="Figure_27_22"/>
          <p:cNvPicPr>
            <a:picLocks noChangeAspect="1" noChangeArrowheads="1"/>
          </p:cNvPicPr>
          <p:nvPr/>
        </p:nvPicPr>
        <p:blipFill>
          <a:blip r:embed="rId4">
            <a:extLst>
              <a:ext uri="{28A0092B-C50C-407E-A947-70E740481C1C}">
                <a14:useLocalDpi xmlns:a14="http://schemas.microsoft.com/office/drawing/2010/main" val="0"/>
              </a:ext>
            </a:extLst>
          </a:blip>
          <a:srcRect b="2547"/>
          <a:stretch>
            <a:fillRect/>
          </a:stretch>
        </p:blipFill>
        <p:spPr bwMode="auto">
          <a:xfrm>
            <a:off x="8186737" y="1424784"/>
            <a:ext cx="2757488" cy="495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13"/>
          <p:cNvSpPr>
            <a:spLocks noChangeArrowheads="1"/>
          </p:cNvSpPr>
          <p:nvPr/>
        </p:nvSpPr>
        <p:spPr bwMode="auto">
          <a:xfrm>
            <a:off x="7734300" y="3390900"/>
            <a:ext cx="171450" cy="171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Osaka"/>
              <a:cs typeface="Osaka"/>
            </a:endParaRPr>
          </a:p>
        </p:txBody>
      </p:sp>
      <p:sp>
        <p:nvSpPr>
          <p:cNvPr id="77830" name="Rectangle 14"/>
          <p:cNvSpPr>
            <a:spLocks noChangeArrowheads="1"/>
          </p:cNvSpPr>
          <p:nvPr/>
        </p:nvSpPr>
        <p:spPr bwMode="auto">
          <a:xfrm>
            <a:off x="7735888" y="4362450"/>
            <a:ext cx="171450" cy="171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Osaka"/>
              <a:cs typeface="Osaka"/>
            </a:endParaRPr>
          </a:p>
        </p:txBody>
      </p:sp>
      <p:sp>
        <p:nvSpPr>
          <p:cNvPr id="77831" name="Rectangle 15"/>
          <p:cNvSpPr>
            <a:spLocks noChangeArrowheads="1"/>
          </p:cNvSpPr>
          <p:nvPr/>
        </p:nvSpPr>
        <p:spPr bwMode="auto">
          <a:xfrm>
            <a:off x="7724775" y="5629275"/>
            <a:ext cx="171450" cy="171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Osaka"/>
              <a:cs typeface="Osaka"/>
            </a:endParaRPr>
          </a:p>
        </p:txBody>
      </p:sp>
      <p:graphicFrame>
        <p:nvGraphicFramePr>
          <p:cNvPr id="77832" name="Object 1"/>
          <p:cNvGraphicFramePr>
            <a:graphicFrameLocks noChangeAspect="1"/>
          </p:cNvGraphicFramePr>
          <p:nvPr/>
        </p:nvGraphicFramePr>
        <p:xfrm>
          <a:off x="1662545" y="4367213"/>
          <a:ext cx="3498418" cy="527050"/>
        </p:xfrm>
        <a:graphic>
          <a:graphicData uri="http://schemas.openxmlformats.org/presentationml/2006/ole">
            <mc:AlternateContent xmlns:mc="http://schemas.openxmlformats.org/markup-compatibility/2006">
              <mc:Choice xmlns:v="urn:schemas-microsoft-com:vml" Requires="v">
                <p:oleObj spid="_x0000_s1032" name="Equation" r:id="rId5" imgW="987120" imgH="164520" progId="Equation.DSMT4">
                  <p:embed/>
                </p:oleObj>
              </mc:Choice>
              <mc:Fallback>
                <p:oleObj name="Equation" r:id="rId5" imgW="987120" imgH="164520" progId="Equation.DSMT4">
                  <p:embed/>
                  <p:pic>
                    <p:nvPicPr>
                      <p:cNvPr id="7783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2545" y="4367213"/>
                        <a:ext cx="3498418" cy="527050"/>
                      </a:xfrm>
                      <a:prstGeom prst="rect">
                        <a:avLst/>
                      </a:prstGeom>
                      <a:noFill/>
                      <a:ln>
                        <a:noFill/>
                      </a:ln>
                    </p:spPr>
                  </p:pic>
                </p:oleObj>
              </mc:Fallback>
            </mc:AlternateContent>
          </a:graphicData>
        </a:graphic>
      </p:graphicFrame>
      <p:sp>
        <p:nvSpPr>
          <p:cNvPr id="77833" name="TextBox 1"/>
          <p:cNvSpPr txBox="1">
            <a:spLocks noChangeArrowheads="1"/>
          </p:cNvSpPr>
          <p:nvPr/>
        </p:nvSpPr>
        <p:spPr bwMode="auto">
          <a:xfrm>
            <a:off x="2433638" y="5175250"/>
            <a:ext cx="3811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defRPr>
                <a:solidFill>
                  <a:schemeClr val="tx1"/>
                </a:solidFill>
                <a:latin typeface="Comic Sans MS" panose="030F0702030302020204" pitchFamily="66" charset="0"/>
                <a:ea typeface="MS PGothic" panose="020B0600070205080204" pitchFamily="34" charset="-128"/>
              </a:defRPr>
            </a:lvl1pPr>
            <a:lvl2pPr marL="742950" indent="-285750" defTabSz="684213">
              <a:defRPr>
                <a:solidFill>
                  <a:schemeClr val="tx1"/>
                </a:solidFill>
                <a:latin typeface="Comic Sans MS" panose="030F0702030302020204" pitchFamily="66" charset="0"/>
                <a:ea typeface="MS PGothic" panose="020B0600070205080204" pitchFamily="34" charset="-128"/>
              </a:defRPr>
            </a:lvl2pPr>
            <a:lvl3pPr marL="1143000" indent="-228600" defTabSz="684213">
              <a:defRPr>
                <a:solidFill>
                  <a:schemeClr val="tx1"/>
                </a:solidFill>
                <a:latin typeface="Comic Sans MS" panose="030F0702030302020204" pitchFamily="66" charset="0"/>
                <a:ea typeface="MS PGothic" panose="020B0600070205080204" pitchFamily="34" charset="-128"/>
              </a:defRPr>
            </a:lvl3pPr>
            <a:lvl4pPr marL="1600200" indent="-228600" defTabSz="684213">
              <a:defRPr>
                <a:solidFill>
                  <a:schemeClr val="tx1"/>
                </a:solidFill>
                <a:latin typeface="Comic Sans MS" panose="030F0702030302020204" pitchFamily="66" charset="0"/>
                <a:ea typeface="MS PGothic" panose="020B0600070205080204" pitchFamily="34" charset="-128"/>
              </a:defRPr>
            </a:lvl4pPr>
            <a:lvl5pPr marL="2057400" indent="-228600" defTabSz="684213">
              <a:defRPr>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224B50"/>
                </a:solidFill>
                <a:effectLst/>
                <a:uLnTx/>
                <a:uFillTx/>
                <a:latin typeface="Comic Sans MS" panose="030F0702030302020204" pitchFamily="66" charset="0"/>
                <a:ea typeface="Osaka"/>
                <a:cs typeface="Osaka"/>
              </a:rPr>
              <a:t>N :number of loops</a:t>
            </a: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224B50"/>
                </a:solidFill>
                <a:effectLst/>
                <a:uLnTx/>
                <a:uFillTx/>
                <a:latin typeface="Comic Sans MS" panose="030F0702030302020204" pitchFamily="66" charset="0"/>
                <a:ea typeface="Osaka"/>
                <a:cs typeface="Osaka"/>
              </a:rPr>
              <a:t>A : Area of the coil</a:t>
            </a: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a:ln>
                  <a:noFill/>
                </a:ln>
                <a:solidFill>
                  <a:srgbClr val="224B50"/>
                </a:solidFill>
                <a:effectLst/>
                <a:uLnTx/>
                <a:uFillTx/>
                <a:latin typeface="Comic Sans MS" panose="030F0702030302020204" pitchFamily="66" charset="0"/>
                <a:ea typeface="Osaka"/>
                <a:cs typeface="Osaka"/>
              </a:rPr>
              <a:t>Θ</a:t>
            </a:r>
            <a:r>
              <a:rPr kumimoji="0" lang="en-US" altLang="en-US" sz="1800" b="1" i="0" u="none" strike="noStrike" kern="1200" cap="none" spc="0" normalizeH="0" baseline="0" noProof="0">
                <a:ln>
                  <a:noFill/>
                </a:ln>
                <a:solidFill>
                  <a:srgbClr val="224B50"/>
                </a:solidFill>
                <a:effectLst/>
                <a:uLnTx/>
                <a:uFillTx/>
                <a:latin typeface="Comic Sans MS" panose="030F0702030302020204" pitchFamily="66" charset="0"/>
                <a:ea typeface="Osaka"/>
                <a:cs typeface="Osaka"/>
              </a:rPr>
              <a:t>: angle between B and the coil</a:t>
            </a:r>
          </a:p>
        </p:txBody>
      </p:sp>
    </p:spTree>
    <p:extLst>
      <p:ext uri="{BB962C8B-B14F-4D97-AF65-F5344CB8AC3E}">
        <p14:creationId xmlns:p14="http://schemas.microsoft.com/office/powerpoint/2010/main" val="3296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nvSpPr>
        <p:spPr bwMode="auto">
          <a:xfrm>
            <a:off x="1847850" y="2241550"/>
            <a:ext cx="8080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The quantity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NIA</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 is called the </a:t>
            </a: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Osaka"/>
                <a:cs typeface="Osaka"/>
              </a:rPr>
              <a:t>magnetic dipole moment, </a:t>
            </a:r>
            <a:r>
              <a:rPr kumimoji="0" lang="el-GR" altLang="en-US" sz="21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Times New Roman" panose="02020603050405020304" pitchFamily="18" charset="0"/>
              </a:rPr>
              <a:t>μ</a:t>
            </a: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Times New Roman" panose="02020603050405020304" pitchFamily="18" charset="0"/>
              </a:rPr>
              <a:t>:</a:t>
            </a:r>
          </a:p>
        </p:txBody>
      </p:sp>
      <p:sp>
        <p:nvSpPr>
          <p:cNvPr id="79875" name="Rectangle 8"/>
          <p:cNvSpPr>
            <a:spLocks noGrp="1" noChangeArrowheads="1"/>
          </p:cNvSpPr>
          <p:nvPr>
            <p:ph type="title" idx="4294967295"/>
          </p:nvPr>
        </p:nvSpPr>
        <p:spPr>
          <a:xfrm>
            <a:off x="1524000" y="153988"/>
            <a:ext cx="6115050" cy="914400"/>
          </a:xfrm>
        </p:spPr>
        <p:txBody>
          <a:bodyPr/>
          <a:lstStyle/>
          <a:p>
            <a:pPr eaLnBrk="1" hangingPunct="1"/>
            <a:r>
              <a:rPr lang="en-US" altLang="en-US"/>
              <a:t>27-5 Torque on a Current Loop; Magnetic Dipole Moment</a:t>
            </a:r>
          </a:p>
        </p:txBody>
      </p:sp>
      <p:sp>
        <p:nvSpPr>
          <p:cNvPr id="79876" name="Text Box 10"/>
          <p:cNvSpPr txBox="1">
            <a:spLocks noChangeArrowheads="1"/>
          </p:cNvSpPr>
          <p:nvPr/>
        </p:nvSpPr>
        <p:spPr bwMode="auto">
          <a:xfrm>
            <a:off x="1847850" y="3657600"/>
            <a:ext cx="8280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Osaka"/>
                <a:cs typeface="Osaka"/>
              </a:rPr>
              <a:t>The potential energy </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of the loop depends on its orientation in the field:</a:t>
            </a:r>
          </a:p>
        </p:txBody>
      </p:sp>
      <p:pic>
        <p:nvPicPr>
          <p:cNvPr id="79877" name="Picture 12" descr="27-10"/>
          <p:cNvPicPr>
            <a:picLocks noChangeAspect="1" noChangeArrowheads="1"/>
          </p:cNvPicPr>
          <p:nvPr/>
        </p:nvPicPr>
        <p:blipFill>
          <a:blip r:embed="rId2">
            <a:extLst>
              <a:ext uri="{28A0092B-C50C-407E-A947-70E740481C1C}">
                <a14:useLocalDpi xmlns:a14="http://schemas.microsoft.com/office/drawing/2010/main" val="0"/>
              </a:ext>
            </a:extLst>
          </a:blip>
          <a:srcRect r="79430"/>
          <a:stretch>
            <a:fillRect/>
          </a:stretch>
        </p:blipFill>
        <p:spPr bwMode="auto">
          <a:xfrm>
            <a:off x="4629150" y="2767013"/>
            <a:ext cx="24765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3" descr="27-12"/>
          <p:cNvPicPr>
            <a:picLocks noChangeAspect="1" noChangeArrowheads="1"/>
          </p:cNvPicPr>
          <p:nvPr/>
        </p:nvPicPr>
        <p:blipFill>
          <a:blip r:embed="rId3">
            <a:extLst>
              <a:ext uri="{28A0092B-C50C-407E-A947-70E740481C1C}">
                <a14:useLocalDpi xmlns:a14="http://schemas.microsoft.com/office/drawing/2010/main" val="0"/>
              </a:ext>
            </a:extLst>
          </a:blip>
          <a:srcRect r="55533"/>
          <a:stretch>
            <a:fillRect/>
          </a:stretch>
        </p:blipFill>
        <p:spPr bwMode="auto">
          <a:xfrm>
            <a:off x="3636963" y="4632325"/>
            <a:ext cx="48593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76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title" idx="4294967295"/>
          </p:nvPr>
        </p:nvSpPr>
        <p:spPr>
          <a:xfrm>
            <a:off x="1524000" y="242888"/>
            <a:ext cx="6115050" cy="914400"/>
          </a:xfrm>
        </p:spPr>
        <p:txBody>
          <a:bodyPr/>
          <a:lstStyle/>
          <a:p>
            <a:pPr eaLnBrk="1" hangingPunct="1"/>
            <a:r>
              <a:rPr lang="en-US" altLang="en-US"/>
              <a:t>27-5 Torque on a Current Loop; Magnetic Dipole Moment</a:t>
            </a:r>
          </a:p>
        </p:txBody>
      </p:sp>
      <p:sp>
        <p:nvSpPr>
          <p:cNvPr id="80899" name="Text Box 6"/>
          <p:cNvSpPr txBox="1">
            <a:spLocks noChangeArrowheads="1"/>
          </p:cNvSpPr>
          <p:nvPr/>
        </p:nvSpPr>
        <p:spPr bwMode="auto">
          <a:xfrm>
            <a:off x="989215" y="2320925"/>
            <a:ext cx="10573789"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Example 27-11: Torque on a coil.</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A circular coil of wire has a diameter of 20.0 cm and contains 10 loops. The current in each loop is 3.00 A, and the coil is placed in a 2.00-T external magnetic field. Determine the maximum and minimum torque exerted on the coil by the field.</a:t>
            </a:r>
          </a:p>
        </p:txBody>
      </p:sp>
      <p:sp>
        <p:nvSpPr>
          <p:cNvPr id="2" name="TextBox 1"/>
          <p:cNvSpPr txBox="1"/>
          <p:nvPr/>
        </p:nvSpPr>
        <p:spPr>
          <a:xfrm>
            <a:off x="2174240" y="4978400"/>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9088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B0EE86-DDD8-4356-853A-7E44FCF75AC0}"/>
              </a:ext>
            </a:extLst>
          </p:cNvPr>
          <p:cNvPicPr>
            <a:picLocks noChangeAspect="1"/>
          </p:cNvPicPr>
          <p:nvPr/>
        </p:nvPicPr>
        <p:blipFill>
          <a:blip r:embed="rId2"/>
          <a:stretch>
            <a:fillRect/>
          </a:stretch>
        </p:blipFill>
        <p:spPr>
          <a:xfrm>
            <a:off x="1820411" y="1828801"/>
            <a:ext cx="7382312" cy="4152550"/>
          </a:xfrm>
          <a:prstGeom prst="rect">
            <a:avLst/>
          </a:prstGeom>
        </p:spPr>
      </p:pic>
      <p:sp>
        <p:nvSpPr>
          <p:cNvPr id="3" name="Rectangle 2">
            <a:extLst>
              <a:ext uri="{FF2B5EF4-FFF2-40B4-BE49-F238E27FC236}">
                <a16:creationId xmlns:a16="http://schemas.microsoft.com/office/drawing/2014/main" id="{FA11DFF6-10FC-492A-AF4A-789D3A5407AC}"/>
              </a:ext>
            </a:extLst>
          </p:cNvPr>
          <p:cNvSpPr/>
          <p:nvPr/>
        </p:nvSpPr>
        <p:spPr>
          <a:xfrm>
            <a:off x="2075249" y="6247593"/>
            <a:ext cx="56925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https://www.youtube.com/watch?v=WV2gul2SQNc</a:t>
            </a:r>
          </a:p>
        </p:txBody>
      </p:sp>
      <p:sp>
        <p:nvSpPr>
          <p:cNvPr id="4" name="Rectangle 3">
            <a:extLst>
              <a:ext uri="{FF2B5EF4-FFF2-40B4-BE49-F238E27FC236}">
                <a16:creationId xmlns:a16="http://schemas.microsoft.com/office/drawing/2014/main" id="{3E92808C-5E5E-4A57-B844-44466ECF9958}"/>
              </a:ext>
            </a:extLst>
          </p:cNvPr>
          <p:cNvSpPr/>
          <p:nvPr/>
        </p:nvSpPr>
        <p:spPr>
          <a:xfrm>
            <a:off x="2561439" y="102468"/>
            <a:ext cx="6096000" cy="101566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000" b="0" i="0" u="none" strike="noStrike" kern="0" cap="none" spc="0" normalizeH="0" baseline="0" noProof="0" dirty="0">
                <a:ln>
                  <a:noFill/>
                </a:ln>
                <a:solidFill>
                  <a:srgbClr val="000000"/>
                </a:solidFill>
                <a:effectLst/>
                <a:uLnTx/>
                <a:uFillTx/>
                <a:latin typeface="Comic Sans MS"/>
                <a:ea typeface="MS PGothic" pitchFamily="34" charset="-128"/>
              </a:rPr>
              <a:t>27-6 Applications: Motors, Loudspeakers, Galvanometers</a:t>
            </a:r>
            <a:endParaRPr kumimoji="0" lang="en-US" sz="18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13939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8" descr="Figure_27_23"/>
          <p:cNvPicPr>
            <a:picLocks noChangeAspect="1" noChangeArrowheads="1"/>
          </p:cNvPicPr>
          <p:nvPr/>
        </p:nvPicPr>
        <p:blipFill>
          <a:blip r:embed="rId3">
            <a:extLst>
              <a:ext uri="{28A0092B-C50C-407E-A947-70E740481C1C}">
                <a14:useLocalDpi xmlns:a14="http://schemas.microsoft.com/office/drawing/2010/main" val="0"/>
              </a:ext>
            </a:extLst>
          </a:blip>
          <a:srcRect b="2068"/>
          <a:stretch>
            <a:fillRect/>
          </a:stretch>
        </p:blipFill>
        <p:spPr bwMode="auto">
          <a:xfrm>
            <a:off x="1312372" y="2895903"/>
            <a:ext cx="28575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9" descr="Figure_27_24"/>
          <p:cNvPicPr>
            <a:picLocks noChangeAspect="1" noChangeArrowheads="1"/>
          </p:cNvPicPr>
          <p:nvPr/>
        </p:nvPicPr>
        <p:blipFill>
          <a:blip r:embed="rId4">
            <a:extLst>
              <a:ext uri="{28A0092B-C50C-407E-A947-70E740481C1C}">
                <a14:useLocalDpi xmlns:a14="http://schemas.microsoft.com/office/drawing/2010/main" val="0"/>
              </a:ext>
            </a:extLst>
          </a:blip>
          <a:srcRect b="2756"/>
          <a:stretch>
            <a:fillRect/>
          </a:stretch>
        </p:blipFill>
        <p:spPr bwMode="auto">
          <a:xfrm>
            <a:off x="5410662" y="2895903"/>
            <a:ext cx="331628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4"/>
          <p:cNvSpPr>
            <a:spLocks noGrp="1" noChangeArrowheads="1"/>
          </p:cNvSpPr>
          <p:nvPr>
            <p:ph type="title" idx="4294967295"/>
          </p:nvPr>
        </p:nvSpPr>
        <p:spPr>
          <a:xfrm>
            <a:off x="1524000" y="84138"/>
            <a:ext cx="6172200" cy="971550"/>
          </a:xfrm>
        </p:spPr>
        <p:txBody>
          <a:bodyPr/>
          <a:lstStyle/>
          <a:p>
            <a:pPr eaLnBrk="1" hangingPunct="1"/>
            <a:r>
              <a:rPr lang="en-US" altLang="en-US" dirty="0"/>
              <a:t>27-6 Applications: Motors, Loudspeakers, Galvanometers</a:t>
            </a:r>
          </a:p>
        </p:txBody>
      </p:sp>
      <p:sp>
        <p:nvSpPr>
          <p:cNvPr id="82949" name="Text Box 5"/>
          <p:cNvSpPr txBox="1">
            <a:spLocks noChangeArrowheads="1"/>
          </p:cNvSpPr>
          <p:nvPr/>
        </p:nvSpPr>
        <p:spPr bwMode="auto">
          <a:xfrm>
            <a:off x="645332" y="1802606"/>
            <a:ext cx="10277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An electric motor uses the torque on a current loop in a magnetic field to turn magnetic energy into kinetic energy. </a:t>
            </a:r>
          </a:p>
        </p:txBody>
      </p:sp>
      <p:sp>
        <p:nvSpPr>
          <p:cNvPr id="2" name="TextBox 1"/>
          <p:cNvSpPr txBox="1"/>
          <p:nvPr/>
        </p:nvSpPr>
        <p:spPr>
          <a:xfrm>
            <a:off x="1722847" y="5717833"/>
            <a:ext cx="8746305"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https://www.youtube.com/watch?v=WV2gul2SQNc</a:t>
            </a:r>
          </a:p>
        </p:txBody>
      </p:sp>
    </p:spTree>
    <p:extLst>
      <p:ext uri="{BB962C8B-B14F-4D97-AF65-F5344CB8AC3E}">
        <p14:creationId xmlns:p14="http://schemas.microsoft.com/office/powerpoint/2010/main" val="138424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524000" y="200025"/>
            <a:ext cx="6172200" cy="971550"/>
          </a:xfrm>
        </p:spPr>
        <p:txBody>
          <a:bodyPr/>
          <a:lstStyle/>
          <a:p>
            <a:pPr eaLnBrk="1" hangingPunct="1"/>
            <a:r>
              <a:rPr lang="en-US" altLang="en-US"/>
              <a:t>27-6 Applications: Motors, Loudspeakers, Galvanometers</a:t>
            </a:r>
          </a:p>
        </p:txBody>
      </p:sp>
      <p:sp>
        <p:nvSpPr>
          <p:cNvPr id="21507" name="Text Box 3"/>
          <p:cNvSpPr txBox="1">
            <a:spLocks noRot="1" noChangeAspect="1" noMove="1" noResize="1" noEditPoints="1" noAdjustHandles="1" noChangeArrowheads="1" noChangeShapeType="1" noTextEdit="1"/>
          </p:cNvSpPr>
          <p:nvPr/>
        </p:nvSpPr>
        <p:spPr bwMode="auto">
          <a:xfrm>
            <a:off x="1047405" y="2426282"/>
            <a:ext cx="6467998" cy="2329292"/>
          </a:xfrm>
          <a:prstGeom prst="rect">
            <a:avLst/>
          </a:prstGeom>
          <a:blipFill>
            <a:blip r:embed="rId3"/>
            <a:stretch>
              <a:fillRect l="-1131" t="-1571" b="-4188"/>
            </a:stretch>
          </a:blipFill>
          <a:ln>
            <a:noFill/>
          </a:ln>
          <a:extLst>
            <a:ext uri="{909E8E84-426E-40dd-AFC4-6F175D3DCCD1}"/>
            <a:ext uri="{91240B29-F687-4f45-9708-019B960494DF}"/>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omic Sans MS" panose="030F0702030302020204" pitchFamily="66" charset="0"/>
                <a:ea typeface="ＭＳ Ｐゴシック"/>
              </a:rPr>
              <a:t> </a:t>
            </a:r>
          </a:p>
        </p:txBody>
      </p:sp>
      <p:pic>
        <p:nvPicPr>
          <p:cNvPr id="84996" name="Picture 5" descr="Figure_27_26"/>
          <p:cNvPicPr>
            <a:picLocks noChangeAspect="1" noChangeArrowheads="1"/>
          </p:cNvPicPr>
          <p:nvPr/>
        </p:nvPicPr>
        <p:blipFill>
          <a:blip r:embed="rId4">
            <a:extLst>
              <a:ext uri="{28A0092B-C50C-407E-A947-70E740481C1C}">
                <a14:useLocalDpi xmlns:a14="http://schemas.microsoft.com/office/drawing/2010/main" val="0"/>
              </a:ext>
            </a:extLst>
          </a:blip>
          <a:srcRect b="2547"/>
          <a:stretch>
            <a:fillRect/>
          </a:stretch>
        </p:blipFill>
        <p:spPr bwMode="auto">
          <a:xfrm>
            <a:off x="7444876" y="685800"/>
            <a:ext cx="2850832" cy="61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4997" name="Straight Arrow Connector 2"/>
          <p:cNvCxnSpPr>
            <a:cxnSpLocks noChangeShapeType="1"/>
          </p:cNvCxnSpPr>
          <p:nvPr/>
        </p:nvCxnSpPr>
        <p:spPr bwMode="auto">
          <a:xfrm>
            <a:off x="8509000" y="3305175"/>
            <a:ext cx="327025" cy="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4998" name="Straight Arrow Connector 7"/>
          <p:cNvCxnSpPr>
            <a:cxnSpLocks noChangeShapeType="1"/>
          </p:cNvCxnSpPr>
          <p:nvPr/>
        </p:nvCxnSpPr>
        <p:spPr bwMode="auto">
          <a:xfrm>
            <a:off x="8543267" y="4121532"/>
            <a:ext cx="327025" cy="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 name="TextBox 4"/>
          <p:cNvSpPr txBox="1">
            <a:spLocks noRot="1" noChangeAspect="1" noMove="1" noResize="1" noEditPoints="1" noAdjustHandles="1" noChangeArrowheads="1" noChangeShapeType="1" noTextEdit="1"/>
          </p:cNvSpPr>
          <p:nvPr/>
        </p:nvSpPr>
        <p:spPr>
          <a:xfrm>
            <a:off x="8706362" y="3081160"/>
            <a:ext cx="403700" cy="402931"/>
          </a:xfrm>
          <a:prstGeom prst="rect">
            <a:avLst/>
          </a:prstGeom>
          <a:blipFill>
            <a:blip r:embed="rId5"/>
            <a:stretch>
              <a:fillRect/>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omic Sans MS" panose="030F0702030302020204" pitchFamily="66" charset="0"/>
                <a:ea typeface="ＭＳ Ｐゴシック"/>
              </a:rPr>
              <a:t> </a:t>
            </a:r>
          </a:p>
        </p:txBody>
      </p:sp>
      <p:sp>
        <p:nvSpPr>
          <p:cNvPr id="6" name="Rectangle 5"/>
          <p:cNvSpPr>
            <a:spLocks noRot="1" noChangeAspect="1" noMove="1" noResize="1" noEditPoints="1" noAdjustHandles="1" noChangeArrowheads="1" noChangeShapeType="1" noTextEdit="1"/>
          </p:cNvSpPr>
          <p:nvPr/>
        </p:nvSpPr>
        <p:spPr>
          <a:xfrm>
            <a:off x="8669756" y="3718601"/>
            <a:ext cx="401072" cy="402931"/>
          </a:xfrm>
          <a:prstGeom prst="rect">
            <a:avLst/>
          </a:prstGeom>
          <a:blipFill>
            <a:blip r:embed="rId6"/>
            <a:stretch>
              <a:fillRect/>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omic Sans MS" panose="030F0702030302020204" pitchFamily="66" charset="0"/>
                <a:ea typeface="ＭＳ Ｐゴシック"/>
              </a:rPr>
              <a:t> </a:t>
            </a:r>
          </a:p>
        </p:txBody>
      </p:sp>
      <p:sp>
        <p:nvSpPr>
          <p:cNvPr id="2" name="TextBox 1"/>
          <p:cNvSpPr txBox="1">
            <a:spLocks noRot="1" noChangeAspect="1" noMove="1" noResize="1" noEditPoints="1" noAdjustHandles="1" noChangeArrowheads="1" noChangeShapeType="1" noTextEdit="1"/>
          </p:cNvSpPr>
          <p:nvPr/>
        </p:nvSpPr>
        <p:spPr>
          <a:xfrm>
            <a:off x="3564294" y="5215812"/>
            <a:ext cx="2300438" cy="656655"/>
          </a:xfrm>
          <a:prstGeom prst="rect">
            <a:avLst/>
          </a:prstGeom>
          <a:blipFill>
            <a:blip r:embed="rId7"/>
            <a:stretch>
              <a:fillRect/>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omic Sans MS" panose="030F0702030302020204" pitchFamily="66" charset="0"/>
                <a:ea typeface="MS PGothic" panose="020B0600070205080204" pitchFamily="34" charset="-128"/>
              </a:rPr>
              <a:t> </a:t>
            </a:r>
          </a:p>
        </p:txBody>
      </p:sp>
    </p:spTree>
    <p:extLst>
      <p:ext uri="{BB962C8B-B14F-4D97-AF65-F5344CB8AC3E}">
        <p14:creationId xmlns:p14="http://schemas.microsoft.com/office/powerpoint/2010/main" val="82972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7" descr="Figure_27_27"/>
          <p:cNvPicPr>
            <a:picLocks noChangeAspect="1" noChangeArrowheads="1"/>
          </p:cNvPicPr>
          <p:nvPr/>
        </p:nvPicPr>
        <p:blipFill>
          <a:blip r:embed="rId3">
            <a:extLst>
              <a:ext uri="{28A0092B-C50C-407E-A947-70E740481C1C}">
                <a14:useLocalDpi xmlns:a14="http://schemas.microsoft.com/office/drawing/2010/main" val="0"/>
              </a:ext>
            </a:extLst>
          </a:blip>
          <a:srcRect b="2618"/>
          <a:stretch>
            <a:fillRect/>
          </a:stretch>
        </p:blipFill>
        <p:spPr bwMode="auto">
          <a:xfrm>
            <a:off x="7043103" y="1721484"/>
            <a:ext cx="3889057" cy="485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769938" y="2413000"/>
            <a:ext cx="502443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A galvanometer takes advantage </a:t>
            </a:r>
            <a:r>
              <a:rPr kumimoji="0" lang="en-US" altLang="en-US" sz="2100" b="1" i="0" u="none" strike="noStrike" kern="1200" cap="none" spc="0" normalizeH="0" baseline="0" noProof="0">
                <a:ln>
                  <a:noFill/>
                </a:ln>
                <a:solidFill>
                  <a:srgbClr val="FF0000"/>
                </a:solidFill>
                <a:effectLst/>
                <a:uLnTx/>
                <a:uFillTx/>
                <a:latin typeface="Comic Sans MS" panose="030F0702030302020204" pitchFamily="66" charset="0"/>
                <a:ea typeface="Osaka"/>
                <a:cs typeface="Osaka"/>
              </a:rPr>
              <a:t>of the torque on a current loop to measure current;</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 the spring constant is calibrated so the scale reads in amperes.</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Forces move the spring and make the needle move.</a:t>
            </a:r>
          </a:p>
          <a:p>
            <a:pPr marL="0" marR="0" lvl="0" indent="0" algn="l" defTabSz="684213" rtl="0" eaLnBrk="1" fontAlgn="base" latinLnBrk="0" hangingPunct="1">
              <a:lnSpc>
                <a:spcPct val="100000"/>
              </a:lnSpc>
              <a:spcBef>
                <a:spcPct val="50000"/>
              </a:spcBef>
              <a:spcAft>
                <a:spcPct val="0"/>
              </a:spcAft>
              <a:buClrTx/>
              <a:buSzTx/>
              <a:buFontTx/>
              <a:buNone/>
              <a:tabLst/>
              <a:defRPr/>
            </a:pPr>
            <a:endPar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endParaRPr>
          </a:p>
        </p:txBody>
      </p:sp>
      <p:sp>
        <p:nvSpPr>
          <p:cNvPr id="87044" name="Rectangle 5"/>
          <p:cNvSpPr>
            <a:spLocks noGrp="1" noChangeArrowheads="1"/>
          </p:cNvSpPr>
          <p:nvPr>
            <p:ph type="title" idx="4294967295"/>
          </p:nvPr>
        </p:nvSpPr>
        <p:spPr>
          <a:xfrm>
            <a:off x="1524000" y="300038"/>
            <a:ext cx="6172200" cy="1085850"/>
          </a:xfrm>
        </p:spPr>
        <p:txBody>
          <a:bodyPr/>
          <a:lstStyle/>
          <a:p>
            <a:pPr eaLnBrk="1" hangingPunct="1"/>
            <a:r>
              <a:rPr lang="en-US" altLang="en-US"/>
              <a:t>27-6 Applications: Motors, Loudspeakers, Galvanometers</a:t>
            </a:r>
          </a:p>
        </p:txBody>
      </p:sp>
    </p:spTree>
    <p:extLst>
      <p:ext uri="{BB962C8B-B14F-4D97-AF65-F5344CB8AC3E}">
        <p14:creationId xmlns:p14="http://schemas.microsoft.com/office/powerpoint/2010/main" val="394676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5405" y="5961013"/>
            <a:ext cx="5668539"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hlinkClick r:id="rId2"/>
              </a:rPr>
              <a:t>https://www.youtube.com/watch?v=Z06W_PutPuQ</a:t>
            </a:r>
            <a:endPar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 name="Title 2"/>
          <p:cNvSpPr>
            <a:spLocks noGrp="1"/>
          </p:cNvSpPr>
          <p:nvPr>
            <p:ph type="title"/>
          </p:nvPr>
        </p:nvSpPr>
        <p:spPr/>
        <p:txBody>
          <a:bodyPr/>
          <a:lstStyle/>
          <a:p>
            <a:r>
              <a:rPr lang="en-US" altLang="en-US" dirty="0">
                <a:solidFill>
                  <a:srgbClr val="000000"/>
                </a:solidFill>
              </a:rPr>
              <a:t>28-1 Magnetic Field Due to a Straight Wire</a:t>
            </a:r>
            <a:endParaRPr lang="en-US" dirty="0"/>
          </a:p>
        </p:txBody>
      </p:sp>
      <p:sp>
        <p:nvSpPr>
          <p:cNvPr id="4" name="TextBox 3"/>
          <p:cNvSpPr txBox="1"/>
          <p:nvPr/>
        </p:nvSpPr>
        <p:spPr>
          <a:xfrm>
            <a:off x="1442343" y="1853740"/>
            <a:ext cx="859241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This video shows the direction of the magnetic field, with the right hand rule </a:t>
            </a:r>
          </a:p>
        </p:txBody>
      </p:sp>
      <p:pic>
        <p:nvPicPr>
          <p:cNvPr id="6" name="Picture 5"/>
          <p:cNvPicPr>
            <a:picLocks noChangeAspect="1"/>
          </p:cNvPicPr>
          <p:nvPr/>
        </p:nvPicPr>
        <p:blipFill rotWithShape="1">
          <a:blip r:embed="rId3"/>
          <a:srcRect l="5799" t="16659" r="27897" b="16592"/>
          <a:stretch/>
        </p:blipFill>
        <p:spPr>
          <a:xfrm>
            <a:off x="3050772" y="2352501"/>
            <a:ext cx="5769032" cy="3266903"/>
          </a:xfrm>
          <a:prstGeom prst="rect">
            <a:avLst/>
          </a:prstGeom>
        </p:spPr>
      </p:pic>
    </p:spTree>
    <p:extLst>
      <p:ext uri="{BB962C8B-B14F-4D97-AF65-F5344CB8AC3E}">
        <p14:creationId xmlns:p14="http://schemas.microsoft.com/office/powerpoint/2010/main" val="3656795158"/>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1035</Words>
  <Application>Microsoft Office PowerPoint</Application>
  <PresentationFormat>Widescreen</PresentationFormat>
  <Paragraphs>73</Paragraphs>
  <Slides>15</Slides>
  <Notes>10</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28" baseType="lpstr">
      <vt:lpstr>MS PGothic</vt:lpstr>
      <vt:lpstr>MS PGothic</vt:lpstr>
      <vt:lpstr>Arial</vt:lpstr>
      <vt:lpstr>Calibri</vt:lpstr>
      <vt:lpstr>Comic Sans MS</vt:lpstr>
      <vt:lpstr>Osaka</vt:lpstr>
      <vt:lpstr>Symbol</vt:lpstr>
      <vt:lpstr>Times New Roman</vt:lpstr>
      <vt:lpstr>1_Blank Presentation</vt:lpstr>
      <vt:lpstr>2_Blank Presentation</vt:lpstr>
      <vt:lpstr>3_Blank Presentation</vt:lpstr>
      <vt:lpstr>4_Blank Presentation</vt:lpstr>
      <vt:lpstr>Equation</vt:lpstr>
      <vt:lpstr>Chapter 28 Sources of Magnetic Field</vt:lpstr>
      <vt:lpstr>27-5 Torque on a Current Loop; Magnetic Dipole Moment</vt:lpstr>
      <vt:lpstr>27-5 Torque on a Current Loop; Magnetic Dipole Moment</vt:lpstr>
      <vt:lpstr>27-5 Torque on a Current Loop; Magnetic Dipole Moment</vt:lpstr>
      <vt:lpstr>PowerPoint Presentation</vt:lpstr>
      <vt:lpstr>27-6 Applications: Motors, Loudspeakers, Galvanometers</vt:lpstr>
      <vt:lpstr>27-6 Applications: Motors, Loudspeakers, Galvanometers</vt:lpstr>
      <vt:lpstr>27-6 Applications: Motors, Loudspeakers, Galvanometers</vt:lpstr>
      <vt:lpstr>28-1 Magnetic Field Due to a Straight Wire</vt:lpstr>
      <vt:lpstr>28-1 Magnetic Field Due to a Straight Wire</vt:lpstr>
      <vt:lpstr>28-1 Magnetic Field Due to a Straight Wire</vt:lpstr>
      <vt:lpstr>28-1 Magnetic Field Due to a Straight Wire</vt:lpstr>
      <vt:lpstr>Problem 9</vt:lpstr>
      <vt:lpstr>28-2 Force between Two Parallel Wires</vt:lpstr>
      <vt:lpstr>28-2 Force between Two Parallel Wires</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28 Sources of Magnetic Field</dc:title>
  <dc:creator>Amir, Fatima Zohra</dc:creator>
  <cp:lastModifiedBy>Amir, Fatima Zohra</cp:lastModifiedBy>
  <cp:revision>6</cp:revision>
  <cp:lastPrinted>2024-03-04T18:01:14Z</cp:lastPrinted>
  <dcterms:created xsi:type="dcterms:W3CDTF">2024-03-04T17:53:59Z</dcterms:created>
  <dcterms:modified xsi:type="dcterms:W3CDTF">2024-03-06T18:08:24Z</dcterms:modified>
</cp:coreProperties>
</file>