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 id="2147483757" r:id="rId8"/>
    <p:sldMasterId id="2147483769" r:id="rId9"/>
  </p:sldMasterIdLst>
  <p:notesMasterIdLst>
    <p:notesMasterId r:id="rId32"/>
  </p:notesMasterIdLst>
  <p:handoutMasterIdLst>
    <p:handoutMasterId r:id="rId33"/>
  </p:handoutMasterIdLst>
  <p:sldIdLst>
    <p:sldId id="292"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5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52D69CAF-A346-409D-8DEA-6308C566DC9D}" type="datetimeFigureOut">
              <a:rPr lang="en-US" smtClean="0"/>
              <a:t>2/21/2024</a:t>
            </a:fld>
            <a:endParaRPr lang="en-US"/>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7F419AD5-D0C8-450B-8C11-CFADDFAF623B}" type="slidenum">
              <a:rPr lang="en-US" smtClean="0"/>
              <a:t>‹#›</a:t>
            </a:fld>
            <a:endParaRPr lang="en-US"/>
          </a:p>
        </p:txBody>
      </p:sp>
    </p:spTree>
    <p:extLst>
      <p:ext uri="{BB962C8B-B14F-4D97-AF65-F5344CB8AC3E}">
        <p14:creationId xmlns:p14="http://schemas.microsoft.com/office/powerpoint/2010/main" val="272431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9A327865-9CD1-4821-AA1E-928C0C7594DC}" type="datetimeFigureOut">
              <a:rPr lang="en-US" smtClean="0"/>
              <a:t>2/21/2024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85E26C8B-1A7C-4A48-8AD3-32882C4D8B6A}" type="slidenum">
              <a:rPr lang="en-US" smtClean="0"/>
              <a:t>‹#›</a:t>
            </a:fld>
            <a:endParaRPr lang="en-US"/>
          </a:p>
        </p:txBody>
      </p:sp>
    </p:spTree>
    <p:extLst>
      <p:ext uri="{BB962C8B-B14F-4D97-AF65-F5344CB8AC3E}">
        <p14:creationId xmlns:p14="http://schemas.microsoft.com/office/powerpoint/2010/main" val="192878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3189">
              <a:defRPr>
                <a:solidFill>
                  <a:schemeClr val="tx1"/>
                </a:solidFill>
                <a:latin typeface="Comic Sans MS" panose="030F0702030302020204" pitchFamily="66" charset="0"/>
                <a:ea typeface="MS PGothic" panose="020B0600070205080204" pitchFamily="34" charset="-128"/>
              </a:defRPr>
            </a:lvl1pPr>
            <a:lvl2pPr marL="896621" indent="-343132" defTabSz="1093189">
              <a:defRPr>
                <a:solidFill>
                  <a:schemeClr val="tx1"/>
                </a:solidFill>
                <a:latin typeface="Comic Sans MS" panose="030F0702030302020204" pitchFamily="66" charset="0"/>
                <a:ea typeface="MS PGothic" panose="020B0600070205080204" pitchFamily="34" charset="-128"/>
              </a:defRPr>
            </a:lvl2pPr>
            <a:lvl3pPr marL="1382868" indent="-272433" defTabSz="1093189">
              <a:defRPr>
                <a:solidFill>
                  <a:schemeClr val="tx1"/>
                </a:solidFill>
                <a:latin typeface="Comic Sans MS" panose="030F0702030302020204" pitchFamily="66" charset="0"/>
                <a:ea typeface="MS PGothic" panose="020B0600070205080204" pitchFamily="34" charset="-128"/>
              </a:defRPr>
            </a:lvl3pPr>
            <a:lvl4pPr marL="1934635" indent="-272433" defTabSz="1093189">
              <a:defRPr>
                <a:solidFill>
                  <a:schemeClr val="tx1"/>
                </a:solidFill>
                <a:latin typeface="Comic Sans MS" panose="030F0702030302020204" pitchFamily="66" charset="0"/>
                <a:ea typeface="MS PGothic" panose="020B0600070205080204" pitchFamily="34" charset="-128"/>
              </a:defRPr>
            </a:lvl4pPr>
            <a:lvl5pPr marL="2488127" indent="-272433" defTabSz="1093189">
              <a:defRPr>
                <a:solidFill>
                  <a:schemeClr val="tx1"/>
                </a:solidFill>
                <a:latin typeface="Comic Sans MS" panose="030F0702030302020204" pitchFamily="66" charset="0"/>
                <a:ea typeface="MS PGothic" panose="020B0600070205080204" pitchFamily="34" charset="-128"/>
              </a:defRPr>
            </a:lvl5pPr>
            <a:lvl6pPr marL="2984718" indent="-272433" defTabSz="109318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81307" indent="-272433" defTabSz="109318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77898" indent="-272433" defTabSz="109318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74489" indent="-272433" defTabSz="109318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41F5779-7ADC-4928-9417-916D3C91534F}"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26 Opener. These MP3 players contain circuits that are dc, at least in part. (The audio signal is ac.) The circuit diagram below shows a possible amplifier circuit for each stereo channel. Although the large triangle is an amplifier chip containing transistors (discussed in Chapter 40), the other circuit elements are ones we have met, resistors and capacitors, and we discuss them in circuits in this Chapter. We also discuss voltmeters and ammeters, and how they are built and used to make measurements.</a:t>
            </a:r>
          </a:p>
        </p:txBody>
      </p:sp>
    </p:spTree>
    <p:extLst>
      <p:ext uri="{BB962C8B-B14F-4D97-AF65-F5344CB8AC3E}">
        <p14:creationId xmlns:p14="http://schemas.microsoft.com/office/powerpoint/2010/main" val="52592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559">
              <a:defRPr>
                <a:solidFill>
                  <a:schemeClr val="tx1"/>
                </a:solidFill>
                <a:latin typeface="Comic Sans MS" panose="030F0702030302020204" pitchFamily="66" charset="0"/>
                <a:ea typeface="MS PGothic" panose="020B0600070205080204" pitchFamily="34" charset="-128"/>
              </a:defRPr>
            </a:lvl1pPr>
            <a:lvl2pPr marL="891927" indent="-340272" defTabSz="1089559">
              <a:defRPr>
                <a:solidFill>
                  <a:schemeClr val="tx1"/>
                </a:solidFill>
                <a:latin typeface="Comic Sans MS" panose="030F0702030302020204" pitchFamily="66" charset="0"/>
                <a:ea typeface="MS PGothic" panose="020B0600070205080204" pitchFamily="34" charset="-128"/>
              </a:defRPr>
            </a:lvl2pPr>
            <a:lvl3pPr marL="1376557" indent="-269812" defTabSz="1089559">
              <a:defRPr>
                <a:solidFill>
                  <a:schemeClr val="tx1"/>
                </a:solidFill>
                <a:latin typeface="Comic Sans MS" panose="030F0702030302020204" pitchFamily="66" charset="0"/>
                <a:ea typeface="MS PGothic" panose="020B0600070205080204" pitchFamily="34" charset="-128"/>
              </a:defRPr>
            </a:lvl3pPr>
            <a:lvl4pPr marL="1926493" indent="-269812" defTabSz="1089559">
              <a:defRPr>
                <a:solidFill>
                  <a:schemeClr val="tx1"/>
                </a:solidFill>
                <a:latin typeface="Comic Sans MS" panose="030F0702030302020204" pitchFamily="66" charset="0"/>
                <a:ea typeface="MS PGothic" panose="020B0600070205080204" pitchFamily="34" charset="-128"/>
              </a:defRPr>
            </a:lvl4pPr>
            <a:lvl5pPr marL="2478147" indent="-269812" defTabSz="1089559">
              <a:defRPr>
                <a:solidFill>
                  <a:schemeClr val="tx1"/>
                </a:solidFill>
                <a:latin typeface="Comic Sans MS" panose="030F0702030302020204" pitchFamily="66" charset="0"/>
                <a:ea typeface="MS PGothic" panose="020B0600070205080204" pitchFamily="34" charset="-128"/>
              </a:defRPr>
            </a:lvl5pPr>
            <a:lvl6pPr marL="2973089"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8030"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6297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5791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7E8BE39-18C7-464C-846D-78E857F33100}" type="slidenum">
              <a:rPr lang="en-US" altLang="en-US">
                <a:solidFill>
                  <a:srgbClr val="000000"/>
                </a:solidFill>
                <a:latin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a. When S is closed, the bulbs in parallel have an equivalent resistance equal to half that of the series bulb. Therefore, the voltage drop across them is smaller. In addition, the current splits between the two of them. Bulbs A and B will be equally bright, but much dimmer than C.</a:t>
            </a:r>
          </a:p>
          <a:p>
            <a:pPr eaLnBrk="1" hangingPunct="1">
              <a:spcBef>
                <a:spcPct val="0"/>
              </a:spcBef>
            </a:pPr>
            <a:r>
              <a:rPr lang="en-US" altLang="en-US">
                <a:ea typeface="MS PGothic" panose="020B0600070205080204" pitchFamily="34" charset="-128"/>
              </a:rPr>
              <a:t>b. With switch S open, no current flows through A, so it is dark. B and C are now equally bright, and each has half the voltage across it, so C is somewhat dimmer than it was with the switch closed, and B is brighter.</a:t>
            </a:r>
          </a:p>
        </p:txBody>
      </p:sp>
    </p:spTree>
    <p:extLst>
      <p:ext uri="{BB962C8B-B14F-4D97-AF65-F5344CB8AC3E}">
        <p14:creationId xmlns:p14="http://schemas.microsoft.com/office/powerpoint/2010/main" val="131817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279">
              <a:defRPr>
                <a:solidFill>
                  <a:schemeClr val="tx1"/>
                </a:solidFill>
                <a:latin typeface="Comic Sans MS" panose="030F0702030302020204" pitchFamily="66" charset="0"/>
                <a:ea typeface="MS PGothic" panose="020B0600070205080204" pitchFamily="34" charset="-128"/>
              </a:defRPr>
            </a:lvl1pPr>
            <a:lvl2pPr marL="873292" indent="-333005" defTabSz="1065279">
              <a:defRPr>
                <a:solidFill>
                  <a:schemeClr val="tx1"/>
                </a:solidFill>
                <a:latin typeface="Comic Sans MS" panose="030F0702030302020204" pitchFamily="66" charset="0"/>
                <a:ea typeface="MS PGothic" panose="020B0600070205080204" pitchFamily="34" charset="-128"/>
              </a:defRPr>
            </a:lvl2pPr>
            <a:lvl3pPr marL="1345615" indent="-265045" defTabSz="1065279">
              <a:defRPr>
                <a:solidFill>
                  <a:schemeClr val="tx1"/>
                </a:solidFill>
                <a:latin typeface="Comic Sans MS" panose="030F0702030302020204" pitchFamily="66" charset="0"/>
                <a:ea typeface="MS PGothic" panose="020B0600070205080204" pitchFamily="34" charset="-128"/>
              </a:defRPr>
            </a:lvl3pPr>
            <a:lvl4pPr marL="1884203" indent="-265045" defTabSz="1065279">
              <a:defRPr>
                <a:solidFill>
                  <a:schemeClr val="tx1"/>
                </a:solidFill>
                <a:latin typeface="Comic Sans MS" panose="030F0702030302020204" pitchFamily="66" charset="0"/>
                <a:ea typeface="MS PGothic" panose="020B0600070205080204" pitchFamily="34" charset="-128"/>
              </a:defRPr>
            </a:lvl4pPr>
            <a:lvl5pPr marL="2422787" indent="-265045" defTabSz="1065279">
              <a:defRPr>
                <a:solidFill>
                  <a:schemeClr val="tx1"/>
                </a:solidFill>
                <a:latin typeface="Comic Sans MS" panose="030F0702030302020204" pitchFamily="66" charset="0"/>
                <a:ea typeface="MS PGothic" panose="020B0600070205080204" pitchFamily="34" charset="-128"/>
              </a:defRPr>
            </a:lvl5pPr>
            <a:lvl6pPr marL="2912102"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01418"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0732"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80047"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E31BEA2-2032-4CD7-B789-011B48AC0128}" type="slidenum">
              <a:rPr lang="en-US" altLang="en-US">
                <a:solidFill>
                  <a:srgbClr val="000000"/>
                </a:solidFill>
                <a:latin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26-11. Currents can be calculated using Kirchhoff’s rules.</a:t>
            </a:r>
          </a:p>
        </p:txBody>
      </p:sp>
    </p:spTree>
    <p:extLst>
      <p:ext uri="{BB962C8B-B14F-4D97-AF65-F5344CB8AC3E}">
        <p14:creationId xmlns:p14="http://schemas.microsoft.com/office/powerpoint/2010/main" val="90410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279">
              <a:defRPr>
                <a:solidFill>
                  <a:schemeClr val="tx1"/>
                </a:solidFill>
                <a:latin typeface="Comic Sans MS" panose="030F0702030302020204" pitchFamily="66" charset="0"/>
                <a:ea typeface="MS PGothic" panose="020B0600070205080204" pitchFamily="34" charset="-128"/>
              </a:defRPr>
            </a:lvl1pPr>
            <a:lvl2pPr marL="873292" indent="-333005" defTabSz="1065279">
              <a:defRPr>
                <a:solidFill>
                  <a:schemeClr val="tx1"/>
                </a:solidFill>
                <a:latin typeface="Comic Sans MS" panose="030F0702030302020204" pitchFamily="66" charset="0"/>
                <a:ea typeface="MS PGothic" panose="020B0600070205080204" pitchFamily="34" charset="-128"/>
              </a:defRPr>
            </a:lvl2pPr>
            <a:lvl3pPr marL="1345615" indent="-265045" defTabSz="1065279">
              <a:defRPr>
                <a:solidFill>
                  <a:schemeClr val="tx1"/>
                </a:solidFill>
                <a:latin typeface="Comic Sans MS" panose="030F0702030302020204" pitchFamily="66" charset="0"/>
                <a:ea typeface="MS PGothic" panose="020B0600070205080204" pitchFamily="34" charset="-128"/>
              </a:defRPr>
            </a:lvl3pPr>
            <a:lvl4pPr marL="1884203" indent="-265045" defTabSz="1065279">
              <a:defRPr>
                <a:solidFill>
                  <a:schemeClr val="tx1"/>
                </a:solidFill>
                <a:latin typeface="Comic Sans MS" panose="030F0702030302020204" pitchFamily="66" charset="0"/>
                <a:ea typeface="MS PGothic" panose="020B0600070205080204" pitchFamily="34" charset="-128"/>
              </a:defRPr>
            </a:lvl4pPr>
            <a:lvl5pPr marL="2422787" indent="-265045" defTabSz="1065279">
              <a:defRPr>
                <a:solidFill>
                  <a:schemeClr val="tx1"/>
                </a:solidFill>
                <a:latin typeface="Comic Sans MS" panose="030F0702030302020204" pitchFamily="66" charset="0"/>
                <a:ea typeface="MS PGothic" panose="020B0600070205080204" pitchFamily="34" charset="-128"/>
              </a:defRPr>
            </a:lvl5pPr>
            <a:lvl6pPr marL="2912102"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01418"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0732"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80047" indent="-265045" defTabSz="106527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A215D37-E78C-4A81-8CE6-78C9FE9D4ADB}" type="slidenum">
              <a:rPr lang="en-US" altLang="en-US">
                <a:solidFill>
                  <a:srgbClr val="000000"/>
                </a:solidFill>
                <a:latin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26-12. Changes in potential around the circuit in (a) are plotted in (b).</a:t>
            </a:r>
          </a:p>
        </p:txBody>
      </p:sp>
    </p:spTree>
    <p:extLst>
      <p:ext uri="{BB962C8B-B14F-4D97-AF65-F5344CB8AC3E}">
        <p14:creationId xmlns:p14="http://schemas.microsoft.com/office/powerpoint/2010/main" val="6611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5416">
              <a:defRPr>
                <a:solidFill>
                  <a:schemeClr val="tx1"/>
                </a:solidFill>
                <a:latin typeface="Comic Sans MS" panose="030F0702030302020204" pitchFamily="66" charset="0"/>
                <a:ea typeface="MS PGothic" panose="020B0600070205080204" pitchFamily="34" charset="-128"/>
              </a:defRPr>
            </a:lvl1pPr>
            <a:lvl2pPr marL="858676" indent="-328464" defTabSz="1045416">
              <a:defRPr>
                <a:solidFill>
                  <a:schemeClr val="tx1"/>
                </a:solidFill>
                <a:latin typeface="Comic Sans MS" panose="030F0702030302020204" pitchFamily="66" charset="0"/>
                <a:ea typeface="MS PGothic" panose="020B0600070205080204" pitchFamily="34" charset="-128"/>
              </a:defRPr>
            </a:lvl2pPr>
            <a:lvl3pPr marL="1322193" indent="-261771" defTabSz="1045416">
              <a:defRPr>
                <a:solidFill>
                  <a:schemeClr val="tx1"/>
                </a:solidFill>
                <a:latin typeface="Comic Sans MS" panose="030F0702030302020204" pitchFamily="66" charset="0"/>
                <a:ea typeface="MS PGothic" panose="020B0600070205080204" pitchFamily="34" charset="-128"/>
              </a:defRPr>
            </a:lvl3pPr>
            <a:lvl4pPr marL="1850736" indent="-261771" defTabSz="1045416">
              <a:defRPr>
                <a:solidFill>
                  <a:schemeClr val="tx1"/>
                </a:solidFill>
                <a:latin typeface="Comic Sans MS" panose="030F0702030302020204" pitchFamily="66" charset="0"/>
                <a:ea typeface="MS PGothic" panose="020B0600070205080204" pitchFamily="34" charset="-128"/>
              </a:defRPr>
            </a:lvl4pPr>
            <a:lvl5pPr marL="2379281" indent="-261771" defTabSz="1045416">
              <a:defRPr>
                <a:solidFill>
                  <a:schemeClr val="tx1"/>
                </a:solidFill>
                <a:latin typeface="Comic Sans MS" panose="030F0702030302020204" pitchFamily="66" charset="0"/>
                <a:ea typeface="MS PGothic" panose="020B0600070205080204" pitchFamily="34" charset="-128"/>
              </a:defRPr>
            </a:lvl5pPr>
            <a:lvl6pPr marL="2859472" indent="-261771" defTabSz="104541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39663" indent="-261771" defTabSz="104541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19854" indent="-261771" defTabSz="104541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00046" indent="-261771" defTabSz="104541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3C05F1A-6D08-4BCE-A79F-E4DAA278BFBE}"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You will have two loop rules and one junction rule (there are two junctions but they both give the same rule, and only 2 of the 3 possible loop equations are independent). Algebraic manipulation will give I</a:t>
            </a:r>
            <a:r>
              <a:rPr lang="en-US" altLang="en-US" baseline="-25000">
                <a:ea typeface="MS PGothic" panose="020B0600070205080204" pitchFamily="34" charset="-128"/>
              </a:rPr>
              <a:t>1</a:t>
            </a:r>
            <a:r>
              <a:rPr lang="en-US" altLang="en-US">
                <a:ea typeface="MS PGothic" panose="020B0600070205080204" pitchFamily="34" charset="-128"/>
              </a:rPr>
              <a:t> = -0.87 A, I</a:t>
            </a:r>
            <a:r>
              <a:rPr lang="en-US" altLang="en-US" baseline="-25000">
                <a:ea typeface="MS PGothic" panose="020B0600070205080204" pitchFamily="34" charset="-128"/>
              </a:rPr>
              <a:t>2</a:t>
            </a:r>
            <a:r>
              <a:rPr lang="en-US" altLang="en-US">
                <a:ea typeface="MS PGothic" panose="020B0600070205080204" pitchFamily="34" charset="-128"/>
              </a:rPr>
              <a:t> = 2.6 A, and I</a:t>
            </a:r>
            <a:r>
              <a:rPr lang="en-US" altLang="en-US" baseline="-25000">
                <a:ea typeface="MS PGothic" panose="020B0600070205080204" pitchFamily="34" charset="-128"/>
              </a:rPr>
              <a:t>3</a:t>
            </a:r>
            <a:r>
              <a:rPr lang="en-US" altLang="en-US">
                <a:ea typeface="MS PGothic" panose="020B0600070205080204" pitchFamily="34" charset="-128"/>
              </a:rPr>
              <a:t> = 1.7 A.</a:t>
            </a:r>
          </a:p>
        </p:txBody>
      </p:sp>
    </p:spTree>
    <p:extLst>
      <p:ext uri="{BB962C8B-B14F-4D97-AF65-F5344CB8AC3E}">
        <p14:creationId xmlns:p14="http://schemas.microsoft.com/office/powerpoint/2010/main" val="196714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8464">
              <a:defRPr>
                <a:solidFill>
                  <a:schemeClr val="tx1"/>
                </a:solidFill>
                <a:latin typeface="Comic Sans MS" panose="030F0702030302020204" pitchFamily="66" charset="0"/>
                <a:ea typeface="MS PGothic" panose="020B0600070205080204" pitchFamily="34" charset="-128"/>
              </a:defRPr>
            </a:lvl1pPr>
            <a:lvl2pPr marL="914268" indent="-347147" defTabSz="1108464">
              <a:defRPr>
                <a:solidFill>
                  <a:schemeClr val="tx1"/>
                </a:solidFill>
                <a:latin typeface="Comic Sans MS" panose="030F0702030302020204" pitchFamily="66" charset="0"/>
                <a:ea typeface="MS PGothic" panose="020B0600070205080204" pitchFamily="34" charset="-128"/>
              </a:defRPr>
            </a:lvl2pPr>
            <a:lvl3pPr marL="1410928" indent="-274968" defTabSz="1108464">
              <a:defRPr>
                <a:solidFill>
                  <a:schemeClr val="tx1"/>
                </a:solidFill>
                <a:latin typeface="Comic Sans MS" panose="030F0702030302020204" pitchFamily="66" charset="0"/>
                <a:ea typeface="MS PGothic" panose="020B0600070205080204" pitchFamily="34" charset="-128"/>
              </a:defRPr>
            </a:lvl3pPr>
            <a:lvl4pPr marL="1976330" indent="-274968" defTabSz="1108464">
              <a:defRPr>
                <a:solidFill>
                  <a:schemeClr val="tx1"/>
                </a:solidFill>
                <a:latin typeface="Comic Sans MS" panose="030F0702030302020204" pitchFamily="66" charset="0"/>
                <a:ea typeface="MS PGothic" panose="020B0600070205080204" pitchFamily="34" charset="-128"/>
              </a:defRPr>
            </a:lvl4pPr>
            <a:lvl5pPr marL="2541733" indent="-274968" defTabSz="1108464">
              <a:defRPr>
                <a:solidFill>
                  <a:schemeClr val="tx1"/>
                </a:solidFill>
                <a:latin typeface="Comic Sans MS" panose="030F0702030302020204" pitchFamily="66" charset="0"/>
                <a:ea typeface="MS PGothic" panose="020B0600070205080204" pitchFamily="34" charset="-128"/>
              </a:defRPr>
            </a:lvl5pPr>
            <a:lvl6pPr marL="3036675" indent="-274968" defTabSz="110846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1618" indent="-274968" defTabSz="110846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26559" indent="-274968" defTabSz="110846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1500" indent="-274968" defTabSz="110846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0900C98-8796-423F-99E6-E4924AA1871E}" type="slidenum">
              <a:rPr lang="en-US" altLang="en-US">
                <a:solidFill>
                  <a:srgbClr val="000000"/>
                </a:solidFill>
                <a:latin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The total resistance is 65.5 </a:t>
            </a:r>
            <a:r>
              <a:rPr lang="el-GR" altLang="en-US">
                <a:latin typeface="Lucida Grande" pitchFamily="6" charset="0"/>
                <a:cs typeface="Arial" panose="020B0604020202020204" pitchFamily="34" charset="0"/>
              </a:rPr>
              <a:t>Ω</a:t>
            </a:r>
            <a:r>
              <a:rPr lang="en-US" altLang="en-US">
                <a:cs typeface="Arial" panose="020B0604020202020204" pitchFamily="34" charset="0"/>
              </a:rPr>
              <a:t>, so the current is 0.183 A.</a:t>
            </a:r>
          </a:p>
          <a:p>
            <a:pPr eaLnBrk="1" hangingPunct="1">
              <a:spcBef>
                <a:spcPct val="0"/>
              </a:spcBef>
            </a:pPr>
            <a:r>
              <a:rPr lang="en-US" altLang="en-US">
                <a:cs typeface="Arial" panose="020B0604020202020204" pitchFamily="34" charset="0"/>
              </a:rPr>
              <a:t>b. The voltage is the emf less the voltage drop across the internal resistance: V = 11.9 V.</a:t>
            </a:r>
          </a:p>
          <a:p>
            <a:pPr eaLnBrk="1" hangingPunct="1">
              <a:spcBef>
                <a:spcPct val="0"/>
              </a:spcBef>
            </a:pPr>
            <a:r>
              <a:rPr lang="en-US" altLang="en-US">
                <a:cs typeface="Arial" panose="020B0604020202020204" pitchFamily="34" charset="0"/>
              </a:rPr>
              <a:t>c. The power is I</a:t>
            </a:r>
            <a:r>
              <a:rPr lang="en-US" altLang="en-US" baseline="30000">
                <a:cs typeface="Arial" panose="020B0604020202020204" pitchFamily="34" charset="0"/>
              </a:rPr>
              <a:t>2</a:t>
            </a:r>
            <a:r>
              <a:rPr lang="en-US" altLang="en-US">
                <a:cs typeface="Arial" panose="020B0604020202020204" pitchFamily="34" charset="0"/>
              </a:rPr>
              <a:t>R; in the resistor it is 2.18 W and in the internal resistance it is 0.02 W.</a:t>
            </a:r>
            <a:endParaRPr lang="el-GR" altLang="en-US">
              <a:cs typeface="Arial" panose="020B0604020202020204" pitchFamily="34" charset="0"/>
            </a:endParaRPr>
          </a:p>
        </p:txBody>
      </p:sp>
    </p:spTree>
    <p:extLst>
      <p:ext uri="{BB962C8B-B14F-4D97-AF65-F5344CB8AC3E}">
        <p14:creationId xmlns:p14="http://schemas.microsoft.com/office/powerpoint/2010/main" val="175865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0182">
              <a:defRPr>
                <a:solidFill>
                  <a:schemeClr val="tx1"/>
                </a:solidFill>
                <a:latin typeface="Comic Sans MS" panose="030F0702030302020204" pitchFamily="66" charset="0"/>
                <a:ea typeface="MS PGothic" panose="020B0600070205080204" pitchFamily="34" charset="-128"/>
              </a:defRPr>
            </a:lvl1pPr>
            <a:lvl2pPr marL="915988" indent="-348867" defTabSz="1110182">
              <a:defRPr>
                <a:solidFill>
                  <a:schemeClr val="tx1"/>
                </a:solidFill>
                <a:latin typeface="Comic Sans MS" panose="030F0702030302020204" pitchFamily="66" charset="0"/>
                <a:ea typeface="MS PGothic" panose="020B0600070205080204" pitchFamily="34" charset="-128"/>
              </a:defRPr>
            </a:lvl2pPr>
            <a:lvl3pPr marL="1412647" indent="-278405" defTabSz="1110182">
              <a:defRPr>
                <a:solidFill>
                  <a:schemeClr val="tx1"/>
                </a:solidFill>
                <a:latin typeface="Comic Sans MS" panose="030F0702030302020204" pitchFamily="66" charset="0"/>
                <a:ea typeface="MS PGothic" panose="020B0600070205080204" pitchFamily="34" charset="-128"/>
              </a:defRPr>
            </a:lvl3pPr>
            <a:lvl4pPr marL="1978050" indent="-278405" defTabSz="1110182">
              <a:defRPr>
                <a:solidFill>
                  <a:schemeClr val="tx1"/>
                </a:solidFill>
                <a:latin typeface="Comic Sans MS" panose="030F0702030302020204" pitchFamily="66" charset="0"/>
                <a:ea typeface="MS PGothic" panose="020B0600070205080204" pitchFamily="34" charset="-128"/>
              </a:defRPr>
            </a:lvl4pPr>
            <a:lvl5pPr marL="2543451" indent="-278405" defTabSz="1110182">
              <a:defRPr>
                <a:solidFill>
                  <a:schemeClr val="tx1"/>
                </a:solidFill>
                <a:latin typeface="Comic Sans MS" panose="030F0702030302020204" pitchFamily="66" charset="0"/>
                <a:ea typeface="MS PGothic" panose="020B0600070205080204" pitchFamily="34" charset="-128"/>
              </a:defRPr>
            </a:lvl5pPr>
            <a:lvl6pPr marL="3038394"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3336"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28277"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3218"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BAD839A-4791-4349-B63F-B61D338C0697}"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26-3a. Resistances connected in series.</a:t>
            </a:r>
          </a:p>
        </p:txBody>
      </p:sp>
    </p:spTree>
    <p:extLst>
      <p:ext uri="{BB962C8B-B14F-4D97-AF65-F5344CB8AC3E}">
        <p14:creationId xmlns:p14="http://schemas.microsoft.com/office/powerpoint/2010/main" val="390265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0182">
              <a:defRPr>
                <a:solidFill>
                  <a:schemeClr val="tx1"/>
                </a:solidFill>
                <a:latin typeface="Comic Sans MS" panose="030F0702030302020204" pitchFamily="66" charset="0"/>
                <a:ea typeface="MS PGothic" panose="020B0600070205080204" pitchFamily="34" charset="-128"/>
              </a:defRPr>
            </a:lvl1pPr>
            <a:lvl2pPr marL="915988" indent="-348867" defTabSz="1110182">
              <a:defRPr>
                <a:solidFill>
                  <a:schemeClr val="tx1"/>
                </a:solidFill>
                <a:latin typeface="Comic Sans MS" panose="030F0702030302020204" pitchFamily="66" charset="0"/>
                <a:ea typeface="MS PGothic" panose="020B0600070205080204" pitchFamily="34" charset="-128"/>
              </a:defRPr>
            </a:lvl2pPr>
            <a:lvl3pPr marL="1412647" indent="-278405" defTabSz="1110182">
              <a:defRPr>
                <a:solidFill>
                  <a:schemeClr val="tx1"/>
                </a:solidFill>
                <a:latin typeface="Comic Sans MS" panose="030F0702030302020204" pitchFamily="66" charset="0"/>
                <a:ea typeface="MS PGothic" panose="020B0600070205080204" pitchFamily="34" charset="-128"/>
              </a:defRPr>
            </a:lvl3pPr>
            <a:lvl4pPr marL="1978050" indent="-278405" defTabSz="1110182">
              <a:defRPr>
                <a:solidFill>
                  <a:schemeClr val="tx1"/>
                </a:solidFill>
                <a:latin typeface="Comic Sans MS" panose="030F0702030302020204" pitchFamily="66" charset="0"/>
                <a:ea typeface="MS PGothic" panose="020B0600070205080204" pitchFamily="34" charset="-128"/>
              </a:defRPr>
            </a:lvl4pPr>
            <a:lvl5pPr marL="2543451" indent="-278405" defTabSz="1110182">
              <a:defRPr>
                <a:solidFill>
                  <a:schemeClr val="tx1"/>
                </a:solidFill>
                <a:latin typeface="Comic Sans MS" panose="030F0702030302020204" pitchFamily="66" charset="0"/>
                <a:ea typeface="MS PGothic" panose="020B0600070205080204" pitchFamily="34" charset="-128"/>
              </a:defRPr>
            </a:lvl5pPr>
            <a:lvl6pPr marL="3038394"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3336"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28277"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3218"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0140F96-9EBA-4523-8015-F45CAC4FE8F8}"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26-3c. Equivalent single resistance that draws the same current: R</a:t>
            </a:r>
            <a:r>
              <a:rPr lang="en-US" altLang="en-US" baseline="-25000"/>
              <a:t>eq</a:t>
            </a:r>
            <a:r>
              <a:rPr lang="en-US" altLang="en-US"/>
              <a:t> = R</a:t>
            </a:r>
            <a:r>
              <a:rPr lang="en-US" altLang="en-US" baseline="-25000"/>
              <a:t>1</a:t>
            </a:r>
            <a:r>
              <a:rPr lang="en-US" altLang="en-US"/>
              <a:t> + R</a:t>
            </a:r>
            <a:r>
              <a:rPr lang="en-US" altLang="en-US" baseline="-25000"/>
              <a:t>2</a:t>
            </a:r>
            <a:r>
              <a:rPr lang="en-US" altLang="en-US"/>
              <a:t> + R</a:t>
            </a:r>
            <a:r>
              <a:rPr lang="en-US" altLang="en-US" baseline="-25000"/>
              <a:t>3</a:t>
            </a:r>
            <a:r>
              <a:rPr lang="en-US" altLang="en-US"/>
              <a:t> .</a:t>
            </a:r>
          </a:p>
        </p:txBody>
      </p:sp>
    </p:spTree>
    <p:extLst>
      <p:ext uri="{BB962C8B-B14F-4D97-AF65-F5344CB8AC3E}">
        <p14:creationId xmlns:p14="http://schemas.microsoft.com/office/powerpoint/2010/main" val="90987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0182">
              <a:defRPr>
                <a:solidFill>
                  <a:schemeClr val="tx1"/>
                </a:solidFill>
                <a:latin typeface="Comic Sans MS" panose="030F0702030302020204" pitchFamily="66" charset="0"/>
                <a:ea typeface="MS PGothic" panose="020B0600070205080204" pitchFamily="34" charset="-128"/>
              </a:defRPr>
            </a:lvl1pPr>
            <a:lvl2pPr marL="915988" indent="-348867" defTabSz="1110182">
              <a:defRPr>
                <a:solidFill>
                  <a:schemeClr val="tx1"/>
                </a:solidFill>
                <a:latin typeface="Comic Sans MS" panose="030F0702030302020204" pitchFamily="66" charset="0"/>
                <a:ea typeface="MS PGothic" panose="020B0600070205080204" pitchFamily="34" charset="-128"/>
              </a:defRPr>
            </a:lvl2pPr>
            <a:lvl3pPr marL="1412647" indent="-278405" defTabSz="1110182">
              <a:defRPr>
                <a:solidFill>
                  <a:schemeClr val="tx1"/>
                </a:solidFill>
                <a:latin typeface="Comic Sans MS" panose="030F0702030302020204" pitchFamily="66" charset="0"/>
                <a:ea typeface="MS PGothic" panose="020B0600070205080204" pitchFamily="34" charset="-128"/>
              </a:defRPr>
            </a:lvl3pPr>
            <a:lvl4pPr marL="1978050" indent="-278405" defTabSz="1110182">
              <a:defRPr>
                <a:solidFill>
                  <a:schemeClr val="tx1"/>
                </a:solidFill>
                <a:latin typeface="Comic Sans MS" panose="030F0702030302020204" pitchFamily="66" charset="0"/>
                <a:ea typeface="MS PGothic" panose="020B0600070205080204" pitchFamily="34" charset="-128"/>
              </a:defRPr>
            </a:lvl4pPr>
            <a:lvl5pPr marL="2543451" indent="-278405" defTabSz="1110182">
              <a:defRPr>
                <a:solidFill>
                  <a:schemeClr val="tx1"/>
                </a:solidFill>
                <a:latin typeface="Comic Sans MS" panose="030F0702030302020204" pitchFamily="66" charset="0"/>
                <a:ea typeface="MS PGothic" panose="020B0600070205080204" pitchFamily="34" charset="-128"/>
              </a:defRPr>
            </a:lvl5pPr>
            <a:lvl6pPr marL="3038394"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3336"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28277"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3218"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2C5A3DC-7B53-49C8-B4CF-9DF57EDA1E97}"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26-4. (a) Resistances connected in parallel. (b) The resistances could be lightbulbs. (c) The equivalent circuit with R</a:t>
            </a:r>
            <a:r>
              <a:rPr lang="en-US" altLang="en-US" baseline="-25000"/>
              <a:t>e</a:t>
            </a:r>
            <a:r>
              <a:rPr lang="en-US" altLang="en-US"/>
              <a:t>q obtained from Eq. 26–4: 1/R</a:t>
            </a:r>
            <a:r>
              <a:rPr lang="en-US" altLang="en-US" baseline="-25000"/>
              <a:t>eq</a:t>
            </a:r>
            <a:r>
              <a:rPr lang="en-US" altLang="en-US"/>
              <a:t> = 1/R</a:t>
            </a:r>
            <a:r>
              <a:rPr lang="en-US" altLang="en-US" baseline="-25000"/>
              <a:t>1</a:t>
            </a:r>
            <a:r>
              <a:rPr lang="en-US" altLang="en-US"/>
              <a:t> + 1/R</a:t>
            </a:r>
            <a:r>
              <a:rPr lang="en-US" altLang="en-US" baseline="-25000"/>
              <a:t>2</a:t>
            </a:r>
            <a:r>
              <a:rPr lang="en-US" altLang="en-US"/>
              <a:t> + 1/R</a:t>
            </a:r>
            <a:r>
              <a:rPr lang="en-US" altLang="en-US" baseline="-25000"/>
              <a:t>3</a:t>
            </a:r>
          </a:p>
        </p:txBody>
      </p:sp>
    </p:spTree>
    <p:extLst>
      <p:ext uri="{BB962C8B-B14F-4D97-AF65-F5344CB8AC3E}">
        <p14:creationId xmlns:p14="http://schemas.microsoft.com/office/powerpoint/2010/main" val="284270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0182">
              <a:defRPr>
                <a:solidFill>
                  <a:schemeClr val="tx1"/>
                </a:solidFill>
                <a:latin typeface="Comic Sans MS" panose="030F0702030302020204" pitchFamily="66" charset="0"/>
                <a:ea typeface="MS PGothic" panose="020B0600070205080204" pitchFamily="34" charset="-128"/>
              </a:defRPr>
            </a:lvl1pPr>
            <a:lvl2pPr marL="915988" indent="-348867" defTabSz="1110182">
              <a:defRPr>
                <a:solidFill>
                  <a:schemeClr val="tx1"/>
                </a:solidFill>
                <a:latin typeface="Comic Sans MS" panose="030F0702030302020204" pitchFamily="66" charset="0"/>
                <a:ea typeface="MS PGothic" panose="020B0600070205080204" pitchFamily="34" charset="-128"/>
              </a:defRPr>
            </a:lvl2pPr>
            <a:lvl3pPr marL="1412647" indent="-278405" defTabSz="1110182">
              <a:defRPr>
                <a:solidFill>
                  <a:schemeClr val="tx1"/>
                </a:solidFill>
                <a:latin typeface="Comic Sans MS" panose="030F0702030302020204" pitchFamily="66" charset="0"/>
                <a:ea typeface="MS PGothic" panose="020B0600070205080204" pitchFamily="34" charset="-128"/>
              </a:defRPr>
            </a:lvl3pPr>
            <a:lvl4pPr marL="1978050" indent="-278405" defTabSz="1110182">
              <a:defRPr>
                <a:solidFill>
                  <a:schemeClr val="tx1"/>
                </a:solidFill>
                <a:latin typeface="Comic Sans MS" panose="030F0702030302020204" pitchFamily="66" charset="0"/>
                <a:ea typeface="MS PGothic" panose="020B0600070205080204" pitchFamily="34" charset="-128"/>
              </a:defRPr>
            </a:lvl4pPr>
            <a:lvl5pPr marL="2543451" indent="-278405" defTabSz="1110182">
              <a:defRPr>
                <a:solidFill>
                  <a:schemeClr val="tx1"/>
                </a:solidFill>
                <a:latin typeface="Comic Sans MS" panose="030F0702030302020204" pitchFamily="66" charset="0"/>
                <a:ea typeface="MS PGothic" panose="020B0600070205080204" pitchFamily="34" charset="-128"/>
              </a:defRPr>
            </a:lvl5pPr>
            <a:lvl6pPr marL="3038394"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3336"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28277"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23218" indent="-278405" defTabSz="111018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A613CE9-B319-4A85-A463-9DC180067E5D}"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26-4. Water pipes in parallel—analogy to electric currents in parallel.</a:t>
            </a:r>
          </a:p>
        </p:txBody>
      </p:sp>
    </p:spTree>
    <p:extLst>
      <p:ext uri="{BB962C8B-B14F-4D97-AF65-F5344CB8AC3E}">
        <p14:creationId xmlns:p14="http://schemas.microsoft.com/office/powerpoint/2010/main" val="150758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559">
              <a:defRPr>
                <a:solidFill>
                  <a:schemeClr val="tx1"/>
                </a:solidFill>
                <a:latin typeface="Comic Sans MS" panose="030F0702030302020204" pitchFamily="66" charset="0"/>
                <a:ea typeface="MS PGothic" panose="020B0600070205080204" pitchFamily="34" charset="-128"/>
              </a:defRPr>
            </a:lvl1pPr>
            <a:lvl2pPr marL="891927" indent="-340272" defTabSz="1089559">
              <a:defRPr>
                <a:solidFill>
                  <a:schemeClr val="tx1"/>
                </a:solidFill>
                <a:latin typeface="Comic Sans MS" panose="030F0702030302020204" pitchFamily="66" charset="0"/>
                <a:ea typeface="MS PGothic" panose="020B0600070205080204" pitchFamily="34" charset="-128"/>
              </a:defRPr>
            </a:lvl2pPr>
            <a:lvl3pPr marL="1376557" indent="-269812" defTabSz="1089559">
              <a:defRPr>
                <a:solidFill>
                  <a:schemeClr val="tx1"/>
                </a:solidFill>
                <a:latin typeface="Comic Sans MS" panose="030F0702030302020204" pitchFamily="66" charset="0"/>
                <a:ea typeface="MS PGothic" panose="020B0600070205080204" pitchFamily="34" charset="-128"/>
              </a:defRPr>
            </a:lvl3pPr>
            <a:lvl4pPr marL="1926493" indent="-269812" defTabSz="1089559">
              <a:defRPr>
                <a:solidFill>
                  <a:schemeClr val="tx1"/>
                </a:solidFill>
                <a:latin typeface="Comic Sans MS" panose="030F0702030302020204" pitchFamily="66" charset="0"/>
                <a:ea typeface="MS PGothic" panose="020B0600070205080204" pitchFamily="34" charset="-128"/>
              </a:defRPr>
            </a:lvl4pPr>
            <a:lvl5pPr marL="2478147" indent="-269812" defTabSz="1089559">
              <a:defRPr>
                <a:solidFill>
                  <a:schemeClr val="tx1"/>
                </a:solidFill>
                <a:latin typeface="Comic Sans MS" panose="030F0702030302020204" pitchFamily="66" charset="0"/>
                <a:ea typeface="MS PGothic" panose="020B0600070205080204" pitchFamily="34" charset="-128"/>
              </a:defRPr>
            </a:lvl5pPr>
            <a:lvl6pPr marL="2973089"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8030"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6297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5791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57C9F61-50E7-4594-AC7A-80E1E231A8A7}"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In the parallel configuration, the equivalent resistance is less, so the current is higher and the lights will be brighter.</a:t>
            </a:r>
          </a:p>
          <a:p>
            <a:pPr eaLnBrk="1" hangingPunct="1">
              <a:spcBef>
                <a:spcPct val="0"/>
              </a:spcBef>
            </a:pPr>
            <a:r>
              <a:rPr lang="en-US" altLang="en-US"/>
              <a:t>b. They are wired in parallel, so that if one light burns out the other one still stays on.</a:t>
            </a:r>
          </a:p>
        </p:txBody>
      </p:sp>
    </p:spTree>
    <p:extLst>
      <p:ext uri="{BB962C8B-B14F-4D97-AF65-F5344CB8AC3E}">
        <p14:creationId xmlns:p14="http://schemas.microsoft.com/office/powerpoint/2010/main" val="26418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559">
              <a:defRPr>
                <a:solidFill>
                  <a:schemeClr val="tx1"/>
                </a:solidFill>
                <a:latin typeface="Comic Sans MS" panose="030F0702030302020204" pitchFamily="66" charset="0"/>
                <a:ea typeface="MS PGothic" panose="020B0600070205080204" pitchFamily="34" charset="-128"/>
              </a:defRPr>
            </a:lvl1pPr>
            <a:lvl2pPr marL="891927" indent="-340272" defTabSz="1089559">
              <a:defRPr>
                <a:solidFill>
                  <a:schemeClr val="tx1"/>
                </a:solidFill>
                <a:latin typeface="Comic Sans MS" panose="030F0702030302020204" pitchFamily="66" charset="0"/>
                <a:ea typeface="MS PGothic" panose="020B0600070205080204" pitchFamily="34" charset="-128"/>
              </a:defRPr>
            </a:lvl2pPr>
            <a:lvl3pPr marL="1376557" indent="-269812" defTabSz="1089559">
              <a:defRPr>
                <a:solidFill>
                  <a:schemeClr val="tx1"/>
                </a:solidFill>
                <a:latin typeface="Comic Sans MS" panose="030F0702030302020204" pitchFamily="66" charset="0"/>
                <a:ea typeface="MS PGothic" panose="020B0600070205080204" pitchFamily="34" charset="-128"/>
              </a:defRPr>
            </a:lvl3pPr>
            <a:lvl4pPr marL="1926493" indent="-269812" defTabSz="1089559">
              <a:defRPr>
                <a:solidFill>
                  <a:schemeClr val="tx1"/>
                </a:solidFill>
                <a:latin typeface="Comic Sans MS" panose="030F0702030302020204" pitchFamily="66" charset="0"/>
                <a:ea typeface="MS PGothic" panose="020B0600070205080204" pitchFamily="34" charset="-128"/>
              </a:defRPr>
            </a:lvl4pPr>
            <a:lvl5pPr marL="2478147" indent="-269812" defTabSz="1089559">
              <a:defRPr>
                <a:solidFill>
                  <a:schemeClr val="tx1"/>
                </a:solidFill>
                <a:latin typeface="Comic Sans MS" panose="030F0702030302020204" pitchFamily="66" charset="0"/>
                <a:ea typeface="MS PGothic" panose="020B0600070205080204" pitchFamily="34" charset="-128"/>
              </a:defRPr>
            </a:lvl5pPr>
            <a:lvl6pPr marL="2973089"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8030"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6297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5791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F680B7A-B509-46CE-93E8-83DABE2B2A3E}"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First we find the equivalent resistance of the two resistors in parallel, then the series combination of that with the third resistance. For the two parallel resistors, R = 290 </a:t>
            </a:r>
            <a:r>
              <a:rPr lang="el-GR" altLang="en-US">
                <a:latin typeface="Lucida Grande" pitchFamily="6" charset="0"/>
                <a:cs typeface="Arial" panose="020B0604020202020204" pitchFamily="34" charset="0"/>
              </a:rPr>
              <a:t>Ω</a:t>
            </a:r>
            <a:r>
              <a:rPr lang="en-US" altLang="en-US">
                <a:cs typeface="Arial" panose="020B0604020202020204" pitchFamily="34" charset="0"/>
              </a:rPr>
              <a:t> (remember that the usual equation gives the INVERSE of the resistance – students are often confused by this). The series combination is then 690 </a:t>
            </a:r>
            <a:r>
              <a:rPr lang="el-GR" altLang="en-US">
                <a:latin typeface="Lucida Grande" pitchFamily="6" charset="0"/>
                <a:cs typeface="Arial" panose="020B0604020202020204" pitchFamily="34" charset="0"/>
              </a:rPr>
              <a:t>Ω</a:t>
            </a:r>
            <a:r>
              <a:rPr lang="en-US" altLang="en-US">
                <a:cs typeface="Arial" panose="020B0604020202020204" pitchFamily="34" charset="0"/>
              </a:rPr>
              <a:t>, so the current in the battery is V/R = 17 mA.</a:t>
            </a:r>
            <a:endParaRPr lang="el-GR" altLang="en-US">
              <a:cs typeface="Arial" panose="020B0604020202020204" pitchFamily="34" charset="0"/>
            </a:endParaRPr>
          </a:p>
        </p:txBody>
      </p:sp>
    </p:spTree>
    <p:extLst>
      <p:ext uri="{BB962C8B-B14F-4D97-AF65-F5344CB8AC3E}">
        <p14:creationId xmlns:p14="http://schemas.microsoft.com/office/powerpoint/2010/main" val="413448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559">
              <a:defRPr>
                <a:solidFill>
                  <a:schemeClr val="tx1"/>
                </a:solidFill>
                <a:latin typeface="Comic Sans MS" panose="030F0702030302020204" pitchFamily="66" charset="0"/>
                <a:ea typeface="MS PGothic" panose="020B0600070205080204" pitchFamily="34" charset="-128"/>
              </a:defRPr>
            </a:lvl1pPr>
            <a:lvl2pPr marL="891927" indent="-340272" defTabSz="1089559">
              <a:defRPr>
                <a:solidFill>
                  <a:schemeClr val="tx1"/>
                </a:solidFill>
                <a:latin typeface="Comic Sans MS" panose="030F0702030302020204" pitchFamily="66" charset="0"/>
                <a:ea typeface="MS PGothic" panose="020B0600070205080204" pitchFamily="34" charset="-128"/>
              </a:defRPr>
            </a:lvl2pPr>
            <a:lvl3pPr marL="1376557" indent="-269812" defTabSz="1089559">
              <a:defRPr>
                <a:solidFill>
                  <a:schemeClr val="tx1"/>
                </a:solidFill>
                <a:latin typeface="Comic Sans MS" panose="030F0702030302020204" pitchFamily="66" charset="0"/>
                <a:ea typeface="MS PGothic" panose="020B0600070205080204" pitchFamily="34" charset="-128"/>
              </a:defRPr>
            </a:lvl3pPr>
            <a:lvl4pPr marL="1926493" indent="-269812" defTabSz="1089559">
              <a:defRPr>
                <a:solidFill>
                  <a:schemeClr val="tx1"/>
                </a:solidFill>
                <a:latin typeface="Comic Sans MS" panose="030F0702030302020204" pitchFamily="66" charset="0"/>
                <a:ea typeface="MS PGothic" panose="020B0600070205080204" pitchFamily="34" charset="-128"/>
              </a:defRPr>
            </a:lvl4pPr>
            <a:lvl5pPr marL="2478147" indent="-269812" defTabSz="1089559">
              <a:defRPr>
                <a:solidFill>
                  <a:schemeClr val="tx1"/>
                </a:solidFill>
                <a:latin typeface="Comic Sans MS" panose="030F0702030302020204" pitchFamily="66" charset="0"/>
                <a:ea typeface="MS PGothic" panose="020B0600070205080204" pitchFamily="34" charset="-128"/>
              </a:defRPr>
            </a:lvl5pPr>
            <a:lvl6pPr marL="2973089"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8030"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6297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57913" indent="-269812" defTabSz="10895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39D012A-B605-4F9E-8B49-9F69387D2D67}"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The total current is 17 mA, so the voltage drop across the 400-</a:t>
            </a:r>
            <a:r>
              <a:rPr lang="el-GR" altLang="en-US">
                <a:latin typeface="Lucida Grande" pitchFamily="6" charset="0"/>
                <a:ea typeface="MS PGothic" panose="020B0600070205080204" pitchFamily="34" charset="-128"/>
                <a:cs typeface="Arial" panose="020B0604020202020204" pitchFamily="34" charset="0"/>
              </a:rPr>
              <a:t>Ω</a:t>
            </a:r>
            <a:r>
              <a:rPr lang="en-US" altLang="en-US">
                <a:ea typeface="MS PGothic" panose="020B0600070205080204" pitchFamily="34" charset="-128"/>
                <a:cs typeface="Arial" panose="020B0604020202020204" pitchFamily="34" charset="0"/>
              </a:rPr>
              <a:t> resistor is V = IR = 7.0 V. This means that the voltage drop across the 500-</a:t>
            </a:r>
            <a:r>
              <a:rPr lang="el-GR" altLang="en-US">
                <a:latin typeface="Lucida Grande" pitchFamily="6" charset="0"/>
                <a:ea typeface="MS PGothic" panose="020B0600070205080204" pitchFamily="34" charset="-128"/>
                <a:cs typeface="Arial" panose="020B0604020202020204" pitchFamily="34" charset="0"/>
              </a:rPr>
              <a:t>Ω</a:t>
            </a:r>
            <a:r>
              <a:rPr lang="en-US" altLang="en-US">
                <a:ea typeface="MS PGothic" panose="020B0600070205080204" pitchFamily="34" charset="-128"/>
                <a:cs typeface="Arial" panose="020B0604020202020204" pitchFamily="34" charset="0"/>
              </a:rPr>
              <a:t> resistor is 5.0 V, and the current through it is I = V/R = 10 mA.</a:t>
            </a:r>
            <a:endParaRPr lang="el-GR" altLang="en-U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7607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F1735F-25A5-4BD4-ABD6-BD7688E26C2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9404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15A40-E839-41FE-801C-DE55C306B6B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098972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0644B10-10BC-495C-B54E-AA71C12429F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D3E7B3-2893-40FC-AC86-89DCDD78EF4B}"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5610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ECE20A-9B53-4F9B-A054-868FA624206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016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61C601-0388-490A-BC13-C4DE8EB8C24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9296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BD7166-CEBE-4987-8C65-5A580B432BD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352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6605B-8DF1-46E0-93EE-5275AC30F7F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1203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2D3D6D-9850-4BE9-BFCA-189E37D039F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9035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EE1A5A-6F90-46A6-994E-092F9165B0B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8503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F2CA6A-88B3-42E0-A70E-D159B9B1423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0137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204EA1-E775-46FA-BCA9-29A8B37F040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3671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924ADC-3066-42BA-A8DF-468D8489B2C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2566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0BD514-CADC-4522-BC7D-7BBC962DEFD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6869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7623F2-1C0B-410B-994A-977DA7314DF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4413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47DE4-D0E4-4550-B3DE-D6FA0D8CAA82}"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12208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2F452B-BA09-4BD0-AC74-AA39CB8C98AF}"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8546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863BD8-CB53-4B33-967C-AB3FBA0DCE9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715062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69A8EA-89EB-424F-BF62-4F689FEA9D6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918512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5199D9-70B5-4885-88DE-F823BADE8772}"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413953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FE2429-2F29-4C99-87AE-D7F012595FC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222687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FF252E-1CD6-4134-A8A2-E67B6D94F91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541290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4108CE-70F3-4986-9CF3-2EB35F73D41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728858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8B658-DD91-4158-BA36-A6954AD4285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68645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6DB2E9-A828-4D91-918A-D93359AB7D1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175678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22940C-AC45-4365-930A-05806F90DB7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37782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F7E58A-2CB6-4126-A316-10DFDC70FB0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059676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212905-6936-429C-9992-F86A22BEB21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41855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9242C-21A4-46A3-8FE2-8E5B2E32CC1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051996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50E25B-AD4F-4B0D-A98C-6818B96EFEC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908569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01206-3063-4DEF-9CEE-B05931B11F4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78954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CC036E-8D2A-4E89-AEA8-E4F7B84EF6B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743778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CCF9B6-213A-4070-B2FF-B507F2E2407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03328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37BB4A-CCC9-48B6-BDBF-EDC95800C6B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250954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22731C-8863-40AC-BCB6-E6A5C825975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13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3BB5CD-D8F0-4CD7-9161-B107FFE6DCE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42761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4F3113-DE1F-463E-A4AB-A6AA91DB2B5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556307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E7D5B-DC54-4B16-91EA-EC418556626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801532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CF5107-B04B-4DF1-BAE7-67461EBE645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122463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BF24E4-0989-498F-924F-CDD412BCAA7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318208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F3C7BE-66E0-4CA5-B4EA-8BC6351D406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690156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69BF7B-EB18-4EC9-A170-0F2F97CA381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724102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D94777-2B6A-4606-AA35-B4B6B173AFE2}"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655654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04809-3EB1-4539-A021-5C59AB9C519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860270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675BC3-2076-437D-B4B7-3934C7FE3D2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153152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F489DA-5BC1-4900-A002-F7126BE18AE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6928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44839D-AA10-4BBB-BAF7-0E350DCBAA4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72159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6458F8-58E8-42E1-9D0B-CB0D833FA61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70595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6B542C-F642-4BE4-9E64-83C1F81E7FB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243124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C14E20-68DD-4FE9-9F83-01A14D7E203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750548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645E7-D0E9-40DD-B335-BAD5BEDEC37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0960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420B6C-E71D-40A1-BBEC-55FE127D0A8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979699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B7C5F-0B0D-40D4-B294-91A1821FB1B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76595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F3FC52-B1B3-41D4-8272-46B6645834E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291890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FC21B8-2DA6-4AEC-B8C0-2316A2788C1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08575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A60E2C-16B4-4DA1-9665-1855CB745DA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796833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A39573-6697-47D9-B588-B3B9636A661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356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2B5282-34BE-4469-AE3C-29DBD58386F2}"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43991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3E3D55-3B9B-4D06-9011-1E7AD6AB36C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425683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2C4B53-0DD2-4C09-99E9-290E9827FC3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468729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AA3571-44E7-4C50-8058-C35853F7600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506601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3D2EBD-B7ED-4718-9960-5CE8A17796D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81535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F575DA-BD7F-4C89-BD8D-95380414B30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209815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93EA5-08FA-415F-87A7-825F1EA9D50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95700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6D0D2-462D-4993-9CF9-DCE1ACD5727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974819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ea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ea typeface="ＭＳ Ｐゴシック"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EBDD12-0D43-4D61-940C-39056FDA05A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22133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89F9C4-732C-4260-91AD-4CE40B8B0A8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2961288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D2746E-8993-42C4-98D7-14BA34EE8CB1}"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27684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048290-C7AD-4436-99BB-B9324ECAC75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81056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F4B3D4-A430-4798-90DA-A6567CA55A7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2502988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49D277-5D31-43B1-8C20-4D59375A390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908308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2AA50B-1704-4ED5-8CC9-15FB365BBF6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585065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E3ABBB-3AA0-4CA5-8D56-44F8D4D3D02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97269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10556B-4BCE-4AE6-8AC6-D88DFF8C2F15}"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48180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155F3B-7113-4CBA-8ED8-F5C7DAB98B3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666292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80298A-19B2-42D2-B4B1-67B6D13307E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422017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A66910-6C7E-4E43-A5FC-32A2FD2504C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680218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33318F-B6EC-4094-9D81-1D5B80109A9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562268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0C7197-AD94-4C6B-8A39-AB131766284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6407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B6D2F5-C054-4BED-960E-044C006726A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42489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61D446-B778-4F6D-947E-99EF27AC0F9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5551679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DEFC0A-7B1B-4556-B949-45480B81F533}"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85265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5DD19-408C-4C25-BFFF-A10EB90B12B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53636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B23A5C-05DC-4F85-84AF-FC03C2D1180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330277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E4FB7E-CF0A-45DC-A72F-B48D9004FEE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30446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661E92-7FF0-48B4-B781-323AE07ED8C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210800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741CD4-D5D9-4D3F-9E82-B76D1786570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975745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40A6F-FD58-40F2-B42F-948BBEED329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869103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F08ACF-54F2-4232-BD9C-D5C347787AF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32379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30D7EA-9ED1-42E7-9155-7628BEC679EE}"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2485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925D1-EAF4-40EA-8CAB-BCC344A1EC3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1700525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78B475-0B92-40CE-8F9E-7B5D0DEB26EC}"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E794B8-DFF8-43AB-97F0-F12D8F260D0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583801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DBDE6D-7BA0-4778-89A4-56E4BC2B42E3}"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9B94A3-D523-4B49-B01B-26D02F9AA064}"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031371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F3E900-ED0E-4178-B0E7-31D3F551A10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91BF01-D56E-426F-96B1-DEDAEDCB06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09589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677D67-BD4B-4B00-9E54-1619791009FF}"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A106A4-608B-42C8-92F8-FCE6DA6DD83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35353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523C3BA-51AE-4F60-A855-29FB7DFFB7D8}"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CAED19-C01A-452E-8D81-BAE3276BF250}"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34205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70CE0D-C024-496F-9ACD-2F48871DF925}"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4B9FBA-2DE0-4930-A91D-D03C83A360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5478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57BE27-7DBB-42ED-BE38-E2A57C06FF8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45FB7A-B3EF-453D-86C7-4AC222FCDE7A}"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62782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B86CBED-D51F-40EE-80A8-D95579CACC5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C7AD51-EDB2-4AC2-9731-849D7BE4B367}"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515211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600B58-9FAB-467A-94A2-9F94FC6D9607}"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D4A0C0-46A8-4C17-9E8E-2851A37EF1B6}"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871843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C5498B-8C2A-44DB-AD14-35CD264EF73B}"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0C1A97-1984-48FF-9ED8-4A67C5EB1B63}"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2855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FE4D117-D0BA-4907-8D40-71AE443ACB4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58252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89A19DF-EB4F-4EBC-AF3C-D060174EF14F}"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8" name="Group 45"/>
          <p:cNvGrpSpPr>
            <a:grpSpLocks/>
          </p:cNvGrpSpPr>
          <p:nvPr userDrawn="1"/>
        </p:nvGrpSpPr>
        <p:grpSpPr bwMode="auto">
          <a:xfrm>
            <a:off x="147638" y="290513"/>
            <a:ext cx="1282700" cy="938212"/>
            <a:chOff x="70" y="183"/>
            <a:chExt cx="606" cy="591"/>
          </a:xfrm>
        </p:grpSpPr>
        <p:grpSp>
          <p:nvGrpSpPr>
            <p:cNvPr id="5139" name="Group 16"/>
            <p:cNvGrpSpPr>
              <a:grpSpLocks/>
            </p:cNvGrpSpPr>
            <p:nvPr userDrawn="1"/>
          </p:nvGrpSpPr>
          <p:grpSpPr bwMode="auto">
            <a:xfrm>
              <a:off x="70" y="183"/>
              <a:ext cx="606" cy="591"/>
              <a:chOff x="384" y="734"/>
              <a:chExt cx="606" cy="591"/>
            </a:xfrm>
          </p:grpSpPr>
          <p:sp>
            <p:nvSpPr>
              <p:cNvPr id="5142"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3"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4"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5"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6"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5140"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5129" name="Group 43"/>
          <p:cNvGrpSpPr>
            <a:grpSpLocks/>
          </p:cNvGrpSpPr>
          <p:nvPr userDrawn="1"/>
        </p:nvGrpSpPr>
        <p:grpSpPr bwMode="auto">
          <a:xfrm>
            <a:off x="23813" y="1371600"/>
            <a:ext cx="12125325" cy="377825"/>
            <a:chOff x="11" y="872"/>
            <a:chExt cx="5841" cy="238"/>
          </a:xfrm>
        </p:grpSpPr>
        <p:grpSp>
          <p:nvGrpSpPr>
            <p:cNvPr id="5130" name="Group 35"/>
            <p:cNvGrpSpPr>
              <a:grpSpLocks/>
            </p:cNvGrpSpPr>
            <p:nvPr userDrawn="1"/>
          </p:nvGrpSpPr>
          <p:grpSpPr bwMode="auto">
            <a:xfrm>
              <a:off x="11" y="872"/>
              <a:ext cx="1997" cy="190"/>
              <a:chOff x="275" y="872"/>
              <a:chExt cx="1997" cy="190"/>
            </a:xfrm>
          </p:grpSpPr>
          <p:sp>
            <p:nvSpPr>
              <p:cNvPr id="5137"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8"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31" name="Group 36"/>
            <p:cNvGrpSpPr>
              <a:grpSpLocks/>
            </p:cNvGrpSpPr>
            <p:nvPr userDrawn="1"/>
          </p:nvGrpSpPr>
          <p:grpSpPr bwMode="auto">
            <a:xfrm>
              <a:off x="1967" y="896"/>
              <a:ext cx="1997" cy="190"/>
              <a:chOff x="275" y="872"/>
              <a:chExt cx="1997" cy="190"/>
            </a:xfrm>
          </p:grpSpPr>
          <p:sp>
            <p:nvSpPr>
              <p:cNvPr id="5135"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6"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32" name="Group 40"/>
            <p:cNvGrpSpPr>
              <a:grpSpLocks/>
            </p:cNvGrpSpPr>
            <p:nvPr userDrawn="1"/>
          </p:nvGrpSpPr>
          <p:grpSpPr bwMode="auto">
            <a:xfrm>
              <a:off x="3855" y="920"/>
              <a:ext cx="1997" cy="190"/>
              <a:chOff x="275" y="872"/>
              <a:chExt cx="1997" cy="190"/>
            </a:xfrm>
          </p:grpSpPr>
          <p:sp>
            <p:nvSpPr>
              <p:cNvPr id="5133"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4"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054926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7C221D1-847F-46BD-A9A1-2D22C6C8ECA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pic>
        <p:nvPicPr>
          <p:cNvPr id="615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45"/>
          <p:cNvGrpSpPr>
            <a:grpSpLocks/>
          </p:cNvGrpSpPr>
          <p:nvPr userDrawn="1"/>
        </p:nvGrpSpPr>
        <p:grpSpPr bwMode="auto">
          <a:xfrm>
            <a:off x="147638" y="290513"/>
            <a:ext cx="1282700" cy="938212"/>
            <a:chOff x="70" y="183"/>
            <a:chExt cx="606" cy="591"/>
          </a:xfrm>
        </p:grpSpPr>
        <p:grpSp>
          <p:nvGrpSpPr>
            <p:cNvPr id="6163" name="Group 16"/>
            <p:cNvGrpSpPr>
              <a:grpSpLocks/>
            </p:cNvGrpSpPr>
            <p:nvPr userDrawn="1"/>
          </p:nvGrpSpPr>
          <p:grpSpPr bwMode="auto">
            <a:xfrm>
              <a:off x="70" y="183"/>
              <a:ext cx="606" cy="591"/>
              <a:chOff x="384" y="734"/>
              <a:chExt cx="606" cy="591"/>
            </a:xfrm>
          </p:grpSpPr>
          <p:sp>
            <p:nvSpPr>
              <p:cNvPr id="616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6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6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6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7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616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duster" charset="0"/>
                  <a:ea typeface="ＭＳ Ｐゴシック" charset="0"/>
                  <a:cs typeface="ＭＳ Ｐゴシック" charset="0"/>
                </a:defRPr>
              </a:lvl1pPr>
              <a:lvl2pPr marL="742950" indent="-285750">
                <a:defRPr sz="2400">
                  <a:solidFill>
                    <a:schemeClr val="tx1"/>
                  </a:solidFill>
                  <a:latin typeface="Chalkduster" charset="0"/>
                  <a:ea typeface="ＭＳ Ｐゴシック" charset="0"/>
                </a:defRPr>
              </a:lvl2pPr>
              <a:lvl3pPr marL="1143000" indent="-228600">
                <a:defRPr sz="2400">
                  <a:solidFill>
                    <a:schemeClr val="tx1"/>
                  </a:solidFill>
                  <a:latin typeface="Chalkduster" charset="0"/>
                  <a:ea typeface="ＭＳ Ｐゴシック" charset="0"/>
                </a:defRPr>
              </a:lvl3pPr>
              <a:lvl4pPr marL="1600200" indent="-228600">
                <a:defRPr sz="2400">
                  <a:solidFill>
                    <a:schemeClr val="tx1"/>
                  </a:solidFill>
                  <a:latin typeface="Chalkduster" charset="0"/>
                  <a:ea typeface="ＭＳ Ｐゴシック" charset="0"/>
                </a:defRPr>
              </a:lvl4pPr>
              <a:lvl5pPr marL="2057400" indent="-228600">
                <a:defRPr sz="2400">
                  <a:solidFill>
                    <a:schemeClr val="tx1"/>
                  </a:solidFill>
                  <a:latin typeface="Chalkduster" charset="0"/>
                  <a:ea typeface="ＭＳ Ｐゴシック" charset="0"/>
                </a:defRPr>
              </a:lvl5pPr>
              <a:lvl6pPr marL="2514600" indent="-228600" eaLnBrk="0" fontAlgn="base" hangingPunct="0">
                <a:spcBef>
                  <a:spcPct val="0"/>
                </a:spcBef>
                <a:spcAft>
                  <a:spcPct val="0"/>
                </a:spcAft>
                <a:defRPr sz="2400">
                  <a:solidFill>
                    <a:schemeClr val="tx1"/>
                  </a:solidFill>
                  <a:latin typeface="Chalkduster" charset="0"/>
                  <a:ea typeface="ＭＳ Ｐゴシック" charset="0"/>
                </a:defRPr>
              </a:lvl6pPr>
              <a:lvl7pPr marL="2971800" indent="-228600" eaLnBrk="0" fontAlgn="base" hangingPunct="0">
                <a:spcBef>
                  <a:spcPct val="0"/>
                </a:spcBef>
                <a:spcAft>
                  <a:spcPct val="0"/>
                </a:spcAft>
                <a:defRPr sz="2400">
                  <a:solidFill>
                    <a:schemeClr val="tx1"/>
                  </a:solidFill>
                  <a:latin typeface="Chalkduster" charset="0"/>
                  <a:ea typeface="ＭＳ Ｐゴシック" charset="0"/>
                </a:defRPr>
              </a:lvl7pPr>
              <a:lvl8pPr marL="3429000" indent="-228600" eaLnBrk="0" fontAlgn="base" hangingPunct="0">
                <a:spcBef>
                  <a:spcPct val="0"/>
                </a:spcBef>
                <a:spcAft>
                  <a:spcPct val="0"/>
                </a:spcAft>
                <a:defRPr sz="2400">
                  <a:solidFill>
                    <a:schemeClr val="tx1"/>
                  </a:solidFill>
                  <a:latin typeface="Chalkduster" charset="0"/>
                  <a:ea typeface="ＭＳ Ｐゴシック" charset="0"/>
                </a:defRPr>
              </a:lvl8pPr>
              <a:lvl9pPr marL="3886200" indent="-228600" eaLnBrk="0" fontAlgn="base" hangingPunct="0">
                <a:spcBef>
                  <a:spcPct val="0"/>
                </a:spcBef>
                <a:spcAft>
                  <a:spcPct val="0"/>
                </a:spcAft>
                <a:defRPr sz="2400">
                  <a:solidFill>
                    <a:schemeClr val="tx1"/>
                  </a:solidFill>
                  <a:latin typeface="Chalkduster"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6153" name="Group 43"/>
          <p:cNvGrpSpPr>
            <a:grpSpLocks/>
          </p:cNvGrpSpPr>
          <p:nvPr userDrawn="1"/>
        </p:nvGrpSpPr>
        <p:grpSpPr bwMode="auto">
          <a:xfrm>
            <a:off x="23813" y="1371600"/>
            <a:ext cx="12125325" cy="377825"/>
            <a:chOff x="11" y="872"/>
            <a:chExt cx="5841" cy="238"/>
          </a:xfrm>
        </p:grpSpPr>
        <p:grpSp>
          <p:nvGrpSpPr>
            <p:cNvPr id="6154" name="Group 35"/>
            <p:cNvGrpSpPr>
              <a:grpSpLocks/>
            </p:cNvGrpSpPr>
            <p:nvPr userDrawn="1"/>
          </p:nvGrpSpPr>
          <p:grpSpPr bwMode="auto">
            <a:xfrm>
              <a:off x="11" y="872"/>
              <a:ext cx="1997" cy="190"/>
              <a:chOff x="275" y="872"/>
              <a:chExt cx="1997" cy="190"/>
            </a:xfrm>
          </p:grpSpPr>
          <p:sp>
            <p:nvSpPr>
              <p:cNvPr id="6161" name="Freeform 20"/>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2 w 1286"/>
                  <a:gd name="T9" fmla="*/ 0 h 190"/>
                  <a:gd name="T10" fmla="*/ 405 w 1286"/>
                  <a:gd name="T11" fmla="*/ 144 h 190"/>
                  <a:gd name="T12" fmla="*/ 464 w 1286"/>
                  <a:gd name="T13" fmla="*/ 7 h 190"/>
                  <a:gd name="T14" fmla="*/ 523 w 1286"/>
                  <a:gd name="T15" fmla="*/ 151 h 190"/>
                  <a:gd name="T16" fmla="*/ 575 w 1286"/>
                  <a:gd name="T17" fmla="*/ 20 h 190"/>
                  <a:gd name="T18" fmla="*/ 608 w 1286"/>
                  <a:gd name="T19" fmla="*/ 112 h 190"/>
                  <a:gd name="T20" fmla="*/ 1334 w 1286"/>
                  <a:gd name="T21" fmla="*/ 112 h 190"/>
                  <a:gd name="T22" fmla="*/ 1334 w 1286"/>
                  <a:gd name="T23" fmla="*/ 7 h 190"/>
                  <a:gd name="T24" fmla="*/ 1334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62" name="Freeform 27"/>
              <p:cNvSpPr>
                <a:spLocks/>
              </p:cNvSpPr>
              <p:nvPr userDrawn="1"/>
            </p:nvSpPr>
            <p:spPr bwMode="auto">
              <a:xfrm>
                <a:off x="1668" y="885"/>
                <a:ext cx="610" cy="176"/>
              </a:xfrm>
              <a:custGeom>
                <a:avLst/>
                <a:gdLst>
                  <a:gd name="T0" fmla="*/ 0 w 608"/>
                  <a:gd name="T1" fmla="*/ 0 h 176"/>
                  <a:gd name="T2" fmla="*/ 0 w 608"/>
                  <a:gd name="T3" fmla="*/ 176 h 176"/>
                  <a:gd name="T4" fmla="*/ 0 w 608"/>
                  <a:gd name="T5" fmla="*/ 96 h 176"/>
                  <a:gd name="T6" fmla="*/ 656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6155" name="Group 36"/>
            <p:cNvGrpSpPr>
              <a:grpSpLocks/>
            </p:cNvGrpSpPr>
            <p:nvPr userDrawn="1"/>
          </p:nvGrpSpPr>
          <p:grpSpPr bwMode="auto">
            <a:xfrm>
              <a:off x="1967" y="896"/>
              <a:ext cx="1997" cy="190"/>
              <a:chOff x="275" y="872"/>
              <a:chExt cx="1997" cy="190"/>
            </a:xfrm>
          </p:grpSpPr>
          <p:sp>
            <p:nvSpPr>
              <p:cNvPr id="6159" name="Freeform 37"/>
              <p:cNvSpPr>
                <a:spLocks/>
              </p:cNvSpPr>
              <p:nvPr userDrawn="1"/>
            </p:nvSpPr>
            <p:spPr bwMode="auto">
              <a:xfrm>
                <a:off x="269" y="872"/>
                <a:ext cx="1292" cy="190"/>
              </a:xfrm>
              <a:custGeom>
                <a:avLst/>
                <a:gdLst>
                  <a:gd name="T0" fmla="*/ 0 w 1286"/>
                  <a:gd name="T1" fmla="*/ 92 h 190"/>
                  <a:gd name="T2" fmla="*/ 162 w 1286"/>
                  <a:gd name="T3" fmla="*/ 92 h 190"/>
                  <a:gd name="T4" fmla="*/ 221 w 1286"/>
                  <a:gd name="T5" fmla="*/ 0 h 190"/>
                  <a:gd name="T6" fmla="*/ 280 w 1286"/>
                  <a:gd name="T7" fmla="*/ 131 h 190"/>
                  <a:gd name="T8" fmla="*/ 376 w 1286"/>
                  <a:gd name="T9" fmla="*/ 0 h 190"/>
                  <a:gd name="T10" fmla="*/ 429 w 1286"/>
                  <a:gd name="T11" fmla="*/ 144 h 190"/>
                  <a:gd name="T12" fmla="*/ 488 w 1286"/>
                  <a:gd name="T13" fmla="*/ 7 h 190"/>
                  <a:gd name="T14" fmla="*/ 552 w 1286"/>
                  <a:gd name="T15" fmla="*/ 151 h 190"/>
                  <a:gd name="T16" fmla="*/ 623 w 1286"/>
                  <a:gd name="T17" fmla="*/ 20 h 190"/>
                  <a:gd name="T18" fmla="*/ 656 w 1286"/>
                  <a:gd name="T19" fmla="*/ 112 h 190"/>
                  <a:gd name="T20" fmla="*/ 1436 w 1286"/>
                  <a:gd name="T21" fmla="*/ 112 h 190"/>
                  <a:gd name="T22" fmla="*/ 1436 w 1286"/>
                  <a:gd name="T23" fmla="*/ 7 h 190"/>
                  <a:gd name="T24" fmla="*/ 143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6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6156" name="Group 40"/>
            <p:cNvGrpSpPr>
              <a:grpSpLocks/>
            </p:cNvGrpSpPr>
            <p:nvPr userDrawn="1"/>
          </p:nvGrpSpPr>
          <p:grpSpPr bwMode="auto">
            <a:xfrm>
              <a:off x="3855" y="920"/>
              <a:ext cx="1997" cy="190"/>
              <a:chOff x="275" y="872"/>
              <a:chExt cx="1997" cy="190"/>
            </a:xfrm>
          </p:grpSpPr>
          <p:sp>
            <p:nvSpPr>
              <p:cNvPr id="6157" name="Freeform 41"/>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2 w 1286"/>
                  <a:gd name="T9" fmla="*/ 0 h 190"/>
                  <a:gd name="T10" fmla="*/ 405 w 1286"/>
                  <a:gd name="T11" fmla="*/ 144 h 190"/>
                  <a:gd name="T12" fmla="*/ 464 w 1286"/>
                  <a:gd name="T13" fmla="*/ 7 h 190"/>
                  <a:gd name="T14" fmla="*/ 523 w 1286"/>
                  <a:gd name="T15" fmla="*/ 151 h 190"/>
                  <a:gd name="T16" fmla="*/ 575 w 1286"/>
                  <a:gd name="T17" fmla="*/ 20 h 190"/>
                  <a:gd name="T18" fmla="*/ 608 w 1286"/>
                  <a:gd name="T19" fmla="*/ 112 h 190"/>
                  <a:gd name="T20" fmla="*/ 1334 w 1286"/>
                  <a:gd name="T21" fmla="*/ 112 h 190"/>
                  <a:gd name="T22" fmla="*/ 1334 w 1286"/>
                  <a:gd name="T23" fmla="*/ 7 h 190"/>
                  <a:gd name="T24" fmla="*/ 1334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615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spTree>
    <p:extLst>
      <p:ext uri="{BB962C8B-B14F-4D97-AF65-F5344CB8AC3E}">
        <p14:creationId xmlns:p14="http://schemas.microsoft.com/office/powerpoint/2010/main" val="1696088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pitchFamily="66" charset="0"/>
          <a:ea typeface="ＭＳ Ｐゴシック" pitchFamily="96" charset="-128"/>
        </a:defRPr>
      </a:lvl6pPr>
      <a:lvl7pPr marL="914400" algn="l" rtl="0" fontAlgn="base">
        <a:spcBef>
          <a:spcPct val="0"/>
        </a:spcBef>
        <a:spcAft>
          <a:spcPct val="0"/>
        </a:spcAft>
        <a:defRPr sz="4000">
          <a:solidFill>
            <a:schemeClr val="tx2"/>
          </a:solidFill>
          <a:latin typeface="Comic Sans MS" pitchFamily="66" charset="0"/>
          <a:ea typeface="ＭＳ Ｐゴシック" pitchFamily="96" charset="-128"/>
        </a:defRPr>
      </a:lvl7pPr>
      <a:lvl8pPr marL="1371600" algn="l" rtl="0" fontAlgn="base">
        <a:spcBef>
          <a:spcPct val="0"/>
        </a:spcBef>
        <a:spcAft>
          <a:spcPct val="0"/>
        </a:spcAft>
        <a:defRPr sz="4000">
          <a:solidFill>
            <a:schemeClr val="tx2"/>
          </a:solidFill>
          <a:latin typeface="Comic Sans MS" pitchFamily="66" charset="0"/>
          <a:ea typeface="ＭＳ Ｐゴシック" pitchFamily="96" charset="-128"/>
        </a:defRPr>
      </a:lvl8pPr>
      <a:lvl9pPr marL="1828800" algn="l" rtl="0" fontAlgn="base">
        <a:spcBef>
          <a:spcPct val="0"/>
        </a:spcBef>
        <a:spcAft>
          <a:spcPct val="0"/>
        </a:spcAft>
        <a:defRPr sz="4000">
          <a:solidFill>
            <a:schemeClr val="tx2"/>
          </a:solidFill>
          <a:latin typeface="Comic Sans MS" pitchFamily="66"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DEA2B1D-356B-4032-81A8-76C08087BF2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176" name="Group 45"/>
          <p:cNvGrpSpPr>
            <a:grpSpLocks/>
          </p:cNvGrpSpPr>
          <p:nvPr userDrawn="1"/>
        </p:nvGrpSpPr>
        <p:grpSpPr bwMode="auto">
          <a:xfrm>
            <a:off x="147638" y="290513"/>
            <a:ext cx="1282700" cy="938212"/>
            <a:chOff x="70" y="183"/>
            <a:chExt cx="606" cy="591"/>
          </a:xfrm>
        </p:grpSpPr>
        <p:grpSp>
          <p:nvGrpSpPr>
            <p:cNvPr id="7187" name="Group 16"/>
            <p:cNvGrpSpPr>
              <a:grpSpLocks/>
            </p:cNvGrpSpPr>
            <p:nvPr userDrawn="1"/>
          </p:nvGrpSpPr>
          <p:grpSpPr bwMode="auto">
            <a:xfrm>
              <a:off x="70" y="183"/>
              <a:ext cx="606" cy="591"/>
              <a:chOff x="384" y="734"/>
              <a:chExt cx="606" cy="591"/>
            </a:xfrm>
          </p:grpSpPr>
          <p:sp>
            <p:nvSpPr>
              <p:cNvPr id="719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9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9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9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9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718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7177" name="Group 43"/>
          <p:cNvGrpSpPr>
            <a:grpSpLocks/>
          </p:cNvGrpSpPr>
          <p:nvPr userDrawn="1"/>
        </p:nvGrpSpPr>
        <p:grpSpPr bwMode="auto">
          <a:xfrm>
            <a:off x="23813" y="1371600"/>
            <a:ext cx="12125325" cy="377825"/>
            <a:chOff x="11" y="872"/>
            <a:chExt cx="5841" cy="238"/>
          </a:xfrm>
        </p:grpSpPr>
        <p:grpSp>
          <p:nvGrpSpPr>
            <p:cNvPr id="7178" name="Group 35"/>
            <p:cNvGrpSpPr>
              <a:grpSpLocks/>
            </p:cNvGrpSpPr>
            <p:nvPr userDrawn="1"/>
          </p:nvGrpSpPr>
          <p:grpSpPr bwMode="auto">
            <a:xfrm>
              <a:off x="11" y="872"/>
              <a:ext cx="1997" cy="190"/>
              <a:chOff x="275" y="872"/>
              <a:chExt cx="1997" cy="190"/>
            </a:xfrm>
          </p:grpSpPr>
          <p:sp>
            <p:nvSpPr>
              <p:cNvPr id="718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8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7179" name="Group 36"/>
            <p:cNvGrpSpPr>
              <a:grpSpLocks/>
            </p:cNvGrpSpPr>
            <p:nvPr userDrawn="1"/>
          </p:nvGrpSpPr>
          <p:grpSpPr bwMode="auto">
            <a:xfrm>
              <a:off x="1967" y="896"/>
              <a:ext cx="1997" cy="190"/>
              <a:chOff x="275" y="872"/>
              <a:chExt cx="1997" cy="190"/>
            </a:xfrm>
          </p:grpSpPr>
          <p:sp>
            <p:nvSpPr>
              <p:cNvPr id="718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8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7180" name="Group 40"/>
            <p:cNvGrpSpPr>
              <a:grpSpLocks/>
            </p:cNvGrpSpPr>
            <p:nvPr userDrawn="1"/>
          </p:nvGrpSpPr>
          <p:grpSpPr bwMode="auto">
            <a:xfrm>
              <a:off x="3855" y="920"/>
              <a:ext cx="1997" cy="190"/>
              <a:chOff x="275" y="872"/>
              <a:chExt cx="1997" cy="190"/>
            </a:xfrm>
          </p:grpSpPr>
          <p:sp>
            <p:nvSpPr>
              <p:cNvPr id="718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8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9869840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3CD33EB-58A3-4A25-8AFA-1FD432C4DFE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7638"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813" y="1371600"/>
            <a:ext cx="12125325"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29099883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omic Sans MS" panose="030F0702030302020204" pitchFamily="66" charset="0"/>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5548AA7-D659-43E7-B565-CE40C96466F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4"/>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8167"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285" y="1371601"/>
            <a:ext cx="12126383"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12802969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DA132E1-0271-44EE-B7B4-382BE4FE8D6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pic>
        <p:nvPicPr>
          <p:cNvPr id="3079"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duster" charset="0"/>
                  <a:ea typeface="ＭＳ Ｐゴシック" charset="0"/>
                  <a:cs typeface="ＭＳ Ｐゴシック" charset="0"/>
                </a:defRPr>
              </a:lvl1pPr>
              <a:lvl2pPr marL="742950" indent="-285750">
                <a:defRPr sz="2400">
                  <a:solidFill>
                    <a:schemeClr val="tx1"/>
                  </a:solidFill>
                  <a:latin typeface="Chalkduster" charset="0"/>
                  <a:ea typeface="ＭＳ Ｐゴシック" charset="0"/>
                </a:defRPr>
              </a:lvl2pPr>
              <a:lvl3pPr marL="1143000" indent="-228600">
                <a:defRPr sz="2400">
                  <a:solidFill>
                    <a:schemeClr val="tx1"/>
                  </a:solidFill>
                  <a:latin typeface="Chalkduster" charset="0"/>
                  <a:ea typeface="ＭＳ Ｐゴシック" charset="0"/>
                </a:defRPr>
              </a:lvl3pPr>
              <a:lvl4pPr marL="1600200" indent="-228600">
                <a:defRPr sz="2400">
                  <a:solidFill>
                    <a:schemeClr val="tx1"/>
                  </a:solidFill>
                  <a:latin typeface="Chalkduster" charset="0"/>
                  <a:ea typeface="ＭＳ Ｐゴシック" charset="0"/>
                </a:defRPr>
              </a:lvl4pPr>
              <a:lvl5pPr marL="2057400" indent="-228600">
                <a:defRPr sz="2400">
                  <a:solidFill>
                    <a:schemeClr val="tx1"/>
                  </a:solidFill>
                  <a:latin typeface="Chalkduster" charset="0"/>
                  <a:ea typeface="ＭＳ Ｐゴシック" charset="0"/>
                </a:defRPr>
              </a:lvl5pPr>
              <a:lvl6pPr marL="2514600" indent="-228600" eaLnBrk="0" fontAlgn="base" hangingPunct="0">
                <a:spcBef>
                  <a:spcPct val="0"/>
                </a:spcBef>
                <a:spcAft>
                  <a:spcPct val="0"/>
                </a:spcAft>
                <a:defRPr sz="2400">
                  <a:solidFill>
                    <a:schemeClr val="tx1"/>
                  </a:solidFill>
                  <a:latin typeface="Chalkduster" charset="0"/>
                  <a:ea typeface="ＭＳ Ｐゴシック" charset="0"/>
                </a:defRPr>
              </a:lvl6pPr>
              <a:lvl7pPr marL="2971800" indent="-228600" eaLnBrk="0" fontAlgn="base" hangingPunct="0">
                <a:spcBef>
                  <a:spcPct val="0"/>
                </a:spcBef>
                <a:spcAft>
                  <a:spcPct val="0"/>
                </a:spcAft>
                <a:defRPr sz="2400">
                  <a:solidFill>
                    <a:schemeClr val="tx1"/>
                  </a:solidFill>
                  <a:latin typeface="Chalkduster" charset="0"/>
                  <a:ea typeface="ＭＳ Ｐゴシック" charset="0"/>
                </a:defRPr>
              </a:lvl7pPr>
              <a:lvl8pPr marL="3429000" indent="-228600" eaLnBrk="0" fontAlgn="base" hangingPunct="0">
                <a:spcBef>
                  <a:spcPct val="0"/>
                </a:spcBef>
                <a:spcAft>
                  <a:spcPct val="0"/>
                </a:spcAft>
                <a:defRPr sz="2400">
                  <a:solidFill>
                    <a:schemeClr val="tx1"/>
                  </a:solidFill>
                  <a:latin typeface="Chalkduster" charset="0"/>
                  <a:ea typeface="ＭＳ Ｐゴシック" charset="0"/>
                </a:defRPr>
              </a:lvl8pPr>
              <a:lvl9pPr marL="3886200" indent="-228600" eaLnBrk="0" fontAlgn="base" hangingPunct="0">
                <a:spcBef>
                  <a:spcPct val="0"/>
                </a:spcBef>
                <a:spcAft>
                  <a:spcPct val="0"/>
                </a:spcAft>
                <a:defRPr sz="2400">
                  <a:solidFill>
                    <a:schemeClr val="tx1"/>
                  </a:solidFill>
                  <a:latin typeface="Chalkduster"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1 w 1286"/>
                  <a:gd name="T9" fmla="*/ 0 h 190"/>
                  <a:gd name="T10" fmla="*/ 404 w 1286"/>
                  <a:gd name="T11" fmla="*/ 144 h 190"/>
                  <a:gd name="T12" fmla="*/ 463 w 1286"/>
                  <a:gd name="T13" fmla="*/ 7 h 190"/>
                  <a:gd name="T14" fmla="*/ 522 w 1286"/>
                  <a:gd name="T15" fmla="*/ 151 h 190"/>
                  <a:gd name="T16" fmla="*/ 574 w 1286"/>
                  <a:gd name="T17" fmla="*/ 20 h 190"/>
                  <a:gd name="T18" fmla="*/ 607 w 1286"/>
                  <a:gd name="T19" fmla="*/ 112 h 190"/>
                  <a:gd name="T20" fmla="*/ 1332 w 1286"/>
                  <a:gd name="T21" fmla="*/ 112 h 190"/>
                  <a:gd name="T22" fmla="*/ 1332 w 1286"/>
                  <a:gd name="T23" fmla="*/ 7 h 190"/>
                  <a:gd name="T24" fmla="*/ 1332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0" name="Freeform 27"/>
              <p:cNvSpPr>
                <a:spLocks/>
              </p:cNvSpPr>
              <p:nvPr userDrawn="1"/>
            </p:nvSpPr>
            <p:spPr bwMode="auto">
              <a:xfrm>
                <a:off x="1668" y="885"/>
                <a:ext cx="610" cy="176"/>
              </a:xfrm>
              <a:custGeom>
                <a:avLst/>
                <a:gdLst>
                  <a:gd name="T0" fmla="*/ 0 w 608"/>
                  <a:gd name="T1" fmla="*/ 0 h 176"/>
                  <a:gd name="T2" fmla="*/ 0 w 608"/>
                  <a:gd name="T3" fmla="*/ 176 h 176"/>
                  <a:gd name="T4" fmla="*/ 0 w 608"/>
                  <a:gd name="T5" fmla="*/ 96 h 176"/>
                  <a:gd name="T6" fmla="*/ 654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69" y="872"/>
                <a:ext cx="1292" cy="190"/>
              </a:xfrm>
              <a:custGeom>
                <a:avLst/>
                <a:gdLst>
                  <a:gd name="T0" fmla="*/ 0 w 1286"/>
                  <a:gd name="T1" fmla="*/ 92 h 190"/>
                  <a:gd name="T2" fmla="*/ 161 w 1286"/>
                  <a:gd name="T3" fmla="*/ 92 h 190"/>
                  <a:gd name="T4" fmla="*/ 220 w 1286"/>
                  <a:gd name="T5" fmla="*/ 0 h 190"/>
                  <a:gd name="T6" fmla="*/ 279 w 1286"/>
                  <a:gd name="T7" fmla="*/ 131 h 190"/>
                  <a:gd name="T8" fmla="*/ 374 w 1286"/>
                  <a:gd name="T9" fmla="*/ 0 h 190"/>
                  <a:gd name="T10" fmla="*/ 427 w 1286"/>
                  <a:gd name="T11" fmla="*/ 144 h 190"/>
                  <a:gd name="T12" fmla="*/ 486 w 1286"/>
                  <a:gd name="T13" fmla="*/ 7 h 190"/>
                  <a:gd name="T14" fmla="*/ 549 w 1286"/>
                  <a:gd name="T15" fmla="*/ 151 h 190"/>
                  <a:gd name="T16" fmla="*/ 620 w 1286"/>
                  <a:gd name="T17" fmla="*/ 20 h 190"/>
                  <a:gd name="T18" fmla="*/ 653 w 1286"/>
                  <a:gd name="T19" fmla="*/ 112 h 190"/>
                  <a:gd name="T20" fmla="*/ 1429 w 1286"/>
                  <a:gd name="T21" fmla="*/ 112 h 190"/>
                  <a:gd name="T22" fmla="*/ 1429 w 1286"/>
                  <a:gd name="T23" fmla="*/ 7 h 190"/>
                  <a:gd name="T24" fmla="*/ 1429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1 w 1286"/>
                  <a:gd name="T9" fmla="*/ 0 h 190"/>
                  <a:gd name="T10" fmla="*/ 404 w 1286"/>
                  <a:gd name="T11" fmla="*/ 144 h 190"/>
                  <a:gd name="T12" fmla="*/ 463 w 1286"/>
                  <a:gd name="T13" fmla="*/ 7 h 190"/>
                  <a:gd name="T14" fmla="*/ 522 w 1286"/>
                  <a:gd name="T15" fmla="*/ 151 h 190"/>
                  <a:gd name="T16" fmla="*/ 574 w 1286"/>
                  <a:gd name="T17" fmla="*/ 20 h 190"/>
                  <a:gd name="T18" fmla="*/ 607 w 1286"/>
                  <a:gd name="T19" fmla="*/ 112 h 190"/>
                  <a:gd name="T20" fmla="*/ 1332 w 1286"/>
                  <a:gd name="T21" fmla="*/ 112 h 190"/>
                  <a:gd name="T22" fmla="*/ 1332 w 1286"/>
                  <a:gd name="T23" fmla="*/ 7 h 190"/>
                  <a:gd name="T24" fmla="*/ 1332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spTree>
    <p:extLst>
      <p:ext uri="{BB962C8B-B14F-4D97-AF65-F5344CB8AC3E}">
        <p14:creationId xmlns:p14="http://schemas.microsoft.com/office/powerpoint/2010/main" val="26443066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pitchFamily="66" charset="0"/>
          <a:ea typeface="ＭＳ Ｐゴシック" pitchFamily="96" charset="-128"/>
        </a:defRPr>
      </a:lvl6pPr>
      <a:lvl7pPr marL="914400" algn="l" rtl="0" fontAlgn="base">
        <a:spcBef>
          <a:spcPct val="0"/>
        </a:spcBef>
        <a:spcAft>
          <a:spcPct val="0"/>
        </a:spcAft>
        <a:defRPr sz="4000">
          <a:solidFill>
            <a:schemeClr val="tx2"/>
          </a:solidFill>
          <a:latin typeface="Comic Sans MS" pitchFamily="66" charset="0"/>
          <a:ea typeface="ＭＳ Ｐゴシック" pitchFamily="96" charset="-128"/>
        </a:defRPr>
      </a:lvl7pPr>
      <a:lvl8pPr marL="1371600" algn="l" rtl="0" fontAlgn="base">
        <a:spcBef>
          <a:spcPct val="0"/>
        </a:spcBef>
        <a:spcAft>
          <a:spcPct val="0"/>
        </a:spcAft>
        <a:defRPr sz="4000">
          <a:solidFill>
            <a:schemeClr val="tx2"/>
          </a:solidFill>
          <a:latin typeface="Comic Sans MS" pitchFamily="66" charset="0"/>
          <a:ea typeface="ＭＳ Ｐゴシック" pitchFamily="96" charset="-128"/>
        </a:defRPr>
      </a:lvl8pPr>
      <a:lvl9pPr marL="1828800" algn="l" rtl="0" fontAlgn="base">
        <a:spcBef>
          <a:spcPct val="0"/>
        </a:spcBef>
        <a:spcAft>
          <a:spcPct val="0"/>
        </a:spcAft>
        <a:defRPr sz="4000">
          <a:solidFill>
            <a:schemeClr val="tx2"/>
          </a:solidFill>
          <a:latin typeface="Comic Sans MS" pitchFamily="66"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ＭＳ Ｐゴシック"/>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D3BFDB0-8669-455C-BD42-CD255AA063C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2238490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ECDC1E-D7B0-413B-963C-26EA599B478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4CD0E8-7EE4-426A-B4AA-28F471DC25D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0340797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0.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www.youtube.com/watch?v=0gRtVz4XrZM" TargetMode="External"/><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7.xml"/><Relationship Id="rId1" Type="http://schemas.openxmlformats.org/officeDocument/2006/relationships/vmlDrawing" Target="../drawings/vmlDrawing4.v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7.xml"/><Relationship Id="rId1" Type="http://schemas.openxmlformats.org/officeDocument/2006/relationships/vmlDrawing" Target="../drawings/vmlDrawing5.v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9.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877455" y="0"/>
            <a:ext cx="12875491" cy="1855788"/>
          </a:xfrm>
        </p:spPr>
        <p:txBody>
          <a:bodyPr/>
          <a:lstStyle/>
          <a:p>
            <a:pPr eaLnBrk="1" hangingPunct="1"/>
            <a:r>
              <a:rPr lang="en-US" altLang="en-US" sz="4800" dirty="0">
                <a:solidFill>
                  <a:schemeClr val="accent1"/>
                </a:solidFill>
                <a:latin typeface="Comic Sans MS" panose="030F0702030302020204" pitchFamily="66" charset="0"/>
              </a:rPr>
              <a:t>Chapter 26</a:t>
            </a:r>
            <a:br>
              <a:rPr lang="en-US" altLang="en-US" sz="4800" dirty="0">
                <a:solidFill>
                  <a:schemeClr val="accent1"/>
                </a:solidFill>
                <a:latin typeface="Comic Sans MS" panose="030F0702030302020204" pitchFamily="66" charset="0"/>
              </a:rPr>
            </a:br>
            <a:r>
              <a:rPr lang="en-US" altLang="en-US" sz="4800" dirty="0">
                <a:solidFill>
                  <a:schemeClr val="accent1"/>
                </a:solidFill>
                <a:latin typeface="Comic Sans MS" panose="030F0702030302020204" pitchFamily="66" charset="0"/>
              </a:rPr>
              <a:t>DC Circuits</a:t>
            </a:r>
          </a:p>
        </p:txBody>
      </p:sp>
      <p:pic>
        <p:nvPicPr>
          <p:cNvPr id="99331" name="Picture 6" descr="26_00CO"/>
          <p:cNvPicPr>
            <a:picLocks noChangeAspect="1" noChangeArrowheads="1"/>
          </p:cNvPicPr>
          <p:nvPr/>
        </p:nvPicPr>
        <p:blipFill>
          <a:blip r:embed="rId3">
            <a:extLst>
              <a:ext uri="{28A0092B-C50C-407E-A947-70E740481C1C}">
                <a14:useLocalDpi xmlns:a14="http://schemas.microsoft.com/office/drawing/2010/main" val="0"/>
              </a:ext>
            </a:extLst>
          </a:blip>
          <a:srcRect b="2028"/>
          <a:stretch>
            <a:fillRect/>
          </a:stretch>
        </p:blipFill>
        <p:spPr bwMode="auto">
          <a:xfrm>
            <a:off x="392834" y="1622064"/>
            <a:ext cx="54483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22109" y="2656383"/>
            <a:ext cx="6096000" cy="181588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rPr>
              <a:t>Study guide posted- Exam 2, March 1</a:t>
            </a:r>
            <a:r>
              <a:rPr kumimoji="0" lang="en-US" sz="2800" b="1" i="0" u="sng" strike="noStrike" kern="0" cap="none" spc="0" normalizeH="0" baseline="30000" noProof="0" dirty="0">
                <a:ln>
                  <a:noFill/>
                </a:ln>
                <a:solidFill>
                  <a:srgbClr val="FF0000"/>
                </a:solidFill>
                <a:effectLst/>
                <a:uLnTx/>
                <a:uFillTx/>
                <a:latin typeface="Comic Sans MS"/>
                <a:ea typeface="MS PGothic" panose="020B0600070205080204" pitchFamily="34" charset="-128"/>
              </a:rPr>
              <a:t>st</a:t>
            </a:r>
            <a:r>
              <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u="sng" kern="0" dirty="0">
              <a:solidFill>
                <a:srgbClr val="FF0000"/>
              </a:solidFill>
              <a:latin typeface="Comic Sans MS"/>
              <a:ea typeface="MS PGothic" panose="020B060007020508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rPr>
              <a:t>Quiz on Friday</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504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Problem 8</a:t>
            </a:r>
          </a:p>
        </p:txBody>
      </p:sp>
      <p:sp>
        <p:nvSpPr>
          <p:cNvPr id="121859" name="Rectangle 7"/>
          <p:cNvSpPr>
            <a:spLocks noChangeArrowheads="1"/>
          </p:cNvSpPr>
          <p:nvPr/>
        </p:nvSpPr>
        <p:spPr bwMode="auto">
          <a:xfrm>
            <a:off x="1676400" y="2828925"/>
            <a:ext cx="94170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	</a:t>
            </a: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8. (I) How many 10</a:t>
            </a:r>
            <a:r>
              <a:rPr kumimoji="0" lang="el-GR"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Ω</a:t>
            </a: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resistors must be connected in series to give an equivalent resistance to five 100</a:t>
            </a:r>
            <a:r>
              <a:rPr kumimoji="0" lang="el-GR"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Ω</a:t>
            </a: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resistors connected in parallel?</a:t>
            </a:r>
          </a:p>
        </p:txBody>
      </p:sp>
    </p:spTree>
    <p:extLst>
      <p:ext uri="{BB962C8B-B14F-4D97-AF65-F5344CB8AC3E}">
        <p14:creationId xmlns:p14="http://schemas.microsoft.com/office/powerpoint/2010/main" val="26474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p:cNvSpPr txBox="1">
            <a:spLocks noChangeArrowheads="1"/>
          </p:cNvSpPr>
          <p:nvPr/>
        </p:nvSpPr>
        <p:spPr bwMode="auto">
          <a:xfrm>
            <a:off x="503238" y="1762125"/>
            <a:ext cx="664418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 analogy using water may be helpful in visualizing parallel circuits.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water (current) splits into two streams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each falls the same height, and the total current is the sum of the two currents. With two pipes open,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resistance to water flow is half what it is with one pipe open.</a:t>
            </a:r>
          </a:p>
        </p:txBody>
      </p:sp>
      <p:sp>
        <p:nvSpPr>
          <p:cNvPr id="123907" name="Rectangle 5"/>
          <p:cNvSpPr>
            <a:spLocks noGrp="1" noChangeArrowheads="1"/>
          </p:cNvSpPr>
          <p:nvPr>
            <p:ph type="title"/>
          </p:nvPr>
        </p:nvSpPr>
        <p:spPr>
          <a:xfrm>
            <a:off x="1981200" y="0"/>
            <a:ext cx="8229600" cy="1203325"/>
          </a:xfrm>
        </p:spPr>
        <p:txBody>
          <a:bodyPr/>
          <a:lstStyle/>
          <a:p>
            <a:pPr eaLnBrk="1" hangingPunct="1"/>
            <a:r>
              <a:rPr lang="en-US" altLang="en-US" sz="3200"/>
              <a:t>26-2 Resistors in Series and in Parallel</a:t>
            </a:r>
          </a:p>
        </p:txBody>
      </p:sp>
      <p:pic>
        <p:nvPicPr>
          <p:cNvPr id="123908" name="Picture 8" descr="Figure_26_05"/>
          <p:cNvPicPr>
            <a:picLocks noChangeAspect="1" noChangeArrowheads="1"/>
          </p:cNvPicPr>
          <p:nvPr/>
        </p:nvPicPr>
        <p:blipFill>
          <a:blip r:embed="rId3">
            <a:extLst>
              <a:ext uri="{28A0092B-C50C-407E-A947-70E740481C1C}">
                <a14:useLocalDpi xmlns:a14="http://schemas.microsoft.com/office/drawing/2010/main" val="0"/>
              </a:ext>
            </a:extLst>
          </a:blip>
          <a:srcRect b="3702"/>
          <a:stretch>
            <a:fillRect/>
          </a:stretch>
        </p:blipFill>
        <p:spPr bwMode="auto">
          <a:xfrm>
            <a:off x="7560578" y="1914088"/>
            <a:ext cx="396081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57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a:t>Circuit Analysis Principles</a:t>
            </a:r>
          </a:p>
        </p:txBody>
      </p:sp>
      <p:sp>
        <p:nvSpPr>
          <p:cNvPr id="69635" name="Rectangle 3"/>
          <p:cNvSpPr>
            <a:spLocks noGrp="1" noChangeArrowheads="1"/>
          </p:cNvSpPr>
          <p:nvPr>
            <p:ph type="body" idx="1"/>
          </p:nvPr>
        </p:nvSpPr>
        <p:spPr>
          <a:xfrm>
            <a:off x="1831975" y="1719263"/>
            <a:ext cx="9862278" cy="4146550"/>
          </a:xfrm>
        </p:spPr>
        <p:txBody>
          <a:bodyPr/>
          <a:lstStyle/>
          <a:p>
            <a:pPr eaLnBrk="1" hangingPunct="1">
              <a:lnSpc>
                <a:spcPct val="90000"/>
              </a:lnSpc>
              <a:buFontTx/>
              <a:buNone/>
              <a:defRPr/>
            </a:pPr>
            <a:r>
              <a:rPr lang="en-US" altLang="en-US" sz="2800" b="1" u="sng" dirty="0"/>
              <a:t>Need to remember:</a:t>
            </a:r>
          </a:p>
          <a:p>
            <a:pPr eaLnBrk="1" hangingPunct="1">
              <a:lnSpc>
                <a:spcPct val="90000"/>
              </a:lnSpc>
              <a:buFontTx/>
              <a:buNone/>
              <a:defRPr/>
            </a:pPr>
            <a:r>
              <a:rPr lang="en-US" altLang="en-US" sz="2800" dirty="0"/>
              <a:t>	</a:t>
            </a:r>
            <a:r>
              <a:rPr lang="en-US" altLang="en-US" sz="2800" b="1" u="sng" dirty="0">
                <a:solidFill>
                  <a:srgbClr val="0000FF"/>
                </a:solidFill>
                <a:effectLst>
                  <a:outerShdw blurRad="38100" dist="38100" dir="2700000" algn="tl">
                    <a:srgbClr val="000000">
                      <a:alpha val="43137"/>
                    </a:srgbClr>
                  </a:outerShdw>
                </a:effectLst>
              </a:rPr>
              <a:t>I</a:t>
            </a:r>
            <a:r>
              <a:rPr lang="en-US" altLang="en-US" sz="2800" b="1" u="sng" dirty="0">
                <a:effectLst>
                  <a:outerShdw blurRad="38100" dist="38100" dir="2700000" algn="tl">
                    <a:srgbClr val="000000">
                      <a:alpha val="43137"/>
                    </a:srgbClr>
                  </a:outerShdw>
                </a:effectLst>
              </a:rPr>
              <a:t> </a:t>
            </a:r>
            <a:r>
              <a:rPr lang="en-US" altLang="en-US" sz="2800" b="1" u="sng" dirty="0">
                <a:solidFill>
                  <a:srgbClr val="0000FF"/>
                </a:solidFill>
                <a:effectLst>
                  <a:outerShdw blurRad="38100" dist="38100" dir="2700000" algn="tl">
                    <a:srgbClr val="000000">
                      <a:alpha val="43137"/>
                    </a:srgbClr>
                  </a:outerShdw>
                </a:effectLst>
              </a:rPr>
              <a:t>through each element</a:t>
            </a:r>
          </a:p>
          <a:p>
            <a:pPr eaLnBrk="1" hangingPunct="1">
              <a:lnSpc>
                <a:spcPct val="90000"/>
              </a:lnSpc>
              <a:buFontTx/>
              <a:buNone/>
              <a:defRPr/>
            </a:pPr>
            <a:r>
              <a:rPr lang="en-US" altLang="en-US" sz="2800" dirty="0"/>
              <a:t>	</a:t>
            </a:r>
            <a:r>
              <a:rPr lang="en-US" altLang="en-US" sz="2800" b="1" dirty="0"/>
              <a:t>	</a:t>
            </a:r>
            <a:r>
              <a:rPr lang="en-US" altLang="en-US" sz="2800" b="1" dirty="0">
                <a:solidFill>
                  <a:srgbClr val="0000FF"/>
                </a:solidFill>
              </a:rPr>
              <a:t>Current</a:t>
            </a:r>
            <a:r>
              <a:rPr lang="en-US" altLang="en-US" sz="2800" b="1" dirty="0"/>
              <a:t> </a:t>
            </a:r>
            <a:r>
              <a:rPr lang="en-US" altLang="en-US" sz="2800" dirty="0"/>
              <a:t>(</a:t>
            </a:r>
            <a:r>
              <a:rPr lang="en-US" altLang="en-US" sz="2800" dirty="0">
                <a:solidFill>
                  <a:srgbClr val="008000"/>
                </a:solidFill>
              </a:rPr>
              <a:t>charge</a:t>
            </a:r>
            <a:r>
              <a:rPr lang="en-US" altLang="en-US" sz="2800" dirty="0"/>
              <a:t>) </a:t>
            </a:r>
            <a:r>
              <a:rPr lang="en-US" altLang="en-US" sz="2800" b="1" u="sng" dirty="0">
                <a:solidFill>
                  <a:srgbClr val="FF0000"/>
                </a:solidFill>
              </a:rPr>
              <a:t>splits</a:t>
            </a:r>
            <a:r>
              <a:rPr lang="en-US" altLang="en-US" sz="2800" b="1" u="sng" dirty="0"/>
              <a:t> </a:t>
            </a:r>
            <a:r>
              <a:rPr lang="en-US" altLang="en-US" sz="2800" b="1" u="sng" dirty="0">
                <a:solidFill>
                  <a:srgbClr val="0000FF"/>
                </a:solidFill>
              </a:rPr>
              <a:t>in parallel</a:t>
            </a:r>
          </a:p>
          <a:p>
            <a:pPr eaLnBrk="1" hangingPunct="1">
              <a:lnSpc>
                <a:spcPct val="90000"/>
              </a:lnSpc>
              <a:buFontTx/>
              <a:buNone/>
              <a:defRPr/>
            </a:pPr>
            <a:r>
              <a:rPr lang="en-US" altLang="en-US" sz="2800" dirty="0"/>
              <a:t>		</a:t>
            </a:r>
            <a:r>
              <a:rPr lang="en-US" altLang="en-US" sz="2800" b="1" dirty="0">
                <a:solidFill>
                  <a:srgbClr val="0000FF"/>
                </a:solidFill>
              </a:rPr>
              <a:t>Current</a:t>
            </a:r>
            <a:r>
              <a:rPr lang="en-US" altLang="en-US" sz="2800" dirty="0"/>
              <a:t> (</a:t>
            </a:r>
            <a:r>
              <a:rPr lang="en-US" altLang="en-US" sz="2800" dirty="0">
                <a:solidFill>
                  <a:srgbClr val="008000"/>
                </a:solidFill>
              </a:rPr>
              <a:t>charge</a:t>
            </a:r>
            <a:r>
              <a:rPr lang="en-US" altLang="en-US" sz="2800" dirty="0"/>
              <a:t>) </a:t>
            </a:r>
            <a:r>
              <a:rPr lang="en-US" altLang="en-US" sz="2800" b="1" u="sng" dirty="0"/>
              <a:t>is the </a:t>
            </a:r>
            <a:r>
              <a:rPr lang="en-US" altLang="en-US" sz="2800" b="1" u="sng" dirty="0">
                <a:solidFill>
                  <a:srgbClr val="FF0000"/>
                </a:solidFill>
              </a:rPr>
              <a:t>same</a:t>
            </a:r>
            <a:r>
              <a:rPr lang="en-US" altLang="en-US" sz="2800" b="1" u="sng" dirty="0"/>
              <a:t> in </a:t>
            </a:r>
            <a:r>
              <a:rPr lang="en-US" altLang="en-US" sz="2800" b="1" u="sng" dirty="0">
                <a:solidFill>
                  <a:srgbClr val="FF6600"/>
                </a:solidFill>
              </a:rPr>
              <a:t>series</a:t>
            </a:r>
            <a:endParaRPr lang="en-US" altLang="en-US" sz="2800" b="1" u="sng" dirty="0"/>
          </a:p>
          <a:p>
            <a:pPr eaLnBrk="1" hangingPunct="1">
              <a:lnSpc>
                <a:spcPct val="90000"/>
              </a:lnSpc>
              <a:buFontTx/>
              <a:buNone/>
              <a:defRPr/>
            </a:pPr>
            <a:r>
              <a:rPr lang="en-US" altLang="en-US" sz="2800" dirty="0"/>
              <a:t>	</a:t>
            </a:r>
            <a:r>
              <a:rPr lang="en-US" altLang="en-US" sz="2800" b="1" u="sng" dirty="0">
                <a:solidFill>
                  <a:srgbClr val="006600"/>
                </a:solidFill>
                <a:effectLst>
                  <a:outerShdw blurRad="38100" dist="38100" dir="2700000" algn="tl">
                    <a:srgbClr val="000000">
                      <a:alpha val="43137"/>
                    </a:srgbClr>
                  </a:outerShdw>
                </a:effectLst>
              </a:rPr>
              <a:t>V across each element or set</a:t>
            </a:r>
          </a:p>
          <a:p>
            <a:pPr eaLnBrk="1" hangingPunct="1">
              <a:lnSpc>
                <a:spcPct val="90000"/>
              </a:lnSpc>
              <a:buFontTx/>
              <a:buNone/>
              <a:defRPr/>
            </a:pPr>
            <a:r>
              <a:rPr lang="en-US" altLang="en-US" sz="2800" dirty="0"/>
              <a:t>		</a:t>
            </a:r>
            <a:r>
              <a:rPr lang="en-US" altLang="en-US" sz="2800" b="1" dirty="0">
                <a:solidFill>
                  <a:srgbClr val="A21102"/>
                </a:solidFill>
              </a:rPr>
              <a:t>Voltages</a:t>
            </a:r>
            <a:r>
              <a:rPr lang="en-US" altLang="en-US" sz="2800" dirty="0"/>
              <a:t> add in </a:t>
            </a:r>
            <a:r>
              <a:rPr lang="en-US" altLang="en-US" sz="2800" b="1" dirty="0">
                <a:solidFill>
                  <a:srgbClr val="FF6600"/>
                </a:solidFill>
              </a:rPr>
              <a:t>series</a:t>
            </a:r>
            <a:endParaRPr lang="en-US" altLang="en-US" sz="2800" b="1" dirty="0"/>
          </a:p>
          <a:p>
            <a:pPr eaLnBrk="1" hangingPunct="1">
              <a:lnSpc>
                <a:spcPct val="90000"/>
              </a:lnSpc>
              <a:buFontTx/>
              <a:buNone/>
              <a:defRPr/>
            </a:pPr>
            <a:r>
              <a:rPr lang="en-US" altLang="en-US" sz="2800" dirty="0"/>
              <a:t>		</a:t>
            </a:r>
            <a:r>
              <a:rPr lang="en-US" altLang="en-US" sz="2800" b="1" dirty="0">
                <a:solidFill>
                  <a:srgbClr val="A21102"/>
                </a:solidFill>
              </a:rPr>
              <a:t>Voltages</a:t>
            </a:r>
            <a:r>
              <a:rPr lang="en-US" altLang="en-US" sz="2800" dirty="0"/>
              <a:t> are </a:t>
            </a:r>
            <a:r>
              <a:rPr lang="en-US" altLang="en-US" sz="2800" b="1" dirty="0"/>
              <a:t>same</a:t>
            </a:r>
            <a:r>
              <a:rPr lang="en-US" altLang="en-US" sz="2800" dirty="0"/>
              <a:t> in </a:t>
            </a:r>
            <a:r>
              <a:rPr lang="en-US" altLang="en-US" sz="2800" b="1" dirty="0">
                <a:solidFill>
                  <a:srgbClr val="800080"/>
                </a:solidFill>
              </a:rPr>
              <a:t>parallel</a:t>
            </a:r>
            <a:endParaRPr lang="en-US" altLang="en-US" sz="2800" b="1" dirty="0"/>
          </a:p>
          <a:p>
            <a:pPr eaLnBrk="1" hangingPunct="1">
              <a:lnSpc>
                <a:spcPct val="90000"/>
              </a:lnSpc>
              <a:buFontTx/>
              <a:buNone/>
              <a:defRPr/>
            </a:pPr>
            <a:r>
              <a:rPr lang="en-US" altLang="en-US" sz="2800" dirty="0"/>
              <a:t>		</a:t>
            </a:r>
            <a:r>
              <a:rPr lang="en-US" altLang="en-US" sz="2800" b="1" dirty="0">
                <a:solidFill>
                  <a:srgbClr val="A21102"/>
                </a:solidFill>
              </a:rPr>
              <a:t>Voltages</a:t>
            </a:r>
            <a:r>
              <a:rPr lang="en-US" altLang="en-US" sz="2800" dirty="0"/>
              <a:t> around a loop sum to zero</a:t>
            </a:r>
          </a:p>
        </p:txBody>
      </p:sp>
      <p:graphicFrame>
        <p:nvGraphicFramePr>
          <p:cNvPr id="125956" name="Object 17"/>
          <p:cNvGraphicFramePr>
            <a:graphicFrameLocks noChangeAspect="1"/>
          </p:cNvGraphicFramePr>
          <p:nvPr/>
        </p:nvGraphicFramePr>
        <p:xfrm>
          <a:off x="8566150" y="2046288"/>
          <a:ext cx="2516188" cy="671512"/>
        </p:xfrm>
        <a:graphic>
          <a:graphicData uri="http://schemas.openxmlformats.org/presentationml/2006/ole">
            <mc:AlternateContent xmlns:mc="http://schemas.openxmlformats.org/markup-compatibility/2006">
              <mc:Choice xmlns:v="urn:schemas-microsoft-com:vml" Requires="v">
                <p:oleObj spid="_x0000_s1080" name="Equation" r:id="rId3" imgW="941400" imgH="246600" progId="Equation.DSMT4">
                  <p:embed/>
                </p:oleObj>
              </mc:Choice>
              <mc:Fallback>
                <p:oleObj name="Equation" r:id="rId3" imgW="941400" imgH="246600" progId="Equation.DSMT4">
                  <p:embed/>
                  <p:pic>
                    <p:nvPicPr>
                      <p:cNvPr id="12595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150" y="2046288"/>
                        <a:ext cx="2516188"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5957" name="Object 7"/>
          <p:cNvGraphicFramePr>
            <a:graphicFrameLocks noChangeAspect="1"/>
          </p:cNvGraphicFramePr>
          <p:nvPr/>
        </p:nvGraphicFramePr>
        <p:xfrm>
          <a:off x="8566150" y="4868863"/>
          <a:ext cx="2171700" cy="790575"/>
        </p:xfrm>
        <a:graphic>
          <a:graphicData uri="http://schemas.openxmlformats.org/presentationml/2006/ole">
            <mc:AlternateContent xmlns:mc="http://schemas.openxmlformats.org/markup-compatibility/2006">
              <mc:Choice xmlns:v="urn:schemas-microsoft-com:vml" Requires="v">
                <p:oleObj spid="_x0000_s1081" name="Equation" r:id="rId5" imgW="685440" imgH="246600" progId="Equation.DSMT4">
                  <p:embed/>
                </p:oleObj>
              </mc:Choice>
              <mc:Fallback>
                <p:oleObj name="Equation" r:id="rId5" imgW="685440" imgH="246600" progId="Equation.DSMT4">
                  <p:embed/>
                  <p:pic>
                    <p:nvPicPr>
                      <p:cNvPr id="12595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150" y="4868863"/>
                        <a:ext cx="21717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2301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a:xfrm>
            <a:off x="1981200" y="0"/>
            <a:ext cx="8229600" cy="1255713"/>
          </a:xfrm>
        </p:spPr>
        <p:txBody>
          <a:bodyPr/>
          <a:lstStyle/>
          <a:p>
            <a:pPr eaLnBrk="1" hangingPunct="1"/>
            <a:r>
              <a:rPr lang="en-US" altLang="en-US"/>
              <a:t>26-2 Resistors in Series and in Parallel</a:t>
            </a:r>
          </a:p>
        </p:txBody>
      </p:sp>
      <p:sp>
        <p:nvSpPr>
          <p:cNvPr id="126979" name="Text Box 5"/>
          <p:cNvSpPr txBox="1">
            <a:spLocks noChangeArrowheads="1"/>
          </p:cNvSpPr>
          <p:nvPr/>
        </p:nvSpPr>
        <p:spPr bwMode="auto">
          <a:xfrm>
            <a:off x="385763" y="1139825"/>
            <a:ext cx="114204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Conceptual Example 26-2: Series or parallel?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The lightbulbs in the figure are identical. Which configuration produces more light? (b) Which way do you think the headlights of a car are wired? Ignore change of filament resistance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with current.</a:t>
            </a:r>
          </a:p>
        </p:txBody>
      </p:sp>
      <p:pic>
        <p:nvPicPr>
          <p:cNvPr id="126980" name="Picture 7" descr="Figure_26_06"/>
          <p:cNvPicPr>
            <a:picLocks noChangeAspect="1" noChangeArrowheads="1"/>
          </p:cNvPicPr>
          <p:nvPr/>
        </p:nvPicPr>
        <p:blipFill>
          <a:blip r:embed="rId3">
            <a:extLst>
              <a:ext uri="{28A0092B-C50C-407E-A947-70E740481C1C}">
                <a14:useLocalDpi xmlns:a14="http://schemas.microsoft.com/office/drawing/2010/main" val="0"/>
              </a:ext>
            </a:extLst>
          </a:blip>
          <a:srcRect b="2780"/>
          <a:stretch>
            <a:fillRect/>
          </a:stretch>
        </p:blipFill>
        <p:spPr bwMode="auto">
          <a:xfrm>
            <a:off x="7408863" y="3603625"/>
            <a:ext cx="4273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8"/>
          <p:cNvSpPr>
            <a:spLocks noChangeArrowheads="1"/>
          </p:cNvSpPr>
          <p:nvPr/>
        </p:nvSpPr>
        <p:spPr bwMode="auto">
          <a:xfrm>
            <a:off x="4495800" y="6400800"/>
            <a:ext cx="292100"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4479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981200" y="0"/>
            <a:ext cx="8229600" cy="1255713"/>
          </a:xfrm>
        </p:spPr>
        <p:txBody>
          <a:bodyPr/>
          <a:lstStyle/>
          <a:p>
            <a:pPr eaLnBrk="1" hangingPunct="1"/>
            <a:r>
              <a:rPr lang="en-US" altLang="en-US"/>
              <a:t>26-2 Resistors in Series and in Parallel</a:t>
            </a:r>
          </a:p>
        </p:txBody>
      </p:sp>
      <p:sp>
        <p:nvSpPr>
          <p:cNvPr id="129027" name="Text Box 3"/>
          <p:cNvSpPr txBox="1">
            <a:spLocks noChangeArrowheads="1"/>
          </p:cNvSpPr>
          <p:nvPr/>
        </p:nvSpPr>
        <p:spPr bwMode="auto">
          <a:xfrm>
            <a:off x="536575" y="1676400"/>
            <a:ext cx="112109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26-4: Circuit with series and parallel resistors.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How much current is drawn from the battery shown?</a:t>
            </a:r>
          </a:p>
        </p:txBody>
      </p:sp>
      <p:pic>
        <p:nvPicPr>
          <p:cNvPr id="129028" name="Picture 5" descr="Figure_26_08a"/>
          <p:cNvPicPr>
            <a:picLocks noChangeAspect="1" noChangeArrowheads="1"/>
          </p:cNvPicPr>
          <p:nvPr/>
        </p:nvPicPr>
        <p:blipFill>
          <a:blip r:embed="rId3" cstate="print">
            <a:extLst>
              <a:ext uri="{28A0092B-C50C-407E-A947-70E740481C1C}">
                <a14:useLocalDpi xmlns:a14="http://schemas.microsoft.com/office/drawing/2010/main" val="0"/>
              </a:ext>
            </a:extLst>
          </a:blip>
          <a:srcRect b="15588"/>
          <a:stretch>
            <a:fillRect/>
          </a:stretch>
        </p:blipFill>
        <p:spPr bwMode="auto">
          <a:xfrm>
            <a:off x="5872163" y="3267075"/>
            <a:ext cx="52165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46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0"/>
            <a:ext cx="8229600" cy="1255713"/>
          </a:xfrm>
        </p:spPr>
        <p:txBody>
          <a:bodyPr/>
          <a:lstStyle/>
          <a:p>
            <a:pPr eaLnBrk="1" hangingPunct="1"/>
            <a:r>
              <a:rPr lang="en-US" altLang="en-US"/>
              <a:t>26-2 Resistors in Series and in Parallel</a:t>
            </a:r>
          </a:p>
        </p:txBody>
      </p:sp>
      <p:sp>
        <p:nvSpPr>
          <p:cNvPr id="131075" name="Text Box 3"/>
          <p:cNvSpPr txBox="1">
            <a:spLocks noChangeArrowheads="1"/>
          </p:cNvSpPr>
          <p:nvPr/>
        </p:nvSpPr>
        <p:spPr bwMode="auto">
          <a:xfrm>
            <a:off x="549275" y="1490663"/>
            <a:ext cx="112633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26-5: Current in one branch.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What is the current through the 500-</a:t>
            </a:r>
            <a:r>
              <a:rPr kumimoji="0" lang="el-GR"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resistor shown? (Note: This is the same circuit as in the previous problem.) The total current in the circuit was found to be 17 mA.</a:t>
            </a:r>
          </a:p>
        </p:txBody>
      </p:sp>
      <p:pic>
        <p:nvPicPr>
          <p:cNvPr id="131076" name="Picture 5" descr="Figure_26_08a"/>
          <p:cNvPicPr>
            <a:picLocks noChangeAspect="1" noChangeArrowheads="1"/>
          </p:cNvPicPr>
          <p:nvPr/>
        </p:nvPicPr>
        <p:blipFill>
          <a:blip r:embed="rId3">
            <a:extLst>
              <a:ext uri="{28A0092B-C50C-407E-A947-70E740481C1C}">
                <a14:useLocalDpi xmlns:a14="http://schemas.microsoft.com/office/drawing/2010/main" val="0"/>
              </a:ext>
            </a:extLst>
          </a:blip>
          <a:srcRect b="15100"/>
          <a:stretch>
            <a:fillRect/>
          </a:stretch>
        </p:blipFill>
        <p:spPr bwMode="auto">
          <a:xfrm>
            <a:off x="6770688" y="3497263"/>
            <a:ext cx="50419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28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981200" y="0"/>
            <a:ext cx="8229600" cy="1255713"/>
          </a:xfrm>
        </p:spPr>
        <p:txBody>
          <a:bodyPr/>
          <a:lstStyle/>
          <a:p>
            <a:pPr eaLnBrk="1" hangingPunct="1"/>
            <a:r>
              <a:rPr lang="en-US" altLang="en-US"/>
              <a:t>26-2 Resistors in Series and in Parallel</a:t>
            </a:r>
          </a:p>
        </p:txBody>
      </p:sp>
      <p:sp>
        <p:nvSpPr>
          <p:cNvPr id="133123" name="Text Box 3"/>
          <p:cNvSpPr txBox="1">
            <a:spLocks noChangeArrowheads="1"/>
          </p:cNvSpPr>
          <p:nvPr/>
        </p:nvSpPr>
        <p:spPr bwMode="auto">
          <a:xfrm>
            <a:off x="173038" y="1665288"/>
            <a:ext cx="73485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Conceptual Example 26-6: Bulb brightness in a circuit.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circuit shown has three identical lightbulbs, each of resistance </a:t>
            </a:r>
            <a:r>
              <a:rPr kumimoji="0" lang="en-US" altLang="en-US" sz="26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b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When switch S is closed, how will the brightness of bulbs A and B compare with </a:t>
            </a:r>
            <a:b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that of bulb C?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6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 What happens when switch S is opened? Use a minimum of mathematics in your answers.</a:t>
            </a:r>
          </a:p>
        </p:txBody>
      </p:sp>
      <p:pic>
        <p:nvPicPr>
          <p:cNvPr id="133124" name="Picture 5" descr="Figure_26_09"/>
          <p:cNvPicPr>
            <a:picLocks noChangeAspect="1" noChangeArrowheads="1"/>
          </p:cNvPicPr>
          <p:nvPr/>
        </p:nvPicPr>
        <p:blipFill>
          <a:blip r:embed="rId3">
            <a:extLst>
              <a:ext uri="{28A0092B-C50C-407E-A947-70E740481C1C}">
                <a14:useLocalDpi xmlns:a14="http://schemas.microsoft.com/office/drawing/2010/main" val="0"/>
              </a:ext>
            </a:extLst>
          </a:blip>
          <a:srcRect b="2477"/>
          <a:stretch>
            <a:fillRect/>
          </a:stretch>
        </p:blipFill>
        <p:spPr bwMode="auto">
          <a:xfrm>
            <a:off x="7631113" y="1919288"/>
            <a:ext cx="41973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3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582613" y="1552575"/>
            <a:ext cx="1097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Some circuits cannot be broken down into series and parallel connections. For these circuits we use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Kirchhoff’s rules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79875" name="Rectangle 6"/>
          <p:cNvSpPr>
            <a:spLocks noGrp="1" noChangeArrowheads="1"/>
          </p:cNvSpPr>
          <p:nvPr>
            <p:ph type="title"/>
          </p:nvPr>
        </p:nvSpPr>
        <p:spPr>
          <a:xfrm>
            <a:off x="2667000" y="0"/>
            <a:ext cx="6127750" cy="1143000"/>
          </a:xfrm>
        </p:spPr>
        <p:txBody>
          <a:bodyPr/>
          <a:lstStyle/>
          <a:p>
            <a:pPr eaLnBrk="1" hangingPunct="1"/>
            <a:r>
              <a:rPr lang="en-US" altLang="en-US"/>
              <a:t>26-3 Kirchhoff’s Rules</a:t>
            </a:r>
          </a:p>
        </p:txBody>
      </p:sp>
      <p:pic>
        <p:nvPicPr>
          <p:cNvPr id="79876" name="Picture 8" descr="Figure_26_11"/>
          <p:cNvPicPr>
            <a:picLocks noChangeAspect="1" noChangeArrowheads="1"/>
          </p:cNvPicPr>
          <p:nvPr/>
        </p:nvPicPr>
        <p:blipFill>
          <a:blip r:embed="rId4" cstate="print">
            <a:extLst>
              <a:ext uri="{28A0092B-C50C-407E-A947-70E740481C1C}">
                <a14:useLocalDpi xmlns:a14="http://schemas.microsoft.com/office/drawing/2010/main" val="0"/>
              </a:ext>
            </a:extLst>
          </a:blip>
          <a:srcRect b="2521"/>
          <a:stretch>
            <a:fillRect/>
          </a:stretch>
        </p:blipFill>
        <p:spPr bwMode="auto">
          <a:xfrm>
            <a:off x="871538" y="2925763"/>
            <a:ext cx="55260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1"/>
          <p:cNvSpPr>
            <a:spLocks noChangeArrowheads="1"/>
          </p:cNvSpPr>
          <p:nvPr/>
        </p:nvSpPr>
        <p:spPr bwMode="auto">
          <a:xfrm>
            <a:off x="6397625" y="2925763"/>
            <a:ext cx="551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Junction rule or node rule: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sum of currents entering a junction equals the sum of the currents leaving it</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aphicFrame>
        <p:nvGraphicFramePr>
          <p:cNvPr id="79878" name="Object 17"/>
          <p:cNvGraphicFramePr>
            <a:graphicFrameLocks noChangeAspect="1"/>
          </p:cNvGraphicFramePr>
          <p:nvPr/>
        </p:nvGraphicFramePr>
        <p:xfrm>
          <a:off x="7535863" y="4891088"/>
          <a:ext cx="2517775" cy="669925"/>
        </p:xfrm>
        <a:graphic>
          <a:graphicData uri="http://schemas.openxmlformats.org/presentationml/2006/ole">
            <mc:AlternateContent xmlns:mc="http://schemas.openxmlformats.org/markup-compatibility/2006">
              <mc:Choice xmlns:v="urn:schemas-microsoft-com:vml" Requires="v">
                <p:oleObj spid="_x0000_s2077" name="Equation" r:id="rId5" imgW="941400" imgH="246600" progId="Equation.DSMT4">
                  <p:embed/>
                </p:oleObj>
              </mc:Choice>
              <mc:Fallback>
                <p:oleObj name="Equation" r:id="rId5" imgW="941400" imgH="246600" progId="Equation.DSMT4">
                  <p:embed/>
                  <p:pic>
                    <p:nvPicPr>
                      <p:cNvPr id="7987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3" y="4891088"/>
                        <a:ext cx="25177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TextBox 2"/>
          <p:cNvSpPr txBox="1"/>
          <p:nvPr/>
        </p:nvSpPr>
        <p:spPr>
          <a:xfrm>
            <a:off x="7786688" y="5710238"/>
            <a:ext cx="2489200" cy="83185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I</a:t>
            </a:r>
            <a:r>
              <a:rPr kumimoji="0" lang="en-US" sz="4800" b="0" i="0" u="none" strike="noStrike" kern="1200" cap="none" spc="0" normalizeH="0" baseline="-2500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3</a:t>
            </a:r>
            <a:r>
              <a:rPr kumimoji="0" lang="en-US" sz="4800" b="0" i="0" u="none" strike="noStrike" kern="1200" cap="none" spc="0" normalizeH="0" baseline="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=I</a:t>
            </a:r>
            <a:r>
              <a:rPr kumimoji="0" lang="en-US" sz="4800" b="0" i="0" u="none" strike="noStrike" kern="1200" cap="none" spc="0" normalizeH="0" baseline="-2500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1</a:t>
            </a:r>
            <a:r>
              <a:rPr kumimoji="0" lang="en-US" sz="4800" b="0" i="0" u="none" strike="noStrike" kern="1200" cap="none" spc="0" normalizeH="0" baseline="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+I</a:t>
            </a:r>
            <a:r>
              <a:rPr kumimoji="0" lang="en-US" sz="4800" b="0" i="0" u="none" strike="noStrike" kern="1200" cap="none" spc="0" normalizeH="0" baseline="-25000" noProof="0" dirty="0">
                <a:ln>
                  <a:noFill/>
                </a:ln>
                <a:solidFill>
                  <a:srgbClr val="333399">
                    <a:lumMod val="50000"/>
                  </a:srgbClr>
                </a:solidFill>
                <a:effectLst/>
                <a:uLnTx/>
                <a:uFillTx/>
                <a:latin typeface="Comic Sans MS" panose="030F0702030302020204" pitchFamily="66" charset="0"/>
                <a:ea typeface="MS PGothic" panose="020B0600070205080204" pitchFamily="34" charset="-128"/>
              </a:rPr>
              <a:t>2</a:t>
            </a:r>
          </a:p>
        </p:txBody>
      </p:sp>
    </p:spTree>
    <p:extLst>
      <p:ext uri="{BB962C8B-B14F-4D97-AF65-F5344CB8AC3E}">
        <p14:creationId xmlns:p14="http://schemas.microsoft.com/office/powerpoint/2010/main" val="229544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327025" y="2305050"/>
            <a:ext cx="574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Loop rule</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sum of the changes in potential around a closed loop is zero.</a:t>
            </a:r>
          </a:p>
        </p:txBody>
      </p:sp>
      <p:sp>
        <p:nvSpPr>
          <p:cNvPr id="81923" name="Rectangle 5"/>
          <p:cNvSpPr>
            <a:spLocks noGrp="1" noChangeArrowheads="1"/>
          </p:cNvSpPr>
          <p:nvPr>
            <p:ph type="title"/>
          </p:nvPr>
        </p:nvSpPr>
        <p:spPr/>
        <p:txBody>
          <a:bodyPr/>
          <a:lstStyle/>
          <a:p>
            <a:pPr eaLnBrk="1" hangingPunct="1"/>
            <a:r>
              <a:rPr lang="en-US" altLang="en-US"/>
              <a:t>26-3 Kirchhoff’s Rules</a:t>
            </a:r>
          </a:p>
        </p:txBody>
      </p:sp>
      <p:pic>
        <p:nvPicPr>
          <p:cNvPr id="81924" name="Picture 7" descr="Figure_26_12"/>
          <p:cNvPicPr>
            <a:picLocks noChangeAspect="1" noChangeArrowheads="1"/>
          </p:cNvPicPr>
          <p:nvPr/>
        </p:nvPicPr>
        <p:blipFill>
          <a:blip r:embed="rId4">
            <a:extLst>
              <a:ext uri="{28A0092B-C50C-407E-A947-70E740481C1C}">
                <a14:useLocalDpi xmlns:a14="http://schemas.microsoft.com/office/drawing/2010/main" val="0"/>
              </a:ext>
            </a:extLst>
          </a:blip>
          <a:srcRect b="7607"/>
          <a:stretch>
            <a:fillRect/>
          </a:stretch>
        </p:blipFill>
        <p:spPr bwMode="auto">
          <a:xfrm>
            <a:off x="7277100" y="1250237"/>
            <a:ext cx="3935412"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25" name="Object 7"/>
          <p:cNvGraphicFramePr>
            <a:graphicFrameLocks noChangeAspect="1"/>
          </p:cNvGraphicFramePr>
          <p:nvPr/>
        </p:nvGraphicFramePr>
        <p:xfrm>
          <a:off x="979488" y="4100513"/>
          <a:ext cx="1993900" cy="803275"/>
        </p:xfrm>
        <a:graphic>
          <a:graphicData uri="http://schemas.openxmlformats.org/presentationml/2006/ole">
            <mc:AlternateContent xmlns:mc="http://schemas.openxmlformats.org/markup-compatibility/2006">
              <mc:Choice xmlns:v="urn:schemas-microsoft-com:vml" Requires="v">
                <p:oleObj spid="_x0000_s3102" name="Equation" r:id="rId5" imgW="685440" imgH="246600" progId="Equation.DSMT4">
                  <p:embed/>
                </p:oleObj>
              </mc:Choice>
              <mc:Fallback>
                <p:oleObj name="Equation" r:id="rId5" imgW="685440" imgH="246600" progId="Equation.DSMT4">
                  <p:embed/>
                  <p:pic>
                    <p:nvPicPr>
                      <p:cNvPr id="8192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88" y="4100513"/>
                        <a:ext cx="19939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a:spLocks noChangeArrowheads="1"/>
          </p:cNvSpPr>
          <p:nvPr/>
        </p:nvSpPr>
        <p:spPr bwMode="auto">
          <a:xfrm>
            <a:off x="532747" y="6229989"/>
            <a:ext cx="50177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a:hlinkClick r:id="rId7"/>
              </a:rPr>
              <a:t>https://www.youtube.com/watch?v=0gRtVz4XrZM</a:t>
            </a:r>
            <a:endPar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8731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Loop Rule</a:t>
            </a:r>
          </a:p>
        </p:txBody>
      </p:sp>
      <p:sp>
        <p:nvSpPr>
          <p:cNvPr id="25603" name="Rectangle 3"/>
          <p:cNvSpPr>
            <a:spLocks noGrp="1" noChangeArrowheads="1"/>
          </p:cNvSpPr>
          <p:nvPr>
            <p:ph type="body" sz="half" idx="1"/>
          </p:nvPr>
        </p:nvSpPr>
        <p:spPr>
          <a:xfrm>
            <a:off x="293298" y="1981200"/>
            <a:ext cx="6031302"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None/>
              <a:defRPr/>
            </a:pPr>
            <a:r>
              <a:rPr lang="en-US" altLang="en-US" sz="2400" b="1" dirty="0">
                <a:solidFill>
                  <a:schemeClr val="accent2"/>
                </a:solidFill>
                <a:ea typeface="ＭＳ Ｐゴシック" pitchFamily="34" charset="-128"/>
              </a:rPr>
              <a:t>Traveling around the loop from a to b</a:t>
            </a:r>
          </a:p>
          <a:p>
            <a:pPr eaLnBrk="1" hangingPunct="1">
              <a:lnSpc>
                <a:spcPct val="90000"/>
              </a:lnSpc>
              <a:defRPr/>
            </a:pPr>
            <a:r>
              <a:rPr lang="en-US" altLang="en-US" sz="2400" b="1" dirty="0">
                <a:solidFill>
                  <a:schemeClr val="accent2"/>
                </a:solidFill>
                <a:ea typeface="ＭＳ Ｐゴシック" pitchFamily="34" charset="-128"/>
              </a:rPr>
              <a:t>In (a), the resistor is traversed in the direction of the current, the potential across the resistor is </a:t>
            </a:r>
            <a:r>
              <a:rPr lang="en-US" altLang="en-US" sz="2400" b="1" dirty="0">
                <a:solidFill>
                  <a:srgbClr val="FF0000"/>
                </a:solidFill>
                <a:ea typeface="ＭＳ Ｐゴシック" pitchFamily="34" charset="-128"/>
              </a:rPr>
              <a:t>–IR</a:t>
            </a:r>
          </a:p>
          <a:p>
            <a:pPr eaLnBrk="1" hangingPunct="1">
              <a:lnSpc>
                <a:spcPct val="90000"/>
              </a:lnSpc>
              <a:defRPr/>
            </a:pPr>
            <a:endParaRPr lang="en-US" altLang="en-US" sz="2400" b="1" dirty="0">
              <a:solidFill>
                <a:schemeClr val="accent2"/>
              </a:solidFill>
              <a:ea typeface="ＭＳ Ｐゴシック" pitchFamily="34" charset="-128"/>
            </a:endParaRPr>
          </a:p>
          <a:p>
            <a:pPr eaLnBrk="1" hangingPunct="1">
              <a:lnSpc>
                <a:spcPct val="90000"/>
              </a:lnSpc>
              <a:defRPr/>
            </a:pPr>
            <a:r>
              <a:rPr lang="en-US" altLang="en-US" sz="2400" b="1" dirty="0">
                <a:solidFill>
                  <a:schemeClr val="accent2"/>
                </a:solidFill>
                <a:ea typeface="ＭＳ Ｐゴシック" pitchFamily="34" charset="-128"/>
              </a:rPr>
              <a:t>In (b), the resistor is traversed in the direction opposite of the current, the potential across the resistor is </a:t>
            </a:r>
            <a:r>
              <a:rPr lang="en-US" altLang="en-US" sz="2400" b="1" dirty="0">
                <a:solidFill>
                  <a:srgbClr val="FF0000"/>
                </a:solidFill>
                <a:ea typeface="ＭＳ Ｐゴシック" pitchFamily="34" charset="-128"/>
              </a:rPr>
              <a:t>+IR</a:t>
            </a:r>
          </a:p>
          <a:p>
            <a:pPr eaLnBrk="1" hangingPunct="1">
              <a:lnSpc>
                <a:spcPct val="90000"/>
              </a:lnSpc>
              <a:buFont typeface="Wingdings" pitchFamily="2" charset="2"/>
              <a:buNone/>
              <a:defRPr/>
            </a:pPr>
            <a:endParaRPr lang="en-US" altLang="en-US" sz="2400" dirty="0">
              <a:ea typeface="ＭＳ Ｐゴシック" pitchFamily="34" charset="-128"/>
            </a:endParaRPr>
          </a:p>
        </p:txBody>
      </p:sp>
      <p:graphicFrame>
        <p:nvGraphicFramePr>
          <p:cNvPr id="28676" name="Object 2"/>
          <p:cNvGraphicFramePr>
            <a:graphicFrameLocks noGrp="1" noChangeAspect="1"/>
          </p:cNvGraphicFramePr>
          <p:nvPr>
            <p:ph type="clipArt" sz="half" idx="2"/>
          </p:nvPr>
        </p:nvGraphicFramePr>
        <p:xfrm>
          <a:off x="6858000" y="2438400"/>
          <a:ext cx="3810000" cy="3213100"/>
        </p:xfrm>
        <a:graphic>
          <a:graphicData uri="http://schemas.openxmlformats.org/presentationml/2006/ole">
            <mc:AlternateContent xmlns:mc="http://schemas.openxmlformats.org/markup-compatibility/2006">
              <mc:Choice xmlns:v="urn:schemas-microsoft-com:vml" Requires="v">
                <p:oleObj spid="_x0000_s4125" name="Photo Editor Photo" r:id="rId3" imgW="4009524" imgH="3381847" progId="MSPhotoEd.3">
                  <p:embed/>
                </p:oleObj>
              </mc:Choice>
              <mc:Fallback>
                <p:oleObj name="Photo Editor Photo" r:id="rId3" imgW="4009524" imgH="3381847" progId="MSPhotoEd.3">
                  <p:embed/>
                  <p:pic>
                    <p:nvPicPr>
                      <p:cNvPr id="2867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38400"/>
                        <a:ext cx="3810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185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a:t>Problem 3</a:t>
            </a:r>
          </a:p>
        </p:txBody>
      </p:sp>
      <p:sp>
        <p:nvSpPr>
          <p:cNvPr id="107523" name="Rectangle 2"/>
          <p:cNvSpPr>
            <a:spLocks noChangeArrowheads="1"/>
          </p:cNvSpPr>
          <p:nvPr/>
        </p:nvSpPr>
        <p:spPr bwMode="auto">
          <a:xfrm>
            <a:off x="1676400" y="2690813"/>
            <a:ext cx="8991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3.</a:t>
            </a:r>
            <a:r>
              <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(II) A 1.5-V dry cell can be tested by connecting it to a low-resistance ammeter. It should be able to supply at least 25 A. What is the internal resistance of the cell in this case, assuming it is much greater than that of the ammeter?</a:t>
            </a:r>
            <a:endParaRPr kumimoji="0" lang="en-US" altLang="en-US" sz="28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90852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Loop Rule, final</a:t>
            </a:r>
          </a:p>
        </p:txBody>
      </p:sp>
      <p:sp>
        <p:nvSpPr>
          <p:cNvPr id="29699" name="Rectangle 3"/>
          <p:cNvSpPr>
            <a:spLocks noGrp="1" noChangeArrowheads="1"/>
          </p:cNvSpPr>
          <p:nvPr>
            <p:ph type="body" sz="half" idx="1"/>
          </p:nvPr>
        </p:nvSpPr>
        <p:spPr>
          <a:xfrm>
            <a:off x="457199" y="2201173"/>
            <a:ext cx="6715666"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400" b="1" dirty="0">
                <a:solidFill>
                  <a:schemeClr val="accent2"/>
                </a:solidFill>
              </a:rPr>
              <a:t>In (c), the source of </a:t>
            </a:r>
            <a:r>
              <a:rPr lang="en-US" altLang="en-US" sz="2400" b="1" dirty="0" err="1">
                <a:solidFill>
                  <a:schemeClr val="accent2"/>
                </a:solidFill>
              </a:rPr>
              <a:t>emf</a:t>
            </a:r>
            <a:r>
              <a:rPr lang="en-US" altLang="en-US" sz="2400" b="1" dirty="0">
                <a:solidFill>
                  <a:schemeClr val="accent2"/>
                </a:solidFill>
              </a:rPr>
              <a:t> is traversed in the direction of the </a:t>
            </a:r>
            <a:r>
              <a:rPr lang="en-US" altLang="en-US" sz="2400" b="1" dirty="0" err="1">
                <a:solidFill>
                  <a:schemeClr val="accent2"/>
                </a:solidFill>
              </a:rPr>
              <a:t>emf</a:t>
            </a:r>
            <a:r>
              <a:rPr lang="en-US" altLang="en-US" sz="2400" b="1" dirty="0">
                <a:solidFill>
                  <a:schemeClr val="accent2"/>
                </a:solidFill>
              </a:rPr>
              <a:t> (from – to +), the change in the electric potential is +</a:t>
            </a:r>
            <a:r>
              <a:rPr lang="en-US" altLang="en-US" sz="2400" b="1" dirty="0">
                <a:solidFill>
                  <a:schemeClr val="accent2"/>
                </a:solidFill>
                <a:cs typeface="Tahoma" panose="020B0604030504040204" pitchFamily="34" charset="0"/>
              </a:rPr>
              <a:t>ε</a:t>
            </a:r>
          </a:p>
          <a:p>
            <a:pPr eaLnBrk="1" hangingPunct="1">
              <a:lnSpc>
                <a:spcPct val="90000"/>
              </a:lnSpc>
            </a:pPr>
            <a:endParaRPr lang="en-US" altLang="en-US" sz="2400" b="1" dirty="0">
              <a:solidFill>
                <a:schemeClr val="accent2"/>
              </a:solidFill>
              <a:cs typeface="Tahoma" panose="020B0604030504040204" pitchFamily="34" charset="0"/>
            </a:endParaRPr>
          </a:p>
          <a:p>
            <a:pPr eaLnBrk="1" hangingPunct="1">
              <a:lnSpc>
                <a:spcPct val="90000"/>
              </a:lnSpc>
            </a:pPr>
            <a:r>
              <a:rPr lang="en-US" altLang="en-US" sz="2400" b="1" dirty="0">
                <a:solidFill>
                  <a:schemeClr val="accent2"/>
                </a:solidFill>
              </a:rPr>
              <a:t>In (d), the source of </a:t>
            </a:r>
            <a:r>
              <a:rPr lang="en-US" altLang="en-US" sz="2400" b="1" dirty="0" err="1">
                <a:solidFill>
                  <a:schemeClr val="accent2"/>
                </a:solidFill>
              </a:rPr>
              <a:t>emf</a:t>
            </a:r>
            <a:r>
              <a:rPr lang="en-US" altLang="en-US" sz="2400" b="1" dirty="0">
                <a:solidFill>
                  <a:schemeClr val="accent2"/>
                </a:solidFill>
              </a:rPr>
              <a:t> is traversed in the direction opposite of the </a:t>
            </a:r>
            <a:r>
              <a:rPr lang="en-US" altLang="en-US" sz="2400" b="1" dirty="0" err="1">
                <a:solidFill>
                  <a:schemeClr val="accent2"/>
                </a:solidFill>
              </a:rPr>
              <a:t>emf</a:t>
            </a:r>
            <a:r>
              <a:rPr lang="en-US" altLang="en-US" sz="2400" b="1" dirty="0">
                <a:solidFill>
                  <a:schemeClr val="accent2"/>
                </a:solidFill>
              </a:rPr>
              <a:t> (from + to -), the change in the electric potential is -</a:t>
            </a:r>
            <a:r>
              <a:rPr lang="en-US" altLang="en-US" sz="2400" b="1" dirty="0">
                <a:solidFill>
                  <a:schemeClr val="accent2"/>
                </a:solidFill>
                <a:cs typeface="Tahoma" panose="020B0604030504040204" pitchFamily="34" charset="0"/>
              </a:rPr>
              <a:t>ε</a:t>
            </a:r>
            <a:endParaRPr lang="en-US" altLang="en-US" sz="2400" b="1" dirty="0">
              <a:solidFill>
                <a:schemeClr val="accent2"/>
              </a:solidFill>
            </a:endParaRPr>
          </a:p>
          <a:p>
            <a:pPr eaLnBrk="1" hangingPunct="1">
              <a:lnSpc>
                <a:spcPct val="90000"/>
              </a:lnSpc>
              <a:buFont typeface="Wingdings" panose="05000000000000000000" pitchFamily="2" charset="2"/>
              <a:buNone/>
            </a:pPr>
            <a:endParaRPr lang="en-US" altLang="en-US" sz="2400" dirty="0"/>
          </a:p>
        </p:txBody>
      </p:sp>
      <p:graphicFrame>
        <p:nvGraphicFramePr>
          <p:cNvPr id="29700" name="Object 2"/>
          <p:cNvGraphicFramePr>
            <a:graphicFrameLocks noGrp="1" noChangeAspect="1"/>
          </p:cNvGraphicFramePr>
          <p:nvPr>
            <p:ph type="clipArt" sz="half" idx="2"/>
          </p:nvPr>
        </p:nvGraphicFramePr>
        <p:xfrm>
          <a:off x="7457537" y="1997016"/>
          <a:ext cx="3810000" cy="3182938"/>
        </p:xfrm>
        <a:graphic>
          <a:graphicData uri="http://schemas.openxmlformats.org/presentationml/2006/ole">
            <mc:AlternateContent xmlns:mc="http://schemas.openxmlformats.org/markup-compatibility/2006">
              <mc:Choice xmlns:v="urn:schemas-microsoft-com:vml" Requires="v">
                <p:oleObj spid="_x0000_s5149" name="Photo Editor Photo" r:id="rId3" imgW="4161905" imgH="3476190" progId="MSPhotoEd.3">
                  <p:embed/>
                </p:oleObj>
              </mc:Choice>
              <mc:Fallback>
                <p:oleObj name="Photo Editor Photo" r:id="rId3" imgW="4161905" imgH="3476190" progId="MSPhotoEd.3">
                  <p:embed/>
                  <p:pic>
                    <p:nvPicPr>
                      <p:cNvPr id="2970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537" y="1997016"/>
                        <a:ext cx="38100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704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Circuit Analysis Principles</a:t>
            </a:r>
          </a:p>
        </p:txBody>
      </p:sp>
      <p:sp>
        <p:nvSpPr>
          <p:cNvPr id="83971" name="Rectangle 3"/>
          <p:cNvSpPr>
            <a:spLocks noGrp="1" noChangeArrowheads="1"/>
          </p:cNvSpPr>
          <p:nvPr>
            <p:ph type="body" idx="1"/>
          </p:nvPr>
        </p:nvSpPr>
        <p:spPr>
          <a:xfrm>
            <a:off x="719138" y="1727200"/>
            <a:ext cx="10735800" cy="4148138"/>
          </a:xfrm>
        </p:spPr>
        <p:txBody>
          <a:bodyPr/>
          <a:lstStyle/>
          <a:p>
            <a:pPr eaLnBrk="1" hangingPunct="1">
              <a:lnSpc>
                <a:spcPct val="90000"/>
              </a:lnSpc>
              <a:buFontTx/>
              <a:buNone/>
            </a:pPr>
            <a:r>
              <a:rPr lang="en-US" altLang="en-US" sz="2800" u="sng" dirty="0"/>
              <a:t>Keep in mind that:</a:t>
            </a:r>
          </a:p>
          <a:p>
            <a:pPr eaLnBrk="1" hangingPunct="1">
              <a:lnSpc>
                <a:spcPct val="90000"/>
              </a:lnSpc>
              <a:buFontTx/>
              <a:buNone/>
            </a:pPr>
            <a:r>
              <a:rPr lang="en-US" altLang="en-US" sz="2800" dirty="0"/>
              <a:t>	</a:t>
            </a:r>
            <a:r>
              <a:rPr lang="en-US" altLang="en-US" sz="2800" b="1" dirty="0">
                <a:solidFill>
                  <a:srgbClr val="0000FF"/>
                </a:solidFill>
              </a:rPr>
              <a:t>I</a:t>
            </a:r>
            <a:r>
              <a:rPr lang="en-US" altLang="en-US" sz="2800" dirty="0"/>
              <a:t> through each element </a:t>
            </a:r>
          </a:p>
          <a:p>
            <a:pPr eaLnBrk="1" hangingPunct="1">
              <a:lnSpc>
                <a:spcPct val="90000"/>
              </a:lnSpc>
              <a:buFontTx/>
              <a:buNone/>
            </a:pPr>
            <a:r>
              <a:rPr lang="en-US" altLang="en-US" sz="2800" dirty="0"/>
              <a:t>		</a:t>
            </a:r>
            <a:r>
              <a:rPr lang="en-US" altLang="en-US" sz="2800" dirty="0">
                <a:solidFill>
                  <a:srgbClr val="0000FF"/>
                </a:solidFill>
              </a:rPr>
              <a:t>Current</a:t>
            </a:r>
            <a:r>
              <a:rPr lang="en-US" altLang="en-US" sz="2800" dirty="0"/>
              <a:t> (</a:t>
            </a:r>
            <a:r>
              <a:rPr lang="en-US" altLang="en-US" sz="2800" dirty="0">
                <a:solidFill>
                  <a:srgbClr val="008000"/>
                </a:solidFill>
              </a:rPr>
              <a:t>charge</a:t>
            </a:r>
            <a:r>
              <a:rPr lang="en-US" altLang="en-US" sz="2800" dirty="0"/>
              <a:t>) </a:t>
            </a:r>
            <a:r>
              <a:rPr lang="en-US" altLang="en-US" sz="2800" b="1" dirty="0">
                <a:solidFill>
                  <a:srgbClr val="FF0000"/>
                </a:solidFill>
              </a:rPr>
              <a:t>splits</a:t>
            </a:r>
            <a:r>
              <a:rPr lang="en-US" altLang="en-US" sz="2800" dirty="0"/>
              <a:t> at junctions</a:t>
            </a:r>
          </a:p>
          <a:p>
            <a:pPr eaLnBrk="1" hangingPunct="1">
              <a:lnSpc>
                <a:spcPct val="90000"/>
              </a:lnSpc>
              <a:buFontTx/>
              <a:buNone/>
            </a:pPr>
            <a:r>
              <a:rPr lang="en-US" altLang="en-US" sz="2800" dirty="0"/>
              <a:t>		</a:t>
            </a:r>
            <a:r>
              <a:rPr lang="en-US" altLang="en-US" sz="2800" dirty="0">
                <a:solidFill>
                  <a:srgbClr val="0000FF"/>
                </a:solidFill>
              </a:rPr>
              <a:t>Current</a:t>
            </a:r>
            <a:r>
              <a:rPr lang="en-US" altLang="en-US" sz="2800" dirty="0"/>
              <a:t> (</a:t>
            </a:r>
            <a:r>
              <a:rPr lang="en-US" altLang="en-US" sz="2800" dirty="0">
                <a:solidFill>
                  <a:srgbClr val="008000"/>
                </a:solidFill>
              </a:rPr>
              <a:t>charge</a:t>
            </a:r>
            <a:r>
              <a:rPr lang="en-US" altLang="en-US" sz="2800" dirty="0"/>
              <a:t>) is the </a:t>
            </a:r>
            <a:r>
              <a:rPr lang="en-US" altLang="en-US" sz="2800" b="1" dirty="0">
                <a:solidFill>
                  <a:srgbClr val="FF0000"/>
                </a:solidFill>
              </a:rPr>
              <a:t>same</a:t>
            </a:r>
            <a:r>
              <a:rPr lang="en-US" altLang="en-US" sz="2800" dirty="0"/>
              <a:t> in </a:t>
            </a:r>
            <a:r>
              <a:rPr lang="en-US" altLang="en-US" sz="2800" dirty="0">
                <a:solidFill>
                  <a:srgbClr val="FF6600"/>
                </a:solidFill>
              </a:rPr>
              <a:t>series</a:t>
            </a:r>
          </a:p>
          <a:p>
            <a:pPr eaLnBrk="1" hangingPunct="1">
              <a:lnSpc>
                <a:spcPct val="90000"/>
              </a:lnSpc>
              <a:buFontTx/>
              <a:buNone/>
            </a:pPr>
            <a:r>
              <a:rPr lang="en-US" altLang="en-US" sz="2800" b="1" dirty="0">
                <a:solidFill>
                  <a:srgbClr val="FF0000"/>
                </a:solidFill>
              </a:rPr>
              <a:t>		Apply </a:t>
            </a:r>
            <a:r>
              <a:rPr lang="en-US" altLang="en-US" sz="2800" b="1" u="sng" dirty="0">
                <a:solidFill>
                  <a:srgbClr val="FF0000"/>
                </a:solidFill>
              </a:rPr>
              <a:t>junction rule</a:t>
            </a:r>
            <a:endParaRPr lang="en-US" altLang="en-US" sz="2800" dirty="0"/>
          </a:p>
          <a:p>
            <a:pPr eaLnBrk="1" hangingPunct="1">
              <a:lnSpc>
                <a:spcPct val="90000"/>
              </a:lnSpc>
              <a:buFontTx/>
              <a:buNone/>
            </a:pPr>
            <a:endParaRPr lang="en-US" altLang="en-US" sz="2800" dirty="0"/>
          </a:p>
          <a:p>
            <a:pPr eaLnBrk="1" hangingPunct="1">
              <a:lnSpc>
                <a:spcPct val="90000"/>
              </a:lnSpc>
              <a:buFontTx/>
              <a:buNone/>
            </a:pPr>
            <a:r>
              <a:rPr lang="en-US" altLang="en-US" sz="2800" dirty="0"/>
              <a:t>	</a:t>
            </a:r>
            <a:r>
              <a:rPr lang="en-US" altLang="en-US" sz="2800" b="1" dirty="0">
                <a:solidFill>
                  <a:srgbClr val="CC3300"/>
                </a:solidFill>
              </a:rPr>
              <a:t>V</a:t>
            </a:r>
            <a:r>
              <a:rPr lang="en-US" altLang="en-US" sz="2800" dirty="0">
                <a:solidFill>
                  <a:srgbClr val="CC3300"/>
                </a:solidFill>
              </a:rPr>
              <a:t> </a:t>
            </a:r>
            <a:r>
              <a:rPr lang="en-US" altLang="en-US" sz="2800" dirty="0"/>
              <a:t>across each element or set</a:t>
            </a:r>
          </a:p>
          <a:p>
            <a:pPr eaLnBrk="1" hangingPunct="1">
              <a:lnSpc>
                <a:spcPct val="90000"/>
              </a:lnSpc>
              <a:buFontTx/>
              <a:buNone/>
            </a:pPr>
            <a:r>
              <a:rPr lang="en-US" altLang="en-US" sz="2800" dirty="0"/>
              <a:t>		</a:t>
            </a:r>
            <a:r>
              <a:rPr lang="en-US" altLang="en-US" sz="2800" dirty="0">
                <a:solidFill>
                  <a:srgbClr val="A21102"/>
                </a:solidFill>
              </a:rPr>
              <a:t>Voltages</a:t>
            </a:r>
            <a:r>
              <a:rPr lang="en-US" altLang="en-US" sz="2800" dirty="0"/>
              <a:t> add in </a:t>
            </a:r>
            <a:r>
              <a:rPr lang="en-US" altLang="en-US" sz="2800" dirty="0">
                <a:solidFill>
                  <a:srgbClr val="FF6600"/>
                </a:solidFill>
              </a:rPr>
              <a:t>series</a:t>
            </a:r>
            <a:endParaRPr lang="en-US" altLang="en-US" sz="2800" dirty="0"/>
          </a:p>
          <a:p>
            <a:pPr eaLnBrk="1" hangingPunct="1">
              <a:lnSpc>
                <a:spcPct val="90000"/>
              </a:lnSpc>
              <a:buFontTx/>
              <a:buNone/>
            </a:pPr>
            <a:r>
              <a:rPr lang="en-US" altLang="en-US" sz="2800" dirty="0"/>
              <a:t>		</a:t>
            </a:r>
            <a:r>
              <a:rPr lang="en-US" altLang="en-US" sz="2800" dirty="0">
                <a:solidFill>
                  <a:srgbClr val="A21102"/>
                </a:solidFill>
              </a:rPr>
              <a:t>Voltages</a:t>
            </a:r>
            <a:r>
              <a:rPr lang="en-US" altLang="en-US" sz="2800" dirty="0"/>
              <a:t> are </a:t>
            </a:r>
            <a:r>
              <a:rPr lang="en-US" altLang="en-US" sz="2800" b="1" dirty="0">
                <a:solidFill>
                  <a:srgbClr val="FF0000"/>
                </a:solidFill>
              </a:rPr>
              <a:t>same</a:t>
            </a:r>
            <a:r>
              <a:rPr lang="en-US" altLang="en-US" sz="2800" dirty="0"/>
              <a:t> in </a:t>
            </a:r>
            <a:r>
              <a:rPr lang="en-US" altLang="en-US" sz="2800" dirty="0">
                <a:solidFill>
                  <a:srgbClr val="800080"/>
                </a:solidFill>
              </a:rPr>
              <a:t>parallel</a:t>
            </a:r>
            <a:endParaRPr lang="en-US" altLang="en-US" sz="2800" dirty="0"/>
          </a:p>
          <a:p>
            <a:pPr eaLnBrk="1" hangingPunct="1">
              <a:lnSpc>
                <a:spcPct val="90000"/>
              </a:lnSpc>
              <a:buFontTx/>
              <a:buNone/>
            </a:pPr>
            <a:r>
              <a:rPr lang="en-US" altLang="en-US" sz="2800" dirty="0"/>
              <a:t>		</a:t>
            </a:r>
            <a:r>
              <a:rPr lang="en-US" altLang="en-US" sz="2800" dirty="0">
                <a:solidFill>
                  <a:srgbClr val="A21102"/>
                </a:solidFill>
              </a:rPr>
              <a:t>Voltages</a:t>
            </a:r>
            <a:r>
              <a:rPr lang="en-US" altLang="en-US" sz="2800" dirty="0"/>
              <a:t> around a loop sum to zero (</a:t>
            </a:r>
            <a:r>
              <a:rPr lang="en-US" altLang="en-US" sz="2800" b="1" u="sng" dirty="0">
                <a:solidFill>
                  <a:srgbClr val="FF0000"/>
                </a:solidFill>
              </a:rPr>
              <a:t>loop rule</a:t>
            </a:r>
            <a:r>
              <a:rPr lang="en-US" altLang="en-US" sz="2800" dirty="0"/>
              <a:t>)</a:t>
            </a:r>
          </a:p>
        </p:txBody>
      </p:sp>
      <p:graphicFrame>
        <p:nvGraphicFramePr>
          <p:cNvPr id="83972" name="Object 17"/>
          <p:cNvGraphicFramePr>
            <a:graphicFrameLocks noChangeAspect="1"/>
          </p:cNvGraphicFramePr>
          <p:nvPr/>
        </p:nvGraphicFramePr>
        <p:xfrm>
          <a:off x="5019675" y="3554413"/>
          <a:ext cx="2516188" cy="671512"/>
        </p:xfrm>
        <a:graphic>
          <a:graphicData uri="http://schemas.openxmlformats.org/presentationml/2006/ole">
            <mc:AlternateContent xmlns:mc="http://schemas.openxmlformats.org/markup-compatibility/2006">
              <mc:Choice xmlns:v="urn:schemas-microsoft-com:vml" Requires="v">
                <p:oleObj spid="_x0000_s6202" name="Equation" r:id="rId3" imgW="941400" imgH="246600" progId="Equation.DSMT4">
                  <p:embed/>
                </p:oleObj>
              </mc:Choice>
              <mc:Fallback>
                <p:oleObj name="Equation" r:id="rId3" imgW="941400" imgH="246600" progId="Equation.DSMT4">
                  <p:embed/>
                  <p:pic>
                    <p:nvPicPr>
                      <p:cNvPr id="83972"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3554413"/>
                        <a:ext cx="2516188"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3973" name="Object 7"/>
          <p:cNvGraphicFramePr>
            <a:graphicFrameLocks noChangeAspect="1"/>
          </p:cNvGraphicFramePr>
          <p:nvPr/>
        </p:nvGraphicFramePr>
        <p:xfrm>
          <a:off x="9364663" y="5829300"/>
          <a:ext cx="1993900" cy="803275"/>
        </p:xfrm>
        <a:graphic>
          <a:graphicData uri="http://schemas.openxmlformats.org/presentationml/2006/ole">
            <mc:AlternateContent xmlns:mc="http://schemas.openxmlformats.org/markup-compatibility/2006">
              <mc:Choice xmlns:v="urn:schemas-microsoft-com:vml" Requires="v">
                <p:oleObj spid="_x0000_s6203" name="Equation" r:id="rId5" imgW="685440" imgH="246600" progId="Equation.DSMT4">
                  <p:embed/>
                </p:oleObj>
              </mc:Choice>
              <mc:Fallback>
                <p:oleObj name="Equation" r:id="rId5" imgW="685440" imgH="246600" progId="Equation.DSMT4">
                  <p:embed/>
                  <p:pic>
                    <p:nvPicPr>
                      <p:cNvPr id="8397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4663" y="5829300"/>
                        <a:ext cx="19939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284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pPr eaLnBrk="1" hangingPunct="1"/>
            <a:r>
              <a:rPr lang="en-US" altLang="en-US"/>
              <a:t>26-3 Kirchhoff’s Rules</a:t>
            </a:r>
          </a:p>
        </p:txBody>
      </p:sp>
      <p:sp>
        <p:nvSpPr>
          <p:cNvPr id="87043" name="Text Box 5"/>
          <p:cNvSpPr txBox="1">
            <a:spLocks noChangeArrowheads="1"/>
          </p:cNvSpPr>
          <p:nvPr/>
        </p:nvSpPr>
        <p:spPr bwMode="auto">
          <a:xfrm>
            <a:off x="366712" y="1438275"/>
            <a:ext cx="1182528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26-9: Using Kirchhoff’s rules.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Calculate the currents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8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8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8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 the three branches of the circuit in the figure.</a:t>
            </a:r>
          </a:p>
        </p:txBody>
      </p:sp>
      <p:pic>
        <p:nvPicPr>
          <p:cNvPr id="87044" name="Picture 7" descr="Figure_26_13"/>
          <p:cNvPicPr>
            <a:picLocks noChangeAspect="1" noChangeArrowheads="1"/>
          </p:cNvPicPr>
          <p:nvPr/>
        </p:nvPicPr>
        <p:blipFill>
          <a:blip r:embed="rId3" cstate="print">
            <a:extLst>
              <a:ext uri="{28A0092B-C50C-407E-A947-70E740481C1C}">
                <a14:useLocalDpi xmlns:a14="http://schemas.microsoft.com/office/drawing/2010/main" val="0"/>
              </a:ext>
            </a:extLst>
          </a:blip>
          <a:srcRect b="2583"/>
          <a:stretch>
            <a:fillRect/>
          </a:stretch>
        </p:blipFill>
        <p:spPr bwMode="auto">
          <a:xfrm>
            <a:off x="6600825" y="3025775"/>
            <a:ext cx="538162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1"/>
          <p:cNvSpPr>
            <a:spLocks noChangeArrowheads="1"/>
          </p:cNvSpPr>
          <p:nvPr/>
        </p:nvSpPr>
        <p:spPr bwMode="auto">
          <a:xfrm>
            <a:off x="366713" y="3359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97753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2236788" y="15875"/>
            <a:ext cx="7532687" cy="1143000"/>
          </a:xfrm>
        </p:spPr>
        <p:txBody>
          <a:bodyPr/>
          <a:lstStyle/>
          <a:p>
            <a:pPr eaLnBrk="1" hangingPunct="1"/>
            <a:r>
              <a:rPr lang="en-US" altLang="en-US" sz="3600" dirty="0"/>
              <a:t>26-1 EMF and Terminal Voltage</a:t>
            </a:r>
          </a:p>
        </p:txBody>
      </p:sp>
      <p:sp>
        <p:nvSpPr>
          <p:cNvPr id="109571" name="Text Box 5"/>
          <p:cNvSpPr txBox="1">
            <a:spLocks noChangeArrowheads="1"/>
          </p:cNvSpPr>
          <p:nvPr/>
        </p:nvSpPr>
        <p:spPr bwMode="auto">
          <a:xfrm>
            <a:off x="344488" y="1622425"/>
            <a:ext cx="111204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26-1: Battery with internal resistance.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65.0-</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resistor is connected to the terminals of a battery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whose </a:t>
            </a:r>
            <a:r>
              <a:rPr kumimoji="0" lang="en-US" altLang="en-US" sz="24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emf</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12.0 V and whose internal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resistance is 0.5 </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Calculate (a) the current in the circuit,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 the terminal voltage of the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battery, </a:t>
            </a:r>
            <a:r>
              <a:rPr kumimoji="0" lang="en-US" altLang="en-US" sz="2400" b="1" i="1"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400" b="1" i="0" u="none" strike="noStrike" kern="1200" cap="none" spc="0" normalizeH="0" baseline="-2500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ab</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(c) the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power dissipated in the resistor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in the </a:t>
            </a:r>
            <a:b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battery’s internal resistance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pic>
        <p:nvPicPr>
          <p:cNvPr id="109572" name="Picture 7" descr="Figure_26_02"/>
          <p:cNvPicPr>
            <a:picLocks noChangeAspect="1" noChangeArrowheads="1"/>
          </p:cNvPicPr>
          <p:nvPr/>
        </p:nvPicPr>
        <p:blipFill>
          <a:blip r:embed="rId3">
            <a:extLst>
              <a:ext uri="{28A0092B-C50C-407E-A947-70E740481C1C}">
                <a14:useLocalDpi xmlns:a14="http://schemas.microsoft.com/office/drawing/2010/main" val="0"/>
              </a:ext>
            </a:extLst>
          </a:blip>
          <a:srcRect b="2480"/>
          <a:stretch>
            <a:fillRect/>
          </a:stretch>
        </p:blipFill>
        <p:spPr bwMode="auto">
          <a:xfrm>
            <a:off x="7621588" y="2884488"/>
            <a:ext cx="41624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86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1981200" y="1676400"/>
            <a:ext cx="84455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series connection has a single path from the battery, through each circuit element in turn, then back to the battery.</a:t>
            </a:r>
          </a:p>
        </p:txBody>
      </p:sp>
      <p:sp>
        <p:nvSpPr>
          <p:cNvPr id="112643" name="Rectangle 6"/>
          <p:cNvSpPr>
            <a:spLocks noGrp="1" noChangeArrowheads="1"/>
          </p:cNvSpPr>
          <p:nvPr>
            <p:ph type="title"/>
          </p:nvPr>
        </p:nvSpPr>
        <p:spPr>
          <a:xfrm>
            <a:off x="1981200" y="0"/>
            <a:ext cx="8229600" cy="1308100"/>
          </a:xfrm>
        </p:spPr>
        <p:txBody>
          <a:bodyPr/>
          <a:lstStyle/>
          <a:p>
            <a:pPr eaLnBrk="1" hangingPunct="1"/>
            <a:r>
              <a:rPr lang="en-US" altLang="en-US"/>
              <a:t>26-2 Resistors in Series and in Parallel</a:t>
            </a:r>
          </a:p>
        </p:txBody>
      </p:sp>
      <p:pic>
        <p:nvPicPr>
          <p:cNvPr id="112644" name="Picture 8" descr="Figure_26_03a"/>
          <p:cNvPicPr>
            <a:picLocks noChangeAspect="1" noChangeArrowheads="1"/>
          </p:cNvPicPr>
          <p:nvPr/>
        </p:nvPicPr>
        <p:blipFill>
          <a:blip r:embed="rId3">
            <a:extLst>
              <a:ext uri="{28A0092B-C50C-407E-A947-70E740481C1C}">
                <a14:useLocalDpi xmlns:a14="http://schemas.microsoft.com/office/drawing/2010/main" val="0"/>
              </a:ext>
            </a:extLst>
          </a:blip>
          <a:srcRect b="3052"/>
          <a:stretch>
            <a:fillRect/>
          </a:stretch>
        </p:blipFill>
        <p:spPr bwMode="auto">
          <a:xfrm>
            <a:off x="1752600" y="2971800"/>
            <a:ext cx="64833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9"/>
          <p:cNvSpPr>
            <a:spLocks noChangeArrowheads="1"/>
          </p:cNvSpPr>
          <p:nvPr/>
        </p:nvSpPr>
        <p:spPr bwMode="auto">
          <a:xfrm>
            <a:off x="2667000" y="6045200"/>
            <a:ext cx="571500"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02643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3"/>
          <p:cNvSpPr txBox="1">
            <a:spLocks noChangeArrowheads="1"/>
          </p:cNvSpPr>
          <p:nvPr/>
        </p:nvSpPr>
        <p:spPr bwMode="auto">
          <a:xfrm>
            <a:off x="2560638" y="1700213"/>
            <a:ext cx="78787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current through each resistor is the same; the voltage depends on the resistance. The sum of the voltage drops across the resistors equals the battery voltage:</a:t>
            </a:r>
          </a:p>
        </p:txBody>
      </p:sp>
      <p:sp>
        <p:nvSpPr>
          <p:cNvPr id="114691" name="Rectangle 6"/>
          <p:cNvSpPr>
            <a:spLocks noGrp="1" noChangeArrowheads="1"/>
          </p:cNvSpPr>
          <p:nvPr>
            <p:ph type="title"/>
          </p:nvPr>
        </p:nvSpPr>
        <p:spPr>
          <a:xfrm>
            <a:off x="1981200" y="0"/>
            <a:ext cx="8229600" cy="1255713"/>
          </a:xfrm>
        </p:spPr>
        <p:txBody>
          <a:bodyPr/>
          <a:lstStyle/>
          <a:p>
            <a:pPr eaLnBrk="1" hangingPunct="1"/>
            <a:r>
              <a:rPr lang="en-US" altLang="en-US"/>
              <a:t>26-2 Resistors in Series and in Parallel</a:t>
            </a:r>
          </a:p>
        </p:txBody>
      </p:sp>
      <p:pic>
        <p:nvPicPr>
          <p:cNvPr id="114692" name="Picture 8" descr="26-2"/>
          <p:cNvPicPr>
            <a:picLocks noChangeAspect="1" noChangeArrowheads="1"/>
          </p:cNvPicPr>
          <p:nvPr/>
        </p:nvPicPr>
        <p:blipFill>
          <a:blip r:embed="rId2">
            <a:extLst>
              <a:ext uri="{28A0092B-C50C-407E-A947-70E740481C1C}">
                <a14:useLocalDpi xmlns:a14="http://schemas.microsoft.com/office/drawing/2010/main" val="0"/>
              </a:ext>
            </a:extLst>
          </a:blip>
          <a:srcRect r="12390"/>
          <a:stretch>
            <a:fillRect/>
          </a:stretch>
        </p:blipFill>
        <p:spPr bwMode="auto">
          <a:xfrm>
            <a:off x="1885950" y="4576763"/>
            <a:ext cx="84137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06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1789113" y="1524000"/>
            <a:ext cx="83010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From this we get the equivalent resistance (that single resistance that gives the same current in the circuit):</a:t>
            </a:r>
          </a:p>
        </p:txBody>
      </p:sp>
      <p:sp>
        <p:nvSpPr>
          <p:cNvPr id="115715" name="Rectangle 8"/>
          <p:cNvSpPr>
            <a:spLocks noGrp="1" noChangeArrowheads="1"/>
          </p:cNvSpPr>
          <p:nvPr>
            <p:ph type="title"/>
          </p:nvPr>
        </p:nvSpPr>
        <p:spPr>
          <a:xfrm>
            <a:off x="1981200" y="0"/>
            <a:ext cx="8229600" cy="1281113"/>
          </a:xfrm>
        </p:spPr>
        <p:txBody>
          <a:bodyPr/>
          <a:lstStyle/>
          <a:p>
            <a:pPr eaLnBrk="1" hangingPunct="1"/>
            <a:r>
              <a:rPr lang="en-US" altLang="en-US"/>
              <a:t>26-2 Resistors in Series and in Parallel</a:t>
            </a:r>
          </a:p>
        </p:txBody>
      </p:sp>
      <p:pic>
        <p:nvPicPr>
          <p:cNvPr id="115716" name="Picture 11" descr="Figure_26_03c"/>
          <p:cNvPicPr>
            <a:picLocks noChangeAspect="1" noChangeArrowheads="1"/>
          </p:cNvPicPr>
          <p:nvPr/>
        </p:nvPicPr>
        <p:blipFill>
          <a:blip r:embed="rId3">
            <a:extLst>
              <a:ext uri="{28A0092B-C50C-407E-A947-70E740481C1C}">
                <a14:useLocalDpi xmlns:a14="http://schemas.microsoft.com/office/drawing/2010/main" val="0"/>
              </a:ext>
            </a:extLst>
          </a:blip>
          <a:srcRect l="27559" b="3369"/>
          <a:stretch>
            <a:fillRect/>
          </a:stretch>
        </p:blipFill>
        <p:spPr bwMode="auto">
          <a:xfrm>
            <a:off x="7177088" y="3941763"/>
            <a:ext cx="29543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12"/>
          <p:cNvSpPr>
            <a:spLocks noChangeArrowheads="1"/>
          </p:cNvSpPr>
          <p:nvPr/>
        </p:nvSpPr>
        <p:spPr bwMode="auto">
          <a:xfrm>
            <a:off x="4013200" y="5727700"/>
            <a:ext cx="444500"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pic>
        <p:nvPicPr>
          <p:cNvPr id="115718" name="Picture 13" descr="26-3"/>
          <p:cNvPicPr>
            <a:picLocks noChangeAspect="1" noChangeArrowheads="1"/>
          </p:cNvPicPr>
          <p:nvPr/>
        </p:nvPicPr>
        <p:blipFill>
          <a:blip r:embed="rId4">
            <a:extLst>
              <a:ext uri="{28A0092B-C50C-407E-A947-70E740481C1C}">
                <a14:useLocalDpi xmlns:a14="http://schemas.microsoft.com/office/drawing/2010/main" val="0"/>
              </a:ext>
            </a:extLst>
          </a:blip>
          <a:srcRect r="12489"/>
          <a:stretch>
            <a:fillRect/>
          </a:stretch>
        </p:blipFill>
        <p:spPr bwMode="auto">
          <a:xfrm>
            <a:off x="2179638" y="2895600"/>
            <a:ext cx="79216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66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1905000" y="1576388"/>
            <a:ext cx="8062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parallel connection splits the current; the voltage across each resistor is the same:</a:t>
            </a:r>
          </a:p>
        </p:txBody>
      </p:sp>
      <p:sp>
        <p:nvSpPr>
          <p:cNvPr id="117763" name="Rectangle 5"/>
          <p:cNvSpPr>
            <a:spLocks noGrp="1" noChangeArrowheads="1"/>
          </p:cNvSpPr>
          <p:nvPr>
            <p:ph type="title"/>
          </p:nvPr>
        </p:nvSpPr>
        <p:spPr>
          <a:xfrm>
            <a:off x="1981200" y="0"/>
            <a:ext cx="8229600" cy="1243013"/>
          </a:xfrm>
        </p:spPr>
        <p:txBody>
          <a:bodyPr/>
          <a:lstStyle/>
          <a:p>
            <a:pPr eaLnBrk="1" hangingPunct="1"/>
            <a:r>
              <a:rPr lang="en-US" altLang="en-US"/>
              <a:t>26-2 Resistors in Series and in Parallel</a:t>
            </a:r>
          </a:p>
        </p:txBody>
      </p:sp>
      <p:pic>
        <p:nvPicPr>
          <p:cNvPr id="117764" name="Picture 7" descr="Figure_26_04a"/>
          <p:cNvPicPr>
            <a:picLocks noChangeAspect="1" noChangeArrowheads="1"/>
          </p:cNvPicPr>
          <p:nvPr/>
        </p:nvPicPr>
        <p:blipFill>
          <a:blip r:embed="rId3">
            <a:extLst>
              <a:ext uri="{28A0092B-C50C-407E-A947-70E740481C1C}">
                <a14:useLocalDpi xmlns:a14="http://schemas.microsoft.com/office/drawing/2010/main" val="0"/>
              </a:ext>
            </a:extLst>
          </a:blip>
          <a:srcRect b="9486"/>
          <a:stretch>
            <a:fillRect/>
          </a:stretch>
        </p:blipFill>
        <p:spPr bwMode="auto">
          <a:xfrm>
            <a:off x="1733550" y="2581275"/>
            <a:ext cx="3060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8" descr="Figure_26_04b"/>
          <p:cNvPicPr>
            <a:picLocks noChangeAspect="1" noChangeArrowheads="1"/>
          </p:cNvPicPr>
          <p:nvPr/>
        </p:nvPicPr>
        <p:blipFill>
          <a:blip r:embed="rId4">
            <a:extLst>
              <a:ext uri="{28A0092B-C50C-407E-A947-70E740481C1C}">
                <a14:useLocalDpi xmlns:a14="http://schemas.microsoft.com/office/drawing/2010/main" val="0"/>
              </a:ext>
            </a:extLst>
          </a:blip>
          <a:srcRect b="2315"/>
          <a:stretch>
            <a:fillRect/>
          </a:stretch>
        </p:blipFill>
        <p:spPr bwMode="auto">
          <a:xfrm>
            <a:off x="4832350" y="2522538"/>
            <a:ext cx="25273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9" descr="Figure_26_04c"/>
          <p:cNvPicPr>
            <a:picLocks noChangeAspect="1" noChangeArrowheads="1"/>
          </p:cNvPicPr>
          <p:nvPr/>
        </p:nvPicPr>
        <p:blipFill>
          <a:blip r:embed="rId5">
            <a:extLst>
              <a:ext uri="{28A0092B-C50C-407E-A947-70E740481C1C}">
                <a14:useLocalDpi xmlns:a14="http://schemas.microsoft.com/office/drawing/2010/main" val="0"/>
              </a:ext>
            </a:extLst>
          </a:blip>
          <a:srcRect b="3702"/>
          <a:stretch>
            <a:fillRect/>
          </a:stretch>
        </p:blipFill>
        <p:spPr bwMode="auto">
          <a:xfrm>
            <a:off x="7569200" y="3411538"/>
            <a:ext cx="27940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Rectangle 10"/>
          <p:cNvSpPr>
            <a:spLocks noChangeArrowheads="1"/>
          </p:cNvSpPr>
          <p:nvPr/>
        </p:nvSpPr>
        <p:spPr bwMode="auto">
          <a:xfrm>
            <a:off x="4800600" y="5448300"/>
            <a:ext cx="330200" cy="31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117768" name="Rectangle 11"/>
          <p:cNvSpPr>
            <a:spLocks noChangeArrowheads="1"/>
          </p:cNvSpPr>
          <p:nvPr/>
        </p:nvSpPr>
        <p:spPr bwMode="auto">
          <a:xfrm>
            <a:off x="7543800" y="5422900"/>
            <a:ext cx="330200" cy="31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038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1981200" y="1898650"/>
            <a:ext cx="7778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total current is the sum of the currents across each resistor:</a:t>
            </a:r>
          </a:p>
        </p:txBody>
      </p:sp>
      <p:sp>
        <p:nvSpPr>
          <p:cNvPr id="119811" name="Rectangle 5"/>
          <p:cNvSpPr>
            <a:spLocks noGrp="1" noChangeArrowheads="1"/>
          </p:cNvSpPr>
          <p:nvPr>
            <p:ph type="title"/>
          </p:nvPr>
        </p:nvSpPr>
        <p:spPr>
          <a:xfrm>
            <a:off x="1981200" y="0"/>
            <a:ext cx="8229600" cy="1281113"/>
          </a:xfrm>
        </p:spPr>
        <p:txBody>
          <a:bodyPr/>
          <a:lstStyle/>
          <a:p>
            <a:pPr eaLnBrk="1" hangingPunct="1"/>
            <a:r>
              <a:rPr lang="en-US" altLang="en-US"/>
              <a:t>26-2 Resistors in Series and in Parallel</a:t>
            </a:r>
          </a:p>
        </p:txBody>
      </p:sp>
      <p:grpSp>
        <p:nvGrpSpPr>
          <p:cNvPr id="119812" name="Group 11"/>
          <p:cNvGrpSpPr>
            <a:grpSpLocks/>
          </p:cNvGrpSpPr>
          <p:nvPr/>
        </p:nvGrpSpPr>
        <p:grpSpPr bwMode="auto">
          <a:xfrm>
            <a:off x="4114800" y="3321050"/>
            <a:ext cx="3962400" cy="1492250"/>
            <a:chOff x="1672" y="1826"/>
            <a:chExt cx="2416" cy="834"/>
          </a:xfrm>
        </p:grpSpPr>
        <p:pic>
          <p:nvPicPr>
            <p:cNvPr id="119815" name="Picture 9" descr="p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 y="1826"/>
              <a:ext cx="2416"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Rectangle 10"/>
            <p:cNvSpPr>
              <a:spLocks noChangeArrowheads="1"/>
            </p:cNvSpPr>
            <p:nvPr/>
          </p:nvSpPr>
          <p:spPr bwMode="auto">
            <a:xfrm>
              <a:off x="3646" y="1954"/>
              <a:ext cx="72" cy="1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119813" name="Text Box 12"/>
          <p:cNvSpPr txBox="1">
            <a:spLocks noChangeArrowheads="1"/>
          </p:cNvSpPr>
          <p:nvPr/>
        </p:nvSpPr>
        <p:spPr bwMode="auto">
          <a:xfrm>
            <a:off x="7261225" y="2884488"/>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Tree>
    <p:extLst>
      <p:ext uri="{BB962C8B-B14F-4D97-AF65-F5344CB8AC3E}">
        <p14:creationId xmlns:p14="http://schemas.microsoft.com/office/powerpoint/2010/main" val="308955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1905000" y="1922463"/>
            <a:ext cx="795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gives the reciprocal of the equivalent resistance:</a:t>
            </a:r>
          </a:p>
        </p:txBody>
      </p:sp>
      <p:sp>
        <p:nvSpPr>
          <p:cNvPr id="120835" name="Rectangle 6"/>
          <p:cNvSpPr>
            <a:spLocks noGrp="1" noChangeArrowheads="1"/>
          </p:cNvSpPr>
          <p:nvPr>
            <p:ph type="title"/>
          </p:nvPr>
        </p:nvSpPr>
        <p:spPr>
          <a:xfrm>
            <a:off x="1797050" y="55563"/>
            <a:ext cx="8229600" cy="1322387"/>
          </a:xfrm>
        </p:spPr>
        <p:txBody>
          <a:bodyPr/>
          <a:lstStyle/>
          <a:p>
            <a:pPr eaLnBrk="1" hangingPunct="1"/>
            <a:r>
              <a:rPr lang="en-US" altLang="en-US"/>
              <a:t>26-2 Resistors in Series and in Parallel</a:t>
            </a:r>
          </a:p>
        </p:txBody>
      </p:sp>
      <p:pic>
        <p:nvPicPr>
          <p:cNvPr id="120836" name="Picture 8" descr="26-4"/>
          <p:cNvPicPr>
            <a:picLocks noChangeAspect="1" noChangeArrowheads="1"/>
          </p:cNvPicPr>
          <p:nvPr/>
        </p:nvPicPr>
        <p:blipFill>
          <a:blip r:embed="rId2">
            <a:extLst>
              <a:ext uri="{28A0092B-C50C-407E-A947-70E740481C1C}">
                <a14:useLocalDpi xmlns:a14="http://schemas.microsoft.com/office/drawing/2010/main" val="0"/>
              </a:ext>
            </a:extLst>
          </a:blip>
          <a:srcRect r="12485"/>
          <a:stretch>
            <a:fillRect/>
          </a:stretch>
        </p:blipFill>
        <p:spPr bwMode="auto">
          <a:xfrm>
            <a:off x="1138843" y="3476625"/>
            <a:ext cx="9817331"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Box 1"/>
          <p:cNvSpPr txBox="1">
            <a:spLocks noChangeArrowheads="1"/>
          </p:cNvSpPr>
          <p:nvPr/>
        </p:nvSpPr>
        <p:spPr bwMode="auto">
          <a:xfrm>
            <a:off x="523875" y="5129213"/>
            <a:ext cx="1071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Note that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sum of resistors is the opposite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to the sum of capacitors,</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so be careful when solving problems with resistors.</a:t>
            </a:r>
          </a:p>
        </p:txBody>
      </p:sp>
    </p:spTree>
    <p:extLst>
      <p:ext uri="{BB962C8B-B14F-4D97-AF65-F5344CB8AC3E}">
        <p14:creationId xmlns:p14="http://schemas.microsoft.com/office/powerpoint/2010/main" val="2395142800"/>
      </p:ext>
    </p:extLst>
  </p:cSld>
  <p:clrMapOvr>
    <a:masterClrMapping/>
  </p:clrMapOvr>
</p:sld>
</file>

<file path=ppt/theme/theme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1639</Words>
  <Application>Microsoft Office PowerPoint</Application>
  <PresentationFormat>Widescreen</PresentationFormat>
  <Paragraphs>112</Paragraphs>
  <Slides>22</Slides>
  <Notes>13</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2</vt:i4>
      </vt:variant>
      <vt:variant>
        <vt:lpstr>Slide Titles</vt:lpstr>
      </vt:variant>
      <vt:variant>
        <vt:i4>22</vt:i4>
      </vt:variant>
    </vt:vector>
  </HeadingPairs>
  <TitlesOfParts>
    <vt:vector size="42" baseType="lpstr">
      <vt:lpstr>ＭＳ Ｐゴシック</vt:lpstr>
      <vt:lpstr>ＭＳ Ｐゴシック</vt:lpstr>
      <vt:lpstr>Arial</vt:lpstr>
      <vt:lpstr>Calibri</vt:lpstr>
      <vt:lpstr>Comic Sans MS</vt:lpstr>
      <vt:lpstr>Lucida Grande</vt:lpstr>
      <vt:lpstr>Tahoma</vt:lpstr>
      <vt:lpstr>Times New Roman</vt:lpstr>
      <vt:lpstr>Wingdings</vt:lpstr>
      <vt:lpstr>4_Blank Presentation</vt:lpstr>
      <vt:lpstr>6_Blank Presentation</vt:lpstr>
      <vt:lpstr>7_Blank Presentation</vt:lpstr>
      <vt:lpstr>1_Blank Presentation</vt:lpstr>
      <vt:lpstr>8_Blank Presentation</vt:lpstr>
      <vt:lpstr>5_Blank Presentation</vt:lpstr>
      <vt:lpstr>11_Blank Presentation</vt:lpstr>
      <vt:lpstr>12_Blank Presentation</vt:lpstr>
      <vt:lpstr>1_Office Theme</vt:lpstr>
      <vt:lpstr>Equation</vt:lpstr>
      <vt:lpstr>Photo Editor Photo</vt:lpstr>
      <vt:lpstr>Chapter 26 DC Circuits</vt:lpstr>
      <vt:lpstr>Problem 3</vt:lpstr>
      <vt:lpstr>26-1 EMF and Terminal Voltage</vt:lpstr>
      <vt:lpstr>26-2 Resistors in Series and in Parallel</vt:lpstr>
      <vt:lpstr>26-2 Resistors in Series and in Parallel</vt:lpstr>
      <vt:lpstr>26-2 Resistors in Series and in Parallel</vt:lpstr>
      <vt:lpstr>26-2 Resistors in Series and in Parallel</vt:lpstr>
      <vt:lpstr>26-2 Resistors in Series and in Parallel</vt:lpstr>
      <vt:lpstr>26-2 Resistors in Series and in Parallel</vt:lpstr>
      <vt:lpstr>Problem 8</vt:lpstr>
      <vt:lpstr>26-2 Resistors in Series and in Parallel</vt:lpstr>
      <vt:lpstr>Circuit Analysis Principles</vt:lpstr>
      <vt:lpstr>26-2 Resistors in Series and in Parallel</vt:lpstr>
      <vt:lpstr>26-2 Resistors in Series and in Parallel</vt:lpstr>
      <vt:lpstr>26-2 Resistors in Series and in Parallel</vt:lpstr>
      <vt:lpstr>26-2 Resistors in Series and in Parallel</vt:lpstr>
      <vt:lpstr>26-3 Kirchhoff’s Rules</vt:lpstr>
      <vt:lpstr>26-3 Kirchhoff’s Rules</vt:lpstr>
      <vt:lpstr>Loop Rule</vt:lpstr>
      <vt:lpstr>Loop Rule, final</vt:lpstr>
      <vt:lpstr>Circuit Analysis Principles</vt:lpstr>
      <vt:lpstr>26-3 Kirchhoff’s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DC Circuits</dc:title>
  <dc:creator>Fatima</dc:creator>
  <cp:lastModifiedBy>Amir, Fatima Zohra</cp:lastModifiedBy>
  <cp:revision>20</cp:revision>
  <cp:lastPrinted>2024-02-20T17:41:04Z</cp:lastPrinted>
  <dcterms:created xsi:type="dcterms:W3CDTF">2023-03-03T18:59:27Z</dcterms:created>
  <dcterms:modified xsi:type="dcterms:W3CDTF">2024-02-21T17:59:14Z</dcterms:modified>
</cp:coreProperties>
</file>