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C33CF-0E80-4A9E-B763-60BCD11158F1}" type="datetimeFigureOut">
              <a:rPr lang="en-US" smtClean="0"/>
              <a:t>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957B28-5A37-4CBE-92CB-09EEBEB600DC}" type="slidenum">
              <a:rPr lang="en-US" smtClean="0"/>
              <a:t>‹#›</a:t>
            </a:fld>
            <a:endParaRPr lang="en-US"/>
          </a:p>
        </p:txBody>
      </p:sp>
    </p:spTree>
    <p:extLst>
      <p:ext uri="{BB962C8B-B14F-4D97-AF65-F5344CB8AC3E}">
        <p14:creationId xmlns:p14="http://schemas.microsoft.com/office/powerpoint/2010/main" val="172324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085701">
              <a:defRPr>
                <a:solidFill>
                  <a:schemeClr val="tx1"/>
                </a:solidFill>
                <a:latin typeface="Comic Sans MS" panose="030F0702030302020204" pitchFamily="66" charset="0"/>
                <a:ea typeface="MS PGothic" panose="020B0600070205080204" pitchFamily="34" charset="-128"/>
              </a:defRPr>
            </a:lvl1pPr>
            <a:lvl2pPr marL="894828" indent="-339718" defTabSz="1085701">
              <a:defRPr>
                <a:solidFill>
                  <a:schemeClr val="tx1"/>
                </a:solidFill>
                <a:latin typeface="Comic Sans MS" panose="030F0702030302020204" pitchFamily="66" charset="0"/>
                <a:ea typeface="MS PGothic" panose="020B0600070205080204" pitchFamily="34" charset="-128"/>
              </a:defRPr>
            </a:lvl2pPr>
            <a:lvl3pPr marL="1379890" indent="-269675" defTabSz="1085701">
              <a:defRPr>
                <a:solidFill>
                  <a:schemeClr val="tx1"/>
                </a:solidFill>
                <a:latin typeface="Comic Sans MS" panose="030F0702030302020204" pitchFamily="66" charset="0"/>
                <a:ea typeface="MS PGothic" panose="020B0600070205080204" pitchFamily="34" charset="-128"/>
              </a:defRPr>
            </a:lvl3pPr>
            <a:lvl4pPr marL="1934999" indent="-269675" defTabSz="1085701">
              <a:defRPr>
                <a:solidFill>
                  <a:schemeClr val="tx1"/>
                </a:solidFill>
                <a:latin typeface="Comic Sans MS" panose="030F0702030302020204" pitchFamily="66" charset="0"/>
                <a:ea typeface="MS PGothic" panose="020B0600070205080204" pitchFamily="34" charset="-128"/>
              </a:defRPr>
            </a:lvl4pPr>
            <a:lvl5pPr marL="2488355" indent="-269675" defTabSz="1085701">
              <a:defRPr>
                <a:solidFill>
                  <a:schemeClr val="tx1"/>
                </a:solidFill>
                <a:latin typeface="Comic Sans MS" panose="030F0702030302020204" pitchFamily="66" charset="0"/>
                <a:ea typeface="MS PGothic" panose="020B0600070205080204" pitchFamily="34" charset="-128"/>
              </a:defRPr>
            </a:lvl5pPr>
            <a:lvl6pPr marL="2992682" indent="-269675" defTabSz="1085701"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497007" indent="-269675" defTabSz="1085701"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4001333" indent="-269675" defTabSz="1085701"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505660" indent="-269675" defTabSz="1085701"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085701" rtl="0" eaLnBrk="1" fontAlgn="base" latinLnBrk="0" hangingPunct="1">
              <a:lnSpc>
                <a:spcPct val="100000"/>
              </a:lnSpc>
              <a:spcBef>
                <a:spcPct val="0"/>
              </a:spcBef>
              <a:spcAft>
                <a:spcPct val="0"/>
              </a:spcAft>
              <a:buClrTx/>
              <a:buSzTx/>
              <a:buFontTx/>
              <a:buNone/>
              <a:tabLst/>
              <a:defRPr/>
            </a:pPr>
            <a:fld id="{FB1AE457-D461-416A-844F-2BC8E404210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085701"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MS PGothic" panose="020B0600070205080204" pitchFamily="34" charset="-128"/>
              </a:rPr>
              <a:t>Chapter 25 opener. The glow of the thin wire filament of a light bulb is caused by the electric current passing through it. Electric energy is transformed to thermal energy (via collisions between moving electrons and atoms of the wire), which causes the wire’s temperature to become so high that it glows. Electric current and electric power in electric circuits are of basic importance in everyday life. We examine both dc and ac in this Chapter, and include the microscopic analysis of electric current.</a:t>
            </a:r>
          </a:p>
        </p:txBody>
      </p:sp>
    </p:spTree>
    <p:extLst>
      <p:ext uri="{BB962C8B-B14F-4D97-AF65-F5344CB8AC3E}">
        <p14:creationId xmlns:p14="http://schemas.microsoft.com/office/powerpoint/2010/main" val="2262627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18125">
              <a:defRPr>
                <a:solidFill>
                  <a:schemeClr val="tx1"/>
                </a:solidFill>
                <a:latin typeface="Comic Sans MS" panose="030F0702030302020204" pitchFamily="66" charset="0"/>
                <a:ea typeface="MS PGothic" panose="020B0600070205080204" pitchFamily="34" charset="-128"/>
              </a:defRPr>
            </a:lvl1pPr>
            <a:lvl2pPr marL="789263" indent="-303563" defTabSz="1118125">
              <a:defRPr>
                <a:solidFill>
                  <a:schemeClr val="tx1"/>
                </a:solidFill>
                <a:latin typeface="Comic Sans MS" panose="030F0702030302020204" pitchFamily="66" charset="0"/>
                <a:ea typeface="MS PGothic" panose="020B0600070205080204" pitchFamily="34" charset="-128"/>
              </a:defRPr>
            </a:lvl2pPr>
            <a:lvl3pPr marL="1214253" indent="-242850" defTabSz="1118125">
              <a:defRPr>
                <a:solidFill>
                  <a:schemeClr val="tx1"/>
                </a:solidFill>
                <a:latin typeface="Comic Sans MS" panose="030F0702030302020204" pitchFamily="66" charset="0"/>
                <a:ea typeface="MS PGothic" panose="020B0600070205080204" pitchFamily="34" charset="-128"/>
              </a:defRPr>
            </a:lvl3pPr>
            <a:lvl4pPr marL="1699953" indent="-242850" defTabSz="1118125">
              <a:defRPr>
                <a:solidFill>
                  <a:schemeClr val="tx1"/>
                </a:solidFill>
                <a:latin typeface="Comic Sans MS" panose="030F0702030302020204" pitchFamily="66" charset="0"/>
                <a:ea typeface="MS PGothic" panose="020B0600070205080204" pitchFamily="34" charset="-128"/>
              </a:defRPr>
            </a:lvl4pPr>
            <a:lvl5pPr marL="2185654" indent="-242850" defTabSz="1118125">
              <a:defRPr>
                <a:solidFill>
                  <a:schemeClr val="tx1"/>
                </a:solidFill>
                <a:latin typeface="Comic Sans MS" panose="030F0702030302020204" pitchFamily="66" charset="0"/>
                <a:ea typeface="MS PGothic" panose="020B0600070205080204" pitchFamily="34" charset="-128"/>
              </a:defRPr>
            </a:lvl5pPr>
            <a:lvl6pPr marL="2671355" indent="-242850" defTabSz="111812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157057" indent="-242850" defTabSz="111812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642757" indent="-242850" defTabSz="111812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128458" indent="-242850" defTabSz="111812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118125" rtl="0" eaLnBrk="1" fontAlgn="auto" latinLnBrk="0" hangingPunct="1">
              <a:lnSpc>
                <a:spcPct val="100000"/>
              </a:lnSpc>
              <a:spcBef>
                <a:spcPts val="0"/>
              </a:spcBef>
              <a:spcAft>
                <a:spcPts val="0"/>
              </a:spcAft>
              <a:buClrTx/>
              <a:buSzTx/>
              <a:buFontTx/>
              <a:buNone/>
              <a:tabLst/>
              <a:defRPr/>
            </a:pPr>
            <a:fld id="{A0FD69D1-BE1C-4C58-819F-5A50A25C0BCF}"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118125"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Figure 25-11. Flashlight (Example 25–4). Note how the circuit is completed along the side strip.</a:t>
            </a:r>
          </a:p>
          <a:p>
            <a:pPr eaLnBrk="1" hangingPunct="1">
              <a:spcBef>
                <a:spcPct val="0"/>
              </a:spcBef>
            </a:pPr>
            <a:r>
              <a:rPr lang="en-US" altLang="en-US"/>
              <a:t>a. R = V/I = 5.0 </a:t>
            </a:r>
            <a:r>
              <a:rPr lang="el-GR" altLang="en-US">
                <a:latin typeface="Lucida Grande" pitchFamily="6" charset="0"/>
              </a:rPr>
              <a:t>Ω</a:t>
            </a:r>
            <a:r>
              <a:rPr lang="en-US" altLang="en-US"/>
              <a:t>.</a:t>
            </a:r>
          </a:p>
          <a:p>
            <a:pPr eaLnBrk="1" hangingPunct="1">
              <a:spcBef>
                <a:spcPct val="0"/>
              </a:spcBef>
            </a:pPr>
            <a:r>
              <a:rPr lang="en-US" altLang="en-US"/>
              <a:t>b. Assuming the resistance stays the same, the current will drop to 240 mA.</a:t>
            </a:r>
            <a:endParaRPr lang="el-GR" altLang="en-US"/>
          </a:p>
        </p:txBody>
      </p:sp>
    </p:spTree>
    <p:extLst>
      <p:ext uri="{BB962C8B-B14F-4D97-AF65-F5344CB8AC3E}">
        <p14:creationId xmlns:p14="http://schemas.microsoft.com/office/powerpoint/2010/main" val="268864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96200">
              <a:defRPr>
                <a:solidFill>
                  <a:schemeClr val="tx1"/>
                </a:solidFill>
                <a:latin typeface="Comic Sans MS" panose="030F0702030302020204" pitchFamily="66" charset="0"/>
                <a:ea typeface="MS PGothic" panose="020B0600070205080204" pitchFamily="34" charset="-128"/>
              </a:defRPr>
            </a:lvl1pPr>
            <a:lvl2pPr marL="789263" indent="-303563" defTabSz="1096200">
              <a:defRPr>
                <a:solidFill>
                  <a:schemeClr val="tx1"/>
                </a:solidFill>
                <a:latin typeface="Comic Sans MS" panose="030F0702030302020204" pitchFamily="66" charset="0"/>
                <a:ea typeface="MS PGothic" panose="020B0600070205080204" pitchFamily="34" charset="-128"/>
              </a:defRPr>
            </a:lvl2pPr>
            <a:lvl3pPr marL="1214253" indent="-242850" defTabSz="1096200">
              <a:defRPr>
                <a:solidFill>
                  <a:schemeClr val="tx1"/>
                </a:solidFill>
                <a:latin typeface="Comic Sans MS" panose="030F0702030302020204" pitchFamily="66" charset="0"/>
                <a:ea typeface="MS PGothic" panose="020B0600070205080204" pitchFamily="34" charset="-128"/>
              </a:defRPr>
            </a:lvl3pPr>
            <a:lvl4pPr marL="1699953" indent="-242850" defTabSz="1096200">
              <a:defRPr>
                <a:solidFill>
                  <a:schemeClr val="tx1"/>
                </a:solidFill>
                <a:latin typeface="Comic Sans MS" panose="030F0702030302020204" pitchFamily="66" charset="0"/>
                <a:ea typeface="MS PGothic" panose="020B0600070205080204" pitchFamily="34" charset="-128"/>
              </a:defRPr>
            </a:lvl4pPr>
            <a:lvl5pPr marL="2185654" indent="-242850" defTabSz="1096200">
              <a:defRPr>
                <a:solidFill>
                  <a:schemeClr val="tx1"/>
                </a:solidFill>
                <a:latin typeface="Comic Sans MS" panose="030F0702030302020204" pitchFamily="66" charset="0"/>
                <a:ea typeface="MS PGothic" panose="020B0600070205080204" pitchFamily="34" charset="-128"/>
              </a:defRPr>
            </a:lvl5pPr>
            <a:lvl6pPr marL="2671355" indent="-242850" defTabSz="10962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157057" indent="-242850" defTabSz="10962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642757" indent="-242850" defTabSz="10962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128458" indent="-242850" defTabSz="10962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096200" rtl="0" eaLnBrk="1" fontAlgn="auto" latinLnBrk="0" hangingPunct="1">
              <a:lnSpc>
                <a:spcPct val="100000"/>
              </a:lnSpc>
              <a:spcBef>
                <a:spcPts val="0"/>
              </a:spcBef>
              <a:spcAft>
                <a:spcPts val="0"/>
              </a:spcAft>
              <a:buClrTx/>
              <a:buSzTx/>
              <a:buFontTx/>
              <a:buNone/>
              <a:tabLst/>
              <a:defRPr/>
            </a:pPr>
            <a:fld id="{3B0882B0-0F00-41FA-A0E2-01180E54EF1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0962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Figure 25-13. The resistance value of a given resistor is written on the exterior, or may be given as a color code as shown above and in the Table: the first two colors represent the first two digits in the value of the resistance, the third color represents the power of ten that it must be multiplied by, and the fourth is the manufactured tolerance. For example, a resistor whose four colors are red, green, yellow, and silver has a resistance of 25 x 10</a:t>
            </a:r>
            <a:r>
              <a:rPr lang="en-US" altLang="en-US" baseline="30000"/>
              <a:t>4</a:t>
            </a:r>
            <a:r>
              <a:rPr lang="en-US" altLang="en-US"/>
              <a:t> </a:t>
            </a:r>
            <a:r>
              <a:rPr lang="el-GR" altLang="en-US">
                <a:latin typeface="Lucida Grande" pitchFamily="6" charset="0"/>
              </a:rPr>
              <a:t>Ω</a:t>
            </a:r>
            <a:r>
              <a:rPr lang="en-US" altLang="en-US"/>
              <a:t> = 250,000 </a:t>
            </a:r>
            <a:r>
              <a:rPr lang="el-GR" altLang="en-US">
                <a:latin typeface="Lucida Grande" pitchFamily="6" charset="0"/>
              </a:rPr>
              <a:t>Ω</a:t>
            </a:r>
            <a:r>
              <a:rPr lang="en-US" altLang="en-US"/>
              <a:t> = 250 k</a:t>
            </a:r>
            <a:r>
              <a:rPr lang="el-GR" altLang="en-US">
                <a:latin typeface="Lucida Grande" pitchFamily="6" charset="0"/>
              </a:rPr>
              <a:t>Ω</a:t>
            </a:r>
            <a:r>
              <a:rPr lang="en-US" altLang="en-US"/>
              <a:t>, plus or minus 10%. An alternate example of a simple code is a number such as 104, which means R = 1.0 x 10</a:t>
            </a:r>
            <a:r>
              <a:rPr lang="en-US" altLang="en-US" baseline="30000"/>
              <a:t>4</a:t>
            </a:r>
            <a:r>
              <a:rPr lang="en-US" altLang="en-US"/>
              <a:t> </a:t>
            </a:r>
            <a:r>
              <a:rPr lang="el-GR" altLang="en-US">
                <a:latin typeface="Lucida Grande" pitchFamily="6" charset="0"/>
              </a:rPr>
              <a:t>Ω</a:t>
            </a:r>
            <a:r>
              <a:rPr lang="en-US" altLang="en-US"/>
              <a:t>.</a:t>
            </a:r>
          </a:p>
        </p:txBody>
      </p:sp>
    </p:spTree>
    <p:extLst>
      <p:ext uri="{BB962C8B-B14F-4D97-AF65-F5344CB8AC3E}">
        <p14:creationId xmlns:p14="http://schemas.microsoft.com/office/powerpoint/2010/main" val="193395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F6995B1-5DA9-4AA7-8BFB-2DE9A0D8611B}"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43566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B951197-812F-40CD-8C99-185249C6805D}"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50251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38117" y="228601"/>
            <a:ext cx="2590800" cy="5618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65717" y="228601"/>
            <a:ext cx="7569200" cy="5618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2410949-80D9-4ECA-8C69-776949AF45D8}"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40816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D184EC-3EFA-47CE-ACE6-198AD41BFCEE}"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759878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A4B0A3F-B9A0-4A9F-81E4-09854A4FAF98}"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3110658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B11AAB-1721-4CC9-A017-5169A86F1A53}"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4254757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65717" y="1731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8917" y="1731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B96F219-BFA6-4C26-B5FE-6190B1DDC1B9}"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637157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9"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C4C8FC9-C068-4CEF-8CFD-5798E87AA737}"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370707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ABF72A7-D774-4E0D-B3F4-9A392276F326}"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532498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4"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F53560E-5EF5-4060-B449-3A80E464A564}"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460568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4ADF428-CD31-4496-9BAE-504FBA77DE84}"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64424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D483F45-F745-44D7-BFAB-BDCD6CD0ACA8}"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046508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CC99E7C-EC5F-44D3-B4DA-7D4FA3D9EE26}"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153558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423DDD8-8F7E-4E25-A855-59E23D7ACD64}"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809167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38117" y="228601"/>
            <a:ext cx="2590800" cy="5618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65717" y="228601"/>
            <a:ext cx="7569200" cy="5618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E17551-2EE4-4C9D-881C-CAED0E28F465}"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81116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D92D3D0-E7A0-4FFD-913C-8B7A355A7EEB}"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51655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65717" y="1731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8917" y="1731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05D68C-8823-4449-B340-C7499C4766A7}"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8168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9"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F86618-9F95-44CF-9D94-1AE26A14FAC4}"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69920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3D55097-A565-4095-83D4-16B14762AADC}"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720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4" name="Rectangle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CC769AC-24D4-4F2C-A1B7-CB1B6C4C42CA}"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07363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BE29C8-39D1-41DA-B2B5-07970653E815}"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0459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fontAlgn="auto" hangingPunct="1">
              <a:spcBef>
                <a:spcPts val="0"/>
              </a:spcBef>
              <a:spcAft>
                <a:spcPts val="0"/>
              </a:spcAft>
              <a:defRPr>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6" name="Footer Placeholder 5"/>
          <p:cNvSpPr>
            <a:spLocks noGrp="1" noChangeArrowheads="1"/>
          </p:cNvSpPr>
          <p:nvPr>
            <p:ph type="ftr" sz="quarter" idx="11"/>
          </p:nvPr>
        </p:nvSpPr>
        <p:spPr/>
        <p:txBody>
          <a:bodyPr/>
          <a:lstStyle>
            <a:lvl1pPr eaLnBrk="1" fontAlgn="auto" hangingPunct="1">
              <a:spcBef>
                <a:spcPts val="0"/>
              </a:spcBef>
              <a:spcAft>
                <a:spcPts val="0"/>
              </a:spcAft>
              <a:defRPr>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7" name="Slide Number Placeholder 6"/>
          <p:cNvSpPr>
            <a:spLocks noGrp="1" noChangeArrowheads="1"/>
          </p:cNvSpPr>
          <p:nvPr>
            <p:ph type="sldNum" sz="quarter" idx="12"/>
          </p:nvPr>
        </p:nvSpPr>
        <p:spPr/>
        <p:txBody>
          <a:bodyPr/>
          <a:lstStyle>
            <a:lvl1pPr eaLnBrk="1" hangingPunct="1">
              <a:defRPr>
                <a:latin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17773E2-B1C5-4061-9066-C33C9708FFCA}" type="slidenum">
              <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alibri" panose="020F050202020403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16756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481138" y="228600"/>
            <a:ext cx="8170862"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865188" y="1731963"/>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400">
                <a:solidFill>
                  <a:srgbClr val="000000"/>
                </a:solidFill>
                <a:latin typeface="Comic Sans MS" charset="0"/>
                <a:ea typeface="ＭＳ Ｐゴシック" charset="0"/>
                <a:cs typeface="Arial" pitchFamily="34" charset="0"/>
              </a:defRPr>
            </a:lvl1p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cs typeface="Arial" pitchFamily="34" charset="0"/>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ctr" eaLnBrk="0" fontAlgn="auto" hangingPunct="0">
              <a:spcBef>
                <a:spcPts val="0"/>
              </a:spcBef>
              <a:spcAft>
                <a:spcPts val="0"/>
              </a:spcAft>
              <a:defRPr sz="1400">
                <a:solidFill>
                  <a:srgbClr val="000000"/>
                </a:solidFill>
                <a:latin typeface="Comic Sans MS" charset="0"/>
                <a:ea typeface="ＭＳ Ｐゴシック" charset="0"/>
                <a:cs typeface="Arial" pitchFamily="34" charset="0"/>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cs typeface="Arial" pitchFamily="34" charset="0"/>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400">
                <a:solidFill>
                  <a:srgbClr val="000000"/>
                </a:solidFill>
                <a:latin typeface="Comic Sans MS"/>
                <a:ea typeface="ＭＳ Ｐゴシック"/>
                <a:cs typeface="Arial" panose="020B0604020202020204" pitchFamily="34" charset="0"/>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fld id="{70BE8139-4813-421C-AC1D-3E51752E18A6}"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cs typeface="Arial" panose="020B0604020202020204" pitchFamily="34" charset="0"/>
              </a:rPr>
              <a:pPr marL="0" marR="0" lvl="0" indent="0" algn="r" defTabSz="914400" rtl="0" eaLnBrk="0" fontAlgn="auto" latinLnBrk="0" hangingPunct="0">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cs typeface="Arial" panose="020B0604020202020204" pitchFamily="34" charset="0"/>
            </a:endParaRPr>
          </a:p>
        </p:txBody>
      </p:sp>
      <p:pic>
        <p:nvPicPr>
          <p:cNvPr id="1031" name="Picture 7"/>
          <p:cNvPicPr>
            <a:picLocks noChangeAspect="1" noChangeArrowheads="1"/>
          </p:cNvPicPr>
          <p:nvPr userDrawn="1"/>
        </p:nvPicPr>
        <p:blipFill>
          <a:blip r:embed="rId13"/>
          <a:srcRect/>
          <a:stretch>
            <a:fillRect/>
          </a:stretch>
        </p:blipFill>
        <p:spPr bwMode="auto">
          <a:xfrm>
            <a:off x="9753600" y="0"/>
            <a:ext cx="243840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nvGrpSpPr>
          <p:cNvPr id="4104" name="Group 45"/>
          <p:cNvGrpSpPr>
            <a:grpSpLocks/>
          </p:cNvGrpSpPr>
          <p:nvPr userDrawn="1"/>
        </p:nvGrpSpPr>
        <p:grpSpPr bwMode="auto">
          <a:xfrm>
            <a:off x="147638" y="290513"/>
            <a:ext cx="1282700" cy="938212"/>
            <a:chOff x="70" y="183"/>
            <a:chExt cx="606" cy="591"/>
          </a:xfrm>
        </p:grpSpPr>
        <p:grpSp>
          <p:nvGrpSpPr>
            <p:cNvPr id="4115" name="Group 16"/>
            <p:cNvGrpSpPr>
              <a:grpSpLocks/>
            </p:cNvGrpSpPr>
            <p:nvPr userDrawn="1"/>
          </p:nvGrpSpPr>
          <p:grpSpPr bwMode="auto">
            <a:xfrm>
              <a:off x="70" y="183"/>
              <a:ext cx="606" cy="591"/>
              <a:chOff x="384" y="734"/>
              <a:chExt cx="606" cy="591"/>
            </a:xfrm>
          </p:grpSpPr>
          <p:sp>
            <p:nvSpPr>
              <p:cNvPr id="4118" name="Line 11"/>
              <p:cNvSpPr>
                <a:spLocks noChangeShapeType="1"/>
              </p:cNvSpPr>
              <p:nvPr userDrawn="1"/>
            </p:nvSpPr>
            <p:spPr bwMode="auto">
              <a:xfrm>
                <a:off x="384" y="1008"/>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19" name="Line 12"/>
              <p:cNvSpPr>
                <a:spLocks noChangeShapeType="1"/>
              </p:cNvSpPr>
              <p:nvPr userDrawn="1"/>
            </p:nvSpPr>
            <p:spPr bwMode="auto">
              <a:xfrm>
                <a:off x="432" y="1104"/>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20" name="Line 13"/>
              <p:cNvSpPr>
                <a:spLocks noChangeShapeType="1"/>
              </p:cNvSpPr>
              <p:nvPr userDrawn="1"/>
            </p:nvSpPr>
            <p:spPr bwMode="auto">
              <a:xfrm flipV="1">
                <a:off x="485" y="748"/>
                <a:ext cx="0" cy="25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21" name="Line 14"/>
              <p:cNvSpPr>
                <a:spLocks noChangeShapeType="1"/>
              </p:cNvSpPr>
              <p:nvPr userDrawn="1"/>
            </p:nvSpPr>
            <p:spPr bwMode="auto">
              <a:xfrm>
                <a:off x="485" y="734"/>
                <a:ext cx="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22" name="Freeform 15"/>
              <p:cNvSpPr>
                <a:spLocks/>
              </p:cNvSpPr>
              <p:nvPr userDrawn="1"/>
            </p:nvSpPr>
            <p:spPr bwMode="auto">
              <a:xfrm>
                <a:off x="492" y="734"/>
                <a:ext cx="498" cy="591"/>
              </a:xfrm>
              <a:custGeom>
                <a:avLst/>
                <a:gdLst>
                  <a:gd name="T0" fmla="*/ 426 w 498"/>
                  <a:gd name="T1" fmla="*/ 0 h 591"/>
                  <a:gd name="T2" fmla="*/ 426 w 498"/>
                  <a:gd name="T3" fmla="*/ 99 h 591"/>
                  <a:gd name="T4" fmla="*/ 492 w 498"/>
                  <a:gd name="T5" fmla="*/ 184 h 591"/>
                  <a:gd name="T6" fmla="*/ 380 w 498"/>
                  <a:gd name="T7" fmla="*/ 230 h 591"/>
                  <a:gd name="T8" fmla="*/ 492 w 498"/>
                  <a:gd name="T9" fmla="*/ 302 h 591"/>
                  <a:gd name="T10" fmla="*/ 380 w 498"/>
                  <a:gd name="T11" fmla="*/ 355 h 591"/>
                  <a:gd name="T12" fmla="*/ 492 w 498"/>
                  <a:gd name="T13" fmla="*/ 401 h 591"/>
                  <a:gd name="T14" fmla="*/ 393 w 498"/>
                  <a:gd name="T15" fmla="*/ 460 h 591"/>
                  <a:gd name="T16" fmla="*/ 498 w 498"/>
                  <a:gd name="T17" fmla="*/ 512 h 591"/>
                  <a:gd name="T18" fmla="*/ 439 w 498"/>
                  <a:gd name="T19" fmla="*/ 538 h 591"/>
                  <a:gd name="T20" fmla="*/ 439 w 498"/>
                  <a:gd name="T21" fmla="*/ 591 h 591"/>
                  <a:gd name="T22" fmla="*/ 0 w 498"/>
                  <a:gd name="T23" fmla="*/ 591 h 591"/>
                  <a:gd name="T24" fmla="*/ 0 w 498"/>
                  <a:gd name="T25" fmla="*/ 374 h 5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8" h="591">
                    <a:moveTo>
                      <a:pt x="426" y="0"/>
                    </a:moveTo>
                    <a:cubicBezTo>
                      <a:pt x="426" y="33"/>
                      <a:pt x="426" y="66"/>
                      <a:pt x="426" y="99"/>
                    </a:cubicBezTo>
                    <a:lnTo>
                      <a:pt x="492" y="184"/>
                    </a:lnTo>
                    <a:lnTo>
                      <a:pt x="380" y="230"/>
                    </a:lnTo>
                    <a:lnTo>
                      <a:pt x="492" y="302"/>
                    </a:lnTo>
                    <a:lnTo>
                      <a:pt x="380" y="355"/>
                    </a:lnTo>
                    <a:lnTo>
                      <a:pt x="492" y="401"/>
                    </a:lnTo>
                    <a:lnTo>
                      <a:pt x="393" y="460"/>
                    </a:lnTo>
                    <a:lnTo>
                      <a:pt x="498" y="512"/>
                    </a:lnTo>
                    <a:lnTo>
                      <a:pt x="439" y="538"/>
                    </a:lnTo>
                    <a:lnTo>
                      <a:pt x="439" y="591"/>
                    </a:lnTo>
                    <a:lnTo>
                      <a:pt x="0" y="591"/>
                    </a:lnTo>
                    <a:lnTo>
                      <a:pt x="0" y="374"/>
                    </a:lnTo>
                  </a:path>
                </a:pathLst>
              </a:custGeom>
              <a:noFill/>
              <a:ln w="28575" cmpd="sng">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sp>
          <p:nvSpPr>
            <p:cNvPr id="4116" name="Freeform 17"/>
            <p:cNvSpPr>
              <a:spLocks/>
            </p:cNvSpPr>
            <p:nvPr userDrawn="1"/>
          </p:nvSpPr>
          <p:spPr bwMode="auto">
            <a:xfrm>
              <a:off x="261" y="281"/>
              <a:ext cx="248" cy="211"/>
            </a:xfrm>
            <a:custGeom>
              <a:avLst/>
              <a:gdLst>
                <a:gd name="T0" fmla="*/ 81 w 248"/>
                <a:gd name="T1" fmla="*/ 211 h 211"/>
                <a:gd name="T2" fmla="*/ 22 w 248"/>
                <a:gd name="T3" fmla="*/ 40 h 211"/>
                <a:gd name="T4" fmla="*/ 212 w 248"/>
                <a:gd name="T5" fmla="*/ 7 h 211"/>
                <a:gd name="T6" fmla="*/ 238 w 248"/>
                <a:gd name="T7" fmla="*/ 80 h 2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8" h="211">
                  <a:moveTo>
                    <a:pt x="81" y="211"/>
                  </a:moveTo>
                  <a:cubicBezTo>
                    <a:pt x="40" y="142"/>
                    <a:pt x="0" y="74"/>
                    <a:pt x="22" y="40"/>
                  </a:cubicBezTo>
                  <a:cubicBezTo>
                    <a:pt x="44" y="6"/>
                    <a:pt x="176" y="0"/>
                    <a:pt x="212" y="7"/>
                  </a:cubicBezTo>
                  <a:cubicBezTo>
                    <a:pt x="248" y="14"/>
                    <a:pt x="243" y="47"/>
                    <a:pt x="238" y="80"/>
                  </a:cubicBezTo>
                </a:path>
              </a:pathLst>
            </a:custGeom>
            <a:noFill/>
            <a:ln w="19050">
              <a:solidFill>
                <a:srgbClr val="046C3F"/>
              </a:solidFill>
              <a:round/>
              <a:headEnd/>
              <a:tailEnd type="stealth" w="med" len="me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1045" name="Text Box 18"/>
            <p:cNvSpPr txBox="1">
              <a:spLocks noChangeArrowheads="1"/>
            </p:cNvSpPr>
            <p:nvPr userDrawn="1"/>
          </p:nvSpPr>
          <p:spPr bwMode="auto">
            <a:xfrm>
              <a:off x="286" y="249"/>
              <a:ext cx="16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46C3F"/>
                  </a:solidFill>
                  <a:effectLst/>
                  <a:uLnTx/>
                  <a:uFillTx/>
                  <a:latin typeface="Comic Sans MS" charset="0"/>
                  <a:ea typeface="ＭＳ Ｐゴシック" charset="0"/>
                </a:rPr>
                <a:t>I</a:t>
              </a:r>
            </a:p>
          </p:txBody>
        </p:sp>
      </p:grpSp>
      <p:grpSp>
        <p:nvGrpSpPr>
          <p:cNvPr id="4105" name="Group 43"/>
          <p:cNvGrpSpPr>
            <a:grpSpLocks/>
          </p:cNvGrpSpPr>
          <p:nvPr userDrawn="1"/>
        </p:nvGrpSpPr>
        <p:grpSpPr bwMode="auto">
          <a:xfrm>
            <a:off x="23813" y="1371600"/>
            <a:ext cx="12125325" cy="377825"/>
            <a:chOff x="11" y="872"/>
            <a:chExt cx="5841" cy="238"/>
          </a:xfrm>
        </p:grpSpPr>
        <p:grpSp>
          <p:nvGrpSpPr>
            <p:cNvPr id="4106" name="Group 35"/>
            <p:cNvGrpSpPr>
              <a:grpSpLocks/>
            </p:cNvGrpSpPr>
            <p:nvPr userDrawn="1"/>
          </p:nvGrpSpPr>
          <p:grpSpPr bwMode="auto">
            <a:xfrm>
              <a:off x="11" y="872"/>
              <a:ext cx="1997" cy="190"/>
              <a:chOff x="275" y="872"/>
              <a:chExt cx="1997" cy="190"/>
            </a:xfrm>
          </p:grpSpPr>
          <p:sp>
            <p:nvSpPr>
              <p:cNvPr id="4113" name="Freeform 20"/>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14" name="Freeform 27"/>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nvGrpSpPr>
            <p:cNvPr id="4107" name="Group 36"/>
            <p:cNvGrpSpPr>
              <a:grpSpLocks/>
            </p:cNvGrpSpPr>
            <p:nvPr userDrawn="1"/>
          </p:nvGrpSpPr>
          <p:grpSpPr bwMode="auto">
            <a:xfrm>
              <a:off x="1967" y="896"/>
              <a:ext cx="1997" cy="190"/>
              <a:chOff x="275" y="872"/>
              <a:chExt cx="1997" cy="190"/>
            </a:xfrm>
          </p:grpSpPr>
          <p:sp>
            <p:nvSpPr>
              <p:cNvPr id="4111" name="Freeform 37"/>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12" name="Freeform 38"/>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nvGrpSpPr>
            <p:cNvPr id="4108" name="Group 40"/>
            <p:cNvGrpSpPr>
              <a:grpSpLocks/>
            </p:cNvGrpSpPr>
            <p:nvPr userDrawn="1"/>
          </p:nvGrpSpPr>
          <p:grpSpPr bwMode="auto">
            <a:xfrm>
              <a:off x="3855" y="920"/>
              <a:ext cx="1997" cy="190"/>
              <a:chOff x="275" y="872"/>
              <a:chExt cx="1997" cy="190"/>
            </a:xfrm>
          </p:grpSpPr>
          <p:sp>
            <p:nvSpPr>
              <p:cNvPr id="4109" name="Freeform 41"/>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110" name="Freeform 42"/>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spTree>
    <p:extLst>
      <p:ext uri="{BB962C8B-B14F-4D97-AF65-F5344CB8AC3E}">
        <p14:creationId xmlns:p14="http://schemas.microsoft.com/office/powerpoint/2010/main" val="2030926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Comic Sans MS"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Comic Sans MS"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Comic Sans MS"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Comic Sans MS"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481138" y="228600"/>
            <a:ext cx="81708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p:cNvSpPr>
            <a:spLocks noGrp="1" noChangeArrowheads="1"/>
          </p:cNvSpPr>
          <p:nvPr>
            <p:ph type="body" idx="1"/>
          </p:nvPr>
        </p:nvSpPr>
        <p:spPr bwMode="auto">
          <a:xfrm>
            <a:off x="865188" y="173196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400">
                <a:solidFill>
                  <a:srgbClr val="000000"/>
                </a:solidFill>
                <a:latin typeface="Comic Sans MS" charset="0"/>
                <a:ea typeface="ＭＳ Ｐゴシック" charset="0"/>
              </a:defRPr>
            </a:lvl1p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eaLnBrk="0" fontAlgn="auto" hangingPunct="0">
              <a:spcBef>
                <a:spcPts val="0"/>
              </a:spcBef>
              <a:spcAft>
                <a:spcPts val="0"/>
              </a:spcAft>
              <a:defRPr sz="1400">
                <a:solidFill>
                  <a:srgbClr val="000000"/>
                </a:solidFill>
                <a:latin typeface="Comic Sans MS" charset="0"/>
                <a:ea typeface="ＭＳ Ｐゴシック" charset="0"/>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400">
                <a:solidFill>
                  <a:srgbClr val="000000"/>
                </a:solidFill>
                <a:latin typeface="Comic Sans MS"/>
                <a:ea typeface="ＭＳ Ｐゴシック"/>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fld id="{12594137-233A-4E0B-BC56-C7F26538D104}" type="slidenum">
              <a:rPr kumimoji="0" lang="en-US" altLang="en-US" sz="140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0" fontAlgn="auto" latinLnBrk="0" hangingPunct="0">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6151"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753600" y="0"/>
            <a:ext cx="24384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2" name="Group 45"/>
          <p:cNvGrpSpPr>
            <a:grpSpLocks/>
          </p:cNvGrpSpPr>
          <p:nvPr userDrawn="1"/>
        </p:nvGrpSpPr>
        <p:grpSpPr bwMode="auto">
          <a:xfrm>
            <a:off x="147638" y="290513"/>
            <a:ext cx="1282700" cy="938212"/>
            <a:chOff x="70" y="183"/>
            <a:chExt cx="606" cy="591"/>
          </a:xfrm>
        </p:grpSpPr>
        <p:grpSp>
          <p:nvGrpSpPr>
            <p:cNvPr id="6163" name="Group 16"/>
            <p:cNvGrpSpPr>
              <a:grpSpLocks/>
            </p:cNvGrpSpPr>
            <p:nvPr userDrawn="1"/>
          </p:nvGrpSpPr>
          <p:grpSpPr bwMode="auto">
            <a:xfrm>
              <a:off x="70" y="183"/>
              <a:ext cx="606" cy="591"/>
              <a:chOff x="384" y="734"/>
              <a:chExt cx="606" cy="591"/>
            </a:xfrm>
          </p:grpSpPr>
          <p:sp>
            <p:nvSpPr>
              <p:cNvPr id="6166" name="Line 11"/>
              <p:cNvSpPr>
                <a:spLocks noChangeShapeType="1"/>
              </p:cNvSpPr>
              <p:nvPr userDrawn="1"/>
            </p:nvSpPr>
            <p:spPr bwMode="auto">
              <a:xfrm>
                <a:off x="384" y="1008"/>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67" name="Line 12"/>
              <p:cNvSpPr>
                <a:spLocks noChangeShapeType="1"/>
              </p:cNvSpPr>
              <p:nvPr userDrawn="1"/>
            </p:nvSpPr>
            <p:spPr bwMode="auto">
              <a:xfrm>
                <a:off x="432" y="1104"/>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68" name="Line 13"/>
              <p:cNvSpPr>
                <a:spLocks noChangeShapeType="1"/>
              </p:cNvSpPr>
              <p:nvPr userDrawn="1"/>
            </p:nvSpPr>
            <p:spPr bwMode="auto">
              <a:xfrm flipV="1">
                <a:off x="485" y="748"/>
                <a:ext cx="0" cy="25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69" name="Line 14"/>
              <p:cNvSpPr>
                <a:spLocks noChangeShapeType="1"/>
              </p:cNvSpPr>
              <p:nvPr userDrawn="1"/>
            </p:nvSpPr>
            <p:spPr bwMode="auto">
              <a:xfrm>
                <a:off x="485" y="734"/>
                <a:ext cx="4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70" name="Freeform 15"/>
              <p:cNvSpPr>
                <a:spLocks/>
              </p:cNvSpPr>
              <p:nvPr userDrawn="1"/>
            </p:nvSpPr>
            <p:spPr bwMode="auto">
              <a:xfrm>
                <a:off x="492" y="734"/>
                <a:ext cx="498" cy="591"/>
              </a:xfrm>
              <a:custGeom>
                <a:avLst/>
                <a:gdLst>
                  <a:gd name="T0" fmla="*/ 426 w 498"/>
                  <a:gd name="T1" fmla="*/ 0 h 591"/>
                  <a:gd name="T2" fmla="*/ 426 w 498"/>
                  <a:gd name="T3" fmla="*/ 99 h 591"/>
                  <a:gd name="T4" fmla="*/ 492 w 498"/>
                  <a:gd name="T5" fmla="*/ 184 h 591"/>
                  <a:gd name="T6" fmla="*/ 380 w 498"/>
                  <a:gd name="T7" fmla="*/ 230 h 591"/>
                  <a:gd name="T8" fmla="*/ 492 w 498"/>
                  <a:gd name="T9" fmla="*/ 302 h 591"/>
                  <a:gd name="T10" fmla="*/ 380 w 498"/>
                  <a:gd name="T11" fmla="*/ 355 h 591"/>
                  <a:gd name="T12" fmla="*/ 492 w 498"/>
                  <a:gd name="T13" fmla="*/ 401 h 591"/>
                  <a:gd name="T14" fmla="*/ 393 w 498"/>
                  <a:gd name="T15" fmla="*/ 460 h 591"/>
                  <a:gd name="T16" fmla="*/ 498 w 498"/>
                  <a:gd name="T17" fmla="*/ 512 h 591"/>
                  <a:gd name="T18" fmla="*/ 439 w 498"/>
                  <a:gd name="T19" fmla="*/ 538 h 591"/>
                  <a:gd name="T20" fmla="*/ 439 w 498"/>
                  <a:gd name="T21" fmla="*/ 591 h 591"/>
                  <a:gd name="T22" fmla="*/ 0 w 498"/>
                  <a:gd name="T23" fmla="*/ 591 h 591"/>
                  <a:gd name="T24" fmla="*/ 0 w 498"/>
                  <a:gd name="T25" fmla="*/ 374 h 5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8" h="591">
                    <a:moveTo>
                      <a:pt x="426" y="0"/>
                    </a:moveTo>
                    <a:cubicBezTo>
                      <a:pt x="426" y="33"/>
                      <a:pt x="426" y="66"/>
                      <a:pt x="426" y="99"/>
                    </a:cubicBezTo>
                    <a:lnTo>
                      <a:pt x="492" y="184"/>
                    </a:lnTo>
                    <a:lnTo>
                      <a:pt x="380" y="230"/>
                    </a:lnTo>
                    <a:lnTo>
                      <a:pt x="492" y="302"/>
                    </a:lnTo>
                    <a:lnTo>
                      <a:pt x="380" y="355"/>
                    </a:lnTo>
                    <a:lnTo>
                      <a:pt x="492" y="401"/>
                    </a:lnTo>
                    <a:lnTo>
                      <a:pt x="393" y="460"/>
                    </a:lnTo>
                    <a:lnTo>
                      <a:pt x="498" y="512"/>
                    </a:lnTo>
                    <a:lnTo>
                      <a:pt x="439" y="538"/>
                    </a:lnTo>
                    <a:lnTo>
                      <a:pt x="439" y="591"/>
                    </a:lnTo>
                    <a:lnTo>
                      <a:pt x="0" y="591"/>
                    </a:lnTo>
                    <a:lnTo>
                      <a:pt x="0" y="374"/>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sp>
          <p:nvSpPr>
            <p:cNvPr id="6164" name="Freeform 17"/>
            <p:cNvSpPr>
              <a:spLocks/>
            </p:cNvSpPr>
            <p:nvPr userDrawn="1"/>
          </p:nvSpPr>
          <p:spPr bwMode="auto">
            <a:xfrm>
              <a:off x="261" y="281"/>
              <a:ext cx="248" cy="211"/>
            </a:xfrm>
            <a:custGeom>
              <a:avLst/>
              <a:gdLst>
                <a:gd name="T0" fmla="*/ 81 w 248"/>
                <a:gd name="T1" fmla="*/ 211 h 211"/>
                <a:gd name="T2" fmla="*/ 22 w 248"/>
                <a:gd name="T3" fmla="*/ 40 h 211"/>
                <a:gd name="T4" fmla="*/ 212 w 248"/>
                <a:gd name="T5" fmla="*/ 7 h 211"/>
                <a:gd name="T6" fmla="*/ 238 w 248"/>
                <a:gd name="T7" fmla="*/ 80 h 2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8" h="211">
                  <a:moveTo>
                    <a:pt x="81" y="211"/>
                  </a:moveTo>
                  <a:cubicBezTo>
                    <a:pt x="40" y="142"/>
                    <a:pt x="0" y="74"/>
                    <a:pt x="22" y="40"/>
                  </a:cubicBezTo>
                  <a:cubicBezTo>
                    <a:pt x="44" y="6"/>
                    <a:pt x="176" y="0"/>
                    <a:pt x="212" y="7"/>
                  </a:cubicBezTo>
                  <a:cubicBezTo>
                    <a:pt x="248" y="14"/>
                    <a:pt x="243" y="47"/>
                    <a:pt x="238" y="80"/>
                  </a:cubicBezTo>
                </a:path>
              </a:pathLst>
            </a:custGeom>
            <a:noFill/>
            <a:ln w="19050">
              <a:solidFill>
                <a:srgbClr val="046C3F"/>
              </a:solidFill>
              <a:round/>
              <a:headEnd/>
              <a:tailEnd type="stealth" w="med" len="me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1045" name="Text Box 18"/>
            <p:cNvSpPr txBox="1">
              <a:spLocks noChangeArrowheads="1"/>
            </p:cNvSpPr>
            <p:nvPr userDrawn="1"/>
          </p:nvSpPr>
          <p:spPr bwMode="auto">
            <a:xfrm>
              <a:off x="286" y="249"/>
              <a:ext cx="167" cy="291"/>
            </a:xfrm>
            <a:prstGeom prst="rect">
              <a:avLst/>
            </a:prstGeom>
            <a:noFill/>
            <a:ln>
              <a:noFill/>
            </a:ln>
            <a:extLst>
              <a:ext uri="{909E8E84-426E-40dd-AFC4-6F175D3DCCD1}"/>
              <a:ext uri="{91240B29-F687-4f45-9708-019B960494DF}"/>
            </a:extLst>
          </p:spPr>
          <p:txBody>
            <a:bodyPr wrap="none">
              <a:spAutoFit/>
            </a:bodyPr>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46C3F"/>
                  </a:solidFill>
                  <a:effectLst/>
                  <a:uLnTx/>
                  <a:uFillTx/>
                  <a:latin typeface="Comic Sans MS" charset="0"/>
                  <a:ea typeface="ＭＳ Ｐゴシック" charset="0"/>
                </a:rPr>
                <a:t>I</a:t>
              </a:r>
            </a:p>
          </p:txBody>
        </p:sp>
      </p:grpSp>
      <p:grpSp>
        <p:nvGrpSpPr>
          <p:cNvPr id="6153" name="Group 43"/>
          <p:cNvGrpSpPr>
            <a:grpSpLocks/>
          </p:cNvGrpSpPr>
          <p:nvPr userDrawn="1"/>
        </p:nvGrpSpPr>
        <p:grpSpPr bwMode="auto">
          <a:xfrm>
            <a:off x="23813" y="1371600"/>
            <a:ext cx="12125325" cy="377825"/>
            <a:chOff x="11" y="872"/>
            <a:chExt cx="5841" cy="238"/>
          </a:xfrm>
        </p:grpSpPr>
        <p:grpSp>
          <p:nvGrpSpPr>
            <p:cNvPr id="6154" name="Group 35"/>
            <p:cNvGrpSpPr>
              <a:grpSpLocks/>
            </p:cNvGrpSpPr>
            <p:nvPr userDrawn="1"/>
          </p:nvGrpSpPr>
          <p:grpSpPr bwMode="auto">
            <a:xfrm>
              <a:off x="11" y="872"/>
              <a:ext cx="1997" cy="190"/>
              <a:chOff x="275" y="872"/>
              <a:chExt cx="1997" cy="190"/>
            </a:xfrm>
          </p:grpSpPr>
          <p:sp>
            <p:nvSpPr>
              <p:cNvPr id="6161" name="Freeform 20"/>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62" name="Freeform 27"/>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nvGrpSpPr>
            <p:cNvPr id="6155" name="Group 36"/>
            <p:cNvGrpSpPr>
              <a:grpSpLocks/>
            </p:cNvGrpSpPr>
            <p:nvPr userDrawn="1"/>
          </p:nvGrpSpPr>
          <p:grpSpPr bwMode="auto">
            <a:xfrm>
              <a:off x="1967" y="896"/>
              <a:ext cx="1997" cy="190"/>
              <a:chOff x="275" y="872"/>
              <a:chExt cx="1997" cy="190"/>
            </a:xfrm>
          </p:grpSpPr>
          <p:sp>
            <p:nvSpPr>
              <p:cNvPr id="6159" name="Freeform 37"/>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60" name="Freeform 38"/>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nvGrpSpPr>
            <p:cNvPr id="6156" name="Group 40"/>
            <p:cNvGrpSpPr>
              <a:grpSpLocks/>
            </p:cNvGrpSpPr>
            <p:nvPr userDrawn="1"/>
          </p:nvGrpSpPr>
          <p:grpSpPr bwMode="auto">
            <a:xfrm>
              <a:off x="3855" y="920"/>
              <a:ext cx="1997" cy="190"/>
              <a:chOff x="275" y="872"/>
              <a:chExt cx="1997" cy="190"/>
            </a:xfrm>
          </p:grpSpPr>
          <p:sp>
            <p:nvSpPr>
              <p:cNvPr id="6157" name="Freeform 41"/>
              <p:cNvSpPr>
                <a:spLocks/>
              </p:cNvSpPr>
              <p:nvPr userDrawn="1"/>
            </p:nvSpPr>
            <p:spPr bwMode="auto">
              <a:xfrm>
                <a:off x="275" y="872"/>
                <a:ext cx="1286" cy="190"/>
              </a:xfrm>
              <a:custGeom>
                <a:avLst/>
                <a:gdLst>
                  <a:gd name="T0" fmla="*/ 0 w 1286"/>
                  <a:gd name="T1" fmla="*/ 92 h 190"/>
                  <a:gd name="T2" fmla="*/ 138 w 1286"/>
                  <a:gd name="T3" fmla="*/ 92 h 190"/>
                  <a:gd name="T4" fmla="*/ 197 w 1286"/>
                  <a:gd name="T5" fmla="*/ 0 h 190"/>
                  <a:gd name="T6" fmla="*/ 256 w 1286"/>
                  <a:gd name="T7" fmla="*/ 131 h 190"/>
                  <a:gd name="T8" fmla="*/ 328 w 1286"/>
                  <a:gd name="T9" fmla="*/ 0 h 190"/>
                  <a:gd name="T10" fmla="*/ 381 w 1286"/>
                  <a:gd name="T11" fmla="*/ 144 h 190"/>
                  <a:gd name="T12" fmla="*/ 440 w 1286"/>
                  <a:gd name="T13" fmla="*/ 7 h 190"/>
                  <a:gd name="T14" fmla="*/ 499 w 1286"/>
                  <a:gd name="T15" fmla="*/ 151 h 190"/>
                  <a:gd name="T16" fmla="*/ 551 w 1286"/>
                  <a:gd name="T17" fmla="*/ 20 h 190"/>
                  <a:gd name="T18" fmla="*/ 584 w 1286"/>
                  <a:gd name="T19" fmla="*/ 112 h 190"/>
                  <a:gd name="T20" fmla="*/ 1286 w 1286"/>
                  <a:gd name="T21" fmla="*/ 112 h 190"/>
                  <a:gd name="T22" fmla="*/ 1286 w 1286"/>
                  <a:gd name="T23" fmla="*/ 7 h 190"/>
                  <a:gd name="T24" fmla="*/ 1286 w 1286"/>
                  <a:gd name="T25" fmla="*/ 190 h 1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86" h="190">
                    <a:moveTo>
                      <a:pt x="0" y="92"/>
                    </a:moveTo>
                    <a:lnTo>
                      <a:pt x="138" y="92"/>
                    </a:lnTo>
                    <a:lnTo>
                      <a:pt x="197" y="0"/>
                    </a:lnTo>
                    <a:lnTo>
                      <a:pt x="256" y="131"/>
                    </a:lnTo>
                    <a:lnTo>
                      <a:pt x="328" y="0"/>
                    </a:lnTo>
                    <a:lnTo>
                      <a:pt x="381" y="144"/>
                    </a:lnTo>
                    <a:lnTo>
                      <a:pt x="440" y="7"/>
                    </a:lnTo>
                    <a:lnTo>
                      <a:pt x="499" y="151"/>
                    </a:lnTo>
                    <a:lnTo>
                      <a:pt x="551" y="20"/>
                    </a:lnTo>
                    <a:lnTo>
                      <a:pt x="584" y="112"/>
                    </a:lnTo>
                    <a:lnTo>
                      <a:pt x="1286" y="112"/>
                    </a:lnTo>
                    <a:lnTo>
                      <a:pt x="1286" y="7"/>
                    </a:lnTo>
                    <a:lnTo>
                      <a:pt x="1286" y="190"/>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6158" name="Freeform 42"/>
              <p:cNvSpPr>
                <a:spLocks/>
              </p:cNvSpPr>
              <p:nvPr userDrawn="1"/>
            </p:nvSpPr>
            <p:spPr bwMode="auto">
              <a:xfrm>
                <a:off x="1664" y="885"/>
                <a:ext cx="608" cy="176"/>
              </a:xfrm>
              <a:custGeom>
                <a:avLst/>
                <a:gdLst>
                  <a:gd name="T0" fmla="*/ 0 w 608"/>
                  <a:gd name="T1" fmla="*/ 0 h 176"/>
                  <a:gd name="T2" fmla="*/ 0 w 608"/>
                  <a:gd name="T3" fmla="*/ 176 h 176"/>
                  <a:gd name="T4" fmla="*/ 0 w 608"/>
                  <a:gd name="T5" fmla="*/ 96 h 176"/>
                  <a:gd name="T6" fmla="*/ 608 w 608"/>
                  <a:gd name="T7" fmla="*/ 96 h 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8" h="176">
                    <a:moveTo>
                      <a:pt x="0" y="0"/>
                    </a:moveTo>
                    <a:lnTo>
                      <a:pt x="0" y="176"/>
                    </a:lnTo>
                    <a:lnTo>
                      <a:pt x="0" y="96"/>
                    </a:lnTo>
                    <a:lnTo>
                      <a:pt x="608" y="96"/>
                    </a:lnTo>
                  </a:path>
                </a:pathLst>
              </a:custGeom>
              <a:noFill/>
              <a:ln w="28575" cmpd="sng">
                <a:solidFill>
                  <a:srgbClr val="046C3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pSp>
      </p:grpSp>
    </p:spTree>
    <p:extLst>
      <p:ext uri="{BB962C8B-B14F-4D97-AF65-F5344CB8AC3E}">
        <p14:creationId xmlns:p14="http://schemas.microsoft.com/office/powerpoint/2010/main" val="20444031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Comic Sans MS"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Comic Sans MS"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Comic Sans MS"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Comic Sans MS"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Comic Sans MS"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1905000" y="1905000"/>
            <a:ext cx="8112125" cy="2541588"/>
          </a:xfrm>
        </p:spPr>
        <p:txBody>
          <a:bodyPr/>
          <a:lstStyle/>
          <a:p>
            <a:pPr eaLnBrk="1" hangingPunct="1">
              <a:defRPr/>
            </a:pPr>
            <a:r>
              <a:rPr lang="en-US" altLang="en-US" sz="4800" dirty="0">
                <a:solidFill>
                  <a:schemeClr val="accent6"/>
                </a:solidFill>
                <a:ea typeface="ＭＳ Ｐゴシック" pitchFamily="34" charset="-128"/>
              </a:rPr>
              <a:t>Chapter 25</a:t>
            </a:r>
            <a:br>
              <a:rPr lang="en-US" altLang="en-US" sz="4800" dirty="0">
                <a:solidFill>
                  <a:schemeClr val="accent6"/>
                </a:solidFill>
                <a:ea typeface="ＭＳ Ｐゴシック" pitchFamily="34" charset="-128"/>
              </a:rPr>
            </a:br>
            <a:r>
              <a:rPr lang="en-US" altLang="en-US" sz="4800" dirty="0">
                <a:solidFill>
                  <a:schemeClr val="accent6"/>
                </a:solidFill>
                <a:ea typeface="ＭＳ Ｐゴシック" pitchFamily="34" charset="-128"/>
              </a:rPr>
              <a:t>Electric Currents and Resistance</a:t>
            </a:r>
          </a:p>
        </p:txBody>
      </p:sp>
      <p:pic>
        <p:nvPicPr>
          <p:cNvPr id="100355" name="Picture 6" descr="25_00CO"/>
          <p:cNvPicPr>
            <a:picLocks noChangeAspect="1" noChangeArrowheads="1"/>
          </p:cNvPicPr>
          <p:nvPr/>
        </p:nvPicPr>
        <p:blipFill>
          <a:blip r:embed="rId3" cstate="print">
            <a:extLst>
              <a:ext uri="{28A0092B-C50C-407E-A947-70E740481C1C}">
                <a14:useLocalDpi xmlns:a14="http://schemas.microsoft.com/office/drawing/2010/main" val="0"/>
              </a:ext>
            </a:extLst>
          </a:blip>
          <a:srcRect b="2403"/>
          <a:stretch>
            <a:fillRect/>
          </a:stretch>
        </p:blipFill>
        <p:spPr bwMode="auto">
          <a:xfrm>
            <a:off x="8494713" y="1820863"/>
            <a:ext cx="2179637"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9ACB01D-6931-40C1-B441-B7E1871B7D06}"/>
              </a:ext>
            </a:extLst>
          </p:cNvPr>
          <p:cNvSpPr/>
          <p:nvPr/>
        </p:nvSpPr>
        <p:spPr>
          <a:xfrm>
            <a:off x="1001086" y="4212965"/>
            <a:ext cx="6096000" cy="2246769"/>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omic Sans MS"/>
                <a:ea typeface="MS PGothic" panose="020B0600070205080204" pitchFamily="34" charset="-128"/>
              </a:rPr>
              <a:t>HW#3: </a:t>
            </a:r>
            <a:r>
              <a:rPr kumimoji="0" lang="en-US" sz="2800" b="1" i="0" u="sng" strike="noStrike" kern="1200" cap="none" spc="0" normalizeH="0" baseline="0" noProof="0" dirty="0">
                <a:ln>
                  <a:noFill/>
                </a:ln>
                <a:solidFill>
                  <a:srgbClr val="FF0000"/>
                </a:solidFill>
                <a:effectLst/>
                <a:uLnTx/>
                <a:uFillTx/>
                <a:latin typeface="Comic Sans MS"/>
                <a:ea typeface="MS PGothic" panose="020B0600070205080204" pitchFamily="34" charset="-128"/>
              </a:rPr>
              <a:t>Chapter 22: </a:t>
            </a:r>
            <a:r>
              <a:rPr kumimoji="0" lang="en-US" sz="2800" b="1" i="0" u="none" strike="noStrike" kern="1200" cap="none" spc="0" normalizeH="0" baseline="0" noProof="0" dirty="0">
                <a:ln>
                  <a:noFill/>
                </a:ln>
                <a:solidFill>
                  <a:srgbClr val="FF0000"/>
                </a:solidFill>
                <a:effectLst/>
                <a:uLnTx/>
                <a:uFillTx/>
                <a:latin typeface="Comic Sans MS"/>
                <a:ea typeface="MS PGothic" panose="020B0600070205080204" pitchFamily="34" charset="-128"/>
              </a:rPr>
              <a:t>Pb.1, Pb.6,Pb.24 Pb.27, Pb.35 </a:t>
            </a:r>
            <a:r>
              <a:rPr kumimoji="0" lang="en-US" sz="2800" b="1" i="0" u="sng" strike="noStrike" kern="1200" cap="none" spc="0" normalizeH="0" baseline="0" noProof="0" dirty="0">
                <a:ln>
                  <a:noFill/>
                </a:ln>
                <a:solidFill>
                  <a:srgbClr val="FF0000"/>
                </a:solidFill>
                <a:effectLst/>
                <a:uLnTx/>
                <a:uFillTx/>
                <a:latin typeface="Comic Sans MS"/>
                <a:ea typeface="MS PGothic" panose="020B0600070205080204" pitchFamily="34" charset="-128"/>
              </a:rPr>
              <a:t>due today.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omic Sans MS"/>
                <a:ea typeface="MS PGothic" panose="020B0600070205080204" pitchFamily="34" charset="-128"/>
              </a:rPr>
              <a:t>Study guide </a:t>
            </a:r>
            <a:r>
              <a:rPr kumimoji="0" lang="en-US" sz="2800" b="1" i="0" u="sng" strike="noStrike" kern="1200" cap="none" spc="0" normalizeH="0" baseline="0" noProof="0">
                <a:ln>
                  <a:noFill/>
                </a:ln>
                <a:solidFill>
                  <a:srgbClr val="FF0000"/>
                </a:solidFill>
                <a:effectLst/>
                <a:uLnTx/>
                <a:uFillTx/>
                <a:latin typeface="Comic Sans MS"/>
                <a:ea typeface="MS PGothic" panose="020B0600070205080204" pitchFamily="34" charset="-128"/>
              </a:rPr>
              <a:t>posted- Exam 2, March 1</a:t>
            </a:r>
            <a:r>
              <a:rPr kumimoji="0" lang="en-US" sz="2800" b="1" i="0" u="sng" strike="noStrike" kern="1200" cap="none" spc="0" normalizeH="0" baseline="30000" noProof="0">
                <a:ln>
                  <a:noFill/>
                </a:ln>
                <a:solidFill>
                  <a:srgbClr val="FF0000"/>
                </a:solidFill>
                <a:effectLst/>
                <a:uLnTx/>
                <a:uFillTx/>
                <a:latin typeface="Comic Sans MS"/>
                <a:ea typeface="MS PGothic" panose="020B0600070205080204" pitchFamily="34" charset="-128"/>
              </a:rPr>
              <a:t>st</a:t>
            </a:r>
            <a:r>
              <a:rPr kumimoji="0" lang="en-US" sz="2800" b="1" i="0" u="sng" strike="noStrike" kern="1200" cap="none" spc="0" normalizeH="0" baseline="0" noProof="0">
                <a:ln>
                  <a:noFill/>
                </a:ln>
                <a:solidFill>
                  <a:srgbClr val="FF0000"/>
                </a:solidFill>
                <a:effectLst/>
                <a:uLnTx/>
                <a:uFillTx/>
                <a:latin typeface="Comic Sans MS"/>
                <a:ea typeface="MS PGothic" panose="020B0600070205080204" pitchFamily="34" charset="-128"/>
              </a:rPr>
              <a:t>.</a:t>
            </a:r>
            <a:endParaRPr kumimoji="0" lang="en-US" sz="2800" b="1" i="0" u="sng" strike="noStrike" kern="1200" cap="none" spc="0" normalizeH="0" baseline="0" noProof="0" dirty="0">
              <a:ln>
                <a:noFill/>
              </a:ln>
              <a:solidFill>
                <a:srgbClr val="FF0000"/>
              </a:solidFill>
              <a:effectLst/>
              <a:uLnTx/>
              <a:uFillTx/>
              <a:latin typeface="Comic Sans MS"/>
              <a:ea typeface="MS PGothic" panose="020B0600070205080204" pitchFamily="34" charset="-128"/>
            </a:endParaRPr>
          </a:p>
        </p:txBody>
      </p:sp>
    </p:spTree>
    <p:extLst>
      <p:ext uri="{BB962C8B-B14F-4D97-AF65-F5344CB8AC3E}">
        <p14:creationId xmlns:p14="http://schemas.microsoft.com/office/powerpoint/2010/main" val="11543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981200" y="0"/>
            <a:ext cx="8229600" cy="1270000"/>
          </a:xfrm>
        </p:spPr>
        <p:txBody>
          <a:bodyPr/>
          <a:lstStyle/>
          <a:p>
            <a:pPr eaLnBrk="1" hangingPunct="1"/>
            <a:r>
              <a:rPr lang="en-US" altLang="en-US"/>
              <a:t>25-3 Ohm’s Law: Resistance and Resistors</a:t>
            </a:r>
          </a:p>
        </p:txBody>
      </p:sp>
      <p:sp>
        <p:nvSpPr>
          <p:cNvPr id="93187" name="Text Box 3"/>
          <p:cNvSpPr txBox="1">
            <a:spLocks noChangeArrowheads="1"/>
          </p:cNvSpPr>
          <p:nvPr/>
        </p:nvSpPr>
        <p:spPr bwMode="auto">
          <a:xfrm>
            <a:off x="914400" y="2136775"/>
            <a:ext cx="8161338"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ea typeface="MS PGothic" panose="020B0600070205080204" pitchFamily="34" charset="-128"/>
              </a:defRPr>
            </a:lvl1pPr>
            <a:lvl2pPr marL="742950" indent="-285750">
              <a:spcBef>
                <a:spcPct val="20000"/>
              </a:spcBef>
              <a:buChar char="–"/>
              <a:defRPr sz="2800">
                <a:solidFill>
                  <a:schemeClr val="tx1"/>
                </a:solidFill>
                <a:latin typeface="Comic Sans MS" panose="030F0702030302020204" pitchFamily="66" charset="0"/>
                <a:ea typeface="MS PGothic" panose="020B0600070205080204" pitchFamily="34" charset="-128"/>
              </a:defRPr>
            </a:lvl2pPr>
            <a:lvl3pPr marL="1143000" indent="-228600">
              <a:spcBef>
                <a:spcPct val="20000"/>
              </a:spcBef>
              <a:buChar char="•"/>
              <a:defRPr sz="2400">
                <a:solidFill>
                  <a:schemeClr val="tx1"/>
                </a:solidFill>
                <a:latin typeface="Comic Sans MS" panose="030F0702030302020204" pitchFamily="66" charset="0"/>
                <a:ea typeface="MS PGothic" panose="020B0600070205080204" pitchFamily="34" charset="-128"/>
              </a:defRPr>
            </a:lvl3pPr>
            <a:lvl4pPr marL="16002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4pPr>
            <a:lvl5pPr marL="20574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Example 25-4: Flashlight bulb resistance.</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A small flashlight bulb draws 300 mA from its 1.5-V battery. (a) What is the resistance of the bulb? (b) If the battery becomes weak and the voltage drops to 1.2 V, how would the current change?</a:t>
            </a:r>
          </a:p>
        </p:txBody>
      </p:sp>
      <p:pic>
        <p:nvPicPr>
          <p:cNvPr id="93188" name="Picture 5" descr="Figure_25_11"/>
          <p:cNvPicPr>
            <a:picLocks noChangeAspect="1" noChangeArrowheads="1"/>
          </p:cNvPicPr>
          <p:nvPr/>
        </p:nvPicPr>
        <p:blipFill>
          <a:blip r:embed="rId3">
            <a:extLst>
              <a:ext uri="{28A0092B-C50C-407E-A947-70E740481C1C}">
                <a14:useLocalDpi xmlns:a14="http://schemas.microsoft.com/office/drawing/2010/main" val="0"/>
              </a:ext>
            </a:extLst>
          </a:blip>
          <a:srcRect t="11101" b="2193"/>
          <a:stretch>
            <a:fillRect/>
          </a:stretch>
        </p:blipFill>
        <p:spPr bwMode="auto">
          <a:xfrm>
            <a:off x="9691688" y="1716088"/>
            <a:ext cx="1603375"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494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2590800" y="152400"/>
            <a:ext cx="6127750" cy="1143000"/>
          </a:xfrm>
        </p:spPr>
        <p:txBody>
          <a:bodyPr/>
          <a:lstStyle/>
          <a:p>
            <a:r>
              <a:rPr lang="en-US" altLang="en-US" sz="4800">
                <a:solidFill>
                  <a:schemeClr val="accent2"/>
                </a:solidFill>
              </a:rPr>
              <a:t>Problem 9</a:t>
            </a:r>
          </a:p>
        </p:txBody>
      </p:sp>
      <p:sp>
        <p:nvSpPr>
          <p:cNvPr id="95235" name="Rectangle 2"/>
          <p:cNvSpPr>
            <a:spLocks noChangeArrowheads="1"/>
          </p:cNvSpPr>
          <p:nvPr/>
        </p:nvSpPr>
        <p:spPr bwMode="auto">
          <a:xfrm>
            <a:off x="1749425" y="2352675"/>
            <a:ext cx="85471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ea typeface="MS PGothic" panose="020B0600070205080204" pitchFamily="34" charset="-128"/>
              </a:defRPr>
            </a:lvl1pPr>
            <a:lvl2pPr marL="742950" indent="-285750">
              <a:spcBef>
                <a:spcPct val="20000"/>
              </a:spcBef>
              <a:buChar char="–"/>
              <a:defRPr sz="2800">
                <a:solidFill>
                  <a:schemeClr val="tx1"/>
                </a:solidFill>
                <a:latin typeface="Comic Sans MS" panose="030F0702030302020204" pitchFamily="66" charset="0"/>
                <a:ea typeface="MS PGothic" panose="020B0600070205080204" pitchFamily="34" charset="-128"/>
              </a:defRPr>
            </a:lvl2pPr>
            <a:lvl3pPr marL="1143000" indent="-228600">
              <a:spcBef>
                <a:spcPct val="20000"/>
              </a:spcBef>
              <a:buChar char="•"/>
              <a:defRPr sz="2400">
                <a:solidFill>
                  <a:schemeClr val="tx1"/>
                </a:solidFill>
                <a:latin typeface="Comic Sans MS" panose="030F0702030302020204" pitchFamily="66" charset="0"/>
                <a:ea typeface="MS PGothic" panose="020B0600070205080204" pitchFamily="34" charset="-128"/>
              </a:defRPr>
            </a:lvl3pPr>
            <a:lvl4pPr marL="16002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4pPr>
            <a:lvl5pPr marL="20574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3600" b="0"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9.</a:t>
            </a:r>
            <a:r>
              <a:rPr kumimoji="0" lang="en-US" altLang="en-US" sz="18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a:t>
            </a:r>
            <a:r>
              <a:rPr kumimoji="0" lang="en-US" altLang="en-US" sz="3600" b="0"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(II) A 12-V battery causes a current of 0.60 A through a resistor. (a) What is its resistance, and (b) how many joules of energy does the battery lose in a minute?</a:t>
            </a:r>
          </a:p>
        </p:txBody>
      </p:sp>
    </p:spTree>
    <p:extLst>
      <p:ext uri="{BB962C8B-B14F-4D97-AF65-F5344CB8AC3E}">
        <p14:creationId xmlns:p14="http://schemas.microsoft.com/office/powerpoint/2010/main" val="160207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4"/>
          <p:cNvSpPr txBox="1">
            <a:spLocks noChangeArrowheads="1"/>
          </p:cNvSpPr>
          <p:nvPr/>
        </p:nvSpPr>
        <p:spPr bwMode="auto">
          <a:xfrm>
            <a:off x="569913" y="2438400"/>
            <a:ext cx="5964237"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ea typeface="MS PGothic" panose="020B0600070205080204" pitchFamily="34" charset="-128"/>
              </a:defRPr>
            </a:lvl1pPr>
            <a:lvl2pPr marL="742950" indent="-285750">
              <a:spcBef>
                <a:spcPct val="20000"/>
              </a:spcBef>
              <a:buChar char="–"/>
              <a:defRPr sz="2800">
                <a:solidFill>
                  <a:schemeClr val="tx1"/>
                </a:solidFill>
                <a:latin typeface="Comic Sans MS" panose="030F0702030302020204" pitchFamily="66" charset="0"/>
                <a:ea typeface="MS PGothic" panose="020B0600070205080204" pitchFamily="34" charset="-128"/>
              </a:defRPr>
            </a:lvl2pPr>
            <a:lvl3pPr marL="1143000" indent="-228600">
              <a:spcBef>
                <a:spcPct val="20000"/>
              </a:spcBef>
              <a:buChar char="•"/>
              <a:defRPr sz="2400">
                <a:solidFill>
                  <a:schemeClr val="tx1"/>
                </a:solidFill>
                <a:latin typeface="Comic Sans MS" panose="030F0702030302020204" pitchFamily="66" charset="0"/>
                <a:ea typeface="MS PGothic" panose="020B0600070205080204" pitchFamily="34" charset="-128"/>
              </a:defRPr>
            </a:lvl3pPr>
            <a:lvl4pPr marL="16002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4pPr>
            <a:lvl5pPr marL="20574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Standard resistors are manufactured for use in electric circuits; they are color-coded to indicate their value and precision.</a:t>
            </a:r>
          </a:p>
        </p:txBody>
      </p:sp>
      <p:sp>
        <p:nvSpPr>
          <p:cNvPr id="96259" name="Rectangle 6"/>
          <p:cNvSpPr>
            <a:spLocks noGrp="1" noChangeArrowheads="1"/>
          </p:cNvSpPr>
          <p:nvPr>
            <p:ph type="title"/>
          </p:nvPr>
        </p:nvSpPr>
        <p:spPr>
          <a:xfrm>
            <a:off x="1981200" y="0"/>
            <a:ext cx="8229600" cy="1327150"/>
          </a:xfrm>
        </p:spPr>
        <p:txBody>
          <a:bodyPr/>
          <a:lstStyle/>
          <a:p>
            <a:pPr eaLnBrk="1" hangingPunct="1"/>
            <a:r>
              <a:rPr lang="en-US" altLang="en-US"/>
              <a:t>25-3 Ohm’s Law: Resistance and Resistors</a:t>
            </a:r>
          </a:p>
        </p:txBody>
      </p:sp>
      <p:pic>
        <p:nvPicPr>
          <p:cNvPr id="96260" name="Picture 8" descr="Figure_25_13"/>
          <p:cNvPicPr>
            <a:picLocks noChangeAspect="1" noChangeArrowheads="1"/>
          </p:cNvPicPr>
          <p:nvPr/>
        </p:nvPicPr>
        <p:blipFill>
          <a:blip r:embed="rId3">
            <a:extLst>
              <a:ext uri="{28A0092B-C50C-407E-A947-70E740481C1C}">
                <a14:useLocalDpi xmlns:a14="http://schemas.microsoft.com/office/drawing/2010/main" val="0"/>
              </a:ext>
            </a:extLst>
          </a:blip>
          <a:srcRect b="2245"/>
          <a:stretch>
            <a:fillRect/>
          </a:stretch>
        </p:blipFill>
        <p:spPr bwMode="auto">
          <a:xfrm>
            <a:off x="7250113" y="1782763"/>
            <a:ext cx="3803650" cy="497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18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Grp="1" noChangeArrowheads="1"/>
          </p:cNvSpPr>
          <p:nvPr>
            <p:ph type="title"/>
          </p:nvPr>
        </p:nvSpPr>
        <p:spPr>
          <a:xfrm>
            <a:off x="1981200" y="0"/>
            <a:ext cx="8229600" cy="1300163"/>
          </a:xfrm>
        </p:spPr>
        <p:txBody>
          <a:bodyPr/>
          <a:lstStyle/>
          <a:p>
            <a:pPr eaLnBrk="1" hangingPunct="1"/>
            <a:r>
              <a:rPr lang="en-US" altLang="en-US"/>
              <a:t>25-3 Ohm’s Law: Resistance and Resistors</a:t>
            </a:r>
          </a:p>
        </p:txBody>
      </p:sp>
      <p:sp>
        <p:nvSpPr>
          <p:cNvPr id="98307" name="Text Box 5"/>
          <p:cNvSpPr txBox="1">
            <a:spLocks noChangeArrowheads="1"/>
          </p:cNvSpPr>
          <p:nvPr/>
        </p:nvSpPr>
        <p:spPr bwMode="auto">
          <a:xfrm>
            <a:off x="444616" y="1530340"/>
            <a:ext cx="1105668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ea typeface="MS PGothic" panose="020B0600070205080204" pitchFamily="34" charset="-128"/>
              </a:defRPr>
            </a:lvl1pPr>
            <a:lvl2pPr marL="742950" indent="-285750">
              <a:spcBef>
                <a:spcPct val="20000"/>
              </a:spcBef>
              <a:buChar char="–"/>
              <a:defRPr sz="2800">
                <a:solidFill>
                  <a:schemeClr val="tx1"/>
                </a:solidFill>
                <a:latin typeface="Comic Sans MS" panose="030F0702030302020204" pitchFamily="66" charset="0"/>
                <a:ea typeface="MS PGothic" panose="020B0600070205080204" pitchFamily="34" charset="-128"/>
              </a:defRPr>
            </a:lvl2pPr>
            <a:lvl3pPr marL="1143000" indent="-228600">
              <a:spcBef>
                <a:spcPct val="20000"/>
              </a:spcBef>
              <a:buChar char="•"/>
              <a:defRPr sz="2400">
                <a:solidFill>
                  <a:schemeClr val="tx1"/>
                </a:solidFill>
                <a:latin typeface="Comic Sans MS" panose="030F0702030302020204" pitchFamily="66" charset="0"/>
                <a:ea typeface="MS PGothic" panose="020B0600070205080204" pitchFamily="34" charset="-128"/>
              </a:defRPr>
            </a:lvl3pPr>
            <a:lvl4pPr marL="16002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4pPr>
            <a:lvl5pPr marL="20574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333399"/>
                </a:solidFill>
                <a:effectLst/>
                <a:uLnTx/>
                <a:uFillTx/>
                <a:latin typeface="Comic Sans MS" panose="030F0702030302020204" pitchFamily="66" charset="0"/>
                <a:ea typeface="MS PGothic" panose="020B0600070205080204" pitchFamily="34" charset="-128"/>
              </a:rPr>
              <a:t>This is the standard resistor color code. Note that the colors from red to violet are in the order they appear in a rainbow.</a:t>
            </a:r>
          </a:p>
        </p:txBody>
      </p:sp>
      <p:pic>
        <p:nvPicPr>
          <p:cNvPr id="98308" name="Picture 10" descr="table-p657"/>
          <p:cNvPicPr>
            <a:picLocks noChangeAspect="1" noChangeArrowheads="1"/>
          </p:cNvPicPr>
          <p:nvPr/>
        </p:nvPicPr>
        <p:blipFill>
          <a:blip r:embed="rId2">
            <a:extLst>
              <a:ext uri="{28A0092B-C50C-407E-A947-70E740481C1C}">
                <a14:useLocalDpi xmlns:a14="http://schemas.microsoft.com/office/drawing/2010/main" val="0"/>
              </a:ext>
            </a:extLst>
          </a:blip>
          <a:srcRect t="4362" b="2896"/>
          <a:stretch>
            <a:fillRect/>
          </a:stretch>
        </p:blipFill>
        <p:spPr bwMode="auto">
          <a:xfrm>
            <a:off x="209726" y="2682875"/>
            <a:ext cx="6006516"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5603" y="2765609"/>
            <a:ext cx="4213225"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177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3"/>
          <p:cNvSpPr txBox="1">
            <a:spLocks noChangeArrowheads="1"/>
          </p:cNvSpPr>
          <p:nvPr/>
        </p:nvSpPr>
        <p:spPr bwMode="auto">
          <a:xfrm>
            <a:off x="828675" y="1782763"/>
            <a:ext cx="111791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ea typeface="MS PGothic" panose="020B0600070205080204" pitchFamily="34" charset="-128"/>
              </a:defRPr>
            </a:lvl1pPr>
            <a:lvl2pPr marL="742950" indent="-285750">
              <a:spcBef>
                <a:spcPct val="20000"/>
              </a:spcBef>
              <a:buChar char="–"/>
              <a:defRPr sz="2800">
                <a:solidFill>
                  <a:schemeClr val="tx1"/>
                </a:solidFill>
                <a:latin typeface="Comic Sans MS" panose="030F0702030302020204" pitchFamily="66" charset="0"/>
                <a:ea typeface="MS PGothic" panose="020B0600070205080204" pitchFamily="34" charset="-128"/>
              </a:defRPr>
            </a:lvl2pPr>
            <a:lvl3pPr marL="1143000" indent="-228600">
              <a:spcBef>
                <a:spcPct val="20000"/>
              </a:spcBef>
              <a:buChar char="•"/>
              <a:defRPr sz="2400">
                <a:solidFill>
                  <a:schemeClr val="tx1"/>
                </a:solidFill>
                <a:latin typeface="Comic Sans MS" panose="030F0702030302020204" pitchFamily="66" charset="0"/>
                <a:ea typeface="MS PGothic" panose="020B0600070205080204" pitchFamily="34" charset="-128"/>
              </a:defRPr>
            </a:lvl3pPr>
            <a:lvl4pPr marL="16002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4pPr>
            <a:lvl5pPr marL="2057400" indent="-228600">
              <a:spcBef>
                <a:spcPct val="20000"/>
              </a:spcBef>
              <a:buChar char="»"/>
              <a:defRPr sz="20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sng" strike="noStrike" kern="1200" cap="none" spc="0" normalizeH="0" baseline="0" noProof="0">
                <a:ln>
                  <a:noFill/>
                </a:ln>
                <a:solidFill>
                  <a:srgbClr val="FF0000"/>
                </a:solidFill>
                <a:effectLst/>
                <a:uLnTx/>
                <a:uFillTx/>
                <a:latin typeface="Comic Sans MS" panose="030F0702030302020204" pitchFamily="66" charset="0"/>
                <a:ea typeface="MS PGothic" panose="020B0600070205080204" pitchFamily="34" charset="-128"/>
              </a:rPr>
              <a:t>Some clarifications:</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 Batteries maintain a (nearly) constant potential difference; the current varies.</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 Resistance is a property of a material or device.</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 Current is not a vector but it does have a direction.</a:t>
            </a:r>
          </a:p>
          <a:p>
            <a:pPr marL="0" marR="0" lvl="0" indent="0" algn="l" defTabSz="914400" rtl="0" eaLnBrk="1" fontAlgn="auto" latinLnBrk="0" hangingPunct="1">
              <a:lnSpc>
                <a:spcPct val="100000"/>
              </a:lnSpc>
              <a:spcBef>
                <a:spcPct val="50000"/>
              </a:spcBef>
              <a:spcAft>
                <a:spcPts val="0"/>
              </a:spcAft>
              <a:buClrTx/>
              <a:buSzTx/>
              <a:buFontTx/>
              <a:buChar char="•"/>
              <a:tabLst/>
              <a:defRPr/>
            </a:pPr>
            <a:r>
              <a:rPr kumimoji="0" lang="en-US" altLang="en-US" sz="2800" b="1"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 Current and charge do not get used up. Whatever charge goes in one end of a circuit comes out the other end.</a:t>
            </a:r>
          </a:p>
        </p:txBody>
      </p:sp>
      <p:sp>
        <p:nvSpPr>
          <p:cNvPr id="99331" name="Rectangle 4"/>
          <p:cNvSpPr>
            <a:spLocks noGrp="1" noChangeArrowheads="1"/>
          </p:cNvSpPr>
          <p:nvPr>
            <p:ph type="title"/>
          </p:nvPr>
        </p:nvSpPr>
        <p:spPr>
          <a:xfrm>
            <a:off x="1981200" y="0"/>
            <a:ext cx="8229600" cy="1143000"/>
          </a:xfrm>
        </p:spPr>
        <p:txBody>
          <a:bodyPr/>
          <a:lstStyle/>
          <a:p>
            <a:pPr eaLnBrk="1" hangingPunct="1"/>
            <a:r>
              <a:rPr lang="en-US" altLang="en-US" sz="3600"/>
              <a:t>25-3 Ohm’s Law: Resistance and Resistors</a:t>
            </a:r>
          </a:p>
        </p:txBody>
      </p:sp>
    </p:spTree>
    <p:extLst>
      <p:ext uri="{BB962C8B-B14F-4D97-AF65-F5344CB8AC3E}">
        <p14:creationId xmlns:p14="http://schemas.microsoft.com/office/powerpoint/2010/main" val="1683538747"/>
      </p:ext>
    </p:extLst>
  </p:cSld>
  <p:clrMapOvr>
    <a:masterClrMapping/>
  </p:clrMapOvr>
</p:sld>
</file>

<file path=ppt/theme/theme1.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Widescreen</PresentationFormat>
  <Paragraphs>26</Paragraphs>
  <Slides>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MS PGothic</vt:lpstr>
      <vt:lpstr>MS PGothic</vt:lpstr>
      <vt:lpstr>Arial</vt:lpstr>
      <vt:lpstr>Calibri</vt:lpstr>
      <vt:lpstr>Comic Sans MS</vt:lpstr>
      <vt:lpstr>Lucida Grande</vt:lpstr>
      <vt:lpstr>8_Blank Presentation</vt:lpstr>
      <vt:lpstr>13_Blank Presentation</vt:lpstr>
      <vt:lpstr>Chapter 25 Electric Currents and Resistance</vt:lpstr>
      <vt:lpstr>25-3 Ohm’s Law: Resistance and Resistors</vt:lpstr>
      <vt:lpstr>Problem 9</vt:lpstr>
      <vt:lpstr>25-3 Ohm’s Law: Resistance and Resistors</vt:lpstr>
      <vt:lpstr>25-3 Ohm’s Law: Resistance and Resistors</vt:lpstr>
      <vt:lpstr>25-3 Ohm’s Law: Resistance and Resistors</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 Electric Currents and Resistance</dc:title>
  <dc:creator>Amir, Fatima Zohra</dc:creator>
  <cp:lastModifiedBy>Amir, Fatima Zohra</cp:lastModifiedBy>
  <cp:revision>1</cp:revision>
  <dcterms:created xsi:type="dcterms:W3CDTF">2024-02-16T20:48:08Z</dcterms:created>
  <dcterms:modified xsi:type="dcterms:W3CDTF">2024-02-16T20:48:26Z</dcterms:modified>
</cp:coreProperties>
</file>