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3"/>
  </p:notesMasterIdLst>
  <p:handoutMasterIdLst>
    <p:handoutMasterId r:id="rId24"/>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B3336C-84B8-442E-A193-C52851E2D4B9}" type="datetimeFigureOut">
              <a:rPr lang="en-US" smtClean="0"/>
              <a:t>2/12/2024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B819F2-A765-41CE-853D-ED93E335B1C3}" type="slidenum">
              <a:rPr lang="en-US" smtClean="0"/>
              <a:t>‹#›</a:t>
            </a:fld>
            <a:endParaRPr lang="en-US"/>
          </a:p>
        </p:txBody>
      </p:sp>
    </p:spTree>
    <p:extLst>
      <p:ext uri="{BB962C8B-B14F-4D97-AF65-F5344CB8AC3E}">
        <p14:creationId xmlns:p14="http://schemas.microsoft.com/office/powerpoint/2010/main" val="2209477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BFA2C6-37BA-4977-B259-28458012F556}" type="datetimeFigureOut">
              <a:rPr lang="en-US" smtClean="0"/>
              <a:t>2/12/2024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4CBE53-3AFD-4EAC-B6F0-5BA9BB486C92}" type="slidenum">
              <a:rPr lang="en-US" smtClean="0"/>
              <a:t>‹#›</a:t>
            </a:fld>
            <a:endParaRPr lang="en-US"/>
          </a:p>
        </p:txBody>
      </p:sp>
    </p:spTree>
    <p:extLst>
      <p:ext uri="{BB962C8B-B14F-4D97-AF65-F5344CB8AC3E}">
        <p14:creationId xmlns:p14="http://schemas.microsoft.com/office/powerpoint/2010/main" val="170973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5400">
              <a:defRPr>
                <a:solidFill>
                  <a:schemeClr val="tx1"/>
                </a:solidFill>
                <a:latin typeface="Calibri" panose="020F0502020204030204" pitchFamily="34" charset="0"/>
              </a:defRPr>
            </a:lvl1pPr>
            <a:lvl2pPr marL="828965" indent="-317063" defTabSz="1135400">
              <a:defRPr>
                <a:solidFill>
                  <a:schemeClr val="tx1"/>
                </a:solidFill>
                <a:latin typeface="Calibri" panose="020F0502020204030204" pitchFamily="34" charset="0"/>
              </a:defRPr>
            </a:lvl2pPr>
            <a:lvl3pPr marL="1277105" indent="-251522" defTabSz="1135400">
              <a:defRPr>
                <a:solidFill>
                  <a:schemeClr val="tx1"/>
                </a:solidFill>
                <a:latin typeface="Calibri" panose="020F0502020204030204" pitchFamily="34" charset="0"/>
              </a:defRPr>
            </a:lvl3pPr>
            <a:lvl4pPr marL="1790779" indent="-251522" defTabSz="1135400">
              <a:defRPr>
                <a:solidFill>
                  <a:schemeClr val="tx1"/>
                </a:solidFill>
                <a:latin typeface="Calibri" panose="020F0502020204030204" pitchFamily="34" charset="0"/>
              </a:defRPr>
            </a:lvl4pPr>
            <a:lvl5pPr marL="2302682" indent="-251522" defTabSz="1135400">
              <a:defRPr>
                <a:solidFill>
                  <a:schemeClr val="tx1"/>
                </a:solidFill>
                <a:latin typeface="Calibri" panose="020F0502020204030204" pitchFamily="34" charset="0"/>
              </a:defRPr>
            </a:lvl5pPr>
            <a:lvl6pPr marL="2812815" indent="-251522" defTabSz="1135400" eaLnBrk="0" fontAlgn="base" hangingPunct="0">
              <a:spcBef>
                <a:spcPct val="0"/>
              </a:spcBef>
              <a:spcAft>
                <a:spcPct val="0"/>
              </a:spcAft>
              <a:defRPr>
                <a:solidFill>
                  <a:schemeClr val="tx1"/>
                </a:solidFill>
                <a:latin typeface="Calibri" panose="020F0502020204030204" pitchFamily="34" charset="0"/>
              </a:defRPr>
            </a:lvl6pPr>
            <a:lvl7pPr marL="3322950" indent="-251522" defTabSz="1135400" eaLnBrk="0" fontAlgn="base" hangingPunct="0">
              <a:spcBef>
                <a:spcPct val="0"/>
              </a:spcBef>
              <a:spcAft>
                <a:spcPct val="0"/>
              </a:spcAft>
              <a:defRPr>
                <a:solidFill>
                  <a:schemeClr val="tx1"/>
                </a:solidFill>
                <a:latin typeface="Calibri" panose="020F0502020204030204" pitchFamily="34" charset="0"/>
              </a:defRPr>
            </a:lvl7pPr>
            <a:lvl8pPr marL="3833080" indent="-251522" defTabSz="1135400" eaLnBrk="0" fontAlgn="base" hangingPunct="0">
              <a:spcBef>
                <a:spcPct val="0"/>
              </a:spcBef>
              <a:spcAft>
                <a:spcPct val="0"/>
              </a:spcAft>
              <a:defRPr>
                <a:solidFill>
                  <a:schemeClr val="tx1"/>
                </a:solidFill>
                <a:latin typeface="Calibri" panose="020F0502020204030204" pitchFamily="34" charset="0"/>
              </a:defRPr>
            </a:lvl8pPr>
            <a:lvl9pPr marL="4343212" indent="-251522" defTabSz="11354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603D3267-C33C-45AD-B005-53F7A953B218}"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24 opener. Capacitors come in a wide range of sizes and shapes, only a few of which are shown here. A capacitor is basically two conductors that do not touch, and which therefore can store charge of opposite sign on its two conductors. Capacitors are used in a wide variety of circuits, as we shall see in this and later Chapters.</a:t>
            </a:r>
          </a:p>
        </p:txBody>
      </p:sp>
    </p:spTree>
    <p:extLst>
      <p:ext uri="{BB962C8B-B14F-4D97-AF65-F5344CB8AC3E}">
        <p14:creationId xmlns:p14="http://schemas.microsoft.com/office/powerpoint/2010/main" val="287097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8953">
              <a:defRPr>
                <a:solidFill>
                  <a:schemeClr val="tx1"/>
                </a:solidFill>
                <a:latin typeface="Comic Sans MS" panose="030F0702030302020204" pitchFamily="66" charset="0"/>
                <a:ea typeface="MS PGothic" panose="020B0600070205080204" pitchFamily="34" charset="-128"/>
              </a:defRPr>
            </a:lvl1pPr>
            <a:lvl2pPr marL="807704" indent="-309874" defTabSz="1098953">
              <a:defRPr>
                <a:solidFill>
                  <a:schemeClr val="tx1"/>
                </a:solidFill>
                <a:latin typeface="Comic Sans MS" panose="030F0702030302020204" pitchFamily="66" charset="0"/>
                <a:ea typeface="MS PGothic" panose="020B0600070205080204" pitchFamily="34" charset="-128"/>
              </a:defRPr>
            </a:lvl2pPr>
            <a:lvl3pPr marL="1244576" indent="-245529" defTabSz="1098953">
              <a:defRPr>
                <a:solidFill>
                  <a:schemeClr val="tx1"/>
                </a:solidFill>
                <a:latin typeface="Comic Sans MS" panose="030F0702030302020204" pitchFamily="66" charset="0"/>
                <a:ea typeface="MS PGothic" panose="020B0600070205080204" pitchFamily="34" charset="-128"/>
              </a:defRPr>
            </a:lvl3pPr>
            <a:lvl4pPr marL="1744100" indent="-245529" defTabSz="1098953">
              <a:defRPr>
                <a:solidFill>
                  <a:schemeClr val="tx1"/>
                </a:solidFill>
                <a:latin typeface="Comic Sans MS" panose="030F0702030302020204" pitchFamily="66" charset="0"/>
                <a:ea typeface="MS PGothic" panose="020B0600070205080204" pitchFamily="34" charset="-128"/>
              </a:defRPr>
            </a:lvl4pPr>
            <a:lvl5pPr marL="2241929" indent="-245529" defTabSz="1098953">
              <a:defRPr>
                <a:solidFill>
                  <a:schemeClr val="tx1"/>
                </a:solidFill>
                <a:latin typeface="Comic Sans MS" panose="030F0702030302020204" pitchFamily="66" charset="0"/>
                <a:ea typeface="MS PGothic" panose="020B0600070205080204" pitchFamily="34" charset="-128"/>
              </a:defRPr>
            </a:lvl5pPr>
            <a:lvl6pPr marL="2729600"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17271"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04941"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2611"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6C7EE81-82DF-4120-AA37-82180F9C9B1C}"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24-10. Capacitors in series: 1/C</a:t>
            </a:r>
            <a:r>
              <a:rPr lang="en-US" altLang="en-US" baseline="-25000"/>
              <a:t>eq</a:t>
            </a:r>
            <a:r>
              <a:rPr lang="en-US" altLang="en-US"/>
              <a:t> = 1/C</a:t>
            </a:r>
            <a:r>
              <a:rPr lang="en-US" altLang="en-US" baseline="-25000"/>
              <a:t>1</a:t>
            </a:r>
            <a:r>
              <a:rPr lang="en-US" altLang="en-US"/>
              <a:t> + 1/C</a:t>
            </a:r>
            <a:r>
              <a:rPr lang="en-US" altLang="en-US" baseline="-25000"/>
              <a:t>2</a:t>
            </a:r>
            <a:r>
              <a:rPr lang="en-US" altLang="en-US"/>
              <a:t> + 1/C</a:t>
            </a:r>
            <a:r>
              <a:rPr lang="en-US" altLang="en-US" baseline="-25000"/>
              <a:t>3</a:t>
            </a:r>
            <a:r>
              <a:rPr lang="en-US" altLang="en-US"/>
              <a:t>.</a:t>
            </a:r>
          </a:p>
        </p:txBody>
      </p:sp>
    </p:spTree>
    <p:extLst>
      <p:ext uri="{BB962C8B-B14F-4D97-AF65-F5344CB8AC3E}">
        <p14:creationId xmlns:p14="http://schemas.microsoft.com/office/powerpoint/2010/main" val="401552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8953">
              <a:defRPr>
                <a:solidFill>
                  <a:schemeClr val="tx1"/>
                </a:solidFill>
                <a:latin typeface="Comic Sans MS" panose="030F0702030302020204" pitchFamily="66" charset="0"/>
                <a:ea typeface="MS PGothic" panose="020B0600070205080204" pitchFamily="34" charset="-128"/>
              </a:defRPr>
            </a:lvl1pPr>
            <a:lvl2pPr marL="807704" indent="-309874" defTabSz="1098953">
              <a:defRPr>
                <a:solidFill>
                  <a:schemeClr val="tx1"/>
                </a:solidFill>
                <a:latin typeface="Comic Sans MS" panose="030F0702030302020204" pitchFamily="66" charset="0"/>
                <a:ea typeface="MS PGothic" panose="020B0600070205080204" pitchFamily="34" charset="-128"/>
              </a:defRPr>
            </a:lvl2pPr>
            <a:lvl3pPr marL="1244576" indent="-245529" defTabSz="1098953">
              <a:defRPr>
                <a:solidFill>
                  <a:schemeClr val="tx1"/>
                </a:solidFill>
                <a:latin typeface="Comic Sans MS" panose="030F0702030302020204" pitchFamily="66" charset="0"/>
                <a:ea typeface="MS PGothic" panose="020B0600070205080204" pitchFamily="34" charset="-128"/>
              </a:defRPr>
            </a:lvl3pPr>
            <a:lvl4pPr marL="1744100" indent="-245529" defTabSz="1098953">
              <a:defRPr>
                <a:solidFill>
                  <a:schemeClr val="tx1"/>
                </a:solidFill>
                <a:latin typeface="Comic Sans MS" panose="030F0702030302020204" pitchFamily="66" charset="0"/>
                <a:ea typeface="MS PGothic" panose="020B0600070205080204" pitchFamily="34" charset="-128"/>
              </a:defRPr>
            </a:lvl4pPr>
            <a:lvl5pPr marL="2241929" indent="-245529" defTabSz="1098953">
              <a:defRPr>
                <a:solidFill>
                  <a:schemeClr val="tx1"/>
                </a:solidFill>
                <a:latin typeface="Comic Sans MS" panose="030F0702030302020204" pitchFamily="66" charset="0"/>
                <a:ea typeface="MS PGothic" panose="020B0600070205080204" pitchFamily="34" charset="-128"/>
              </a:defRPr>
            </a:lvl5pPr>
            <a:lvl6pPr marL="2729600"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17271"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04941"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2611" indent="-245529" defTabSz="10989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FEF09D1-8A19-4B49-9216-7F468C97A585}" type="slidenum">
              <a:rPr lang="en-US" altLang="en-US">
                <a:solidFill>
                  <a:srgbClr val="000000"/>
                </a:solidFill>
                <a:latin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First, find the equivalent capacitance of the two capacitors in parallel (2C); then the equivalent of that capacitor in series with the third (2/3 C).</a:t>
            </a:r>
          </a:p>
        </p:txBody>
      </p:sp>
    </p:spTree>
    <p:extLst>
      <p:ext uri="{BB962C8B-B14F-4D97-AF65-F5344CB8AC3E}">
        <p14:creationId xmlns:p14="http://schemas.microsoft.com/office/powerpoint/2010/main" val="208872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8456">
              <a:defRPr>
                <a:solidFill>
                  <a:schemeClr val="tx1"/>
                </a:solidFill>
                <a:latin typeface="Calibri" panose="020F0502020204030204" pitchFamily="34" charset="0"/>
              </a:defRPr>
            </a:lvl1pPr>
            <a:lvl2pPr marL="838499" indent="-320708" defTabSz="1148456">
              <a:defRPr>
                <a:solidFill>
                  <a:schemeClr val="tx1"/>
                </a:solidFill>
                <a:latin typeface="Calibri" panose="020F0502020204030204" pitchFamily="34" charset="0"/>
              </a:defRPr>
            </a:lvl2pPr>
            <a:lvl3pPr marL="1291789" indent="-254416" defTabSz="1148456">
              <a:defRPr>
                <a:solidFill>
                  <a:schemeClr val="tx1"/>
                </a:solidFill>
                <a:latin typeface="Calibri" panose="020F0502020204030204" pitchFamily="34" charset="0"/>
              </a:defRPr>
            </a:lvl3pPr>
            <a:lvl4pPr marL="1811373" indent="-254416" defTabSz="1148456">
              <a:defRPr>
                <a:solidFill>
                  <a:schemeClr val="tx1"/>
                </a:solidFill>
                <a:latin typeface="Calibri" panose="020F0502020204030204" pitchFamily="34" charset="0"/>
              </a:defRPr>
            </a:lvl4pPr>
            <a:lvl5pPr marL="2329162" indent="-254416" defTabSz="1148456">
              <a:defRPr>
                <a:solidFill>
                  <a:schemeClr val="tx1"/>
                </a:solidFill>
                <a:latin typeface="Calibri" panose="020F0502020204030204" pitchFamily="34" charset="0"/>
              </a:defRPr>
            </a:lvl5pPr>
            <a:lvl6pPr marL="2845161" indent="-254416" defTabSz="1148456" eaLnBrk="0" fontAlgn="base" hangingPunct="0">
              <a:spcBef>
                <a:spcPct val="0"/>
              </a:spcBef>
              <a:spcAft>
                <a:spcPct val="0"/>
              </a:spcAft>
              <a:defRPr>
                <a:solidFill>
                  <a:schemeClr val="tx1"/>
                </a:solidFill>
                <a:latin typeface="Calibri" panose="020F0502020204030204" pitchFamily="34" charset="0"/>
              </a:defRPr>
            </a:lvl6pPr>
            <a:lvl7pPr marL="3361163" indent="-254416" defTabSz="1148456" eaLnBrk="0" fontAlgn="base" hangingPunct="0">
              <a:spcBef>
                <a:spcPct val="0"/>
              </a:spcBef>
              <a:spcAft>
                <a:spcPct val="0"/>
              </a:spcAft>
              <a:defRPr>
                <a:solidFill>
                  <a:schemeClr val="tx1"/>
                </a:solidFill>
                <a:latin typeface="Calibri" panose="020F0502020204030204" pitchFamily="34" charset="0"/>
              </a:defRPr>
            </a:lvl7pPr>
            <a:lvl8pPr marL="3877163" indent="-254416" defTabSz="1148456" eaLnBrk="0" fontAlgn="base" hangingPunct="0">
              <a:spcBef>
                <a:spcPct val="0"/>
              </a:spcBef>
              <a:spcAft>
                <a:spcPct val="0"/>
              </a:spcAft>
              <a:defRPr>
                <a:solidFill>
                  <a:schemeClr val="tx1"/>
                </a:solidFill>
                <a:latin typeface="Calibri" panose="020F0502020204030204" pitchFamily="34" charset="0"/>
              </a:defRPr>
            </a:lvl8pPr>
            <a:lvl9pPr marL="4393160" indent="-254416" defTabSz="114845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329DD6B4-3F98-4396-AC13-08AF5CB5C50F}"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2</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24-1. Capacitors: diagrams of (a) parallel plate, (b) cylindrical (rolled up parallel plate).</a:t>
            </a:r>
          </a:p>
        </p:txBody>
      </p:sp>
    </p:spTree>
    <p:extLst>
      <p:ext uri="{BB962C8B-B14F-4D97-AF65-F5344CB8AC3E}">
        <p14:creationId xmlns:p14="http://schemas.microsoft.com/office/powerpoint/2010/main" val="161771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8456">
              <a:defRPr>
                <a:solidFill>
                  <a:schemeClr val="tx1"/>
                </a:solidFill>
                <a:latin typeface="Calibri" panose="020F0502020204030204" pitchFamily="34" charset="0"/>
              </a:defRPr>
            </a:lvl1pPr>
            <a:lvl2pPr marL="838499" indent="-320708" defTabSz="1148456">
              <a:defRPr>
                <a:solidFill>
                  <a:schemeClr val="tx1"/>
                </a:solidFill>
                <a:latin typeface="Calibri" panose="020F0502020204030204" pitchFamily="34" charset="0"/>
              </a:defRPr>
            </a:lvl2pPr>
            <a:lvl3pPr marL="1291789" indent="-254416" defTabSz="1148456">
              <a:defRPr>
                <a:solidFill>
                  <a:schemeClr val="tx1"/>
                </a:solidFill>
                <a:latin typeface="Calibri" panose="020F0502020204030204" pitchFamily="34" charset="0"/>
              </a:defRPr>
            </a:lvl3pPr>
            <a:lvl4pPr marL="1811373" indent="-254416" defTabSz="1148456">
              <a:defRPr>
                <a:solidFill>
                  <a:schemeClr val="tx1"/>
                </a:solidFill>
                <a:latin typeface="Calibri" panose="020F0502020204030204" pitchFamily="34" charset="0"/>
              </a:defRPr>
            </a:lvl4pPr>
            <a:lvl5pPr marL="2329162" indent="-254416" defTabSz="1148456">
              <a:defRPr>
                <a:solidFill>
                  <a:schemeClr val="tx1"/>
                </a:solidFill>
                <a:latin typeface="Calibri" panose="020F0502020204030204" pitchFamily="34" charset="0"/>
              </a:defRPr>
            </a:lvl5pPr>
            <a:lvl6pPr marL="2845161" indent="-254416" defTabSz="1148456" eaLnBrk="0" fontAlgn="base" hangingPunct="0">
              <a:spcBef>
                <a:spcPct val="0"/>
              </a:spcBef>
              <a:spcAft>
                <a:spcPct val="0"/>
              </a:spcAft>
              <a:defRPr>
                <a:solidFill>
                  <a:schemeClr val="tx1"/>
                </a:solidFill>
                <a:latin typeface="Calibri" panose="020F0502020204030204" pitchFamily="34" charset="0"/>
              </a:defRPr>
            </a:lvl6pPr>
            <a:lvl7pPr marL="3361163" indent="-254416" defTabSz="1148456" eaLnBrk="0" fontAlgn="base" hangingPunct="0">
              <a:spcBef>
                <a:spcPct val="0"/>
              </a:spcBef>
              <a:spcAft>
                <a:spcPct val="0"/>
              </a:spcAft>
              <a:defRPr>
                <a:solidFill>
                  <a:schemeClr val="tx1"/>
                </a:solidFill>
                <a:latin typeface="Calibri" panose="020F0502020204030204" pitchFamily="34" charset="0"/>
              </a:defRPr>
            </a:lvl7pPr>
            <a:lvl8pPr marL="3877163" indent="-254416" defTabSz="1148456" eaLnBrk="0" fontAlgn="base" hangingPunct="0">
              <a:spcBef>
                <a:spcPct val="0"/>
              </a:spcBef>
              <a:spcAft>
                <a:spcPct val="0"/>
              </a:spcAft>
              <a:defRPr>
                <a:solidFill>
                  <a:schemeClr val="tx1"/>
                </a:solidFill>
                <a:latin typeface="Calibri" panose="020F0502020204030204" pitchFamily="34" charset="0"/>
              </a:defRPr>
            </a:lvl8pPr>
            <a:lvl9pPr marL="4393160" indent="-254416" defTabSz="114845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D69704E3-26B0-4759-AF85-C66C59A8ECE3}"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3</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24-2. (a) Parallel-plate capacitor connected to a battery. (b) Same circuit shown using symbols.</a:t>
            </a:r>
          </a:p>
        </p:txBody>
      </p:sp>
    </p:spTree>
    <p:extLst>
      <p:ext uri="{BB962C8B-B14F-4D97-AF65-F5344CB8AC3E}">
        <p14:creationId xmlns:p14="http://schemas.microsoft.com/office/powerpoint/2010/main" val="122487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57416">
              <a:defRPr>
                <a:solidFill>
                  <a:schemeClr val="tx1"/>
                </a:solidFill>
                <a:latin typeface="Calibri" panose="020F0502020204030204" pitchFamily="34" charset="0"/>
              </a:defRPr>
            </a:lvl1pPr>
            <a:lvl2pPr marL="845665" indent="-324292" defTabSz="1157416">
              <a:defRPr>
                <a:solidFill>
                  <a:schemeClr val="tx1"/>
                </a:solidFill>
                <a:latin typeface="Calibri" panose="020F0502020204030204" pitchFamily="34" charset="0"/>
              </a:defRPr>
            </a:lvl2pPr>
            <a:lvl3pPr marL="1302540" indent="-258000" defTabSz="1157416">
              <a:defRPr>
                <a:solidFill>
                  <a:schemeClr val="tx1"/>
                </a:solidFill>
                <a:latin typeface="Calibri" panose="020F0502020204030204" pitchFamily="34" charset="0"/>
              </a:defRPr>
            </a:lvl3pPr>
            <a:lvl4pPr marL="1825707" indent="-258000" defTabSz="1157416">
              <a:defRPr>
                <a:solidFill>
                  <a:schemeClr val="tx1"/>
                </a:solidFill>
                <a:latin typeface="Calibri" panose="020F0502020204030204" pitchFamily="34" charset="0"/>
              </a:defRPr>
            </a:lvl4pPr>
            <a:lvl5pPr marL="2347081" indent="-258000" defTabSz="1157416">
              <a:defRPr>
                <a:solidFill>
                  <a:schemeClr val="tx1"/>
                </a:solidFill>
                <a:latin typeface="Calibri" panose="020F0502020204030204" pitchFamily="34" charset="0"/>
              </a:defRPr>
            </a:lvl5pPr>
            <a:lvl6pPr marL="2863079" indent="-258000" defTabSz="1157416" eaLnBrk="0" fontAlgn="base" hangingPunct="0">
              <a:spcBef>
                <a:spcPct val="0"/>
              </a:spcBef>
              <a:spcAft>
                <a:spcPct val="0"/>
              </a:spcAft>
              <a:defRPr>
                <a:solidFill>
                  <a:schemeClr val="tx1"/>
                </a:solidFill>
                <a:latin typeface="Calibri" panose="020F0502020204030204" pitchFamily="34" charset="0"/>
              </a:defRPr>
            </a:lvl6pPr>
            <a:lvl7pPr marL="3379077" indent="-258000" defTabSz="1157416" eaLnBrk="0" fontAlgn="base" hangingPunct="0">
              <a:spcBef>
                <a:spcPct val="0"/>
              </a:spcBef>
              <a:spcAft>
                <a:spcPct val="0"/>
              </a:spcAft>
              <a:defRPr>
                <a:solidFill>
                  <a:schemeClr val="tx1"/>
                </a:solidFill>
                <a:latin typeface="Calibri" panose="020F0502020204030204" pitchFamily="34" charset="0"/>
              </a:defRPr>
            </a:lvl7pPr>
            <a:lvl8pPr marL="3895078" indent="-258000" defTabSz="1157416" eaLnBrk="0" fontAlgn="base" hangingPunct="0">
              <a:spcBef>
                <a:spcPct val="0"/>
              </a:spcBef>
              <a:spcAft>
                <a:spcPct val="0"/>
              </a:spcAft>
              <a:defRPr>
                <a:solidFill>
                  <a:schemeClr val="tx1"/>
                </a:solidFill>
                <a:latin typeface="Calibri" panose="020F0502020204030204" pitchFamily="34" charset="0"/>
              </a:defRPr>
            </a:lvl8pPr>
            <a:lvl9pPr marL="4411078" indent="-258000" defTabSz="11574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FC3F615A-7E08-4DC8-A5AB-58A5A13F3523}"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8</a:t>
            </a:fld>
            <a:endParaRPr lang="en-US" altLang="en-US">
              <a:solidFill>
                <a:srgbClr val="000000"/>
              </a:solidFill>
              <a:latin typeface="Arial" panose="020B0604020202020204" pitchFamily="34" charset="0"/>
              <a:ea typeface="MS PGothic" panose="020B0600070205080204" pitchFamily="34" charset="-128"/>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24-5. Key on a computer keyboard. Pressing the key reduces the capacitor spacing thus increasing the capacitance which can be detected electronically.</a:t>
            </a:r>
          </a:p>
        </p:txBody>
      </p:sp>
    </p:spTree>
    <p:extLst>
      <p:ext uri="{BB962C8B-B14F-4D97-AF65-F5344CB8AC3E}">
        <p14:creationId xmlns:p14="http://schemas.microsoft.com/office/powerpoint/2010/main" val="34077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57416">
              <a:defRPr>
                <a:solidFill>
                  <a:schemeClr val="tx1"/>
                </a:solidFill>
                <a:latin typeface="Calibri" panose="020F0502020204030204" pitchFamily="34" charset="0"/>
              </a:defRPr>
            </a:lvl1pPr>
            <a:lvl2pPr marL="845665" indent="-324292" defTabSz="1157416">
              <a:defRPr>
                <a:solidFill>
                  <a:schemeClr val="tx1"/>
                </a:solidFill>
                <a:latin typeface="Calibri" panose="020F0502020204030204" pitchFamily="34" charset="0"/>
              </a:defRPr>
            </a:lvl2pPr>
            <a:lvl3pPr marL="1302540" indent="-258000" defTabSz="1157416">
              <a:defRPr>
                <a:solidFill>
                  <a:schemeClr val="tx1"/>
                </a:solidFill>
                <a:latin typeface="Calibri" panose="020F0502020204030204" pitchFamily="34" charset="0"/>
              </a:defRPr>
            </a:lvl3pPr>
            <a:lvl4pPr marL="1825707" indent="-258000" defTabSz="1157416">
              <a:defRPr>
                <a:solidFill>
                  <a:schemeClr val="tx1"/>
                </a:solidFill>
                <a:latin typeface="Calibri" panose="020F0502020204030204" pitchFamily="34" charset="0"/>
              </a:defRPr>
            </a:lvl4pPr>
            <a:lvl5pPr marL="2347081" indent="-258000" defTabSz="1157416">
              <a:defRPr>
                <a:solidFill>
                  <a:schemeClr val="tx1"/>
                </a:solidFill>
                <a:latin typeface="Calibri" panose="020F0502020204030204" pitchFamily="34" charset="0"/>
              </a:defRPr>
            </a:lvl5pPr>
            <a:lvl6pPr marL="2863079" indent="-258000" defTabSz="1157416" eaLnBrk="0" fontAlgn="base" hangingPunct="0">
              <a:spcBef>
                <a:spcPct val="0"/>
              </a:spcBef>
              <a:spcAft>
                <a:spcPct val="0"/>
              </a:spcAft>
              <a:defRPr>
                <a:solidFill>
                  <a:schemeClr val="tx1"/>
                </a:solidFill>
                <a:latin typeface="Calibri" panose="020F0502020204030204" pitchFamily="34" charset="0"/>
              </a:defRPr>
            </a:lvl6pPr>
            <a:lvl7pPr marL="3379077" indent="-258000" defTabSz="1157416" eaLnBrk="0" fontAlgn="base" hangingPunct="0">
              <a:spcBef>
                <a:spcPct val="0"/>
              </a:spcBef>
              <a:spcAft>
                <a:spcPct val="0"/>
              </a:spcAft>
              <a:defRPr>
                <a:solidFill>
                  <a:schemeClr val="tx1"/>
                </a:solidFill>
                <a:latin typeface="Calibri" panose="020F0502020204030204" pitchFamily="34" charset="0"/>
              </a:defRPr>
            </a:lvl7pPr>
            <a:lvl8pPr marL="3895078" indent="-258000" defTabSz="1157416" eaLnBrk="0" fontAlgn="base" hangingPunct="0">
              <a:spcBef>
                <a:spcPct val="0"/>
              </a:spcBef>
              <a:spcAft>
                <a:spcPct val="0"/>
              </a:spcAft>
              <a:defRPr>
                <a:solidFill>
                  <a:schemeClr val="tx1"/>
                </a:solidFill>
                <a:latin typeface="Calibri" panose="020F0502020204030204" pitchFamily="34" charset="0"/>
              </a:defRPr>
            </a:lvl8pPr>
            <a:lvl9pPr marL="4411078" indent="-258000" defTabSz="11574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E360E86-96BA-4A9F-B785-A7FEEC5882EA}"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24-4. Parallel-plate capacitor, each of whose plates has area </a:t>
            </a:r>
            <a:r>
              <a:rPr lang="en-US" altLang="en-US" i="1"/>
              <a:t>A</a:t>
            </a:r>
            <a:r>
              <a:rPr lang="en-US" altLang="en-US"/>
              <a:t>. Fringing of the field is ignored.</a:t>
            </a:r>
          </a:p>
        </p:txBody>
      </p:sp>
    </p:spTree>
    <p:extLst>
      <p:ext uri="{BB962C8B-B14F-4D97-AF65-F5344CB8AC3E}">
        <p14:creationId xmlns:p14="http://schemas.microsoft.com/office/powerpoint/2010/main" val="205742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7234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2067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57416">
              <a:defRPr>
                <a:solidFill>
                  <a:schemeClr val="tx1"/>
                </a:solidFill>
                <a:latin typeface="Calibri" panose="020F0502020204030204" pitchFamily="34" charset="0"/>
              </a:defRPr>
            </a:lvl1pPr>
            <a:lvl2pPr marL="845665" indent="-324292" defTabSz="1157416">
              <a:defRPr>
                <a:solidFill>
                  <a:schemeClr val="tx1"/>
                </a:solidFill>
                <a:latin typeface="Calibri" panose="020F0502020204030204" pitchFamily="34" charset="0"/>
              </a:defRPr>
            </a:lvl2pPr>
            <a:lvl3pPr marL="1302540" indent="-258000" defTabSz="1157416">
              <a:defRPr>
                <a:solidFill>
                  <a:schemeClr val="tx1"/>
                </a:solidFill>
                <a:latin typeface="Calibri" panose="020F0502020204030204" pitchFamily="34" charset="0"/>
              </a:defRPr>
            </a:lvl3pPr>
            <a:lvl4pPr marL="1825707" indent="-258000" defTabSz="1157416">
              <a:defRPr>
                <a:solidFill>
                  <a:schemeClr val="tx1"/>
                </a:solidFill>
                <a:latin typeface="Calibri" panose="020F0502020204030204" pitchFamily="34" charset="0"/>
              </a:defRPr>
            </a:lvl4pPr>
            <a:lvl5pPr marL="2347081" indent="-258000" defTabSz="1157416">
              <a:defRPr>
                <a:solidFill>
                  <a:schemeClr val="tx1"/>
                </a:solidFill>
                <a:latin typeface="Calibri" panose="020F0502020204030204" pitchFamily="34" charset="0"/>
              </a:defRPr>
            </a:lvl5pPr>
            <a:lvl6pPr marL="2863079" indent="-258000" defTabSz="1157416" eaLnBrk="0" fontAlgn="base" hangingPunct="0">
              <a:spcBef>
                <a:spcPct val="0"/>
              </a:spcBef>
              <a:spcAft>
                <a:spcPct val="0"/>
              </a:spcAft>
              <a:defRPr>
                <a:solidFill>
                  <a:schemeClr val="tx1"/>
                </a:solidFill>
                <a:latin typeface="Calibri" panose="020F0502020204030204" pitchFamily="34" charset="0"/>
              </a:defRPr>
            </a:lvl6pPr>
            <a:lvl7pPr marL="3379077" indent="-258000" defTabSz="1157416" eaLnBrk="0" fontAlgn="base" hangingPunct="0">
              <a:spcBef>
                <a:spcPct val="0"/>
              </a:spcBef>
              <a:spcAft>
                <a:spcPct val="0"/>
              </a:spcAft>
              <a:defRPr>
                <a:solidFill>
                  <a:schemeClr val="tx1"/>
                </a:solidFill>
                <a:latin typeface="Calibri" panose="020F0502020204030204" pitchFamily="34" charset="0"/>
              </a:defRPr>
            </a:lvl7pPr>
            <a:lvl8pPr marL="3895078" indent="-258000" defTabSz="1157416" eaLnBrk="0" fontAlgn="base" hangingPunct="0">
              <a:spcBef>
                <a:spcPct val="0"/>
              </a:spcBef>
              <a:spcAft>
                <a:spcPct val="0"/>
              </a:spcAft>
              <a:defRPr>
                <a:solidFill>
                  <a:schemeClr val="tx1"/>
                </a:solidFill>
                <a:latin typeface="Calibri" panose="020F0502020204030204" pitchFamily="34" charset="0"/>
              </a:defRPr>
            </a:lvl8pPr>
            <a:lvl9pPr marL="4411078" indent="-258000" defTabSz="11574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4F3764FB-D2DE-4E1E-B346-53978159ECA7}"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12</a:t>
            </a:fld>
            <a:endParaRPr lang="en-US" altLang="en-US">
              <a:solidFill>
                <a:srgbClr val="000000"/>
              </a:solidFill>
              <a:latin typeface="Arial" panose="020B0604020202020204" pitchFamily="34" charset="0"/>
              <a:ea typeface="MS PGothic" panose="020B0600070205080204" pitchFamily="34" charset="-128"/>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C = 53 pF.</a:t>
            </a:r>
          </a:p>
          <a:p>
            <a:pPr eaLnBrk="1" hangingPunct="1">
              <a:spcBef>
                <a:spcPct val="0"/>
              </a:spcBef>
            </a:pPr>
            <a:r>
              <a:rPr lang="en-US" altLang="en-US"/>
              <a:t>b. Q = CV = 6.4 x 10</a:t>
            </a:r>
            <a:r>
              <a:rPr lang="en-US" altLang="en-US" baseline="30000"/>
              <a:t>-10</a:t>
            </a:r>
            <a:r>
              <a:rPr lang="en-US" altLang="en-US"/>
              <a:t> C.</a:t>
            </a:r>
          </a:p>
          <a:p>
            <a:pPr eaLnBrk="1" hangingPunct="1">
              <a:spcBef>
                <a:spcPct val="0"/>
              </a:spcBef>
            </a:pPr>
            <a:r>
              <a:rPr lang="en-US" altLang="en-US"/>
              <a:t>c. E = V/d = 1.2 x 10</a:t>
            </a:r>
            <a:r>
              <a:rPr lang="en-US" altLang="en-US" baseline="30000"/>
              <a:t>4</a:t>
            </a:r>
            <a:r>
              <a:rPr lang="en-US" altLang="en-US"/>
              <a:t> V/m.</a:t>
            </a:r>
          </a:p>
          <a:p>
            <a:pPr eaLnBrk="1" hangingPunct="1">
              <a:spcBef>
                <a:spcPct val="0"/>
              </a:spcBef>
            </a:pPr>
            <a:r>
              <a:rPr lang="en-US" altLang="en-US"/>
              <a:t>d. A = Cd/</a:t>
            </a:r>
            <a:r>
              <a:rPr lang="el-GR" altLang="en-US">
                <a:latin typeface="Lucida Grande"/>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 = 10</a:t>
            </a:r>
            <a:r>
              <a:rPr lang="en-US" altLang="en-US" baseline="30000">
                <a:cs typeface="Arial" panose="020B0604020202020204" pitchFamily="34" charset="0"/>
              </a:rPr>
              <a:t>8</a:t>
            </a:r>
            <a:r>
              <a:rPr lang="en-US" altLang="en-US">
                <a:cs typeface="Arial" panose="020B0604020202020204" pitchFamily="34" charset="0"/>
              </a:rPr>
              <a:t> m</a:t>
            </a:r>
            <a:r>
              <a:rPr lang="en-US" altLang="en-US" baseline="30000">
                <a:cs typeface="Arial" panose="020B0604020202020204" pitchFamily="34" charset="0"/>
              </a:rPr>
              <a:t>2</a:t>
            </a:r>
            <a:r>
              <a:rPr lang="en-US" altLang="en-US">
                <a:cs typeface="Arial" panose="020B0604020202020204" pitchFamily="34" charset="0"/>
              </a:rPr>
              <a:t>.</a:t>
            </a:r>
            <a:endParaRPr lang="el-GR" altLang="en-US">
              <a:cs typeface="Arial" panose="020B0604020202020204" pitchFamily="34" charset="0"/>
            </a:endParaRPr>
          </a:p>
        </p:txBody>
      </p:sp>
    </p:spTree>
    <p:extLst>
      <p:ext uri="{BB962C8B-B14F-4D97-AF65-F5344CB8AC3E}">
        <p14:creationId xmlns:p14="http://schemas.microsoft.com/office/powerpoint/2010/main" val="96225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1110">
              <a:defRPr>
                <a:solidFill>
                  <a:schemeClr val="tx1"/>
                </a:solidFill>
                <a:latin typeface="Comic Sans MS" panose="030F0702030302020204" pitchFamily="66" charset="0"/>
                <a:ea typeface="MS PGothic" panose="020B0600070205080204" pitchFamily="34" charset="-128"/>
              </a:defRPr>
            </a:lvl1pPr>
            <a:lvl2pPr marL="838689" indent="-321761" defTabSz="1141110">
              <a:defRPr>
                <a:solidFill>
                  <a:schemeClr val="tx1"/>
                </a:solidFill>
                <a:latin typeface="Comic Sans MS" panose="030F0702030302020204" pitchFamily="66" charset="0"/>
                <a:ea typeface="MS PGothic" panose="020B0600070205080204" pitchFamily="34" charset="-128"/>
              </a:defRPr>
            </a:lvl2pPr>
            <a:lvl3pPr marL="1292319" indent="-254948" defTabSz="1141110">
              <a:defRPr>
                <a:solidFill>
                  <a:schemeClr val="tx1"/>
                </a:solidFill>
                <a:latin typeface="Comic Sans MS" panose="030F0702030302020204" pitchFamily="66" charset="0"/>
                <a:ea typeface="MS PGothic" panose="020B0600070205080204" pitchFamily="34" charset="-128"/>
              </a:defRPr>
            </a:lvl3pPr>
            <a:lvl4pPr marL="1811005" indent="-254948" defTabSz="1141110">
              <a:defRPr>
                <a:solidFill>
                  <a:schemeClr val="tx1"/>
                </a:solidFill>
                <a:latin typeface="Comic Sans MS" panose="030F0702030302020204" pitchFamily="66" charset="0"/>
                <a:ea typeface="MS PGothic" panose="020B0600070205080204" pitchFamily="34" charset="-128"/>
              </a:defRPr>
            </a:lvl4pPr>
            <a:lvl5pPr marL="2327932" indent="-254948" defTabSz="1141110">
              <a:defRPr>
                <a:solidFill>
                  <a:schemeClr val="tx1"/>
                </a:solidFill>
                <a:latin typeface="Comic Sans MS" panose="030F0702030302020204" pitchFamily="66" charset="0"/>
                <a:ea typeface="MS PGothic" panose="020B0600070205080204" pitchFamily="34" charset="-128"/>
              </a:defRPr>
            </a:lvl5pPr>
            <a:lvl6pPr marL="2834311" indent="-254948" defTabSz="1141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40690" indent="-254948" defTabSz="1141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47067" indent="-254948" defTabSz="1141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53444" indent="-254948" defTabSz="11411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fld id="{5CA48FCB-E209-4F04-BAA9-7673528CA2F6}" type="slidenum">
              <a:rPr lang="en-US" altLang="en-US">
                <a:solidFill>
                  <a:srgbClr val="000000"/>
                </a:solidFill>
                <a:latin typeface="Arial" panose="020B0604020202020204" pitchFamily="34" charset="0"/>
              </a:rPr>
              <a:pPr fontAlgn="base">
                <a:spcBef>
                  <a:spcPct val="0"/>
                </a:spcBef>
                <a:spcAft>
                  <a:spcPct val="0"/>
                </a:spcAft>
              </a:pPr>
              <a:t>13</a:t>
            </a:fld>
            <a:endParaRPr lang="en-US" altLang="en-US">
              <a:solidFill>
                <a:srgbClr val="000000"/>
              </a:solidFill>
              <a:latin typeface="Arial" panose="020B060402020202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24-9. Capacitors in parallel: C</a:t>
            </a:r>
            <a:r>
              <a:rPr lang="en-US" altLang="en-US" baseline="-25000"/>
              <a:t>eq</a:t>
            </a:r>
            <a:r>
              <a:rPr lang="en-US" altLang="en-US"/>
              <a:t> = C</a:t>
            </a:r>
            <a:r>
              <a:rPr lang="en-US" altLang="en-US" baseline="-25000"/>
              <a:t>1</a:t>
            </a:r>
            <a:r>
              <a:rPr lang="en-US" altLang="en-US"/>
              <a:t> + C</a:t>
            </a:r>
            <a:r>
              <a:rPr lang="en-US" altLang="en-US" baseline="-25000"/>
              <a:t>2</a:t>
            </a:r>
            <a:r>
              <a:rPr lang="en-US" altLang="en-US"/>
              <a:t> + C</a:t>
            </a:r>
            <a:r>
              <a:rPr lang="en-US" altLang="en-US" baseline="-25000"/>
              <a:t>3</a:t>
            </a:r>
            <a:r>
              <a:rPr lang="en-US" altLang="en-US"/>
              <a:t> .</a:t>
            </a:r>
          </a:p>
        </p:txBody>
      </p:sp>
    </p:spTree>
    <p:extLst>
      <p:ext uri="{BB962C8B-B14F-4D97-AF65-F5344CB8AC3E}">
        <p14:creationId xmlns:p14="http://schemas.microsoft.com/office/powerpoint/2010/main" val="55205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E8E4B2-E59B-4D94-8D4A-2225114EB1E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335063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534462-99E8-4501-96F0-C01302A5281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376819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96B60B-A972-429E-AEDA-73AC3C9C774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181773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0E6948-3C08-4610-8A85-B3DE9109AFD6}"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28742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00BF77-1DA5-4848-A3E4-CFEA0E74BD0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09661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739B93-95D8-4780-B84D-06B99EAA5EF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50861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3F21C7-C455-4144-979D-655DA7345FE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73419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5DCD8-F18D-4B77-84C4-BFDD209CED7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24765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EF1997-4F96-4B9E-9958-E8E3CD1644C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130810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5364E1-363C-405C-973A-9CEE0F131C16}"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248739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2CC9EA-4408-406E-9A7E-B8E89AC44C7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05408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6D4ADF-AB85-4F11-ACD5-C87DACEE3B6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446300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3D101B-4224-4A73-A330-2176D99C008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16639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FFE892-AD6F-46F6-9049-37FD6CA3A40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85919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50F19F-1C5A-4B94-8469-341B8E31D4F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66536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C5B979-37C7-42F8-9DCC-7F890765CD8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084672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C0372-D3A7-416C-BCB8-EA87F384FE0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87923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BEE3A9-AA2D-431F-B0F2-B7105C459F9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05177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85FD03-D835-4FD2-AA24-B26F9D101B7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880682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DADC0-6D9E-4DB5-9B7B-7D524D3F3D2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325664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E569B-EC65-47E8-A736-B4CB2D6A650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8882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DAB925-772E-41E7-8DEC-41E55940565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58438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0F293E-1B9C-466F-951B-70655259676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058612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6A3DC2-0AF3-41B4-B9D4-E4917E4E2BB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953291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CFA78D-6FE3-4514-9CCE-DBE4DFED17E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265904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DB359E-3F66-4356-8766-D184F6D17EA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885031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E6C52F-F1D6-4CD2-8DD0-3113055D82F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39529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870ACA-7431-4984-8620-9D3F1DDA0D8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04789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3AFA4-4968-46F5-9987-53711CEEABE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92979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858688-DE40-44D5-B12F-0744DC7933F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049602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72E6D1-A0ED-4EFF-BB5C-04DA1A2B1AB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715931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C8B6F9-4070-42C6-B162-F637744CB7F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168391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C5B1D2-E72A-4B3B-8404-FBC36C4BB14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9735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AC9111-E47A-4082-B3DC-9DD4D1F98D3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473003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93DA02-D01F-427F-BBA9-A88465700766}"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46455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7E3FA5-62E9-441F-9DE8-B69BFF68258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810317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8E6717-9C28-4A2F-BFBB-D21794F8D84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695921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89B10B-447E-4A6F-899A-5273B0CCD52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084605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9F89E5-4BEC-454C-9911-0797E9FA0F5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649815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AA9247-BB92-4ECB-966E-87CAABEAE0E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804542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982D84-FC3E-43E6-A3BB-C3EE8D7EACA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543010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D3EF79-41A4-44B3-8F39-07E778733DE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236701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FC3042-A7A5-46E7-B7FF-6A12A041818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15510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4C3B10-3727-423F-82D4-81C94D62885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49085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D4B3CF-60A3-44E8-9F36-A2C37F19A8D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7941473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A24924-D8DB-404C-AAA1-6C065931120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625013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A98703-462C-4BEF-A5D7-2BC09CDFC60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450370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3E6291-451D-4863-BDA4-56E468A1826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32884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269A46-34E5-4CC7-88FB-BDA6B3548CF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549900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A4B06C-EF6A-400D-92ED-8D094572A1A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261078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745A03-C012-4B2F-8ACF-A60E8F3C64E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626917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70545C-652F-4726-8C3F-B19F61956EB2}"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699299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C66790-F0E2-42DE-B72E-8D9A1CCDF12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815721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3065BB-8301-4540-973B-F521BB0ADF9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122009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3A4CF9-B01D-4A67-875A-20046007330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604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2741D5-F2E6-42C2-8AF0-F3234350447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343388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06B104-6EFC-4310-B027-730761A547E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418723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AB378-35F7-4D73-935C-32C7782765C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640183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DE2BE-A938-4550-BD91-7BD0609F19F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957178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1EF490-A2BD-4C18-8ABB-CC8B28B2A34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041717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F7DE0B-12D3-4559-99D9-27EF5DAD027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93647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B82FDE-E6D1-4412-82CD-17360DF1A74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773023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3A1D1B-44CE-42DA-998A-3858C2EE1FF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49706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DA28C-C8EE-4A3F-B203-4F962C86163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297765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E28031-41AB-4913-AB47-21CFA459185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227345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ED0275-E252-4FEB-8423-421371C74F1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6988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F4CBF5-1969-42B8-AAEA-AAEFC668EF2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35880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43726-5D0C-42D0-BFE3-4AC27F4D79D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23670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7F1DC2-EAA0-4E08-9A7D-59EC0192F82E}"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1297064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845012-D9BB-453D-A053-D6ABEE555AA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936273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41548E-0BC6-4581-81AF-5CD6506159B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36293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57B95E-06A8-41C7-931F-816FDE77818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531284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EBC287-0BB2-42A7-85EC-DBF4F6E423E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3681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5080F-6F14-41C8-9904-548622D1D98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94275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0B0586-5452-46CD-9F01-7C079E6655D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21574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5407DB-752D-482B-BA38-57D0AB26F67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401919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786C6-30F8-4E4C-98E9-253FF526D8E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160480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884A08-301B-4636-9C38-613AC2D5214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4103"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45"/>
          <p:cNvGrpSpPr>
            <a:grpSpLocks/>
          </p:cNvGrpSpPr>
          <p:nvPr userDrawn="1"/>
        </p:nvGrpSpPr>
        <p:grpSpPr bwMode="auto">
          <a:xfrm>
            <a:off x="147638"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4105" name="Group 43"/>
          <p:cNvGrpSpPr>
            <a:grpSpLocks/>
          </p:cNvGrpSpPr>
          <p:nvPr userDrawn="1"/>
        </p:nvGrpSpPr>
        <p:grpSpPr bwMode="auto">
          <a:xfrm>
            <a:off x="23813" y="1371600"/>
            <a:ext cx="12125325"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grpSp>
    </p:spTree>
    <p:extLst>
      <p:ext uri="{BB962C8B-B14F-4D97-AF65-F5344CB8AC3E}">
        <p14:creationId xmlns:p14="http://schemas.microsoft.com/office/powerpoint/2010/main" val="1589498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45D62D-4F4E-44DE-B5EE-2FB340EAB20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512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45"/>
          <p:cNvGrpSpPr>
            <a:grpSpLocks/>
          </p:cNvGrpSpPr>
          <p:nvPr userDrawn="1"/>
        </p:nvGrpSpPr>
        <p:grpSpPr bwMode="auto">
          <a:xfrm>
            <a:off x="147638" y="290513"/>
            <a:ext cx="1282700" cy="938212"/>
            <a:chOff x="70" y="183"/>
            <a:chExt cx="606" cy="591"/>
          </a:xfrm>
        </p:grpSpPr>
        <p:grpSp>
          <p:nvGrpSpPr>
            <p:cNvPr id="5139" name="Group 16"/>
            <p:cNvGrpSpPr>
              <a:grpSpLocks/>
            </p:cNvGrpSpPr>
            <p:nvPr userDrawn="1"/>
          </p:nvGrpSpPr>
          <p:grpSpPr bwMode="auto">
            <a:xfrm>
              <a:off x="70" y="183"/>
              <a:ext cx="606" cy="591"/>
              <a:chOff x="384" y="734"/>
              <a:chExt cx="606" cy="591"/>
            </a:xfrm>
          </p:grpSpPr>
          <p:sp>
            <p:nvSpPr>
              <p:cNvPr id="5142"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43"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44"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45"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46"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5140"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5129" name="Group 43"/>
          <p:cNvGrpSpPr>
            <a:grpSpLocks/>
          </p:cNvGrpSpPr>
          <p:nvPr userDrawn="1"/>
        </p:nvGrpSpPr>
        <p:grpSpPr bwMode="auto">
          <a:xfrm>
            <a:off x="23813" y="1371600"/>
            <a:ext cx="12125325" cy="377825"/>
            <a:chOff x="11" y="872"/>
            <a:chExt cx="5841" cy="238"/>
          </a:xfrm>
        </p:grpSpPr>
        <p:grpSp>
          <p:nvGrpSpPr>
            <p:cNvPr id="5130" name="Group 35"/>
            <p:cNvGrpSpPr>
              <a:grpSpLocks/>
            </p:cNvGrpSpPr>
            <p:nvPr userDrawn="1"/>
          </p:nvGrpSpPr>
          <p:grpSpPr bwMode="auto">
            <a:xfrm>
              <a:off x="11" y="872"/>
              <a:ext cx="1997" cy="190"/>
              <a:chOff x="275" y="872"/>
              <a:chExt cx="1997" cy="190"/>
            </a:xfrm>
          </p:grpSpPr>
          <p:sp>
            <p:nvSpPr>
              <p:cNvPr id="5137"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38"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5131" name="Group 36"/>
            <p:cNvGrpSpPr>
              <a:grpSpLocks/>
            </p:cNvGrpSpPr>
            <p:nvPr userDrawn="1"/>
          </p:nvGrpSpPr>
          <p:grpSpPr bwMode="auto">
            <a:xfrm>
              <a:off x="1967" y="896"/>
              <a:ext cx="1997" cy="190"/>
              <a:chOff x="275" y="872"/>
              <a:chExt cx="1997" cy="190"/>
            </a:xfrm>
          </p:grpSpPr>
          <p:sp>
            <p:nvSpPr>
              <p:cNvPr id="5135"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36"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5132" name="Group 40"/>
            <p:cNvGrpSpPr>
              <a:grpSpLocks/>
            </p:cNvGrpSpPr>
            <p:nvPr userDrawn="1"/>
          </p:nvGrpSpPr>
          <p:grpSpPr bwMode="auto">
            <a:xfrm>
              <a:off x="3855" y="920"/>
              <a:ext cx="1997" cy="190"/>
              <a:chOff x="275" y="872"/>
              <a:chExt cx="1997" cy="190"/>
            </a:xfrm>
          </p:grpSpPr>
          <p:sp>
            <p:nvSpPr>
              <p:cNvPr id="5133"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134"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314858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BEC6DD-064C-4E8D-9ECA-2140C3AA2DA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615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45"/>
          <p:cNvGrpSpPr>
            <a:grpSpLocks/>
          </p:cNvGrpSpPr>
          <p:nvPr userDrawn="1"/>
        </p:nvGrpSpPr>
        <p:grpSpPr bwMode="auto">
          <a:xfrm>
            <a:off x="147638" y="290513"/>
            <a:ext cx="1282700" cy="938212"/>
            <a:chOff x="70" y="183"/>
            <a:chExt cx="606" cy="591"/>
          </a:xfrm>
        </p:grpSpPr>
        <p:grpSp>
          <p:nvGrpSpPr>
            <p:cNvPr id="6163" name="Group 16"/>
            <p:cNvGrpSpPr>
              <a:grpSpLocks/>
            </p:cNvGrpSpPr>
            <p:nvPr userDrawn="1"/>
          </p:nvGrpSpPr>
          <p:grpSpPr bwMode="auto">
            <a:xfrm>
              <a:off x="70" y="183"/>
              <a:ext cx="606" cy="591"/>
              <a:chOff x="384" y="734"/>
              <a:chExt cx="606" cy="591"/>
            </a:xfrm>
          </p:grpSpPr>
          <p:sp>
            <p:nvSpPr>
              <p:cNvPr id="616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6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6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6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7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616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6153" name="Group 43"/>
          <p:cNvGrpSpPr>
            <a:grpSpLocks/>
          </p:cNvGrpSpPr>
          <p:nvPr userDrawn="1"/>
        </p:nvGrpSpPr>
        <p:grpSpPr bwMode="auto">
          <a:xfrm>
            <a:off x="23813" y="1371600"/>
            <a:ext cx="12125325" cy="377825"/>
            <a:chOff x="11" y="872"/>
            <a:chExt cx="5841" cy="238"/>
          </a:xfrm>
        </p:grpSpPr>
        <p:grpSp>
          <p:nvGrpSpPr>
            <p:cNvPr id="6154" name="Group 35"/>
            <p:cNvGrpSpPr>
              <a:grpSpLocks/>
            </p:cNvGrpSpPr>
            <p:nvPr userDrawn="1"/>
          </p:nvGrpSpPr>
          <p:grpSpPr bwMode="auto">
            <a:xfrm>
              <a:off x="11" y="872"/>
              <a:ext cx="1997" cy="190"/>
              <a:chOff x="275" y="872"/>
              <a:chExt cx="1997" cy="190"/>
            </a:xfrm>
          </p:grpSpPr>
          <p:sp>
            <p:nvSpPr>
              <p:cNvPr id="616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6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6155" name="Group 36"/>
            <p:cNvGrpSpPr>
              <a:grpSpLocks/>
            </p:cNvGrpSpPr>
            <p:nvPr userDrawn="1"/>
          </p:nvGrpSpPr>
          <p:grpSpPr bwMode="auto">
            <a:xfrm>
              <a:off x="1967" y="896"/>
              <a:ext cx="1997" cy="190"/>
              <a:chOff x="275" y="872"/>
              <a:chExt cx="1997" cy="190"/>
            </a:xfrm>
          </p:grpSpPr>
          <p:sp>
            <p:nvSpPr>
              <p:cNvPr id="615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6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6156" name="Group 40"/>
            <p:cNvGrpSpPr>
              <a:grpSpLocks/>
            </p:cNvGrpSpPr>
            <p:nvPr userDrawn="1"/>
          </p:nvGrpSpPr>
          <p:grpSpPr bwMode="auto">
            <a:xfrm>
              <a:off x="3855" y="920"/>
              <a:ext cx="1997" cy="190"/>
              <a:chOff x="275" y="872"/>
              <a:chExt cx="1997" cy="190"/>
            </a:xfrm>
          </p:grpSpPr>
          <p:sp>
            <p:nvSpPr>
              <p:cNvPr id="615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15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3173571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E32A74-A65C-4A79-AB8C-AE26FDB02B3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7175"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45"/>
          <p:cNvGrpSpPr>
            <a:grpSpLocks/>
          </p:cNvGrpSpPr>
          <p:nvPr userDrawn="1"/>
        </p:nvGrpSpPr>
        <p:grpSpPr bwMode="auto">
          <a:xfrm>
            <a:off x="147638" y="290513"/>
            <a:ext cx="1282700" cy="938212"/>
            <a:chOff x="70" y="183"/>
            <a:chExt cx="606" cy="591"/>
          </a:xfrm>
        </p:grpSpPr>
        <p:grpSp>
          <p:nvGrpSpPr>
            <p:cNvPr id="7187" name="Group 16"/>
            <p:cNvGrpSpPr>
              <a:grpSpLocks/>
            </p:cNvGrpSpPr>
            <p:nvPr userDrawn="1"/>
          </p:nvGrpSpPr>
          <p:grpSpPr bwMode="auto">
            <a:xfrm>
              <a:off x="70" y="183"/>
              <a:ext cx="606" cy="591"/>
              <a:chOff x="384" y="734"/>
              <a:chExt cx="606" cy="591"/>
            </a:xfrm>
          </p:grpSpPr>
          <p:sp>
            <p:nvSpPr>
              <p:cNvPr id="7190"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91"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92"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93"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94"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7188"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7177" name="Group 43"/>
          <p:cNvGrpSpPr>
            <a:grpSpLocks/>
          </p:cNvGrpSpPr>
          <p:nvPr userDrawn="1"/>
        </p:nvGrpSpPr>
        <p:grpSpPr bwMode="auto">
          <a:xfrm>
            <a:off x="23813" y="1371600"/>
            <a:ext cx="12125325" cy="377825"/>
            <a:chOff x="11" y="872"/>
            <a:chExt cx="5841" cy="238"/>
          </a:xfrm>
        </p:grpSpPr>
        <p:grpSp>
          <p:nvGrpSpPr>
            <p:cNvPr id="7178" name="Group 35"/>
            <p:cNvGrpSpPr>
              <a:grpSpLocks/>
            </p:cNvGrpSpPr>
            <p:nvPr userDrawn="1"/>
          </p:nvGrpSpPr>
          <p:grpSpPr bwMode="auto">
            <a:xfrm>
              <a:off x="11" y="872"/>
              <a:ext cx="1997" cy="190"/>
              <a:chOff x="275" y="872"/>
              <a:chExt cx="1997" cy="190"/>
            </a:xfrm>
          </p:grpSpPr>
          <p:sp>
            <p:nvSpPr>
              <p:cNvPr id="7185"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86"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7179" name="Group 36"/>
            <p:cNvGrpSpPr>
              <a:grpSpLocks/>
            </p:cNvGrpSpPr>
            <p:nvPr userDrawn="1"/>
          </p:nvGrpSpPr>
          <p:grpSpPr bwMode="auto">
            <a:xfrm>
              <a:off x="1967" y="896"/>
              <a:ext cx="1997" cy="190"/>
              <a:chOff x="275" y="872"/>
              <a:chExt cx="1997" cy="190"/>
            </a:xfrm>
          </p:grpSpPr>
          <p:sp>
            <p:nvSpPr>
              <p:cNvPr id="7183"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84"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7180" name="Group 40"/>
            <p:cNvGrpSpPr>
              <a:grpSpLocks/>
            </p:cNvGrpSpPr>
            <p:nvPr userDrawn="1"/>
          </p:nvGrpSpPr>
          <p:grpSpPr bwMode="auto">
            <a:xfrm>
              <a:off x="3855" y="920"/>
              <a:ext cx="1997" cy="190"/>
              <a:chOff x="275" y="872"/>
              <a:chExt cx="1997" cy="190"/>
            </a:xfrm>
          </p:grpSpPr>
          <p:sp>
            <p:nvSpPr>
              <p:cNvPr id="7181"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82"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789762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351D31-9D28-4AC0-97E9-21CE34C0FF0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8199"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45"/>
          <p:cNvGrpSpPr>
            <a:grpSpLocks/>
          </p:cNvGrpSpPr>
          <p:nvPr userDrawn="1"/>
        </p:nvGrpSpPr>
        <p:grpSpPr bwMode="auto">
          <a:xfrm>
            <a:off x="147638" y="290513"/>
            <a:ext cx="1282700" cy="938212"/>
            <a:chOff x="70" y="183"/>
            <a:chExt cx="606" cy="591"/>
          </a:xfrm>
        </p:grpSpPr>
        <p:grpSp>
          <p:nvGrpSpPr>
            <p:cNvPr id="8211" name="Group 16"/>
            <p:cNvGrpSpPr>
              <a:grpSpLocks/>
            </p:cNvGrpSpPr>
            <p:nvPr userDrawn="1"/>
          </p:nvGrpSpPr>
          <p:grpSpPr bwMode="auto">
            <a:xfrm>
              <a:off x="70" y="183"/>
              <a:ext cx="606" cy="591"/>
              <a:chOff x="384" y="734"/>
              <a:chExt cx="606" cy="591"/>
            </a:xfrm>
          </p:grpSpPr>
          <p:sp>
            <p:nvSpPr>
              <p:cNvPr id="821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1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1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1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1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821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8201" name="Group 43"/>
          <p:cNvGrpSpPr>
            <a:grpSpLocks/>
          </p:cNvGrpSpPr>
          <p:nvPr userDrawn="1"/>
        </p:nvGrpSpPr>
        <p:grpSpPr bwMode="auto">
          <a:xfrm>
            <a:off x="23813" y="1371600"/>
            <a:ext cx="12125325" cy="377825"/>
            <a:chOff x="11" y="872"/>
            <a:chExt cx="5841" cy="238"/>
          </a:xfrm>
        </p:grpSpPr>
        <p:grpSp>
          <p:nvGrpSpPr>
            <p:cNvPr id="8202" name="Group 35"/>
            <p:cNvGrpSpPr>
              <a:grpSpLocks/>
            </p:cNvGrpSpPr>
            <p:nvPr userDrawn="1"/>
          </p:nvGrpSpPr>
          <p:grpSpPr bwMode="auto">
            <a:xfrm>
              <a:off x="11" y="872"/>
              <a:ext cx="1997" cy="190"/>
              <a:chOff x="275" y="872"/>
              <a:chExt cx="1997" cy="190"/>
            </a:xfrm>
          </p:grpSpPr>
          <p:sp>
            <p:nvSpPr>
              <p:cNvPr id="8209"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10"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8203" name="Group 36"/>
            <p:cNvGrpSpPr>
              <a:grpSpLocks/>
            </p:cNvGrpSpPr>
            <p:nvPr userDrawn="1"/>
          </p:nvGrpSpPr>
          <p:grpSpPr bwMode="auto">
            <a:xfrm>
              <a:off x="1967" y="896"/>
              <a:ext cx="1997" cy="190"/>
              <a:chOff x="275" y="872"/>
              <a:chExt cx="1997" cy="190"/>
            </a:xfrm>
          </p:grpSpPr>
          <p:sp>
            <p:nvSpPr>
              <p:cNvPr id="8207"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0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8204" name="Group 40"/>
            <p:cNvGrpSpPr>
              <a:grpSpLocks/>
            </p:cNvGrpSpPr>
            <p:nvPr userDrawn="1"/>
          </p:nvGrpSpPr>
          <p:grpSpPr bwMode="auto">
            <a:xfrm>
              <a:off x="3855" y="920"/>
              <a:ext cx="1997" cy="190"/>
              <a:chOff x="275" y="872"/>
              <a:chExt cx="1997" cy="190"/>
            </a:xfrm>
          </p:grpSpPr>
          <p:sp>
            <p:nvSpPr>
              <p:cNvPr id="8205"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20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30840066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FEB4BD-7D81-4F89-9E98-F8342224263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9223"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45"/>
          <p:cNvGrpSpPr>
            <a:grpSpLocks/>
          </p:cNvGrpSpPr>
          <p:nvPr userDrawn="1"/>
        </p:nvGrpSpPr>
        <p:grpSpPr bwMode="auto">
          <a:xfrm>
            <a:off x="147638" y="290513"/>
            <a:ext cx="1282700" cy="938212"/>
            <a:chOff x="70" y="183"/>
            <a:chExt cx="606" cy="591"/>
          </a:xfrm>
        </p:grpSpPr>
        <p:grpSp>
          <p:nvGrpSpPr>
            <p:cNvPr id="9235" name="Group 16"/>
            <p:cNvGrpSpPr>
              <a:grpSpLocks/>
            </p:cNvGrpSpPr>
            <p:nvPr userDrawn="1"/>
          </p:nvGrpSpPr>
          <p:grpSpPr bwMode="auto">
            <a:xfrm>
              <a:off x="70" y="183"/>
              <a:ext cx="606" cy="591"/>
              <a:chOff x="384" y="734"/>
              <a:chExt cx="606" cy="591"/>
            </a:xfrm>
          </p:grpSpPr>
          <p:sp>
            <p:nvSpPr>
              <p:cNvPr id="923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4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4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4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923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9225" name="Group 43"/>
          <p:cNvGrpSpPr>
            <a:grpSpLocks/>
          </p:cNvGrpSpPr>
          <p:nvPr userDrawn="1"/>
        </p:nvGrpSpPr>
        <p:grpSpPr bwMode="auto">
          <a:xfrm>
            <a:off x="23813" y="1371600"/>
            <a:ext cx="12125325" cy="377825"/>
            <a:chOff x="11" y="872"/>
            <a:chExt cx="5841" cy="238"/>
          </a:xfrm>
        </p:grpSpPr>
        <p:grpSp>
          <p:nvGrpSpPr>
            <p:cNvPr id="9226" name="Group 35"/>
            <p:cNvGrpSpPr>
              <a:grpSpLocks/>
            </p:cNvGrpSpPr>
            <p:nvPr userDrawn="1"/>
          </p:nvGrpSpPr>
          <p:grpSpPr bwMode="auto">
            <a:xfrm>
              <a:off x="11" y="872"/>
              <a:ext cx="1997" cy="190"/>
              <a:chOff x="275" y="872"/>
              <a:chExt cx="1997" cy="190"/>
            </a:xfrm>
          </p:grpSpPr>
          <p:sp>
            <p:nvSpPr>
              <p:cNvPr id="923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9227" name="Group 36"/>
            <p:cNvGrpSpPr>
              <a:grpSpLocks/>
            </p:cNvGrpSpPr>
            <p:nvPr userDrawn="1"/>
          </p:nvGrpSpPr>
          <p:grpSpPr bwMode="auto">
            <a:xfrm>
              <a:off x="1967" y="896"/>
              <a:ext cx="1997" cy="190"/>
              <a:chOff x="275" y="872"/>
              <a:chExt cx="1997" cy="190"/>
            </a:xfrm>
          </p:grpSpPr>
          <p:sp>
            <p:nvSpPr>
              <p:cNvPr id="923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9228" name="Group 40"/>
            <p:cNvGrpSpPr>
              <a:grpSpLocks/>
            </p:cNvGrpSpPr>
            <p:nvPr userDrawn="1"/>
          </p:nvGrpSpPr>
          <p:grpSpPr bwMode="auto">
            <a:xfrm>
              <a:off x="3855" y="920"/>
              <a:ext cx="1997" cy="190"/>
              <a:chOff x="275" y="872"/>
              <a:chExt cx="1997" cy="190"/>
            </a:xfrm>
          </p:grpSpPr>
          <p:sp>
            <p:nvSpPr>
              <p:cNvPr id="922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24111400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4F0E6E-3041-4286-9F89-2A9799855892}"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1024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45"/>
          <p:cNvGrpSpPr>
            <a:grpSpLocks/>
          </p:cNvGrpSpPr>
          <p:nvPr userDrawn="1"/>
        </p:nvGrpSpPr>
        <p:grpSpPr bwMode="auto">
          <a:xfrm>
            <a:off x="147638" y="290513"/>
            <a:ext cx="1282700" cy="938212"/>
            <a:chOff x="70" y="183"/>
            <a:chExt cx="606" cy="591"/>
          </a:xfrm>
        </p:grpSpPr>
        <p:grpSp>
          <p:nvGrpSpPr>
            <p:cNvPr id="10259" name="Group 16"/>
            <p:cNvGrpSpPr>
              <a:grpSpLocks/>
            </p:cNvGrpSpPr>
            <p:nvPr userDrawn="1"/>
          </p:nvGrpSpPr>
          <p:grpSpPr bwMode="auto">
            <a:xfrm>
              <a:off x="70" y="183"/>
              <a:ext cx="606" cy="591"/>
              <a:chOff x="384" y="734"/>
              <a:chExt cx="606" cy="591"/>
            </a:xfrm>
          </p:grpSpPr>
          <p:sp>
            <p:nvSpPr>
              <p:cNvPr id="10262"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63"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64"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65"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66"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10260"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249" name="Group 43"/>
          <p:cNvGrpSpPr>
            <a:grpSpLocks/>
          </p:cNvGrpSpPr>
          <p:nvPr userDrawn="1"/>
        </p:nvGrpSpPr>
        <p:grpSpPr bwMode="auto">
          <a:xfrm>
            <a:off x="23813" y="1371600"/>
            <a:ext cx="12125325" cy="377825"/>
            <a:chOff x="11" y="872"/>
            <a:chExt cx="5841" cy="238"/>
          </a:xfrm>
        </p:grpSpPr>
        <p:grpSp>
          <p:nvGrpSpPr>
            <p:cNvPr id="10250" name="Group 35"/>
            <p:cNvGrpSpPr>
              <a:grpSpLocks/>
            </p:cNvGrpSpPr>
            <p:nvPr userDrawn="1"/>
          </p:nvGrpSpPr>
          <p:grpSpPr bwMode="auto">
            <a:xfrm>
              <a:off x="11" y="872"/>
              <a:ext cx="1997" cy="190"/>
              <a:chOff x="275" y="872"/>
              <a:chExt cx="1997" cy="190"/>
            </a:xfrm>
          </p:grpSpPr>
          <p:sp>
            <p:nvSpPr>
              <p:cNvPr id="10257"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58"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10251" name="Group 36"/>
            <p:cNvGrpSpPr>
              <a:grpSpLocks/>
            </p:cNvGrpSpPr>
            <p:nvPr userDrawn="1"/>
          </p:nvGrpSpPr>
          <p:grpSpPr bwMode="auto">
            <a:xfrm>
              <a:off x="1967" y="896"/>
              <a:ext cx="1997" cy="190"/>
              <a:chOff x="275" y="872"/>
              <a:chExt cx="1997" cy="190"/>
            </a:xfrm>
          </p:grpSpPr>
          <p:sp>
            <p:nvSpPr>
              <p:cNvPr id="10255"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56"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10252" name="Group 40"/>
            <p:cNvGrpSpPr>
              <a:grpSpLocks/>
            </p:cNvGrpSpPr>
            <p:nvPr userDrawn="1"/>
          </p:nvGrpSpPr>
          <p:grpSpPr bwMode="auto">
            <a:xfrm>
              <a:off x="3855" y="920"/>
              <a:ext cx="1997" cy="190"/>
              <a:chOff x="275" y="872"/>
              <a:chExt cx="1997" cy="190"/>
            </a:xfrm>
          </p:grpSpPr>
          <p:sp>
            <p:nvSpPr>
              <p:cNvPr id="10253"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54"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5621606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7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1665288" y="225425"/>
            <a:ext cx="8169275" cy="1752600"/>
          </a:xfrm>
        </p:spPr>
        <p:txBody>
          <a:bodyPr/>
          <a:lstStyle/>
          <a:p>
            <a:pPr eaLnBrk="1" hangingPunct="1"/>
            <a:r>
              <a:rPr lang="en-US" altLang="en-US">
                <a:solidFill>
                  <a:schemeClr val="accent2"/>
                </a:solidFill>
              </a:rPr>
              <a:t>Chapter 24</a:t>
            </a:r>
            <a:br>
              <a:rPr lang="en-US" altLang="en-US">
                <a:solidFill>
                  <a:schemeClr val="accent2"/>
                </a:solidFill>
              </a:rPr>
            </a:br>
            <a:r>
              <a:rPr lang="en-US" altLang="en-US">
                <a:solidFill>
                  <a:schemeClr val="accent2"/>
                </a:solidFill>
              </a:rPr>
              <a:t>Capacitance, Dielectrics, Electric Energy Storage</a:t>
            </a:r>
          </a:p>
        </p:txBody>
      </p:sp>
      <p:pic>
        <p:nvPicPr>
          <p:cNvPr id="125955" name="Picture 6" descr="24_00CO"/>
          <p:cNvPicPr>
            <a:picLocks noChangeAspect="1" noChangeArrowheads="1"/>
          </p:cNvPicPr>
          <p:nvPr/>
        </p:nvPicPr>
        <p:blipFill>
          <a:blip r:embed="rId3">
            <a:extLst>
              <a:ext uri="{28A0092B-C50C-407E-A947-70E740481C1C}">
                <a14:useLocalDpi xmlns:a14="http://schemas.microsoft.com/office/drawing/2010/main" val="0"/>
              </a:ext>
            </a:extLst>
          </a:blip>
          <a:srcRect b="2966"/>
          <a:stretch>
            <a:fillRect/>
          </a:stretch>
        </p:blipFill>
        <p:spPr bwMode="auto">
          <a:xfrm>
            <a:off x="155895" y="2369482"/>
            <a:ext cx="60086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34909" y="2234548"/>
            <a:ext cx="5011016" cy="1384995"/>
          </a:xfrm>
          <a:prstGeom prst="rect">
            <a:avLst/>
          </a:prstGeom>
        </p:spPr>
        <p:txBody>
          <a:bodyPr wrap="square">
            <a:spAutoFit/>
          </a:bodyPr>
          <a:lstStyle/>
          <a:p>
            <a:pPr lvl="0" eaLnBrk="0" fontAlgn="base" hangingPunct="0">
              <a:spcBef>
                <a:spcPct val="0"/>
              </a:spcBef>
              <a:spcAft>
                <a:spcPct val="0"/>
              </a:spcAft>
              <a:defRPr/>
            </a:pPr>
            <a:r>
              <a:rPr lang="en-US" sz="2800" b="1" dirty="0">
                <a:solidFill>
                  <a:srgbClr val="FF0000"/>
                </a:solidFill>
                <a:ea typeface="MS PGothic" panose="020B0600070205080204" pitchFamily="34" charset="-128"/>
              </a:rPr>
              <a:t>HW#3: </a:t>
            </a:r>
            <a:r>
              <a:rPr lang="en-US" sz="2800" b="1" u="sng" dirty="0">
                <a:solidFill>
                  <a:srgbClr val="FF0000"/>
                </a:solidFill>
                <a:ea typeface="MS PGothic" panose="020B0600070205080204" pitchFamily="34" charset="-128"/>
              </a:rPr>
              <a:t>Chapter 22: </a:t>
            </a:r>
            <a:r>
              <a:rPr lang="en-US" sz="2800" b="1" dirty="0">
                <a:solidFill>
                  <a:srgbClr val="FF0000"/>
                </a:solidFill>
                <a:ea typeface="MS PGothic" panose="020B0600070205080204" pitchFamily="34" charset="-128"/>
              </a:rPr>
              <a:t>Pb.1, Pb.6,Pb.24 Pb.27, Pb.35 </a:t>
            </a:r>
            <a:r>
              <a:rPr lang="en-US" sz="2800" b="1" u="sng" dirty="0">
                <a:solidFill>
                  <a:srgbClr val="FF0000"/>
                </a:solidFill>
                <a:ea typeface="MS PGothic" panose="020B0600070205080204" pitchFamily="34" charset="-128"/>
              </a:rPr>
              <a:t>due on Friday, Feb. 16</a:t>
            </a:r>
          </a:p>
        </p:txBody>
      </p:sp>
    </p:spTree>
    <p:extLst>
      <p:ext uri="{BB962C8B-B14F-4D97-AF65-F5344CB8AC3E}">
        <p14:creationId xmlns:p14="http://schemas.microsoft.com/office/powerpoint/2010/main" val="202284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altLang="en-US"/>
              <a:t>Question</a:t>
            </a:r>
          </a:p>
        </p:txBody>
      </p:sp>
      <p:sp>
        <p:nvSpPr>
          <p:cNvPr id="165891" name="Content Placeholder 2"/>
          <p:cNvSpPr txBox="1">
            <a:spLocks/>
          </p:cNvSpPr>
          <p:nvPr/>
        </p:nvSpPr>
        <p:spPr bwMode="auto">
          <a:xfrm>
            <a:off x="1762125" y="1600200"/>
            <a:ext cx="87153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While a parallel plate capacitor is attached to a battery,  the plates are separated a little more so that</a:t>
            </a:r>
            <a:endPar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65892" name="TextBox 51"/>
          <p:cNvSpPr txBox="1">
            <a:spLocks noChangeArrowheads="1"/>
          </p:cNvSpPr>
          <p:nvPr/>
        </p:nvSpPr>
        <p:spPr bwMode="auto">
          <a:xfrm>
            <a:off x="2125663" y="2927350"/>
            <a:ext cx="5870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 E increases and Q decreases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b) E remains constant and Q increases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 E remains constant and Q decreases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 E decreases and Q decreases</a:t>
            </a:r>
          </a:p>
        </p:txBody>
      </p:sp>
      <p:grpSp>
        <p:nvGrpSpPr>
          <p:cNvPr id="165893" name="Group 52"/>
          <p:cNvGrpSpPr>
            <a:grpSpLocks/>
          </p:cNvGrpSpPr>
          <p:nvPr/>
        </p:nvGrpSpPr>
        <p:grpSpPr bwMode="auto">
          <a:xfrm>
            <a:off x="8518525" y="3044825"/>
            <a:ext cx="1292225" cy="3373438"/>
            <a:chOff x="593766" y="3105399"/>
            <a:chExt cx="1292806" cy="3373701"/>
          </a:xfrm>
        </p:grpSpPr>
        <p:pic>
          <p:nvPicPr>
            <p:cNvPr id="1659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4484" y="5701268"/>
              <a:ext cx="1018428" cy="5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5903" name="Group 40"/>
            <p:cNvGrpSpPr>
              <a:grpSpLocks/>
            </p:cNvGrpSpPr>
            <p:nvPr/>
          </p:nvGrpSpPr>
          <p:grpSpPr bwMode="auto">
            <a:xfrm>
              <a:off x="771896" y="3105399"/>
              <a:ext cx="930827" cy="2054431"/>
              <a:chOff x="724395" y="2891643"/>
              <a:chExt cx="930827" cy="2054431"/>
            </a:xfrm>
          </p:grpSpPr>
          <p:grpSp>
            <p:nvGrpSpPr>
              <p:cNvPr id="165910" name="Group 18"/>
              <p:cNvGrpSpPr>
                <a:grpSpLocks/>
              </p:cNvGrpSpPr>
              <p:nvPr/>
            </p:nvGrpSpPr>
            <p:grpSpPr bwMode="auto">
              <a:xfrm>
                <a:off x="724395" y="2891643"/>
                <a:ext cx="137160" cy="2054431"/>
                <a:chOff x="938151" y="3063835"/>
                <a:chExt cx="137160" cy="2054431"/>
              </a:xfrm>
            </p:grpSpPr>
            <p:sp>
              <p:nvSpPr>
                <p:cNvPr id="81" name="Rectangle 3"/>
                <p:cNvSpPr>
                  <a:spLocks noChangeArrowheads="1"/>
                </p:cNvSpPr>
                <p:nvPr/>
              </p:nvSpPr>
              <p:spPr bwMode="auto">
                <a:xfrm>
                  <a:off x="937901" y="3063835"/>
                  <a:ext cx="130234" cy="2054385"/>
                </a:xfrm>
                <a:prstGeom prst="rect">
                  <a:avLst/>
                </a:prstGeom>
                <a:solidFill>
                  <a:srgbClr val="FFCCCC"/>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endParaRPr>
                </a:p>
              </p:txBody>
            </p:sp>
            <p:grpSp>
              <p:nvGrpSpPr>
                <p:cNvPr id="165922" name="Group 17"/>
                <p:cNvGrpSpPr>
                  <a:grpSpLocks/>
                </p:cNvGrpSpPr>
                <p:nvPr/>
              </p:nvGrpSpPr>
              <p:grpSpPr bwMode="auto">
                <a:xfrm>
                  <a:off x="961011" y="3215047"/>
                  <a:ext cx="91440" cy="1752007"/>
                  <a:chOff x="961011" y="3213758"/>
                  <a:chExt cx="91440" cy="1752007"/>
                </a:xfrm>
              </p:grpSpPr>
              <p:grpSp>
                <p:nvGrpSpPr>
                  <p:cNvPr id="165923" name="Group 7"/>
                  <p:cNvGrpSpPr>
                    <a:grpSpLocks/>
                  </p:cNvGrpSpPr>
                  <p:nvPr/>
                </p:nvGrpSpPr>
                <p:grpSpPr bwMode="auto">
                  <a:xfrm>
                    <a:off x="961011" y="3767280"/>
                    <a:ext cx="91440" cy="91440"/>
                    <a:chOff x="3043509" y="4438896"/>
                    <a:chExt cx="91440" cy="91440"/>
                  </a:xfrm>
                </p:grpSpPr>
                <p:cxnSp>
                  <p:nvCxnSpPr>
                    <p:cNvPr id="93" name="Straight Connector 92"/>
                    <p:cNvCxnSpPr/>
                    <p:nvPr/>
                  </p:nvCxnSpPr>
                  <p:spPr>
                    <a:xfrm rot="16200000" flipH="1">
                      <a:off x="3043445" y="4484314"/>
                      <a:ext cx="9049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2996576" y="4485109"/>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5924" name="Group 8"/>
                  <p:cNvGrpSpPr>
                    <a:grpSpLocks/>
                  </p:cNvGrpSpPr>
                  <p:nvPr/>
                </p:nvGrpSpPr>
                <p:grpSpPr bwMode="auto">
                  <a:xfrm>
                    <a:off x="961011" y="3213758"/>
                    <a:ext cx="91440" cy="91440"/>
                    <a:chOff x="3043509" y="4438896"/>
                    <a:chExt cx="91440" cy="91440"/>
                  </a:xfrm>
                </p:grpSpPr>
                <p:cxnSp>
                  <p:nvCxnSpPr>
                    <p:cNvPr id="91" name="Straight Connector 90"/>
                    <p:cNvCxnSpPr/>
                    <p:nvPr/>
                  </p:nvCxnSpPr>
                  <p:spPr>
                    <a:xfrm rot="16200000" flipH="1">
                      <a:off x="3042651" y="4484550"/>
                      <a:ext cx="9208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10"/>
                    <p:cNvCxnSpPr/>
                    <p:nvPr/>
                  </p:nvCxnSpPr>
                  <p:spPr>
                    <a:xfrm flipH="1">
                      <a:off x="2996576" y="4484549"/>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5925" name="Group 11"/>
                  <p:cNvGrpSpPr>
                    <a:grpSpLocks/>
                  </p:cNvGrpSpPr>
                  <p:nvPr/>
                </p:nvGrpSpPr>
                <p:grpSpPr bwMode="auto">
                  <a:xfrm>
                    <a:off x="961011" y="4320802"/>
                    <a:ext cx="91440" cy="91440"/>
                    <a:chOff x="3043509" y="4438896"/>
                    <a:chExt cx="91440" cy="91440"/>
                  </a:xfrm>
                </p:grpSpPr>
                <p:cxnSp>
                  <p:nvCxnSpPr>
                    <p:cNvPr id="89" name="Straight Connector 88"/>
                    <p:cNvCxnSpPr/>
                    <p:nvPr/>
                  </p:nvCxnSpPr>
                  <p:spPr>
                    <a:xfrm rot="16200000" flipH="1">
                      <a:off x="3043445" y="4484874"/>
                      <a:ext cx="904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2996576" y="4485667"/>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5926" name="Group 14"/>
                  <p:cNvGrpSpPr>
                    <a:grpSpLocks/>
                  </p:cNvGrpSpPr>
                  <p:nvPr/>
                </p:nvGrpSpPr>
                <p:grpSpPr bwMode="auto">
                  <a:xfrm>
                    <a:off x="961011" y="4874325"/>
                    <a:ext cx="91440" cy="91440"/>
                    <a:chOff x="3043509" y="4438896"/>
                    <a:chExt cx="91440" cy="91440"/>
                  </a:xfrm>
                </p:grpSpPr>
                <p:cxnSp>
                  <p:nvCxnSpPr>
                    <p:cNvPr id="87" name="Straight Connector 86"/>
                    <p:cNvCxnSpPr/>
                    <p:nvPr/>
                  </p:nvCxnSpPr>
                  <p:spPr>
                    <a:xfrm rot="16200000" flipH="1">
                      <a:off x="3042651" y="4484638"/>
                      <a:ext cx="9208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996576" y="4484637"/>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65911" name="Group 34"/>
              <p:cNvGrpSpPr>
                <a:grpSpLocks/>
              </p:cNvGrpSpPr>
              <p:nvPr/>
            </p:nvGrpSpPr>
            <p:grpSpPr bwMode="auto">
              <a:xfrm>
                <a:off x="1518062" y="2891643"/>
                <a:ext cx="137160" cy="2054431"/>
                <a:chOff x="2598717" y="3121233"/>
                <a:chExt cx="137160" cy="2054431"/>
              </a:xfrm>
            </p:grpSpPr>
            <p:sp>
              <p:nvSpPr>
                <p:cNvPr id="76" name="Rectangle 75"/>
                <p:cNvSpPr>
                  <a:spLocks noChangeArrowheads="1"/>
                </p:cNvSpPr>
                <p:nvPr/>
              </p:nvSpPr>
              <p:spPr bwMode="auto">
                <a:xfrm>
                  <a:off x="2598906" y="3121233"/>
                  <a:ext cx="136587" cy="2054385"/>
                </a:xfrm>
                <a:prstGeom prst="rect">
                  <a:avLst/>
                </a:prstGeom>
                <a:solidFill>
                  <a:srgbClr val="CCECFF"/>
                </a:solidFill>
                <a:ln w="9525">
                  <a:solidFill>
                    <a:srgbClr val="0000FF"/>
                  </a:solidFill>
                  <a:miter lim="800000"/>
                  <a:headEnd/>
                  <a:tailEnd/>
                </a:ln>
                <a:effectLst>
                  <a:outerShdw blurRad="635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endParaRPr>
                </a:p>
              </p:txBody>
            </p:sp>
            <p:cxnSp>
              <p:nvCxnSpPr>
                <p:cNvPr id="77" name="Straight Connector 6"/>
                <p:cNvCxnSpPr/>
                <p:nvPr/>
              </p:nvCxnSpPr>
              <p:spPr>
                <a:xfrm flipH="1">
                  <a:off x="2621141" y="3872179"/>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621141" y="3318098"/>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2621141" y="4424673"/>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2621141" y="4978753"/>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Arrow Connector 71"/>
              <p:cNvCxnSpPr/>
              <p:nvPr/>
            </p:nvCxnSpPr>
            <p:spPr>
              <a:xfrm>
                <a:off x="909966" y="3086921"/>
                <a:ext cx="592403" cy="1587"/>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909966" y="3655290"/>
                <a:ext cx="592403" cy="1587"/>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909966" y="4199845"/>
                <a:ext cx="592403" cy="158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909966" y="4744400"/>
                <a:ext cx="592403" cy="1587"/>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56" name="Straight Connector 55"/>
            <p:cNvCxnSpPr/>
            <p:nvPr/>
          </p:nvCxnSpPr>
          <p:spPr>
            <a:xfrm rot="10800000">
              <a:off x="593766" y="4132592"/>
              <a:ext cx="177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1708692" y="4132592"/>
              <a:ext cx="177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noChangeShapeType="1"/>
            </p:cNvCxnSpPr>
            <p:nvPr/>
          </p:nvCxnSpPr>
          <p:spPr bwMode="auto">
            <a:xfrm rot="5400000">
              <a:off x="-82558" y="4813682"/>
              <a:ext cx="1371707"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61" name="Straight Connector 60"/>
            <p:cNvCxnSpPr>
              <a:cxnSpLocks noChangeShapeType="1"/>
            </p:cNvCxnSpPr>
            <p:nvPr/>
          </p:nvCxnSpPr>
          <p:spPr bwMode="auto">
            <a:xfrm rot="5400000">
              <a:off x="1189602" y="4813682"/>
              <a:ext cx="1371707"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62" name="Straight Connector 61"/>
            <p:cNvCxnSpPr/>
            <p:nvPr/>
          </p:nvCxnSpPr>
          <p:spPr>
            <a:xfrm rot="10800000" flipV="1">
              <a:off x="593766" y="5499536"/>
              <a:ext cx="4748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1440284" y="5499536"/>
              <a:ext cx="4462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5894" name="TextBox 94"/>
          <p:cNvSpPr txBox="1">
            <a:spLocks noChangeArrowheads="1"/>
          </p:cNvSpPr>
          <p:nvPr/>
        </p:nvSpPr>
        <p:spPr bwMode="auto">
          <a:xfrm>
            <a:off x="8494713" y="2668588"/>
            <a:ext cx="56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sp>
        <p:nvSpPr>
          <p:cNvPr id="165895" name="TextBox 95"/>
          <p:cNvSpPr txBox="1">
            <a:spLocks noChangeArrowheads="1"/>
          </p:cNvSpPr>
          <p:nvPr/>
        </p:nvSpPr>
        <p:spPr bwMode="auto">
          <a:xfrm>
            <a:off x="9264650" y="2668588"/>
            <a:ext cx="56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grpSp>
        <p:nvGrpSpPr>
          <p:cNvPr id="165896" name="Group 96"/>
          <p:cNvGrpSpPr>
            <a:grpSpLocks/>
          </p:cNvGrpSpPr>
          <p:nvPr/>
        </p:nvGrpSpPr>
        <p:grpSpPr bwMode="auto">
          <a:xfrm>
            <a:off x="9001125" y="3403600"/>
            <a:ext cx="336550" cy="396875"/>
            <a:chOff x="1076698" y="3676283"/>
            <a:chExt cx="336466" cy="396935"/>
          </a:xfrm>
        </p:grpSpPr>
        <p:sp>
          <p:nvSpPr>
            <p:cNvPr id="165900" name="TextBox 97"/>
            <p:cNvSpPr txBox="1">
              <a:spLocks noChangeArrowheads="1"/>
            </p:cNvSpPr>
            <p:nvPr/>
          </p:nvSpPr>
          <p:spPr bwMode="auto">
            <a:xfrm>
              <a:off x="1076698" y="3676283"/>
              <a:ext cx="336466" cy="39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a:t>
              </a:r>
            </a:p>
          </p:txBody>
        </p:sp>
        <p:cxnSp>
          <p:nvCxnSpPr>
            <p:cNvPr id="99" name="Straight Arrow Connector 98"/>
            <p:cNvCxnSpPr/>
            <p:nvPr/>
          </p:nvCxnSpPr>
          <p:spPr>
            <a:xfrm flipV="1">
              <a:off x="1152879" y="3681047"/>
              <a:ext cx="184104"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65897" name="TextBox 99"/>
          <p:cNvSpPr txBox="1">
            <a:spLocks noChangeArrowheads="1"/>
          </p:cNvSpPr>
          <p:nvPr/>
        </p:nvSpPr>
        <p:spPr bwMode="auto">
          <a:xfrm>
            <a:off x="8964613" y="51323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V</a:t>
            </a:r>
          </a:p>
        </p:txBody>
      </p:sp>
      <p:graphicFrame>
        <p:nvGraphicFramePr>
          <p:cNvPr id="165898" name="Object 2"/>
          <p:cNvGraphicFramePr>
            <a:graphicFrameLocks noChangeAspect="1"/>
          </p:cNvGraphicFramePr>
          <p:nvPr/>
        </p:nvGraphicFramePr>
        <p:xfrm>
          <a:off x="2149475" y="4659313"/>
          <a:ext cx="1292225" cy="431800"/>
        </p:xfrm>
        <a:graphic>
          <a:graphicData uri="http://schemas.openxmlformats.org/presentationml/2006/ole">
            <mc:AlternateContent xmlns:mc="http://schemas.openxmlformats.org/markup-compatibility/2006">
              <mc:Choice xmlns:v="urn:schemas-microsoft-com:vml" Requires="v">
                <p:oleObj spid="_x0000_s1033" name="Equation" r:id="rId5" imgW="571500" imgH="190500" progId="Equation.DSMT4">
                  <p:embed/>
                </p:oleObj>
              </mc:Choice>
              <mc:Fallback>
                <p:oleObj name="Equation" r:id="rId5" imgW="571500" imgH="190500" progId="Equation.DSMT4">
                  <p:embed/>
                  <p:pic>
                    <p:nvPicPr>
                      <p:cNvPr id="1658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475" y="4659313"/>
                        <a:ext cx="1292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5899" name="Picture 9" descr="24-2"/>
          <p:cNvPicPr>
            <a:picLocks noChangeAspect="1" noChangeArrowheads="1"/>
          </p:cNvPicPr>
          <p:nvPr/>
        </p:nvPicPr>
        <p:blipFill>
          <a:blip r:embed="rId7">
            <a:extLst>
              <a:ext uri="{28A0092B-C50C-407E-A947-70E740481C1C}">
                <a14:useLocalDpi xmlns:a14="http://schemas.microsoft.com/office/drawing/2010/main" val="0"/>
              </a:ext>
            </a:extLst>
          </a:blip>
          <a:srcRect r="15898"/>
          <a:stretch>
            <a:fillRect/>
          </a:stretch>
        </p:blipFill>
        <p:spPr bwMode="auto">
          <a:xfrm>
            <a:off x="1541463" y="5132388"/>
            <a:ext cx="67262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7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altLang="en-US"/>
              <a:t>Question</a:t>
            </a:r>
          </a:p>
        </p:txBody>
      </p:sp>
      <p:sp>
        <p:nvSpPr>
          <p:cNvPr id="167939" name="Content Placeholder 2"/>
          <p:cNvSpPr txBox="1">
            <a:spLocks/>
          </p:cNvSpPr>
          <p:nvPr/>
        </p:nvSpPr>
        <p:spPr bwMode="auto">
          <a:xfrm>
            <a:off x="1762125" y="1600200"/>
            <a:ext cx="87153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While a parallel plate capacitor is attached to a battery,  the plates are separated a little more so that</a:t>
            </a:r>
            <a:endPar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67940" name="TextBox 51"/>
          <p:cNvSpPr txBox="1">
            <a:spLocks noChangeArrowheads="1"/>
          </p:cNvSpPr>
          <p:nvPr/>
        </p:nvSpPr>
        <p:spPr bwMode="auto">
          <a:xfrm>
            <a:off x="2125663" y="2927350"/>
            <a:ext cx="5870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 E increases and Q decreases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b) E remains constant and Q increases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 E remains constant and Q decreases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 E decreases and Q decreases</a:t>
            </a:r>
          </a:p>
        </p:txBody>
      </p:sp>
      <p:grpSp>
        <p:nvGrpSpPr>
          <p:cNvPr id="167941" name="Group 52"/>
          <p:cNvGrpSpPr>
            <a:grpSpLocks/>
          </p:cNvGrpSpPr>
          <p:nvPr/>
        </p:nvGrpSpPr>
        <p:grpSpPr bwMode="auto">
          <a:xfrm>
            <a:off x="8518525" y="3044825"/>
            <a:ext cx="1292225" cy="3373438"/>
            <a:chOff x="593766" y="3105399"/>
            <a:chExt cx="1292806" cy="3373701"/>
          </a:xfrm>
        </p:grpSpPr>
        <p:pic>
          <p:nvPicPr>
            <p:cNvPr id="1679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4484" y="5701268"/>
              <a:ext cx="1018428" cy="5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7954" name="Group 40"/>
            <p:cNvGrpSpPr>
              <a:grpSpLocks/>
            </p:cNvGrpSpPr>
            <p:nvPr/>
          </p:nvGrpSpPr>
          <p:grpSpPr bwMode="auto">
            <a:xfrm>
              <a:off x="771896" y="3105399"/>
              <a:ext cx="930827" cy="2054431"/>
              <a:chOff x="724395" y="2891643"/>
              <a:chExt cx="930827" cy="2054431"/>
            </a:xfrm>
          </p:grpSpPr>
          <p:grpSp>
            <p:nvGrpSpPr>
              <p:cNvPr id="167961" name="Group 18"/>
              <p:cNvGrpSpPr>
                <a:grpSpLocks/>
              </p:cNvGrpSpPr>
              <p:nvPr/>
            </p:nvGrpSpPr>
            <p:grpSpPr bwMode="auto">
              <a:xfrm>
                <a:off x="724395" y="2891643"/>
                <a:ext cx="137160" cy="2054431"/>
                <a:chOff x="938151" y="3063835"/>
                <a:chExt cx="137160" cy="2054431"/>
              </a:xfrm>
            </p:grpSpPr>
            <p:sp>
              <p:nvSpPr>
                <p:cNvPr id="81" name="Rectangle 3"/>
                <p:cNvSpPr>
                  <a:spLocks noChangeArrowheads="1"/>
                </p:cNvSpPr>
                <p:nvPr/>
              </p:nvSpPr>
              <p:spPr bwMode="auto">
                <a:xfrm>
                  <a:off x="937901" y="3063835"/>
                  <a:ext cx="130234" cy="2054385"/>
                </a:xfrm>
                <a:prstGeom prst="rect">
                  <a:avLst/>
                </a:prstGeom>
                <a:solidFill>
                  <a:srgbClr val="FFCCCC"/>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endParaRPr>
                </a:p>
              </p:txBody>
            </p:sp>
            <p:grpSp>
              <p:nvGrpSpPr>
                <p:cNvPr id="167973" name="Group 17"/>
                <p:cNvGrpSpPr>
                  <a:grpSpLocks/>
                </p:cNvGrpSpPr>
                <p:nvPr/>
              </p:nvGrpSpPr>
              <p:grpSpPr bwMode="auto">
                <a:xfrm>
                  <a:off x="961011" y="3215047"/>
                  <a:ext cx="91440" cy="1752007"/>
                  <a:chOff x="961011" y="3213758"/>
                  <a:chExt cx="91440" cy="1752007"/>
                </a:xfrm>
              </p:grpSpPr>
              <p:grpSp>
                <p:nvGrpSpPr>
                  <p:cNvPr id="167974" name="Group 7"/>
                  <p:cNvGrpSpPr>
                    <a:grpSpLocks/>
                  </p:cNvGrpSpPr>
                  <p:nvPr/>
                </p:nvGrpSpPr>
                <p:grpSpPr bwMode="auto">
                  <a:xfrm>
                    <a:off x="961011" y="3767280"/>
                    <a:ext cx="91440" cy="91440"/>
                    <a:chOff x="3043509" y="4438896"/>
                    <a:chExt cx="91440" cy="91440"/>
                  </a:xfrm>
                </p:grpSpPr>
                <p:cxnSp>
                  <p:nvCxnSpPr>
                    <p:cNvPr id="93" name="Straight Connector 92"/>
                    <p:cNvCxnSpPr/>
                    <p:nvPr/>
                  </p:nvCxnSpPr>
                  <p:spPr>
                    <a:xfrm rot="16200000" flipH="1">
                      <a:off x="3043445" y="4484314"/>
                      <a:ext cx="9049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2996576" y="4485109"/>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7975" name="Group 8"/>
                  <p:cNvGrpSpPr>
                    <a:grpSpLocks/>
                  </p:cNvGrpSpPr>
                  <p:nvPr/>
                </p:nvGrpSpPr>
                <p:grpSpPr bwMode="auto">
                  <a:xfrm>
                    <a:off x="961011" y="3213758"/>
                    <a:ext cx="91440" cy="91440"/>
                    <a:chOff x="3043509" y="4438896"/>
                    <a:chExt cx="91440" cy="91440"/>
                  </a:xfrm>
                </p:grpSpPr>
                <p:cxnSp>
                  <p:nvCxnSpPr>
                    <p:cNvPr id="91" name="Straight Connector 90"/>
                    <p:cNvCxnSpPr/>
                    <p:nvPr/>
                  </p:nvCxnSpPr>
                  <p:spPr>
                    <a:xfrm rot="16200000" flipH="1">
                      <a:off x="3042651" y="4484550"/>
                      <a:ext cx="9208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10"/>
                    <p:cNvCxnSpPr/>
                    <p:nvPr/>
                  </p:nvCxnSpPr>
                  <p:spPr>
                    <a:xfrm flipH="1">
                      <a:off x="2996576" y="4484549"/>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7976" name="Group 11"/>
                  <p:cNvGrpSpPr>
                    <a:grpSpLocks/>
                  </p:cNvGrpSpPr>
                  <p:nvPr/>
                </p:nvGrpSpPr>
                <p:grpSpPr bwMode="auto">
                  <a:xfrm>
                    <a:off x="961011" y="4320802"/>
                    <a:ext cx="91440" cy="91440"/>
                    <a:chOff x="3043509" y="4438896"/>
                    <a:chExt cx="91440" cy="91440"/>
                  </a:xfrm>
                </p:grpSpPr>
                <p:cxnSp>
                  <p:nvCxnSpPr>
                    <p:cNvPr id="89" name="Straight Connector 88"/>
                    <p:cNvCxnSpPr/>
                    <p:nvPr/>
                  </p:nvCxnSpPr>
                  <p:spPr>
                    <a:xfrm rot="16200000" flipH="1">
                      <a:off x="3043445" y="4484874"/>
                      <a:ext cx="904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2996576" y="4485667"/>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7977" name="Group 14"/>
                  <p:cNvGrpSpPr>
                    <a:grpSpLocks/>
                  </p:cNvGrpSpPr>
                  <p:nvPr/>
                </p:nvGrpSpPr>
                <p:grpSpPr bwMode="auto">
                  <a:xfrm>
                    <a:off x="961011" y="4874325"/>
                    <a:ext cx="91440" cy="91440"/>
                    <a:chOff x="3043509" y="4438896"/>
                    <a:chExt cx="91440" cy="91440"/>
                  </a:xfrm>
                </p:grpSpPr>
                <p:cxnSp>
                  <p:nvCxnSpPr>
                    <p:cNvPr id="87" name="Straight Connector 86"/>
                    <p:cNvCxnSpPr/>
                    <p:nvPr/>
                  </p:nvCxnSpPr>
                  <p:spPr>
                    <a:xfrm rot="16200000" flipH="1">
                      <a:off x="3042651" y="4484638"/>
                      <a:ext cx="9208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996576" y="4484637"/>
                      <a:ext cx="1381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67962" name="Group 34"/>
              <p:cNvGrpSpPr>
                <a:grpSpLocks/>
              </p:cNvGrpSpPr>
              <p:nvPr/>
            </p:nvGrpSpPr>
            <p:grpSpPr bwMode="auto">
              <a:xfrm>
                <a:off x="1518062" y="2891643"/>
                <a:ext cx="137160" cy="2054431"/>
                <a:chOff x="2598717" y="3121233"/>
                <a:chExt cx="137160" cy="2054431"/>
              </a:xfrm>
            </p:grpSpPr>
            <p:sp>
              <p:nvSpPr>
                <p:cNvPr id="76" name="Rectangle 75"/>
                <p:cNvSpPr>
                  <a:spLocks noChangeArrowheads="1"/>
                </p:cNvSpPr>
                <p:nvPr/>
              </p:nvSpPr>
              <p:spPr bwMode="auto">
                <a:xfrm>
                  <a:off x="2598906" y="3121233"/>
                  <a:ext cx="136587" cy="2054385"/>
                </a:xfrm>
                <a:prstGeom prst="rect">
                  <a:avLst/>
                </a:prstGeom>
                <a:solidFill>
                  <a:srgbClr val="CCECFF"/>
                </a:solidFill>
                <a:ln w="9525">
                  <a:solidFill>
                    <a:srgbClr val="0000FF"/>
                  </a:solidFill>
                  <a:miter lim="800000"/>
                  <a:headEnd/>
                  <a:tailEnd/>
                </a:ln>
                <a:effectLst>
                  <a:outerShdw blurRad="635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endParaRPr>
                </a:p>
              </p:txBody>
            </p:sp>
            <p:cxnSp>
              <p:nvCxnSpPr>
                <p:cNvPr id="77" name="Straight Connector 6"/>
                <p:cNvCxnSpPr/>
                <p:nvPr/>
              </p:nvCxnSpPr>
              <p:spPr>
                <a:xfrm flipH="1">
                  <a:off x="2621141" y="3872179"/>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621141" y="3318098"/>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2621141" y="4424673"/>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2621141" y="4978753"/>
                  <a:ext cx="92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Arrow Connector 71"/>
              <p:cNvCxnSpPr/>
              <p:nvPr/>
            </p:nvCxnSpPr>
            <p:spPr>
              <a:xfrm>
                <a:off x="909966" y="3086921"/>
                <a:ext cx="592403" cy="1587"/>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909966" y="3655290"/>
                <a:ext cx="592403" cy="1587"/>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909966" y="4199845"/>
                <a:ext cx="592403" cy="158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909966" y="4744400"/>
                <a:ext cx="592403" cy="1587"/>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56" name="Straight Connector 55"/>
            <p:cNvCxnSpPr/>
            <p:nvPr/>
          </p:nvCxnSpPr>
          <p:spPr>
            <a:xfrm rot="10800000">
              <a:off x="593766" y="4132592"/>
              <a:ext cx="177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1708692" y="4132592"/>
              <a:ext cx="177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noChangeShapeType="1"/>
            </p:cNvCxnSpPr>
            <p:nvPr/>
          </p:nvCxnSpPr>
          <p:spPr bwMode="auto">
            <a:xfrm rot="5400000">
              <a:off x="-82558" y="4813682"/>
              <a:ext cx="1371707"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61" name="Straight Connector 60"/>
            <p:cNvCxnSpPr>
              <a:cxnSpLocks noChangeShapeType="1"/>
            </p:cNvCxnSpPr>
            <p:nvPr/>
          </p:nvCxnSpPr>
          <p:spPr bwMode="auto">
            <a:xfrm rot="5400000">
              <a:off x="1189602" y="4813682"/>
              <a:ext cx="1371707"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62" name="Straight Connector 61"/>
            <p:cNvCxnSpPr/>
            <p:nvPr/>
          </p:nvCxnSpPr>
          <p:spPr>
            <a:xfrm rot="10800000" flipV="1">
              <a:off x="593766" y="5499536"/>
              <a:ext cx="4748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1440284" y="5499536"/>
              <a:ext cx="4462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7942" name="TextBox 94"/>
          <p:cNvSpPr txBox="1">
            <a:spLocks noChangeArrowheads="1"/>
          </p:cNvSpPr>
          <p:nvPr/>
        </p:nvSpPr>
        <p:spPr bwMode="auto">
          <a:xfrm>
            <a:off x="8494713" y="2668588"/>
            <a:ext cx="56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sp>
        <p:nvSpPr>
          <p:cNvPr id="167943" name="TextBox 95"/>
          <p:cNvSpPr txBox="1">
            <a:spLocks noChangeArrowheads="1"/>
          </p:cNvSpPr>
          <p:nvPr/>
        </p:nvSpPr>
        <p:spPr bwMode="auto">
          <a:xfrm>
            <a:off x="9264650" y="2668588"/>
            <a:ext cx="56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grpSp>
        <p:nvGrpSpPr>
          <p:cNvPr id="167944" name="Group 96"/>
          <p:cNvGrpSpPr>
            <a:grpSpLocks/>
          </p:cNvGrpSpPr>
          <p:nvPr/>
        </p:nvGrpSpPr>
        <p:grpSpPr bwMode="auto">
          <a:xfrm>
            <a:off x="9001125" y="3403600"/>
            <a:ext cx="336550" cy="396875"/>
            <a:chOff x="1076698" y="3676283"/>
            <a:chExt cx="336466" cy="396935"/>
          </a:xfrm>
        </p:grpSpPr>
        <p:sp>
          <p:nvSpPr>
            <p:cNvPr id="167951" name="TextBox 97"/>
            <p:cNvSpPr txBox="1">
              <a:spLocks noChangeArrowheads="1"/>
            </p:cNvSpPr>
            <p:nvPr/>
          </p:nvSpPr>
          <p:spPr bwMode="auto">
            <a:xfrm>
              <a:off x="1076698" y="3676283"/>
              <a:ext cx="336466" cy="39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a:t>
              </a:r>
            </a:p>
          </p:txBody>
        </p:sp>
        <p:cxnSp>
          <p:nvCxnSpPr>
            <p:cNvPr id="99" name="Straight Arrow Connector 98"/>
            <p:cNvCxnSpPr/>
            <p:nvPr/>
          </p:nvCxnSpPr>
          <p:spPr>
            <a:xfrm flipV="1">
              <a:off x="1152879" y="3681047"/>
              <a:ext cx="184104"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67945" name="TextBox 99"/>
          <p:cNvSpPr txBox="1">
            <a:spLocks noChangeArrowheads="1"/>
          </p:cNvSpPr>
          <p:nvPr/>
        </p:nvSpPr>
        <p:spPr bwMode="auto">
          <a:xfrm>
            <a:off x="8964613" y="51323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V</a:t>
            </a:r>
          </a:p>
        </p:txBody>
      </p:sp>
      <p:graphicFrame>
        <p:nvGraphicFramePr>
          <p:cNvPr id="37893" name="Object 5"/>
          <p:cNvGraphicFramePr>
            <a:graphicFrameLocks noChangeAspect="1"/>
          </p:cNvGraphicFramePr>
          <p:nvPr/>
        </p:nvGraphicFramePr>
        <p:xfrm>
          <a:off x="1900238" y="4556125"/>
          <a:ext cx="3138487" cy="1185863"/>
        </p:xfrm>
        <a:graphic>
          <a:graphicData uri="http://schemas.openxmlformats.org/presentationml/2006/ole">
            <mc:AlternateContent xmlns:mc="http://schemas.openxmlformats.org/markup-compatibility/2006">
              <mc:Choice xmlns:v="urn:schemas-microsoft-com:vml" Requires="v">
                <p:oleObj spid="_x0000_s2064" name="Equation" r:id="rId5" imgW="1346200" imgH="508000" progId="Equation.DSMT4">
                  <p:embed/>
                </p:oleObj>
              </mc:Choice>
              <mc:Fallback>
                <p:oleObj name="Equation" r:id="rId5" imgW="1346200" imgH="508000" progId="Equation.DSMT4">
                  <p:embed/>
                  <p:pic>
                    <p:nvPicPr>
                      <p:cNvPr id="378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238" y="4556125"/>
                        <a:ext cx="3138487"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6" name="Object 4"/>
          <p:cNvGraphicFramePr>
            <a:graphicFrameLocks noChangeAspect="1"/>
          </p:cNvGraphicFramePr>
          <p:nvPr/>
        </p:nvGraphicFramePr>
        <p:xfrm>
          <a:off x="1928813" y="5702300"/>
          <a:ext cx="2871787" cy="774700"/>
        </p:xfrm>
        <a:graphic>
          <a:graphicData uri="http://schemas.openxmlformats.org/presentationml/2006/ole">
            <mc:AlternateContent xmlns:mc="http://schemas.openxmlformats.org/markup-compatibility/2006">
              <mc:Choice xmlns:v="urn:schemas-microsoft-com:vml" Requires="v">
                <p:oleObj spid="_x0000_s2065" name="Equation" r:id="rId7" imgW="1270000" imgH="342900" progId="Equation.DSMT4">
                  <p:embed/>
                </p:oleObj>
              </mc:Choice>
              <mc:Fallback>
                <p:oleObj name="Equation" r:id="rId7" imgW="1270000" imgH="342900" progId="Equation.DSMT4">
                  <p:embed/>
                  <p:pic>
                    <p:nvPicPr>
                      <p:cNvPr id="3891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8813" y="5702300"/>
                        <a:ext cx="28717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Box 47"/>
          <p:cNvSpPr txBox="1">
            <a:spLocks noChangeArrowheads="1"/>
          </p:cNvSpPr>
          <p:nvPr/>
        </p:nvSpPr>
        <p:spPr bwMode="auto">
          <a:xfrm>
            <a:off x="5197475" y="4962525"/>
            <a:ext cx="309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a:t>
            </a: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C and Q decrease</a:t>
            </a:r>
          </a:p>
        </p:txBody>
      </p:sp>
      <p:sp>
        <p:nvSpPr>
          <p:cNvPr id="49" name="TextBox 48"/>
          <p:cNvSpPr txBox="1">
            <a:spLocks noChangeArrowheads="1"/>
          </p:cNvSpPr>
          <p:nvPr/>
        </p:nvSpPr>
        <p:spPr bwMode="auto">
          <a:xfrm>
            <a:off x="5197475" y="5826125"/>
            <a:ext cx="328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a:t>
            </a: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Q and E decrease</a:t>
            </a:r>
          </a:p>
        </p:txBody>
      </p:sp>
      <p:sp>
        <p:nvSpPr>
          <p:cNvPr id="50" name="Oval 49"/>
          <p:cNvSpPr>
            <a:spLocks noChangeArrowheads="1"/>
          </p:cNvSpPr>
          <p:nvPr/>
        </p:nvSpPr>
        <p:spPr bwMode="auto">
          <a:xfrm>
            <a:off x="1855788" y="3906838"/>
            <a:ext cx="5522912" cy="654050"/>
          </a:xfrm>
          <a:prstGeom prst="ellipse">
            <a:avLst/>
          </a:prstGeom>
          <a:noFill/>
          <a:ln w="38100">
            <a:solidFill>
              <a:srgbClr val="FF0000"/>
            </a:solidFill>
            <a:round/>
            <a:headEnd/>
            <a:tailEnd/>
          </a:ln>
          <a:effectLst>
            <a:outerShdw blurRad="63500" dist="23000" dir="5400000" rotWithShape="0">
              <a:srgbClr val="000000">
                <a:alpha val="34998"/>
              </a:srgbClr>
            </a:outerShdw>
          </a:effectLst>
          <a:extLst>
            <a:ext uri="{909E8E84-426E-40dd-AFC4-6F175D3DCCD1}"/>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endParaRPr>
          </a:p>
        </p:txBody>
      </p:sp>
    </p:spTree>
    <p:extLst>
      <p:ext uri="{BB962C8B-B14F-4D97-AF65-F5344CB8AC3E}">
        <p14:creationId xmlns:p14="http://schemas.microsoft.com/office/powerpoint/2010/main" val="2786644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500"/>
                                        <p:tgtEl>
                                          <p:spTgt spid="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additive="base">
                                        <p:cTn id="12" dur="500" fill="hold"/>
                                        <p:tgtEl>
                                          <p:spTgt spid="37893"/>
                                        </p:tgtEl>
                                        <p:attrNameLst>
                                          <p:attrName>ppt_x</p:attrName>
                                        </p:attrNameLst>
                                      </p:cBhvr>
                                      <p:tavLst>
                                        <p:tav tm="0">
                                          <p:val>
                                            <p:strVal val="0-#ppt_w/2"/>
                                          </p:val>
                                        </p:tav>
                                        <p:tav tm="100000">
                                          <p:val>
                                            <p:strVal val="#ppt_x"/>
                                          </p:val>
                                        </p:tav>
                                      </p:tavLst>
                                    </p:anim>
                                    <p:anim calcmode="lin" valueType="num">
                                      <p:cBhvr additive="base">
                                        <p:cTn id="13"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8916"/>
                                        </p:tgtEl>
                                        <p:attrNameLst>
                                          <p:attrName>style.visibility</p:attrName>
                                        </p:attrNameLst>
                                      </p:cBhvr>
                                      <p:to>
                                        <p:strVal val="visible"/>
                                      </p:to>
                                    </p:set>
                                    <p:anim calcmode="lin" valueType="num">
                                      <p:cBhvr additive="base">
                                        <p:cTn id="24" dur="500" fill="hold"/>
                                        <p:tgtEl>
                                          <p:spTgt spid="38916"/>
                                        </p:tgtEl>
                                        <p:attrNameLst>
                                          <p:attrName>ppt_x</p:attrName>
                                        </p:attrNameLst>
                                      </p:cBhvr>
                                      <p:tavLst>
                                        <p:tav tm="0">
                                          <p:val>
                                            <p:strVal val="0-#ppt_w/2"/>
                                          </p:val>
                                        </p:tav>
                                        <p:tav tm="100000">
                                          <p:val>
                                            <p:strVal val="#ppt_x"/>
                                          </p:val>
                                        </p:tav>
                                      </p:tavLst>
                                    </p:anim>
                                    <p:anim calcmode="lin" valueType="num">
                                      <p:cBhvr additive="base">
                                        <p:cTn id="25"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0-#ppt_w/2"/>
                                          </p:val>
                                        </p:tav>
                                        <p:tav tm="100000">
                                          <p:val>
                                            <p:strVal val="#ppt_x"/>
                                          </p:val>
                                        </p:tav>
                                      </p:tavLst>
                                    </p:anim>
                                    <p:anim calcmode="lin" valueType="num">
                                      <p:cBhvr additive="base">
                                        <p:cTn id="31"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en-US" altLang="en-US" dirty="0">
                <a:ea typeface="ＭＳ Ｐゴシック" pitchFamily="34" charset="-128"/>
                <a:cs typeface="+mj-cs"/>
              </a:rPr>
              <a:t>24-2 Determination of Capacitance</a:t>
            </a:r>
          </a:p>
        </p:txBody>
      </p:sp>
      <p:sp>
        <p:nvSpPr>
          <p:cNvPr id="169987" name="Text Box 3"/>
          <p:cNvSpPr txBox="1">
            <a:spLocks noChangeArrowheads="1"/>
          </p:cNvSpPr>
          <p:nvPr/>
        </p:nvSpPr>
        <p:spPr bwMode="auto">
          <a:xfrm>
            <a:off x="1981200" y="1784350"/>
            <a:ext cx="8142288"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24-1: Capacitor calculations.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Calculate the capacitance of a parallel-plate capacitor whose plates are 20 cm × 3.0 cm and are separated by a 1.0-mm air gap. (b) What is the charge on each plate if a 12-V battery is connected across the two plates? (c) What is the electric field between the plates? (d) Estimate the area of the plates needed to achieve a capacitance of 1 F, given the same air gap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Tree>
    <p:extLst>
      <p:ext uri="{BB962C8B-B14F-4D97-AF65-F5344CB8AC3E}">
        <p14:creationId xmlns:p14="http://schemas.microsoft.com/office/powerpoint/2010/main" val="67955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800100" y="1968500"/>
            <a:ext cx="57245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Capacitors in parallel have the same voltage across each one. The equivalent capacitor is one that stores the same charge when connected to the same battery:</a:t>
            </a:r>
          </a:p>
        </p:txBody>
      </p:sp>
      <p:sp>
        <p:nvSpPr>
          <p:cNvPr id="56323" name="Rectangle 5"/>
          <p:cNvSpPr>
            <a:spLocks noGrp="1" noChangeArrowheads="1"/>
          </p:cNvSpPr>
          <p:nvPr>
            <p:ph type="title"/>
          </p:nvPr>
        </p:nvSpPr>
        <p:spPr>
          <a:xfrm>
            <a:off x="1524000" y="0"/>
            <a:ext cx="9144000" cy="1301750"/>
          </a:xfrm>
        </p:spPr>
        <p:txBody>
          <a:bodyPr/>
          <a:lstStyle/>
          <a:p>
            <a:pPr eaLnBrk="1" hangingPunct="1"/>
            <a:r>
              <a:rPr lang="en-US" altLang="en-US"/>
              <a:t>24-3 Capacitors in Series and Parallel</a:t>
            </a:r>
          </a:p>
        </p:txBody>
      </p:sp>
      <p:pic>
        <p:nvPicPr>
          <p:cNvPr id="56324" name="Picture 8" descr="Figure_24_09"/>
          <p:cNvPicPr>
            <a:picLocks noChangeAspect="1" noChangeArrowheads="1"/>
          </p:cNvPicPr>
          <p:nvPr/>
        </p:nvPicPr>
        <p:blipFill>
          <a:blip r:embed="rId3">
            <a:extLst>
              <a:ext uri="{28A0092B-C50C-407E-A947-70E740481C1C}">
                <a14:useLocalDpi xmlns:a14="http://schemas.microsoft.com/office/drawing/2010/main" val="0"/>
              </a:ext>
            </a:extLst>
          </a:blip>
          <a:srcRect b="2153"/>
          <a:stretch>
            <a:fillRect/>
          </a:stretch>
        </p:blipFill>
        <p:spPr bwMode="auto">
          <a:xfrm>
            <a:off x="6937375" y="1098550"/>
            <a:ext cx="3062288"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9" descr="24-3"/>
          <p:cNvPicPr>
            <a:picLocks noChangeAspect="1" noChangeArrowheads="1"/>
          </p:cNvPicPr>
          <p:nvPr/>
        </p:nvPicPr>
        <p:blipFill>
          <a:blip r:embed="rId4">
            <a:extLst>
              <a:ext uri="{28A0092B-C50C-407E-A947-70E740481C1C}">
                <a14:useLocalDpi xmlns:a14="http://schemas.microsoft.com/office/drawing/2010/main" val="0"/>
              </a:ext>
            </a:extLst>
          </a:blip>
          <a:srcRect l="16145" t="47327" r="10686"/>
          <a:stretch>
            <a:fillRect/>
          </a:stretch>
        </p:blipFill>
        <p:spPr bwMode="auto">
          <a:xfrm>
            <a:off x="1609725" y="5138738"/>
            <a:ext cx="943927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5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668338" y="1709738"/>
            <a:ext cx="111871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Capacitors in series have the same charge. In this case, the equivalent capacitor has the same charge across the total voltage drop. Note that the formula is for the inverse of the capacitance and not the capacitance itself!</a:t>
            </a:r>
          </a:p>
        </p:txBody>
      </p:sp>
      <p:sp>
        <p:nvSpPr>
          <p:cNvPr id="58371" name="Rectangle 5"/>
          <p:cNvSpPr>
            <a:spLocks noGrp="1" noChangeArrowheads="1"/>
          </p:cNvSpPr>
          <p:nvPr>
            <p:ph type="title"/>
          </p:nvPr>
        </p:nvSpPr>
        <p:spPr>
          <a:xfrm>
            <a:off x="1524000" y="0"/>
            <a:ext cx="9144000" cy="862013"/>
          </a:xfrm>
        </p:spPr>
        <p:txBody>
          <a:bodyPr/>
          <a:lstStyle/>
          <a:p>
            <a:pPr eaLnBrk="1" hangingPunct="1"/>
            <a:r>
              <a:rPr lang="en-US" altLang="en-US"/>
              <a:t>24-3 Capacitors in Series and Parallel</a:t>
            </a:r>
          </a:p>
        </p:txBody>
      </p:sp>
      <p:pic>
        <p:nvPicPr>
          <p:cNvPr id="58372" name="Picture 8" descr="Figure_24_10"/>
          <p:cNvPicPr>
            <a:picLocks noChangeAspect="1" noChangeArrowheads="1"/>
          </p:cNvPicPr>
          <p:nvPr/>
        </p:nvPicPr>
        <p:blipFill>
          <a:blip r:embed="rId3">
            <a:extLst>
              <a:ext uri="{28A0092B-C50C-407E-A947-70E740481C1C}">
                <a14:useLocalDpi xmlns:a14="http://schemas.microsoft.com/office/drawing/2010/main" val="0"/>
              </a:ext>
            </a:extLst>
          </a:blip>
          <a:srcRect b="2773"/>
          <a:stretch>
            <a:fillRect/>
          </a:stretch>
        </p:blipFill>
        <p:spPr bwMode="auto">
          <a:xfrm>
            <a:off x="8439150" y="4141788"/>
            <a:ext cx="341630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descr="24-4"/>
          <p:cNvPicPr>
            <a:picLocks noChangeAspect="1" noChangeArrowheads="1"/>
          </p:cNvPicPr>
          <p:nvPr/>
        </p:nvPicPr>
        <p:blipFill>
          <a:blip r:embed="rId4">
            <a:extLst>
              <a:ext uri="{28A0092B-C50C-407E-A947-70E740481C1C}">
                <a14:useLocalDpi xmlns:a14="http://schemas.microsoft.com/office/drawing/2010/main" val="0"/>
              </a:ext>
            </a:extLst>
          </a:blip>
          <a:srcRect l="14894" t="51988" r="9795"/>
          <a:stretch>
            <a:fillRect/>
          </a:stretch>
        </p:blipFill>
        <p:spPr bwMode="auto">
          <a:xfrm>
            <a:off x="801688" y="3698875"/>
            <a:ext cx="70707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88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463675" y="0"/>
            <a:ext cx="9031288" cy="896938"/>
          </a:xfrm>
        </p:spPr>
        <p:txBody>
          <a:bodyPr/>
          <a:lstStyle/>
          <a:p>
            <a:pPr eaLnBrk="1" hangingPunct="1"/>
            <a:r>
              <a:rPr lang="en-US" altLang="en-US" sz="3600"/>
              <a:t>24-3 Capacitors in Series and Parallel</a:t>
            </a:r>
          </a:p>
        </p:txBody>
      </p:sp>
      <p:sp>
        <p:nvSpPr>
          <p:cNvPr id="60419" name="Text Box 5"/>
          <p:cNvSpPr txBox="1">
            <a:spLocks noChangeArrowheads="1"/>
          </p:cNvSpPr>
          <p:nvPr/>
        </p:nvSpPr>
        <p:spPr bwMode="auto">
          <a:xfrm>
            <a:off x="2009775" y="1031875"/>
            <a:ext cx="84851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Example 24-5: Equivalent capacitance.</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Determine the capacitance of a single capacitor that will have the same effect as the combination shown.Take C</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t>
            </a:r>
          </a:p>
        </p:txBody>
      </p:sp>
      <p:pic>
        <p:nvPicPr>
          <p:cNvPr id="60420" name="Picture 7" descr="Figure_24_11a"/>
          <p:cNvPicPr>
            <a:picLocks noChangeAspect="1" noChangeArrowheads="1"/>
          </p:cNvPicPr>
          <p:nvPr/>
        </p:nvPicPr>
        <p:blipFill>
          <a:blip r:embed="rId3">
            <a:extLst>
              <a:ext uri="{28A0092B-C50C-407E-A947-70E740481C1C}">
                <a14:useLocalDpi xmlns:a14="http://schemas.microsoft.com/office/drawing/2010/main" val="0"/>
              </a:ext>
            </a:extLst>
          </a:blip>
          <a:srcRect b="12135"/>
          <a:stretch>
            <a:fillRect/>
          </a:stretch>
        </p:blipFill>
        <p:spPr bwMode="auto">
          <a:xfrm>
            <a:off x="3621088" y="3046413"/>
            <a:ext cx="497681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5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7" descr="Figure_24_01"/>
          <p:cNvPicPr>
            <a:picLocks noChangeAspect="1" noChangeArrowheads="1"/>
          </p:cNvPicPr>
          <p:nvPr/>
        </p:nvPicPr>
        <p:blipFill>
          <a:blip r:embed="rId3">
            <a:extLst>
              <a:ext uri="{28A0092B-C50C-407E-A947-70E740481C1C}">
                <a14:useLocalDpi xmlns:a14="http://schemas.microsoft.com/office/drawing/2010/main" val="0"/>
              </a:ext>
            </a:extLst>
          </a:blip>
          <a:srcRect b="3761"/>
          <a:stretch>
            <a:fillRect/>
          </a:stretch>
        </p:blipFill>
        <p:spPr bwMode="auto">
          <a:xfrm>
            <a:off x="3448050" y="2959100"/>
            <a:ext cx="55292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 Box 3"/>
          <p:cNvSpPr txBox="1">
            <a:spLocks noChangeArrowheads="1"/>
          </p:cNvSpPr>
          <p:nvPr/>
        </p:nvSpPr>
        <p:spPr bwMode="auto">
          <a:xfrm>
            <a:off x="706438" y="1574800"/>
            <a:ext cx="103489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capacitor consists of two conductors that are close but not touching. A capacitor has the ability to store electric charge.</a:t>
            </a:r>
          </a:p>
        </p:txBody>
      </p:sp>
      <p:sp>
        <p:nvSpPr>
          <p:cNvPr id="153604" name="Rectangle 5"/>
          <p:cNvSpPr>
            <a:spLocks noGrp="1" noChangeArrowheads="1"/>
          </p:cNvSpPr>
          <p:nvPr>
            <p:ph type="title"/>
          </p:nvPr>
        </p:nvSpPr>
        <p:spPr>
          <a:xfrm>
            <a:off x="1981200" y="0"/>
            <a:ext cx="8229600" cy="949325"/>
          </a:xfrm>
        </p:spPr>
        <p:txBody>
          <a:bodyPr/>
          <a:lstStyle/>
          <a:p>
            <a:pPr eaLnBrk="1" hangingPunct="1"/>
            <a:r>
              <a:rPr lang="en-US" altLang="en-US"/>
              <a:t>	</a:t>
            </a:r>
            <a:r>
              <a:rPr lang="en-US" altLang="en-US" b="1">
                <a:solidFill>
                  <a:schemeClr val="accent2"/>
                </a:solidFill>
              </a:rPr>
              <a:t>24-1 Capacitors</a:t>
            </a:r>
          </a:p>
        </p:txBody>
      </p:sp>
      <p:sp>
        <p:nvSpPr>
          <p:cNvPr id="153605" name="Rectangle 8"/>
          <p:cNvSpPr>
            <a:spLocks noChangeArrowheads="1"/>
          </p:cNvSpPr>
          <p:nvPr/>
        </p:nvSpPr>
        <p:spPr bwMode="auto">
          <a:xfrm>
            <a:off x="3263900" y="6299200"/>
            <a:ext cx="3683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3606" name="Rectangle 9"/>
          <p:cNvSpPr>
            <a:spLocks noChangeArrowheads="1"/>
          </p:cNvSpPr>
          <p:nvPr/>
        </p:nvSpPr>
        <p:spPr bwMode="auto">
          <a:xfrm>
            <a:off x="7467600" y="6273800"/>
            <a:ext cx="482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7424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3"/>
          <p:cNvSpPr txBox="1">
            <a:spLocks noChangeArrowheads="1"/>
          </p:cNvSpPr>
          <p:nvPr/>
        </p:nvSpPr>
        <p:spPr bwMode="auto">
          <a:xfrm>
            <a:off x="574675" y="1565275"/>
            <a:ext cx="1132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Parallel-plate capacitor connected to battery. (b) is a circuit diagram.</a:t>
            </a:r>
          </a:p>
        </p:txBody>
      </p:sp>
      <p:sp>
        <p:nvSpPr>
          <p:cNvPr id="155651" name="Rectangle 5"/>
          <p:cNvSpPr>
            <a:spLocks noGrp="1" noChangeArrowheads="1"/>
          </p:cNvSpPr>
          <p:nvPr>
            <p:ph type="title"/>
          </p:nvPr>
        </p:nvSpPr>
        <p:spPr>
          <a:xfrm>
            <a:off x="1981200" y="0"/>
            <a:ext cx="8229600" cy="1143000"/>
          </a:xfrm>
        </p:spPr>
        <p:txBody>
          <a:bodyPr/>
          <a:lstStyle/>
          <a:p>
            <a:pPr eaLnBrk="1" hangingPunct="1"/>
            <a:r>
              <a:rPr lang="en-US" altLang="en-US"/>
              <a:t>	</a:t>
            </a:r>
            <a:r>
              <a:rPr lang="en-US" altLang="en-US" b="1">
                <a:solidFill>
                  <a:schemeClr val="accent2"/>
                </a:solidFill>
              </a:rPr>
              <a:t>24-1 Capacitors</a:t>
            </a:r>
          </a:p>
        </p:txBody>
      </p:sp>
      <p:pic>
        <p:nvPicPr>
          <p:cNvPr id="155652" name="Picture 7" descr="Figure_24_02"/>
          <p:cNvPicPr>
            <a:picLocks noChangeAspect="1" noChangeArrowheads="1"/>
          </p:cNvPicPr>
          <p:nvPr/>
        </p:nvPicPr>
        <p:blipFill>
          <a:blip r:embed="rId3">
            <a:extLst>
              <a:ext uri="{28A0092B-C50C-407E-A947-70E740481C1C}">
                <a14:useLocalDpi xmlns:a14="http://schemas.microsoft.com/office/drawing/2010/main" val="0"/>
              </a:ext>
            </a:extLst>
          </a:blip>
          <a:srcRect b="3040"/>
          <a:stretch>
            <a:fillRect/>
          </a:stretch>
        </p:blipFill>
        <p:spPr bwMode="auto">
          <a:xfrm>
            <a:off x="3117850" y="2192338"/>
            <a:ext cx="558641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91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3"/>
          <p:cNvSpPr txBox="1">
            <a:spLocks noChangeArrowheads="1"/>
          </p:cNvSpPr>
          <p:nvPr/>
        </p:nvSpPr>
        <p:spPr bwMode="auto">
          <a:xfrm>
            <a:off x="1717675" y="1581150"/>
            <a:ext cx="89646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When a capacitor is connected to a battery, the charge on its plates is proportional to the voltage:</a:t>
            </a:r>
          </a:p>
        </p:txBody>
      </p:sp>
      <p:sp>
        <p:nvSpPr>
          <p:cNvPr id="157699" name="Text Box 6"/>
          <p:cNvSpPr txBox="1">
            <a:spLocks noChangeArrowheads="1"/>
          </p:cNvSpPr>
          <p:nvPr/>
        </p:nvSpPr>
        <p:spPr bwMode="auto">
          <a:xfrm>
            <a:off x="1612899" y="3954463"/>
            <a:ext cx="92172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quantity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C is called the capacitance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Unit of capacitance: the farad (F):</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 F = 1 C/V.</a:t>
            </a:r>
          </a:p>
        </p:txBody>
      </p:sp>
      <p:sp>
        <p:nvSpPr>
          <p:cNvPr id="157700" name="Rectangle 7"/>
          <p:cNvSpPr>
            <a:spLocks noGrp="1" noChangeArrowheads="1"/>
          </p:cNvSpPr>
          <p:nvPr>
            <p:ph type="title"/>
          </p:nvPr>
        </p:nvSpPr>
        <p:spPr>
          <a:xfrm>
            <a:off x="1963738" y="47625"/>
            <a:ext cx="8229600" cy="1143000"/>
          </a:xfrm>
        </p:spPr>
        <p:txBody>
          <a:bodyPr/>
          <a:lstStyle/>
          <a:p>
            <a:pPr eaLnBrk="1" hangingPunct="1"/>
            <a:r>
              <a:rPr lang="en-US" altLang="en-US"/>
              <a:t>	</a:t>
            </a:r>
            <a:r>
              <a:rPr lang="en-US" altLang="en-US" b="1">
                <a:solidFill>
                  <a:schemeClr val="accent2"/>
                </a:solidFill>
              </a:rPr>
              <a:t>24-1 Capacitors</a:t>
            </a:r>
          </a:p>
        </p:txBody>
      </p:sp>
      <p:pic>
        <p:nvPicPr>
          <p:cNvPr id="157701" name="Picture 9" descr="24-1"/>
          <p:cNvPicPr>
            <a:picLocks noChangeAspect="1" noChangeArrowheads="1"/>
          </p:cNvPicPr>
          <p:nvPr/>
        </p:nvPicPr>
        <p:blipFill>
          <a:blip r:embed="rId2">
            <a:extLst>
              <a:ext uri="{28A0092B-C50C-407E-A947-70E740481C1C}">
                <a14:useLocalDpi xmlns:a14="http://schemas.microsoft.com/office/drawing/2010/main" val="0"/>
              </a:ext>
            </a:extLst>
          </a:blip>
          <a:srcRect r="78949"/>
          <a:stretch>
            <a:fillRect/>
          </a:stretch>
        </p:blipFill>
        <p:spPr bwMode="auto">
          <a:xfrm>
            <a:off x="5018088" y="2684463"/>
            <a:ext cx="2159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16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altLang="en-US"/>
              <a:t>Problem 5</a:t>
            </a:r>
          </a:p>
        </p:txBody>
      </p:sp>
      <p:sp>
        <p:nvSpPr>
          <p:cNvPr id="158723" name="Rectangle 2"/>
          <p:cNvSpPr>
            <a:spLocks noChangeArrowheads="1"/>
          </p:cNvSpPr>
          <p:nvPr/>
        </p:nvSpPr>
        <p:spPr bwMode="auto">
          <a:xfrm>
            <a:off x="1143000" y="2136775"/>
            <a:ext cx="97504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5.	(II) A  7.7µF capacitor is charged by a 125-V battery (Fig. 24–20a) and then is disconnected from the battery. When this capacitor (C</a:t>
            </a:r>
            <a:r>
              <a:rPr kumimoji="0" lang="en-US" altLang="en-US" sz="24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then connected (Fig. 24–20b) to a second (initially uncharged) capacitor,   the final voltage on each capacitor is 15V. What is the value of C</a:t>
            </a:r>
            <a:r>
              <a:rPr kumimoji="0" lang="en-US" altLang="en-US" sz="24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 </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[Hint: Charge is conserved.]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pic>
        <p:nvPicPr>
          <p:cNvPr id="158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0"/>
            <a:ext cx="396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36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altLang="en-US" b="1">
                <a:solidFill>
                  <a:schemeClr val="accent2"/>
                </a:solidFill>
              </a:rPr>
              <a:t>Problem 7</a:t>
            </a:r>
          </a:p>
        </p:txBody>
      </p:sp>
      <p:sp>
        <p:nvSpPr>
          <p:cNvPr id="159747" name="Rectangle 2"/>
          <p:cNvSpPr>
            <a:spLocks noChangeArrowheads="1"/>
          </p:cNvSpPr>
          <p:nvPr/>
        </p:nvSpPr>
        <p:spPr bwMode="auto">
          <a:xfrm>
            <a:off x="704850" y="2205038"/>
            <a:ext cx="9275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36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7.</a:t>
            </a:r>
            <a:r>
              <a:rPr kumimoji="0" lang="en-US" altLang="en-US" sz="1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36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(II) It takes 15 J of energy to move a 0.20-mC charge from one plate of a  15µF capacitor to the other. How much charge is on each plate?</a:t>
            </a:r>
          </a:p>
        </p:txBody>
      </p:sp>
    </p:spTree>
    <p:extLst>
      <p:ext uri="{BB962C8B-B14F-4D97-AF65-F5344CB8AC3E}">
        <p14:creationId xmlns:p14="http://schemas.microsoft.com/office/powerpoint/2010/main" val="115013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b="1">
                <a:solidFill>
                  <a:schemeClr val="accent2"/>
                </a:solidFill>
              </a:rPr>
              <a:t>Problem 17</a:t>
            </a:r>
          </a:p>
        </p:txBody>
      </p:sp>
      <p:sp>
        <p:nvSpPr>
          <p:cNvPr id="160771" name="Rectangle 2"/>
          <p:cNvSpPr>
            <a:spLocks noChangeArrowheads="1"/>
          </p:cNvSpPr>
          <p:nvPr/>
        </p:nvSpPr>
        <p:spPr bwMode="auto">
          <a:xfrm>
            <a:off x="1373188" y="2398713"/>
            <a:ext cx="93233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17.	(II) How strong is the electric field between the plates of a 0.80µF  air-gap capacitor if they are 2.0 mm apart and each has a charge of 92µC?</a:t>
            </a:r>
          </a:p>
        </p:txBody>
      </p:sp>
    </p:spTree>
    <p:extLst>
      <p:ext uri="{BB962C8B-B14F-4D97-AF65-F5344CB8AC3E}">
        <p14:creationId xmlns:p14="http://schemas.microsoft.com/office/powerpoint/2010/main" val="187316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6" descr="Figure_24_05"/>
          <p:cNvPicPr>
            <a:picLocks noChangeAspect="1" noChangeArrowheads="1"/>
          </p:cNvPicPr>
          <p:nvPr/>
        </p:nvPicPr>
        <p:blipFill>
          <a:blip r:embed="rId3">
            <a:extLst>
              <a:ext uri="{28A0092B-C50C-407E-A947-70E740481C1C}">
                <a14:useLocalDpi xmlns:a14="http://schemas.microsoft.com/office/drawing/2010/main" val="0"/>
              </a:ext>
            </a:extLst>
          </a:blip>
          <a:srcRect b="3456"/>
          <a:stretch>
            <a:fillRect/>
          </a:stretch>
        </p:blipFill>
        <p:spPr bwMode="auto">
          <a:xfrm>
            <a:off x="7273925" y="4213225"/>
            <a:ext cx="438626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Rectangle 2"/>
          <p:cNvSpPr>
            <a:spLocks noGrp="1" noChangeArrowheads="1"/>
          </p:cNvSpPr>
          <p:nvPr>
            <p:ph type="title"/>
          </p:nvPr>
        </p:nvSpPr>
        <p:spPr>
          <a:xfrm>
            <a:off x="1677988" y="0"/>
            <a:ext cx="8532812" cy="1143000"/>
          </a:xfrm>
        </p:spPr>
        <p:txBody>
          <a:bodyPr/>
          <a:lstStyle/>
          <a:p>
            <a:pPr eaLnBrk="1" hangingPunct="1"/>
            <a:r>
              <a:rPr lang="en-US" altLang="en-US"/>
              <a:t>24-2 Determination of Capacitance</a:t>
            </a:r>
          </a:p>
        </p:txBody>
      </p:sp>
      <p:sp>
        <p:nvSpPr>
          <p:cNvPr id="161796" name="Text Box 3"/>
          <p:cNvSpPr txBox="1">
            <a:spLocks noChangeArrowheads="1"/>
          </p:cNvSpPr>
          <p:nvPr/>
        </p:nvSpPr>
        <p:spPr bwMode="auto">
          <a:xfrm>
            <a:off x="436228" y="1641475"/>
            <a:ext cx="115287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Capacitors are now made with capacitances of 1 farad and more, but they are not parallel-plate capacitors. Instead, they are electrochemical capacitors with activated carbon, which acts as a capacitor on a very small scale. The capacitance of 0.1 g of activated carbon is about 1 farad.</a:t>
            </a:r>
          </a:p>
        </p:txBody>
      </p:sp>
      <p:sp>
        <p:nvSpPr>
          <p:cNvPr id="161797" name="Text Box 4"/>
          <p:cNvSpPr txBox="1">
            <a:spLocks noChangeArrowheads="1"/>
          </p:cNvSpPr>
          <p:nvPr/>
        </p:nvSpPr>
        <p:spPr bwMode="auto">
          <a:xfrm>
            <a:off x="755009" y="4383088"/>
            <a:ext cx="510050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Some computer keyboards use capacitors; depressing the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key changes the capacitance, which is detected in a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circuit.</a:t>
            </a:r>
          </a:p>
        </p:txBody>
      </p:sp>
    </p:spTree>
    <p:extLst>
      <p:ext uri="{BB962C8B-B14F-4D97-AF65-F5344CB8AC3E}">
        <p14:creationId xmlns:p14="http://schemas.microsoft.com/office/powerpoint/2010/main" val="378986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331913" y="-80963"/>
            <a:ext cx="8763000" cy="1143001"/>
          </a:xfrm>
        </p:spPr>
        <p:txBody>
          <a:bodyPr>
            <a:normAutofit fontScale="90000"/>
          </a:bodyPr>
          <a:lstStyle/>
          <a:p>
            <a:pPr eaLnBrk="1" hangingPunct="1">
              <a:defRPr/>
            </a:pPr>
            <a:r>
              <a:rPr lang="en-US" altLang="en-US" b="1" dirty="0">
                <a:solidFill>
                  <a:schemeClr val="accent2"/>
                </a:solidFill>
                <a:ea typeface="ＭＳ Ｐゴシック" pitchFamily="34" charset="-128"/>
                <a:cs typeface="+mj-cs"/>
              </a:rPr>
              <a:t>24-2 Determination of Capacitance</a:t>
            </a:r>
          </a:p>
        </p:txBody>
      </p:sp>
      <p:sp>
        <p:nvSpPr>
          <p:cNvPr id="43011" name="Text Box 6"/>
          <p:cNvSpPr txBox="1">
            <a:spLocks noRot="1" noChangeAspect="1" noMove="1" noResize="1" noEditPoints="1" noAdjustHandles="1" noChangeArrowheads="1" noChangeShapeType="1" noTextEdit="1"/>
          </p:cNvSpPr>
          <p:nvPr/>
        </p:nvSpPr>
        <p:spPr bwMode="auto">
          <a:xfrm>
            <a:off x="4689416" y="1748641"/>
            <a:ext cx="6807085" cy="3970318"/>
          </a:xfrm>
          <a:prstGeom prst="rect">
            <a:avLst/>
          </a:prstGeom>
          <a:blipFill>
            <a:blip r:embed="rId3"/>
            <a:stretch>
              <a:fillRect l="-1791" t="-1690" r="-2328" b="-3379"/>
            </a:stretch>
          </a:blip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alibri" panose="020F0502020204030204" pitchFamily="34" charset="0"/>
                <a:ea typeface="ＭＳ Ｐゴシック"/>
              </a:rPr>
              <a:t> </a:t>
            </a:r>
          </a:p>
        </p:txBody>
      </p:sp>
      <p:pic>
        <p:nvPicPr>
          <p:cNvPr id="163844" name="Picture 8" descr="Figure_24_04"/>
          <p:cNvPicPr>
            <a:picLocks noChangeAspect="1" noChangeArrowheads="1"/>
          </p:cNvPicPr>
          <p:nvPr/>
        </p:nvPicPr>
        <p:blipFill>
          <a:blip r:embed="rId4">
            <a:extLst>
              <a:ext uri="{28A0092B-C50C-407E-A947-70E740481C1C}">
                <a14:useLocalDpi xmlns:a14="http://schemas.microsoft.com/office/drawing/2010/main" val="0"/>
              </a:ext>
            </a:extLst>
          </a:blip>
          <a:srcRect b="2180"/>
          <a:stretch>
            <a:fillRect/>
          </a:stretch>
        </p:blipFill>
        <p:spPr bwMode="auto">
          <a:xfrm>
            <a:off x="1155700" y="1162050"/>
            <a:ext cx="2744788"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9" descr="24-2"/>
          <p:cNvPicPr>
            <a:picLocks noChangeAspect="1" noChangeArrowheads="1"/>
          </p:cNvPicPr>
          <p:nvPr/>
        </p:nvPicPr>
        <p:blipFill>
          <a:blip r:embed="rId5">
            <a:extLst>
              <a:ext uri="{28A0092B-C50C-407E-A947-70E740481C1C}">
                <a14:useLocalDpi xmlns:a14="http://schemas.microsoft.com/office/drawing/2010/main" val="0"/>
              </a:ext>
            </a:extLst>
          </a:blip>
          <a:srcRect r="15898"/>
          <a:stretch>
            <a:fillRect/>
          </a:stretch>
        </p:blipFill>
        <p:spPr bwMode="auto">
          <a:xfrm>
            <a:off x="4514850" y="5854700"/>
            <a:ext cx="577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64388"/>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957</Words>
  <Application>Microsoft Office PowerPoint</Application>
  <PresentationFormat>Widescreen</PresentationFormat>
  <Paragraphs>75</Paragraphs>
  <Slides>15</Slides>
  <Notes>11</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30" baseType="lpstr">
      <vt:lpstr>MS PGothic</vt:lpstr>
      <vt:lpstr>MS PGothic</vt:lpstr>
      <vt:lpstr>Arial</vt:lpstr>
      <vt:lpstr>Calibri</vt:lpstr>
      <vt:lpstr>Comic Sans MS</vt:lpstr>
      <vt:lpstr>Lucida Grande</vt:lpstr>
      <vt:lpstr>Symbol</vt:lpstr>
      <vt:lpstr>1_Blank Presentation</vt:lpstr>
      <vt:lpstr>Blank Presentation</vt:lpstr>
      <vt:lpstr>3_Blank Presentation</vt:lpstr>
      <vt:lpstr>2_Blank Presentation</vt:lpstr>
      <vt:lpstr>4_Blank Presentation</vt:lpstr>
      <vt:lpstr>5_Blank Presentation</vt:lpstr>
      <vt:lpstr>6_Blank Presentation</vt:lpstr>
      <vt:lpstr>Equation</vt:lpstr>
      <vt:lpstr>Chapter 24 Capacitance, Dielectrics, Electric Energy Storage</vt:lpstr>
      <vt:lpstr> 24-1 Capacitors</vt:lpstr>
      <vt:lpstr> 24-1 Capacitors</vt:lpstr>
      <vt:lpstr> 24-1 Capacitors</vt:lpstr>
      <vt:lpstr>Problem 5</vt:lpstr>
      <vt:lpstr>Problem 7</vt:lpstr>
      <vt:lpstr>Problem 17</vt:lpstr>
      <vt:lpstr>24-2 Determination of Capacitance</vt:lpstr>
      <vt:lpstr>24-2 Determination of Capacitance</vt:lpstr>
      <vt:lpstr>Question</vt:lpstr>
      <vt:lpstr>Question</vt:lpstr>
      <vt:lpstr>24-2 Determination of Capacitance</vt:lpstr>
      <vt:lpstr>24-3 Capacitors in Series and Parallel</vt:lpstr>
      <vt:lpstr>24-3 Capacitors in Series and Parallel</vt:lpstr>
      <vt:lpstr>24-3 Capacitors in Series and Parallel</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Capacitance, Dielectrics, Electric Energy Storage</dc:title>
  <dc:creator>Amir, Fatima Zohra</dc:creator>
  <cp:lastModifiedBy>Amir, Fatima Zohra</cp:lastModifiedBy>
  <cp:revision>5</cp:revision>
  <cp:lastPrinted>2024-02-07T18:23:31Z</cp:lastPrinted>
  <dcterms:created xsi:type="dcterms:W3CDTF">2024-02-07T17:29:56Z</dcterms:created>
  <dcterms:modified xsi:type="dcterms:W3CDTF">2024-02-12T17:29:58Z</dcterms:modified>
</cp:coreProperties>
</file>