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2" r:id="rId6"/>
    <p:sldMasterId id="2147483744" r:id="rId7"/>
    <p:sldMasterId id="2147483756" r:id="rId8"/>
    <p:sldMasterId id="2147483768" r:id="rId9"/>
  </p:sldMasterIdLst>
  <p:notesMasterIdLst>
    <p:notesMasterId r:id="rId31"/>
  </p:notesMasterIdLst>
  <p:handoutMasterIdLst>
    <p:handoutMasterId r:id="rId32"/>
  </p:handoutMasterIdLst>
  <p:sldIdLst>
    <p:sldId id="264" r:id="rId10"/>
    <p:sldId id="257" r:id="rId11"/>
    <p:sldId id="258" r:id="rId12"/>
    <p:sldId id="259" r:id="rId13"/>
    <p:sldId id="260" r:id="rId14"/>
    <p:sldId id="261" r:id="rId15"/>
    <p:sldId id="262" r:id="rId16"/>
    <p:sldId id="263"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D790FBD-6028-4C37-AF8C-C0439015479A}" type="datetimeFigureOut">
              <a:rPr lang="en-US" smtClean="0"/>
              <a:t>2/7/2024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BFFBD9-6994-469B-806D-851828C86964}" type="slidenum">
              <a:rPr lang="en-US" smtClean="0"/>
              <a:t>‹#›</a:t>
            </a:fld>
            <a:endParaRPr lang="en-US"/>
          </a:p>
        </p:txBody>
      </p:sp>
    </p:spTree>
    <p:extLst>
      <p:ext uri="{BB962C8B-B14F-4D97-AF65-F5344CB8AC3E}">
        <p14:creationId xmlns:p14="http://schemas.microsoft.com/office/powerpoint/2010/main" val="182414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49BA83-8AB4-4475-ABA7-5A9E39ABEB09}" type="datetimeFigureOut">
              <a:rPr lang="en-US" smtClean="0"/>
              <a:t>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90EFA0-0375-4828-9A3D-75A1B14CDC2B}" type="slidenum">
              <a:rPr lang="en-US" smtClean="0"/>
              <a:t>‹#›</a:t>
            </a:fld>
            <a:endParaRPr lang="en-US"/>
          </a:p>
        </p:txBody>
      </p:sp>
    </p:spTree>
    <p:extLst>
      <p:ext uri="{BB962C8B-B14F-4D97-AF65-F5344CB8AC3E}">
        <p14:creationId xmlns:p14="http://schemas.microsoft.com/office/powerpoint/2010/main" val="358282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36725">
              <a:defRPr>
                <a:solidFill>
                  <a:schemeClr val="tx1"/>
                </a:solidFill>
                <a:latin typeface="Calibri" panose="020F0502020204030204" pitchFamily="34" charset="0"/>
              </a:defRPr>
            </a:lvl1pPr>
            <a:lvl2pPr marL="865483" indent="-331917" defTabSz="1136725">
              <a:defRPr>
                <a:solidFill>
                  <a:schemeClr val="tx1"/>
                </a:solidFill>
                <a:latin typeface="Calibri" panose="020F0502020204030204" pitchFamily="34" charset="0"/>
              </a:defRPr>
            </a:lvl2pPr>
            <a:lvl3pPr marL="1331237" indent="-264106" defTabSz="1136725">
              <a:defRPr>
                <a:solidFill>
                  <a:schemeClr val="tx1"/>
                </a:solidFill>
                <a:latin typeface="Calibri" panose="020F0502020204030204" pitchFamily="34" charset="0"/>
              </a:defRPr>
            </a:lvl3pPr>
            <a:lvl4pPr marL="1866587" indent="-264106" defTabSz="1136725">
              <a:defRPr>
                <a:solidFill>
                  <a:schemeClr val="tx1"/>
                </a:solidFill>
                <a:latin typeface="Calibri" panose="020F0502020204030204" pitchFamily="34" charset="0"/>
              </a:defRPr>
            </a:lvl4pPr>
            <a:lvl5pPr marL="2400153" indent="-264106" defTabSz="1136725">
              <a:defRPr>
                <a:solidFill>
                  <a:schemeClr val="tx1"/>
                </a:solidFill>
                <a:latin typeface="Calibri" panose="020F0502020204030204" pitchFamily="34" charset="0"/>
              </a:defRPr>
            </a:lvl5pPr>
            <a:lvl6pPr marL="2914087" indent="-264106" defTabSz="1136725" eaLnBrk="0" fontAlgn="base" hangingPunct="0">
              <a:spcBef>
                <a:spcPct val="0"/>
              </a:spcBef>
              <a:spcAft>
                <a:spcPct val="0"/>
              </a:spcAft>
              <a:defRPr>
                <a:solidFill>
                  <a:schemeClr val="tx1"/>
                </a:solidFill>
                <a:latin typeface="Calibri" panose="020F0502020204030204" pitchFamily="34" charset="0"/>
              </a:defRPr>
            </a:lvl6pPr>
            <a:lvl7pPr marL="3428025" indent="-264106" defTabSz="1136725" eaLnBrk="0" fontAlgn="base" hangingPunct="0">
              <a:spcBef>
                <a:spcPct val="0"/>
              </a:spcBef>
              <a:spcAft>
                <a:spcPct val="0"/>
              </a:spcAft>
              <a:defRPr>
                <a:solidFill>
                  <a:schemeClr val="tx1"/>
                </a:solidFill>
                <a:latin typeface="Calibri" panose="020F0502020204030204" pitchFamily="34" charset="0"/>
              </a:defRPr>
            </a:lvl7pPr>
            <a:lvl8pPr marL="3941959" indent="-264106" defTabSz="1136725" eaLnBrk="0" fontAlgn="base" hangingPunct="0">
              <a:spcBef>
                <a:spcPct val="0"/>
              </a:spcBef>
              <a:spcAft>
                <a:spcPct val="0"/>
              </a:spcAft>
              <a:defRPr>
                <a:solidFill>
                  <a:schemeClr val="tx1"/>
                </a:solidFill>
                <a:latin typeface="Calibri" panose="020F0502020204030204" pitchFamily="34" charset="0"/>
              </a:defRPr>
            </a:lvl8pPr>
            <a:lvl9pPr marL="4455895" indent="-264106" defTabSz="113672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1BC9C4D1-E800-4DF9-BFDC-446F4C465BFC}"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23 opener. We are used to voltage in our lives—a 12-volt car battery, 110 V or 220 V at home, 1.5 volt flashlight batteries, and so on. Here we see a Van de Graaff generator, whose voltage may reach 50,000 V or more. Voltage is the same as electric potential difference between two points. Electric potential is defined as the potential energy per unit charge. The children here, whose hair stands on end because each hair has received the same sign of charge, are not harmed by the voltage because the Van de Graaff cannot provide much current before the voltage drops. (It is current through the body that is harmful, as we will see later.)</a:t>
            </a:r>
          </a:p>
        </p:txBody>
      </p:sp>
    </p:spTree>
    <p:extLst>
      <p:ext uri="{BB962C8B-B14F-4D97-AF65-F5344CB8AC3E}">
        <p14:creationId xmlns:p14="http://schemas.microsoft.com/office/powerpoint/2010/main" val="416581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5344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1059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C373726A-97B9-49D1-BD72-AE62F00801D5}" type="slidenum">
              <a:rPr lang="en-US" altLang="en-US">
                <a:solidFill>
                  <a:srgbClr val="000000"/>
                </a:solidFill>
                <a:latin typeface="Comic Sans MS" panose="030F0702030302020204" pitchFamily="66" charset="0"/>
                <a:ea typeface="MS PGothic" panose="020B0600070205080204" pitchFamily="34" charset="-128"/>
                <a:cs typeface="Arial" panose="020B0604020202020204" pitchFamily="34" charset="0"/>
              </a:rPr>
              <a:pPr fontAlgn="base">
                <a:spcBef>
                  <a:spcPct val="0"/>
                </a:spcBef>
                <a:spcAft>
                  <a:spcPct val="0"/>
                </a:spcAft>
                <a:defRPr/>
              </a:pPr>
              <a:t>14</a:t>
            </a:fld>
            <a:endParaRPr lang="en-US" altLang="en-US">
              <a:solidFill>
                <a:srgbClr val="000000"/>
              </a:solidFill>
              <a:latin typeface="Comic Sans MS" panose="030F0702030302020204" pitchFamily="66" charset="0"/>
              <a:ea typeface="MS PGothic" panose="020B0600070205080204" pitchFamily="34" charset="-128"/>
              <a:cs typeface="Arial" panose="020B0604020202020204" pitchFamily="34"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91505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3D64070A-0D01-44B7-800D-F11B306C6AF3}"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15</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Equipotential surfaces are spheres surrounding the charge; radii are shown in the figure (in meters).</a:t>
            </a:r>
          </a:p>
        </p:txBody>
      </p:sp>
    </p:spTree>
    <p:extLst>
      <p:ext uri="{BB962C8B-B14F-4D97-AF65-F5344CB8AC3E}">
        <p14:creationId xmlns:p14="http://schemas.microsoft.com/office/powerpoint/2010/main" val="327486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A1540FBA-5687-4BF7-A462-F733019E8C1A}"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17</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23-20. Electric dipole. Calculation of potential </a:t>
            </a:r>
            <a:r>
              <a:rPr lang="en-US" altLang="en-US" i="1"/>
              <a:t>V </a:t>
            </a:r>
            <a:r>
              <a:rPr lang="en-US" altLang="en-US"/>
              <a:t>at point P.</a:t>
            </a:r>
          </a:p>
        </p:txBody>
      </p:sp>
    </p:spTree>
    <p:extLst>
      <p:ext uri="{BB962C8B-B14F-4D97-AF65-F5344CB8AC3E}">
        <p14:creationId xmlns:p14="http://schemas.microsoft.com/office/powerpoint/2010/main" val="47585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25FF5B0A-6FAD-45A7-8855-E1B96E3F5C69}"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18</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6529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2BA09636-114D-4BD3-8BA4-65D6485A87D6}"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75508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A2CBBAD7-C435-4366-BF3F-3F3674440E5B}"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3247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ceholder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Placeholder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4618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9589">
              <a:defRPr>
                <a:solidFill>
                  <a:schemeClr val="tx1"/>
                </a:solidFill>
                <a:latin typeface="Calibri" panose="020F0502020204030204" pitchFamily="34" charset="0"/>
              </a:defRPr>
            </a:lvl1pPr>
            <a:lvl2pPr marL="917235" indent="-349763" defTabSz="1129589">
              <a:defRPr>
                <a:solidFill>
                  <a:schemeClr val="tx1"/>
                </a:solidFill>
                <a:latin typeface="Calibri" panose="020F0502020204030204" pitchFamily="34" charset="0"/>
              </a:defRPr>
            </a:lvl2pPr>
            <a:lvl3pPr marL="1413323" indent="-276597" defTabSz="1129589">
              <a:defRPr>
                <a:solidFill>
                  <a:schemeClr val="tx1"/>
                </a:solidFill>
                <a:latin typeface="Calibri" panose="020F0502020204030204" pitchFamily="34" charset="0"/>
              </a:defRPr>
            </a:lvl3pPr>
            <a:lvl4pPr marL="1977226" indent="-276597" defTabSz="1129589">
              <a:defRPr>
                <a:solidFill>
                  <a:schemeClr val="tx1"/>
                </a:solidFill>
                <a:latin typeface="Calibri" panose="020F0502020204030204" pitchFamily="34" charset="0"/>
              </a:defRPr>
            </a:lvl4pPr>
            <a:lvl5pPr marL="2546482" indent="-276597" defTabSz="1129589">
              <a:defRPr>
                <a:solidFill>
                  <a:schemeClr val="tx1"/>
                </a:solidFill>
                <a:latin typeface="Calibri" panose="020F0502020204030204" pitchFamily="34" charset="0"/>
              </a:defRPr>
            </a:lvl5pPr>
            <a:lvl6pPr marL="3060418" indent="-276597" defTabSz="1129589" eaLnBrk="0" fontAlgn="base" hangingPunct="0">
              <a:spcBef>
                <a:spcPct val="0"/>
              </a:spcBef>
              <a:spcAft>
                <a:spcPct val="0"/>
              </a:spcAft>
              <a:defRPr>
                <a:solidFill>
                  <a:schemeClr val="tx1"/>
                </a:solidFill>
                <a:latin typeface="Calibri" panose="020F0502020204030204" pitchFamily="34" charset="0"/>
              </a:defRPr>
            </a:lvl6pPr>
            <a:lvl7pPr marL="3574352" indent="-276597" defTabSz="1129589" eaLnBrk="0" fontAlgn="base" hangingPunct="0">
              <a:spcBef>
                <a:spcPct val="0"/>
              </a:spcBef>
              <a:spcAft>
                <a:spcPct val="0"/>
              </a:spcAft>
              <a:defRPr>
                <a:solidFill>
                  <a:schemeClr val="tx1"/>
                </a:solidFill>
                <a:latin typeface="Calibri" panose="020F0502020204030204" pitchFamily="34" charset="0"/>
              </a:defRPr>
            </a:lvl7pPr>
            <a:lvl8pPr marL="4088289" indent="-276597" defTabSz="1129589" eaLnBrk="0" fontAlgn="base" hangingPunct="0">
              <a:spcBef>
                <a:spcPct val="0"/>
              </a:spcBef>
              <a:spcAft>
                <a:spcPct val="0"/>
              </a:spcAft>
              <a:defRPr>
                <a:solidFill>
                  <a:schemeClr val="tx1"/>
                </a:solidFill>
                <a:latin typeface="Calibri" panose="020F0502020204030204" pitchFamily="34" charset="0"/>
              </a:defRPr>
            </a:lvl8pPr>
            <a:lvl9pPr marL="4602226" indent="-276597" defTabSz="112958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79797751-6453-42D7-8216-A7054B797A31}"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2</a:t>
            </a:fld>
            <a:endParaRPr lang="en-US" altLang="en-US">
              <a:solidFill>
                <a:srgbClr val="000000"/>
              </a:solidFill>
              <a:latin typeface="Arial" panose="020B0604020202020204" pitchFamily="34" charset="0"/>
              <a:ea typeface="MS PGothic" panose="020B0600070205080204" pitchFamily="34" charset="-128"/>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23-9. We integrate Eq. 23–4a along the straight line (shown in black) from point a to point b. The line ab is parallel to a field line.</a:t>
            </a:r>
          </a:p>
        </p:txBody>
      </p:sp>
    </p:spTree>
    <p:extLst>
      <p:ext uri="{BB962C8B-B14F-4D97-AF65-F5344CB8AC3E}">
        <p14:creationId xmlns:p14="http://schemas.microsoft.com/office/powerpoint/2010/main" val="74387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9589">
              <a:defRPr>
                <a:solidFill>
                  <a:schemeClr val="tx1"/>
                </a:solidFill>
                <a:latin typeface="Calibri" panose="020F0502020204030204" pitchFamily="34" charset="0"/>
              </a:defRPr>
            </a:lvl1pPr>
            <a:lvl2pPr marL="917235" indent="-349763" defTabSz="1129589">
              <a:defRPr>
                <a:solidFill>
                  <a:schemeClr val="tx1"/>
                </a:solidFill>
                <a:latin typeface="Calibri" panose="020F0502020204030204" pitchFamily="34" charset="0"/>
              </a:defRPr>
            </a:lvl2pPr>
            <a:lvl3pPr marL="1413323" indent="-276597" defTabSz="1129589">
              <a:defRPr>
                <a:solidFill>
                  <a:schemeClr val="tx1"/>
                </a:solidFill>
                <a:latin typeface="Calibri" panose="020F0502020204030204" pitchFamily="34" charset="0"/>
              </a:defRPr>
            </a:lvl3pPr>
            <a:lvl4pPr marL="1977226" indent="-276597" defTabSz="1129589">
              <a:defRPr>
                <a:solidFill>
                  <a:schemeClr val="tx1"/>
                </a:solidFill>
                <a:latin typeface="Calibri" panose="020F0502020204030204" pitchFamily="34" charset="0"/>
              </a:defRPr>
            </a:lvl4pPr>
            <a:lvl5pPr marL="2546482" indent="-276597" defTabSz="1129589">
              <a:defRPr>
                <a:solidFill>
                  <a:schemeClr val="tx1"/>
                </a:solidFill>
                <a:latin typeface="Calibri" panose="020F0502020204030204" pitchFamily="34" charset="0"/>
              </a:defRPr>
            </a:lvl5pPr>
            <a:lvl6pPr marL="3060418" indent="-276597" defTabSz="1129589" eaLnBrk="0" fontAlgn="base" hangingPunct="0">
              <a:spcBef>
                <a:spcPct val="0"/>
              </a:spcBef>
              <a:spcAft>
                <a:spcPct val="0"/>
              </a:spcAft>
              <a:defRPr>
                <a:solidFill>
                  <a:schemeClr val="tx1"/>
                </a:solidFill>
                <a:latin typeface="Calibri" panose="020F0502020204030204" pitchFamily="34" charset="0"/>
              </a:defRPr>
            </a:lvl6pPr>
            <a:lvl7pPr marL="3574352" indent="-276597" defTabSz="1129589" eaLnBrk="0" fontAlgn="base" hangingPunct="0">
              <a:spcBef>
                <a:spcPct val="0"/>
              </a:spcBef>
              <a:spcAft>
                <a:spcPct val="0"/>
              </a:spcAft>
              <a:defRPr>
                <a:solidFill>
                  <a:schemeClr val="tx1"/>
                </a:solidFill>
                <a:latin typeface="Calibri" panose="020F0502020204030204" pitchFamily="34" charset="0"/>
              </a:defRPr>
            </a:lvl7pPr>
            <a:lvl8pPr marL="4088289" indent="-276597" defTabSz="1129589" eaLnBrk="0" fontAlgn="base" hangingPunct="0">
              <a:spcBef>
                <a:spcPct val="0"/>
              </a:spcBef>
              <a:spcAft>
                <a:spcPct val="0"/>
              </a:spcAft>
              <a:defRPr>
                <a:solidFill>
                  <a:schemeClr val="tx1"/>
                </a:solidFill>
                <a:latin typeface="Calibri" panose="020F0502020204030204" pitchFamily="34" charset="0"/>
              </a:defRPr>
            </a:lvl8pPr>
            <a:lvl9pPr marL="4602226" indent="-276597" defTabSz="112958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7E2D744A-711B-4623-B33E-D59589FBA096}"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3</a:t>
            </a:fld>
            <a:endParaRPr lang="en-US" altLang="en-US">
              <a:solidFill>
                <a:srgbClr val="000000"/>
              </a:solidFill>
              <a:latin typeface="Arial" panose="020B0604020202020204" pitchFamily="34" charset="0"/>
              <a:ea typeface="MS PGothic" panose="020B0600070205080204" pitchFamily="34" charset="-128"/>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23-10. Potential </a:t>
            </a:r>
            <a:r>
              <a:rPr lang="en-US" altLang="en-US" i="1"/>
              <a:t>V </a:t>
            </a:r>
            <a:r>
              <a:rPr lang="en-US" altLang="en-US"/>
              <a:t>as a function of distance </a:t>
            </a:r>
            <a:r>
              <a:rPr lang="en-US" altLang="en-US" i="1"/>
              <a:t>r </a:t>
            </a:r>
            <a:r>
              <a:rPr lang="en-US" altLang="en-US"/>
              <a:t>from a single point charge </a:t>
            </a:r>
            <a:r>
              <a:rPr lang="en-US" altLang="en-US" i="1"/>
              <a:t>Q </a:t>
            </a:r>
            <a:r>
              <a:rPr lang="en-US" altLang="en-US"/>
              <a:t>when the charge is positive.</a:t>
            </a:r>
          </a:p>
          <a:p>
            <a:pPr eaLnBrk="1" hangingPunct="1">
              <a:spcBef>
                <a:spcPct val="0"/>
              </a:spcBef>
            </a:pPr>
            <a:r>
              <a:rPr lang="en-US" altLang="en-US"/>
              <a:t>Figure 23-11. Potential </a:t>
            </a:r>
            <a:r>
              <a:rPr lang="en-US" altLang="en-US" i="1"/>
              <a:t>V </a:t>
            </a:r>
            <a:r>
              <a:rPr lang="en-US" altLang="en-US"/>
              <a:t>as a function of distance </a:t>
            </a:r>
            <a:r>
              <a:rPr lang="en-US" altLang="en-US" i="1"/>
              <a:t>r </a:t>
            </a:r>
            <a:r>
              <a:rPr lang="en-US" altLang="en-US"/>
              <a:t>from a single point charge </a:t>
            </a:r>
            <a:r>
              <a:rPr lang="en-US" altLang="en-US" i="1"/>
              <a:t>Q </a:t>
            </a:r>
            <a:r>
              <a:rPr lang="en-US" altLang="en-US"/>
              <a:t>when the charge is negative.</a:t>
            </a:r>
          </a:p>
        </p:txBody>
      </p:sp>
    </p:spTree>
    <p:extLst>
      <p:ext uri="{BB962C8B-B14F-4D97-AF65-F5344CB8AC3E}">
        <p14:creationId xmlns:p14="http://schemas.microsoft.com/office/powerpoint/2010/main" val="384623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29589">
              <a:defRPr>
                <a:solidFill>
                  <a:schemeClr val="tx1"/>
                </a:solidFill>
                <a:latin typeface="Calibri" panose="020F0502020204030204" pitchFamily="34" charset="0"/>
              </a:defRPr>
            </a:lvl1pPr>
            <a:lvl2pPr marL="917235" indent="-349763" defTabSz="1129589">
              <a:defRPr>
                <a:solidFill>
                  <a:schemeClr val="tx1"/>
                </a:solidFill>
                <a:latin typeface="Calibri" panose="020F0502020204030204" pitchFamily="34" charset="0"/>
              </a:defRPr>
            </a:lvl2pPr>
            <a:lvl3pPr marL="1413323" indent="-276597" defTabSz="1129589">
              <a:defRPr>
                <a:solidFill>
                  <a:schemeClr val="tx1"/>
                </a:solidFill>
                <a:latin typeface="Calibri" panose="020F0502020204030204" pitchFamily="34" charset="0"/>
              </a:defRPr>
            </a:lvl3pPr>
            <a:lvl4pPr marL="1977226" indent="-276597" defTabSz="1129589">
              <a:defRPr>
                <a:solidFill>
                  <a:schemeClr val="tx1"/>
                </a:solidFill>
                <a:latin typeface="Calibri" panose="020F0502020204030204" pitchFamily="34" charset="0"/>
              </a:defRPr>
            </a:lvl4pPr>
            <a:lvl5pPr marL="2546482" indent="-276597" defTabSz="1129589">
              <a:defRPr>
                <a:solidFill>
                  <a:schemeClr val="tx1"/>
                </a:solidFill>
                <a:latin typeface="Calibri" panose="020F0502020204030204" pitchFamily="34" charset="0"/>
              </a:defRPr>
            </a:lvl5pPr>
            <a:lvl6pPr marL="3060418" indent="-276597" defTabSz="1129589" eaLnBrk="0" fontAlgn="base" hangingPunct="0">
              <a:spcBef>
                <a:spcPct val="0"/>
              </a:spcBef>
              <a:spcAft>
                <a:spcPct val="0"/>
              </a:spcAft>
              <a:defRPr>
                <a:solidFill>
                  <a:schemeClr val="tx1"/>
                </a:solidFill>
                <a:latin typeface="Calibri" panose="020F0502020204030204" pitchFamily="34" charset="0"/>
              </a:defRPr>
            </a:lvl6pPr>
            <a:lvl7pPr marL="3574352" indent="-276597" defTabSz="1129589" eaLnBrk="0" fontAlgn="base" hangingPunct="0">
              <a:spcBef>
                <a:spcPct val="0"/>
              </a:spcBef>
              <a:spcAft>
                <a:spcPct val="0"/>
              </a:spcAft>
              <a:defRPr>
                <a:solidFill>
                  <a:schemeClr val="tx1"/>
                </a:solidFill>
                <a:latin typeface="Calibri" panose="020F0502020204030204" pitchFamily="34" charset="0"/>
              </a:defRPr>
            </a:lvl7pPr>
            <a:lvl8pPr marL="4088289" indent="-276597" defTabSz="1129589" eaLnBrk="0" fontAlgn="base" hangingPunct="0">
              <a:spcBef>
                <a:spcPct val="0"/>
              </a:spcBef>
              <a:spcAft>
                <a:spcPct val="0"/>
              </a:spcAft>
              <a:defRPr>
                <a:solidFill>
                  <a:schemeClr val="tx1"/>
                </a:solidFill>
                <a:latin typeface="Calibri" panose="020F0502020204030204" pitchFamily="34" charset="0"/>
              </a:defRPr>
            </a:lvl8pPr>
            <a:lvl9pPr marL="4602226" indent="-276597" defTabSz="112958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02DEBF5D-DC45-4465-B2FC-70B63F06F87D}"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5</a:t>
            </a:fld>
            <a:endParaRPr lang="en-US" altLang="en-US">
              <a:solidFill>
                <a:srgbClr val="000000"/>
              </a:solidFill>
              <a:latin typeface="Arial" panose="020B0604020202020204" pitchFamily="34"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The total potential is the sum of the potential due to each charge; potential is a scalar, so there is no direction involved, but we do have to keep track of the signs.</a:t>
            </a:r>
          </a:p>
          <a:p>
            <a:pPr eaLnBrk="1" hangingPunct="1">
              <a:spcBef>
                <a:spcPct val="0"/>
              </a:spcBef>
            </a:pPr>
            <a:r>
              <a:rPr lang="en-US" altLang="en-US"/>
              <a:t>a. V = 7.5 x 10</a:t>
            </a:r>
            <a:r>
              <a:rPr lang="en-US" altLang="en-US" baseline="30000"/>
              <a:t>5</a:t>
            </a:r>
            <a:r>
              <a:rPr lang="en-US" altLang="en-US"/>
              <a:t> V</a:t>
            </a:r>
          </a:p>
          <a:p>
            <a:pPr eaLnBrk="1" hangingPunct="1">
              <a:spcBef>
                <a:spcPct val="0"/>
              </a:spcBef>
            </a:pPr>
            <a:r>
              <a:rPr lang="en-US" altLang="en-US"/>
              <a:t>b. V = 0 (true at any point along the perpendicular bisector)</a:t>
            </a:r>
          </a:p>
        </p:txBody>
      </p:sp>
    </p:spTree>
    <p:extLst>
      <p:ext uri="{BB962C8B-B14F-4D97-AF65-F5344CB8AC3E}">
        <p14:creationId xmlns:p14="http://schemas.microsoft.com/office/powerpoint/2010/main" val="277597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2579">
              <a:defRPr>
                <a:solidFill>
                  <a:schemeClr val="tx1"/>
                </a:solidFill>
                <a:latin typeface="Calibri" panose="020F0502020204030204" pitchFamily="34" charset="0"/>
              </a:defRPr>
            </a:lvl1pPr>
            <a:lvl2pPr marL="927782" indent="-353784" defTabSz="1142579">
              <a:defRPr>
                <a:solidFill>
                  <a:schemeClr val="tx1"/>
                </a:solidFill>
                <a:latin typeface="Calibri" panose="020F0502020204030204" pitchFamily="34" charset="0"/>
              </a:defRPr>
            </a:lvl2pPr>
            <a:lvl3pPr marL="1429575" indent="-279778" defTabSz="1142579">
              <a:defRPr>
                <a:solidFill>
                  <a:schemeClr val="tx1"/>
                </a:solidFill>
                <a:latin typeface="Calibri" panose="020F0502020204030204" pitchFamily="34" charset="0"/>
              </a:defRPr>
            </a:lvl3pPr>
            <a:lvl4pPr marL="1999963" indent="-279778" defTabSz="1142579">
              <a:defRPr>
                <a:solidFill>
                  <a:schemeClr val="tx1"/>
                </a:solidFill>
                <a:latin typeface="Calibri" panose="020F0502020204030204" pitchFamily="34" charset="0"/>
              </a:defRPr>
            </a:lvl4pPr>
            <a:lvl5pPr marL="2575766" indent="-279778" defTabSz="1142579">
              <a:defRPr>
                <a:solidFill>
                  <a:schemeClr val="tx1"/>
                </a:solidFill>
                <a:latin typeface="Calibri" panose="020F0502020204030204" pitchFamily="34" charset="0"/>
              </a:defRPr>
            </a:lvl5pPr>
            <a:lvl6pPr marL="3095613" indent="-279778" defTabSz="1142579" eaLnBrk="0" fontAlgn="base" hangingPunct="0">
              <a:spcBef>
                <a:spcPct val="0"/>
              </a:spcBef>
              <a:spcAft>
                <a:spcPct val="0"/>
              </a:spcAft>
              <a:defRPr>
                <a:solidFill>
                  <a:schemeClr val="tx1"/>
                </a:solidFill>
                <a:latin typeface="Calibri" panose="020F0502020204030204" pitchFamily="34" charset="0"/>
              </a:defRPr>
            </a:lvl6pPr>
            <a:lvl7pPr marL="3615458" indent="-279778" defTabSz="1142579" eaLnBrk="0" fontAlgn="base" hangingPunct="0">
              <a:spcBef>
                <a:spcPct val="0"/>
              </a:spcBef>
              <a:spcAft>
                <a:spcPct val="0"/>
              </a:spcAft>
              <a:defRPr>
                <a:solidFill>
                  <a:schemeClr val="tx1"/>
                </a:solidFill>
                <a:latin typeface="Calibri" panose="020F0502020204030204" pitchFamily="34" charset="0"/>
              </a:defRPr>
            </a:lvl7pPr>
            <a:lvl8pPr marL="4135305" indent="-279778" defTabSz="1142579" eaLnBrk="0" fontAlgn="base" hangingPunct="0">
              <a:spcBef>
                <a:spcPct val="0"/>
              </a:spcBef>
              <a:spcAft>
                <a:spcPct val="0"/>
              </a:spcAft>
              <a:defRPr>
                <a:solidFill>
                  <a:schemeClr val="tx1"/>
                </a:solidFill>
                <a:latin typeface="Calibri" panose="020F0502020204030204" pitchFamily="34" charset="0"/>
              </a:defRPr>
            </a:lvl8pPr>
            <a:lvl9pPr marL="4655150" indent="-279778" defTabSz="1142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76DCC847-C822-45EF-B798-C4E310604007}"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7897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2579">
              <a:defRPr>
                <a:solidFill>
                  <a:schemeClr val="tx1"/>
                </a:solidFill>
                <a:latin typeface="Calibri" panose="020F0502020204030204" pitchFamily="34" charset="0"/>
              </a:defRPr>
            </a:lvl1pPr>
            <a:lvl2pPr marL="927782" indent="-353784" defTabSz="1142579">
              <a:defRPr>
                <a:solidFill>
                  <a:schemeClr val="tx1"/>
                </a:solidFill>
                <a:latin typeface="Calibri" panose="020F0502020204030204" pitchFamily="34" charset="0"/>
              </a:defRPr>
            </a:lvl2pPr>
            <a:lvl3pPr marL="1429575" indent="-279778" defTabSz="1142579">
              <a:defRPr>
                <a:solidFill>
                  <a:schemeClr val="tx1"/>
                </a:solidFill>
                <a:latin typeface="Calibri" panose="020F0502020204030204" pitchFamily="34" charset="0"/>
              </a:defRPr>
            </a:lvl3pPr>
            <a:lvl4pPr marL="1999963" indent="-279778" defTabSz="1142579">
              <a:defRPr>
                <a:solidFill>
                  <a:schemeClr val="tx1"/>
                </a:solidFill>
                <a:latin typeface="Calibri" panose="020F0502020204030204" pitchFamily="34" charset="0"/>
              </a:defRPr>
            </a:lvl4pPr>
            <a:lvl5pPr marL="2575766" indent="-279778" defTabSz="1142579">
              <a:defRPr>
                <a:solidFill>
                  <a:schemeClr val="tx1"/>
                </a:solidFill>
                <a:latin typeface="Calibri" panose="020F0502020204030204" pitchFamily="34" charset="0"/>
              </a:defRPr>
            </a:lvl5pPr>
            <a:lvl6pPr marL="3095613" indent="-279778" defTabSz="1142579" eaLnBrk="0" fontAlgn="base" hangingPunct="0">
              <a:spcBef>
                <a:spcPct val="0"/>
              </a:spcBef>
              <a:spcAft>
                <a:spcPct val="0"/>
              </a:spcAft>
              <a:defRPr>
                <a:solidFill>
                  <a:schemeClr val="tx1"/>
                </a:solidFill>
                <a:latin typeface="Calibri" panose="020F0502020204030204" pitchFamily="34" charset="0"/>
              </a:defRPr>
            </a:lvl6pPr>
            <a:lvl7pPr marL="3615458" indent="-279778" defTabSz="1142579" eaLnBrk="0" fontAlgn="base" hangingPunct="0">
              <a:spcBef>
                <a:spcPct val="0"/>
              </a:spcBef>
              <a:spcAft>
                <a:spcPct val="0"/>
              </a:spcAft>
              <a:defRPr>
                <a:solidFill>
                  <a:schemeClr val="tx1"/>
                </a:solidFill>
                <a:latin typeface="Calibri" panose="020F0502020204030204" pitchFamily="34" charset="0"/>
              </a:defRPr>
            </a:lvl7pPr>
            <a:lvl8pPr marL="4135305" indent="-279778" defTabSz="1142579" eaLnBrk="0" fontAlgn="base" hangingPunct="0">
              <a:spcBef>
                <a:spcPct val="0"/>
              </a:spcBef>
              <a:spcAft>
                <a:spcPct val="0"/>
              </a:spcAft>
              <a:defRPr>
                <a:solidFill>
                  <a:schemeClr val="tx1"/>
                </a:solidFill>
                <a:latin typeface="Calibri" panose="020F0502020204030204" pitchFamily="34" charset="0"/>
              </a:defRPr>
            </a:lvl8pPr>
            <a:lvl9pPr marL="4655150" indent="-279778" defTabSz="1142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FFFAB748-F33C-49AC-8B92-4291B298CAB3}"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7</a:t>
            </a:fld>
            <a:endParaRPr lang="en-US" altLang="en-US">
              <a:solidFill>
                <a:srgbClr val="000000"/>
              </a:solidFill>
              <a:latin typeface="Arial" panose="020B0604020202020204" pitchFamily="34" charset="0"/>
              <a:ea typeface="MS PGothic" panose="020B0600070205080204" pitchFamily="34"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Solution: Each point on the ring is the same distance from point P, so the potential is just that of a charge Q a distance (R</a:t>
            </a:r>
            <a:r>
              <a:rPr lang="en-US" altLang="en-US" baseline="30000"/>
              <a:t>2</a:t>
            </a:r>
            <a:r>
              <a:rPr lang="en-US" altLang="en-US"/>
              <a:t> + x</a:t>
            </a:r>
            <a:r>
              <a:rPr lang="en-US" altLang="en-US" baseline="30000"/>
              <a:t>2</a:t>
            </a:r>
            <a:r>
              <a:rPr lang="en-US" altLang="en-US"/>
              <a:t>)</a:t>
            </a:r>
            <a:r>
              <a:rPr lang="en-US" altLang="en-US" baseline="30000"/>
              <a:t>1/2</a:t>
            </a:r>
            <a:r>
              <a:rPr lang="en-US" altLang="en-US"/>
              <a:t> from point P.</a:t>
            </a:r>
          </a:p>
        </p:txBody>
      </p:sp>
    </p:spTree>
    <p:extLst>
      <p:ext uri="{BB962C8B-B14F-4D97-AF65-F5344CB8AC3E}">
        <p14:creationId xmlns:p14="http://schemas.microsoft.com/office/powerpoint/2010/main" val="392714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42579">
              <a:defRPr>
                <a:solidFill>
                  <a:schemeClr val="tx1"/>
                </a:solidFill>
                <a:latin typeface="Calibri" panose="020F0502020204030204" pitchFamily="34" charset="0"/>
              </a:defRPr>
            </a:lvl1pPr>
            <a:lvl2pPr marL="927782" indent="-353784" defTabSz="1142579">
              <a:defRPr>
                <a:solidFill>
                  <a:schemeClr val="tx1"/>
                </a:solidFill>
                <a:latin typeface="Calibri" panose="020F0502020204030204" pitchFamily="34" charset="0"/>
              </a:defRPr>
            </a:lvl2pPr>
            <a:lvl3pPr marL="1429575" indent="-279778" defTabSz="1142579">
              <a:defRPr>
                <a:solidFill>
                  <a:schemeClr val="tx1"/>
                </a:solidFill>
                <a:latin typeface="Calibri" panose="020F0502020204030204" pitchFamily="34" charset="0"/>
              </a:defRPr>
            </a:lvl3pPr>
            <a:lvl4pPr marL="1999963" indent="-279778" defTabSz="1142579">
              <a:defRPr>
                <a:solidFill>
                  <a:schemeClr val="tx1"/>
                </a:solidFill>
                <a:latin typeface="Calibri" panose="020F0502020204030204" pitchFamily="34" charset="0"/>
              </a:defRPr>
            </a:lvl4pPr>
            <a:lvl5pPr marL="2575766" indent="-279778" defTabSz="1142579">
              <a:defRPr>
                <a:solidFill>
                  <a:schemeClr val="tx1"/>
                </a:solidFill>
                <a:latin typeface="Calibri" panose="020F0502020204030204" pitchFamily="34" charset="0"/>
              </a:defRPr>
            </a:lvl5pPr>
            <a:lvl6pPr marL="3095613" indent="-279778" defTabSz="1142579" eaLnBrk="0" fontAlgn="base" hangingPunct="0">
              <a:spcBef>
                <a:spcPct val="0"/>
              </a:spcBef>
              <a:spcAft>
                <a:spcPct val="0"/>
              </a:spcAft>
              <a:defRPr>
                <a:solidFill>
                  <a:schemeClr val="tx1"/>
                </a:solidFill>
                <a:latin typeface="Calibri" panose="020F0502020204030204" pitchFamily="34" charset="0"/>
              </a:defRPr>
            </a:lvl6pPr>
            <a:lvl7pPr marL="3615458" indent="-279778" defTabSz="1142579" eaLnBrk="0" fontAlgn="base" hangingPunct="0">
              <a:spcBef>
                <a:spcPct val="0"/>
              </a:spcBef>
              <a:spcAft>
                <a:spcPct val="0"/>
              </a:spcAft>
              <a:defRPr>
                <a:solidFill>
                  <a:schemeClr val="tx1"/>
                </a:solidFill>
                <a:latin typeface="Calibri" panose="020F0502020204030204" pitchFamily="34" charset="0"/>
              </a:defRPr>
            </a:lvl7pPr>
            <a:lvl8pPr marL="4135305" indent="-279778" defTabSz="1142579" eaLnBrk="0" fontAlgn="base" hangingPunct="0">
              <a:spcBef>
                <a:spcPct val="0"/>
              </a:spcBef>
              <a:spcAft>
                <a:spcPct val="0"/>
              </a:spcAft>
              <a:defRPr>
                <a:solidFill>
                  <a:schemeClr val="tx1"/>
                </a:solidFill>
                <a:latin typeface="Calibri" panose="020F0502020204030204" pitchFamily="34" charset="0"/>
              </a:defRPr>
            </a:lvl8pPr>
            <a:lvl9pPr marL="4655150" indent="-279778" defTabSz="1142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DCE54A7C-C2C4-4D75-8251-936730A568EB}"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8</a:t>
            </a:fld>
            <a:endParaRPr lang="en-US" altLang="en-US">
              <a:solidFill>
                <a:srgbClr val="000000"/>
              </a:solidFill>
              <a:latin typeface="Arial" panose="020B0604020202020204" pitchFamily="34" charset="0"/>
              <a:ea typeface="MS PGothic" panose="020B0600070205080204" pitchFamily="34" charset="-128"/>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Consider the disk to be made up of infinitely thin rings, each at a radius R with a thickness dR. Each ring then carries a charge dq = 2QR dR/R</a:t>
            </a:r>
            <a:r>
              <a:rPr lang="en-US" altLang="en-US" baseline="-25000">
                <a:latin typeface="Arial" panose="020B0604020202020204" pitchFamily="34" charset="0"/>
              </a:rPr>
              <a:t>0</a:t>
            </a:r>
            <a:r>
              <a:rPr lang="en-US" altLang="en-US" baseline="30000">
                <a:latin typeface="Arial" panose="020B0604020202020204" pitchFamily="34" charset="0"/>
              </a:rPr>
              <a:t>2</a:t>
            </a:r>
            <a:r>
              <a:rPr lang="en-US" altLang="en-US">
                <a:latin typeface="Arial" panose="020B0604020202020204" pitchFamily="34" charset="0"/>
              </a:rPr>
              <a:t>. Integrating to find V then gives the solution in the text.</a:t>
            </a:r>
          </a:p>
        </p:txBody>
      </p:sp>
    </p:spTree>
    <p:extLst>
      <p:ext uri="{BB962C8B-B14F-4D97-AF65-F5344CB8AC3E}">
        <p14:creationId xmlns:p14="http://schemas.microsoft.com/office/powerpoint/2010/main" val="323812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7E4BFD0-7806-46F8-9854-EE64C2D06A24}"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10</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23-16. Equipotential lines (the green dashed lines) between two oppositely charged parallel plates. Note that they are perpendicular to the electric field lines (solid red lines).</a:t>
            </a:r>
          </a:p>
        </p:txBody>
      </p:sp>
    </p:spTree>
    <p:extLst>
      <p:ext uri="{BB962C8B-B14F-4D97-AF65-F5344CB8AC3E}">
        <p14:creationId xmlns:p14="http://schemas.microsoft.com/office/powerpoint/2010/main" val="86804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111220">
              <a:defRPr>
                <a:solidFill>
                  <a:schemeClr val="tx1"/>
                </a:solidFill>
                <a:latin typeface="Calibri" panose="020F0502020204030204" pitchFamily="34" charset="0"/>
              </a:defRPr>
            </a:lvl1pPr>
            <a:lvl2pPr marL="894952" indent="-339343" defTabSz="1111220">
              <a:defRPr>
                <a:solidFill>
                  <a:schemeClr val="tx1"/>
                </a:solidFill>
                <a:latin typeface="Calibri" panose="020F0502020204030204" pitchFamily="34" charset="0"/>
              </a:defRPr>
            </a:lvl2pPr>
            <a:lvl3pPr marL="1380231" indent="-267256" defTabSz="1111220">
              <a:defRPr>
                <a:solidFill>
                  <a:schemeClr val="tx1"/>
                </a:solidFill>
                <a:latin typeface="Calibri" panose="020F0502020204030204" pitchFamily="34" charset="0"/>
              </a:defRPr>
            </a:lvl3pPr>
            <a:lvl4pPr marL="1934083" indent="-267256" defTabSz="1111220">
              <a:defRPr>
                <a:solidFill>
                  <a:schemeClr val="tx1"/>
                </a:solidFill>
                <a:latin typeface="Calibri" panose="020F0502020204030204" pitchFamily="34" charset="0"/>
              </a:defRPr>
            </a:lvl4pPr>
            <a:lvl5pPr marL="2486175" indent="-267256" defTabSz="1111220">
              <a:defRPr>
                <a:solidFill>
                  <a:schemeClr val="tx1"/>
                </a:solidFill>
                <a:latin typeface="Calibri" panose="020F0502020204030204" pitchFamily="34" charset="0"/>
              </a:defRPr>
            </a:lvl5pPr>
            <a:lvl6pPr marL="2992553" indent="-267256" defTabSz="1111220" eaLnBrk="0" fontAlgn="base" hangingPunct="0">
              <a:spcBef>
                <a:spcPct val="0"/>
              </a:spcBef>
              <a:spcAft>
                <a:spcPct val="0"/>
              </a:spcAft>
              <a:defRPr>
                <a:solidFill>
                  <a:schemeClr val="tx1"/>
                </a:solidFill>
                <a:latin typeface="Calibri" panose="020F0502020204030204" pitchFamily="34" charset="0"/>
              </a:defRPr>
            </a:lvl6pPr>
            <a:lvl7pPr marL="3498932" indent="-267256" defTabSz="1111220" eaLnBrk="0" fontAlgn="base" hangingPunct="0">
              <a:spcBef>
                <a:spcPct val="0"/>
              </a:spcBef>
              <a:spcAft>
                <a:spcPct val="0"/>
              </a:spcAft>
              <a:defRPr>
                <a:solidFill>
                  <a:schemeClr val="tx1"/>
                </a:solidFill>
                <a:latin typeface="Calibri" panose="020F0502020204030204" pitchFamily="34" charset="0"/>
              </a:defRPr>
            </a:lvl7pPr>
            <a:lvl8pPr marL="4005311" indent="-267256" defTabSz="1111220" eaLnBrk="0" fontAlgn="base" hangingPunct="0">
              <a:spcBef>
                <a:spcPct val="0"/>
              </a:spcBef>
              <a:spcAft>
                <a:spcPct val="0"/>
              </a:spcAft>
              <a:defRPr>
                <a:solidFill>
                  <a:schemeClr val="tx1"/>
                </a:solidFill>
                <a:latin typeface="Calibri" panose="020F0502020204030204" pitchFamily="34" charset="0"/>
              </a:defRPr>
            </a:lvl8pPr>
            <a:lvl9pPr marL="4511689" indent="-267256" defTabSz="11112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D06EAA77-2FE2-4B8E-A8D5-FFA0FBE8FFEE}"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defRPr/>
              </a:pPr>
              <a:t>11</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23-18. Equipotential lines (green, dashed) are always perpendicular to the electric field lines (solid red) shown here for two equal but oppositely charged particles.</a:t>
            </a:r>
          </a:p>
        </p:txBody>
      </p:sp>
    </p:spTree>
    <p:extLst>
      <p:ext uri="{BB962C8B-B14F-4D97-AF65-F5344CB8AC3E}">
        <p14:creationId xmlns:p14="http://schemas.microsoft.com/office/powerpoint/2010/main" val="356025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14D5DBB-399D-4ECF-827F-27585DAD0E1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A74AC6-819F-47B4-BD10-6E139A4DB3A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515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6A3C10-2C78-4461-8084-B37C85927E5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A22FE6-BC8F-405A-A01B-FF584F0EC8E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735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C328A4-27E0-49A6-BB10-57036D0281AF}"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05AF6D-475A-4458-AA34-57FCA2097AA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87319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3D23A2-7121-4286-8658-3C8D62176888}"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B06CDA-74DE-4DB2-85A5-0FBD7BC8802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080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DD4868-AD0E-44D3-A1BB-6BC53F4312B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C5D84F-612B-4AF5-AE5A-54D7645A629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5286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2945F8-BF8C-42D2-AE89-BF202DE2A48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05716-E3DD-40B9-90B2-539FF9BBF95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265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CE091D-E590-4896-8D83-A14FF96A9DF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BCED4D-3F50-473D-BE62-0C79A4F9149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5562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0E10A7-814B-49F2-A50F-99ACCA6688B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398701-BB89-45F4-A07B-D271DEA3002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914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2358C1-11C8-4F07-8C19-F5CB5C77B6B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F8F2B5-5692-494D-919C-46B43EFA99B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422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C00134-71A0-4B84-A25D-FE78BAF53F50}"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D9608-FD94-4D97-AB7A-DE94D19710F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8684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714EE2-535A-41FB-A742-C5642E09EF4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C40812-0F9B-4D1F-B9E3-D65A0D5E38F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960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0BA78A-CB48-44E3-B2F9-C7F4757A54E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419171-5998-4161-82BE-51AC812C43E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092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916713-5BB3-4D0B-8940-B0241A5243C9}"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649D9-7DCC-40E2-9C82-36B6D19F964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3736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F55A9-2703-4A86-95B5-93D1495E39F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C3F0EF-9389-4B9D-A6B0-44DC4C1B9E4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6137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3DAFE4-A60F-473C-94AA-68EF92B8553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B57D2C-F42F-4C21-9F87-1529529683B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5920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59B67E-9140-4701-B4CF-480F746CAA7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5DFFC5-F655-42EE-83B7-6FA57E1F89D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12738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325069-BA58-4DAD-A9FE-CA61238C612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D45B7B-E911-4632-BF3A-36094DE75F7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4027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46F125-D9C4-43B2-837C-87232D9C55F4}"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10214-6531-4D06-B587-7B180CD9673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038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3A9548-D96D-4AF7-8B0D-2473171EF5B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3E998E-7CAE-483F-87EF-9661159F8DC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5027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FDB1F0-C4D9-44DE-A0CC-86C47ED47B2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1BA868-3650-4D55-A9C3-1DF3A82C7E5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42146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436F72-1561-4637-A08A-B056B368429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A4B1A2-51C9-4C86-8A5E-8A6D4DB29FA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4859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A62A9A-CF04-4477-A8DE-2C1CB9560BF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EE73A8-0085-4E6F-A1F3-5704C85F11A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265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5037B-21A0-42F0-94B8-83DDB7381444}"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9B023E-F6B8-4ABF-9F2E-1D34D6B6121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8719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71C9E36-A833-492C-878E-4C31AD1BED5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FAFC0B-E8D7-4A6B-9DA2-3D569E7FC05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8098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540CBB-4D79-4FD4-AD3B-95AF9098E7C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12D71C-9518-4164-8822-817ADA96456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61144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6B4E4C-34D8-4573-9DC9-261410137FB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DA1FE7-0A0E-436C-A535-CF092A43DA3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2928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EBA1FC-4DE8-4EC5-B3EC-D79412586474}"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8C10A-AC67-4A4D-87EF-EB9AC27B561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4247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E959FB-316F-4A76-A1BE-15594DE22D87}"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81D097-4563-48DE-BF1C-1786D15141C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9782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CBA56F-DF2A-46C8-AAB0-0A1014E9B934}"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E8876A-EEC0-43E9-B562-9CB8D3594E7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6929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71F03A-1C63-4BE3-AA58-97BADE2391F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84CE69-8E47-4E83-AA5B-EFF425588E8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1191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3B8843-A94B-4757-BCF3-367D9A3F7C8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1E6BEE-DA77-4EC0-BC76-DC6B0D629F9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617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28DA66-9717-452A-948D-5827B6839E6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6AED4E-9E37-4AE1-AF14-C5F5D95CA9A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090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1B53F5-AF16-4F9C-BB53-B95C2365DCB0}"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F269AF-57DD-4ABA-A320-870CB3BAA40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67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460E5D-F638-4C22-A0F3-FAE3FCFAB44F}"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9EBFB4-9E6A-4044-920B-83963E933A8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4770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174582-8304-40B7-8676-D3912E6A0ADF}"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289492-7A26-4832-AC09-1FBE435DD7C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181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452B7-DB7E-4CA3-BA10-5E76BF74E7F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28EB31-BE06-45C1-8504-B3E09950C84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6943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8EF492-32D9-4397-B17E-5418D49EF628}"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77653A-BD8F-437F-8D19-E16EF5F2812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3192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6CB5F2E-717A-4607-8C1B-F5A983028924}"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36A29E-9BAB-4D28-BA60-DB35AA65473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29497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0CC1BD-EBEC-493C-B3E7-FA8A260028EE}"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EE7316-F9EF-45D2-B71F-F3253259B0D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02362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0FDE7E-D415-41DB-880C-CFC5EA599E61}"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1A98BD-21E8-4512-A2DC-8254E40F77A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25608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0D1E8-826C-4841-95A3-073A356D1698}"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502DCF-9179-4726-9DE2-0BEFF4950F8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6840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519FC7-C676-403F-BB74-C99CBD67CE8B}"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3A3CE5-505F-436F-BC7F-AACC2DE097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61511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200805-B398-4248-9A5C-2F4852DDA956}"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5D19FC-1D11-4609-A7A8-A8FEF5930CD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3673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39CE3A-DD45-4F95-9DB6-FEF793F79F6C}"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3EC58-8F6F-4382-8693-CDFC68DFC1C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4796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A9D1D8-8C40-465E-AA96-86885BAFE81B}"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828E29-E38D-4A25-818B-E5D8AE692BB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6405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E795CF-CB4C-4478-A65D-2A6D67E4B3F7}"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B01EFC-13A1-4B02-9DEE-C31E2C165FE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1062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A02C38-C2B2-4D68-8B30-71A46804C80E}"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D255C9-90BC-446B-934D-469F9817827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02025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9A6811-1BF3-4BF6-9BBA-989C2D5D34F7}"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FEA5A1-B2DC-4AA2-9C7B-0A42D9F14C5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06709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644DDB-4C2C-4D9F-864D-857824CCB2B2}"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C967FB-587D-4604-89D9-AE6BBAF7DC2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21419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4A3667-F812-40A6-A569-C2F228B221EA}"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720E6F-E275-4A9E-8EFB-4761C166524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8204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FFE3524-7D7F-43A9-9162-F064F33247A2}"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4D051F-D1B8-4C0E-87B8-16D86F0B0FC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6124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F13123-C1E5-4F9E-8FDA-0D505D9ABA5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E9FF9F-4C68-4DAD-B9B9-F33539CAD4F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4019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3737FC-DEA8-4DE5-A02E-262F6AE1EC2F}"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DB4536-9BAF-4ECA-853B-E2447DAD64E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78577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D204CC-094F-4401-AAB2-956B1C9C3F4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B193FC-3585-4F7B-B4D4-03C04BAC753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865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2D1328-4BBC-44C7-B268-397102405EDE}"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2B57C1-4F2A-42CE-BB67-747355D3A40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7683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02774F-5754-416F-8126-AA2FD2B06B1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BC2391-5A5B-468A-88D5-00981349A98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2564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7AE28D-25CF-40BB-964F-46FA6DC42B04}"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ACF784-515F-410B-8451-542A4F62F15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83934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34D49C-0A9F-43F5-9353-B9106F73F12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B3B2E2-6D70-4648-B0B2-B488A610F28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54380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D9E23E-2D58-4E2C-B00C-8068F0C89F22}"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EE795-A8D7-43B8-9412-6BEED5CB583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24691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3CA874-C697-4BE6-88D8-FFA762FAFF07}"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51C5D8-5B42-48E3-9005-59C97A66084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654678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8DA191-2859-4507-8243-32661113BCC2}"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2EE6A4-95F7-4010-A425-B5E32E52EDB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88540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12E795-FC72-4FAB-8E74-BEA9049D2545}"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6245DD-7F47-4DB9-ADE9-6F879D89F81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76548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996AAE-6A36-471C-BAD0-BC1EC06B13DF}"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149937-B14A-49A6-9DE0-51ED98F64AB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8358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09997C-2B0A-4BE6-A81A-04936C3FF848}"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982102-0B3F-4A58-B1DA-1FFCB7801F4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525807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130E8A-F12C-4E72-96C8-2B657124424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094667-D7FB-473A-8DB5-685BB1E6593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485150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9C94B7-9301-4B55-A1E5-5BE7B021F2D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A1AECB-5D1D-4908-A0C6-5F87AD5F62F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2676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96E33E-7075-41E4-995C-6FF30A3B8F3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459AC7-8030-4F79-B4CF-08D57E96DD0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52141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FD8DD8-3279-4376-A334-4433A8B0B0E2}"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657FC8-E2B3-44B0-8E73-571E55849BB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12126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3EFA3B-343F-4BCC-9006-256CE59095D9}"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4A80BD-37CE-49B0-B8B8-3B13F235ED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664070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55AF72-9E2F-4FB3-8153-5FBD11E06FFE}"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0E5C4C-004A-4E8F-961D-A8A84EF732D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1752632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815BC-D645-4E6F-BA14-4670D69A767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07E8FF-CE3C-431D-B9AA-8B9BE52A666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90661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20C32D-8C14-49F3-BC00-0C29CDBDA3E7}"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6232EED-2E12-485D-9F11-AC3EC8DC3C8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43724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EA8B62-73FF-416A-A9E6-A8DCCEEC5AC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B0C62D-BBAB-4FDD-A644-EFC652AF154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5164294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97D917-C65A-44BE-B0B7-96DD41FA3A99}"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E7487C-0161-43CA-975E-EEAB9F2EDE3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867210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6B8337-38C3-4CBD-A406-EEA1460E3AD9}"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8528B4-B76D-4C57-B74B-619D6F93557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51803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DD0BB3-1FA9-45A4-BE81-4F746C9801A5}"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780068-364F-46EC-9AE3-4513615313E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071686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3393BC-01DC-4B0A-B337-A8F875768D75}"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9BDE61-2D17-48ED-B4B2-CA768CA6C91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499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41BFFF-3BDD-4EAB-B6D8-72AC2CE8EE93}"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8A16EE-8BEB-4314-A7A0-F69036144F2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02084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B82E00-CA2F-404A-9891-FA607656A4CB}"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AB4C25-8D40-47E0-8B3B-DBDA55CF7A4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62736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C45C05-99F6-42B3-B617-69C0BEA0C9A6}"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C7B537-782B-43B1-A512-D5D8E88ABD3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55750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74F1F8-1E1A-4C4B-A6AD-E2B625A42E4C}"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15EC95-C931-4F58-8C5A-E89CDCE1AAC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428555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B770EC-B5CB-49D2-B6F4-A8AC0160C855}"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1E4503-99C4-4C4D-BDA8-DDE085BE76C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791179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219FE6-B167-42AA-A1FA-DD9075032D15}"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EF3388-B65D-4987-BFBB-1861ED8CEAE3}"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806104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94CC38-0F18-4AB9-8B83-C1BAC84203B4}"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0C5601-78C2-44B1-8540-C66B6E2F931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674440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E4549C-C32E-4F17-8915-712409B43680}"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7A4032-B2B3-43EE-95ED-9F6BFBB72AD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547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06E6358-6FE7-4AA4-92BE-BFA40C43A0A8}"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F0FCBD-73DA-445F-9CED-B7AE39F6360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9215692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4BB361-B225-4122-98BC-EAA3FFFF63A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AD7F8-AF53-4CF9-8403-F13A4B08210E}"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067050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A418E8-79A0-424A-B762-AA2C01CD60C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F62BFE-479B-465D-9D71-C2FD3276137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4489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BF38EB-E81F-43DA-87B5-E9888085B3DE}"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Calibri" pitchFamily="34" charset="0"/>
                <a:cs typeface="Arial"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itchFamily="34" charset="0"/>
              <a:ea typeface="ＭＳ Ｐゴシック" pitchFamily="34" charset="-128"/>
              <a:cs typeface="Arial" pitchFamily="34" charset="0"/>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719D41-395A-4751-BE0A-209834FF444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569893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A70F78-A218-449A-BFAE-8F370576DF7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18D6FD-E76E-4E9C-93DE-991FA1F2E8CC}"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13090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E499B0-5C1E-43EA-B3F0-36F9CF3A2C6D}"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B4DA36-E40D-4534-B552-08D466D439A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303171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85EC3B-4AD6-49C9-8CCB-D84260A04E57}"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839163-5B08-4583-934B-2E8760A7D98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095119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1EA52D-62E3-4916-AC61-AA65F37B0ED1}"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8"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9"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C90B00-9613-4EA9-84A6-CBC6875DC27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489966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61232D-1A84-4196-AD80-A17A48E99BF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4"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46D9D2-3C74-479A-A65F-ECB540E2ED1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43857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B7864D-FA6D-4AB9-AD1F-7E7AD41F877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3"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4"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92976C-3474-4C42-B6F1-1BB4885539E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61312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C56B5B-C563-47E8-9E9C-B976C83065F5}"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30D96B-F387-4816-AAEF-EE314B0F0A5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256949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72B2FE-ECCD-4E27-B7BC-C0DC2B24404B}"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6"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7"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BD02A8-310A-4039-A38A-EB5123F43C3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627579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132233-6C7F-4784-87E6-A88B66CFCE8A}"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DA4123-B022-483F-8EDE-DE77213E00C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930985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auto">
              <a:spcBef>
                <a:spcPts val="0"/>
              </a:spcBef>
              <a:spcAft>
                <a:spcPts val="0"/>
              </a:spcAft>
              <a:defRPr>
                <a:latin typeface="Calibri" pitchFamily="34"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BF07E-8C91-4F93-8EBF-4F80A9794ABF}" type="datetimeFigureOut">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endParaRPr>
          </a:p>
        </p:txBody>
      </p:sp>
      <p:sp>
        <p:nvSpPr>
          <p:cNvPr id="5" name="Footer Placeholder 4"/>
          <p:cNvSpPr>
            <a:spLocks noGrp="1"/>
          </p:cNvSpPr>
          <p:nvPr>
            <p:ph type="ftr" sz="quarter" idx="11"/>
          </p:nvPr>
        </p:nvSpPr>
        <p:spPr/>
        <p:txBody>
          <a:bodyPr/>
          <a:lstStyle>
            <a:lvl1pPr defTabSz="914400" fontAlgn="auto">
              <a:spcBef>
                <a:spcPts val="0"/>
              </a:spcBef>
              <a:spcAft>
                <a:spcPts val="0"/>
              </a:spcAft>
              <a:defRPr>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defTabSz="914400">
              <a:defRPr>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FCDB7D-45CA-4D45-B3E5-4E6F7EFE49F9}"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0585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565C544-99CC-4798-825C-0C60E27D9776}"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3D0CA14-5688-4A24-B985-ADABFD7B8C0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2055"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057"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3189395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5A1523B-D8BD-4990-8E6F-CA590134A0EE}"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79B80C1-56B2-4A4B-ADF4-99919ABFF1BE}"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3079"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081"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2437396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EF18D6C-F6DD-4106-8E9B-3984C824A7D6}"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3FAB4F5-E6D9-4DE0-A92B-56B63351113E}"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4103"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105"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714566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B39F34-EE8C-4D26-BDCC-FD888ED7CEF8}"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4A1B655-35E8-4D45-A835-669A90EB529D}"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5127"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129"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22630105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1B2F647-7DB1-4952-9C29-6E23C398F0B8}" type="datetimeFigureOut">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F9BBC1E-DF21-479F-AC8C-248FFED2167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4103"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105"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26739505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ea typeface="MS PGothic"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C51F07D-8FBF-4451-AD47-A16C93F1E0AF}"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ea typeface="MS PGothic" panose="020B060007020508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50DDFA2-635F-487B-A210-EFF5887E15CB}"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pic>
        <p:nvPicPr>
          <p:cNvPr id="7175"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177"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17107644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ea typeface="MS PGothic"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C8E24CF-7F1D-4B31-B2DB-3133E6A82758}"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ea typeface="MS PGothic" panose="020B060007020508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ACF2324-36CF-4D61-8597-1BF58737ADD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pic>
        <p:nvPicPr>
          <p:cNvPr id="1031"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3"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39794838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ea typeface="MS PGothic"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7911026-2E28-4CA0-8563-4391ADFDB24F}"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ea typeface="MS PGothic" panose="020B060007020508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1B6A2E2-E542-4B18-882A-1B8E84226221}"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pic>
        <p:nvPicPr>
          <p:cNvPr id="2055"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057"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35878696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fontAlgn="auto" hangingPunct="1">
              <a:spcBef>
                <a:spcPts val="0"/>
              </a:spcBef>
              <a:spcAft>
                <a:spcPts val="0"/>
              </a:spcAft>
              <a:defRPr sz="1200">
                <a:solidFill>
                  <a:srgbClr val="898989"/>
                </a:solidFill>
                <a:latin typeface="Arial" pitchFamily="34" charset="0"/>
                <a:ea typeface="MS PGothic" pitchFamily="34" charset="-128"/>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41CE868-F4CD-473A-AB28-37E9C9BEAFA7}" type="datetimeFigureOut">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2/7/2024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Arial" charset="0"/>
                <a:ea typeface="ＭＳ Ｐゴシック" pitchFamily="34" charset="-128"/>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fontAlgn="auto" hangingPunct="1">
              <a:spcBef>
                <a:spcPts val="0"/>
              </a:spcBef>
              <a:spcAft>
                <a:spcPts val="0"/>
              </a:spcAft>
              <a:defRPr sz="1200">
                <a:solidFill>
                  <a:srgbClr val="898989"/>
                </a:solidFill>
                <a:latin typeface="Arial" panose="020B0604020202020204" pitchFamily="34" charset="0"/>
                <a:ea typeface="MS PGothic" panose="020B060007020508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A7B2262-14AF-492B-AD6B-5479F9A72A3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pitchFamily="34" charset="-128"/>
              <a:cs typeface="+mn-cs"/>
            </a:endParaRPr>
          </a:p>
        </p:txBody>
      </p:sp>
      <p:pic>
        <p:nvPicPr>
          <p:cNvPr id="3079" name="Picture 6" descr="images.jpe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21272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userDrawn="1"/>
        </p:nvCxnSpPr>
        <p:spPr bwMode="auto">
          <a:xfrm flipV="1">
            <a:off x="338138" y="1411288"/>
            <a:ext cx="11618912" cy="6350"/>
          </a:xfrm>
          <a:prstGeom prst="line">
            <a:avLst/>
          </a:prstGeom>
          <a:noFill/>
          <a:ln w="25400">
            <a:solidFill>
              <a:srgbClr val="2B8BD2"/>
            </a:solidFill>
            <a:round/>
            <a:headEnd/>
            <a:tailEnd/>
          </a:ln>
          <a:effectLst>
            <a:outerShdw blurRad="40000" dist="20000" dir="5400000" rotWithShape="0">
              <a:srgbClr val="808080">
                <a:alpha val="37999"/>
              </a:srgbClr>
            </a:outerShdw>
          </a:effectLst>
          <a:extLst>
            <a:ext uri="{909E8E84-426E-40dd-AFC4-6F175D3DCCD1}"/>
          </a:extLst>
        </p:spPr>
      </p:cxnSp>
      <p:pic>
        <p:nvPicPr>
          <p:cNvPr id="3081" name="Picture 13" descr="mu131.jpe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69563" y="4763"/>
            <a:ext cx="17224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338138" y="1417638"/>
            <a:ext cx="11853862" cy="182562"/>
          </a:xfrm>
          <a:prstGeom prst="rect">
            <a:avLst/>
          </a:prstGeom>
          <a:solidFill>
            <a:srgbClr val="FFE83F"/>
          </a:solidFill>
          <a:ln w="9525">
            <a:solidFill>
              <a:srgbClr val="2B8BD2"/>
            </a:solidFill>
            <a:miter lim="800000"/>
            <a:headEnd/>
            <a:tailEnd/>
          </a:ln>
          <a:effectLst>
            <a:outerShdw blurRad="40000" dist="23000" dir="5400000" rotWithShape="0">
              <a:srgbClr val="808080">
                <a:alpha val="34998"/>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ＭＳ Ｐゴシック" charset="0"/>
              <a:cs typeface="ＭＳ Ｐゴシック" charset="0"/>
            </a:endParaRPr>
          </a:p>
        </p:txBody>
      </p:sp>
    </p:spTree>
    <p:extLst>
      <p:ext uri="{BB962C8B-B14F-4D97-AF65-F5344CB8AC3E}">
        <p14:creationId xmlns:p14="http://schemas.microsoft.com/office/powerpoint/2010/main" val="34274269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emf"/><Relationship Id="rId2" Type="http://schemas.openxmlformats.org/officeDocument/2006/relationships/slideLayout" Target="../slideLayouts/slideLayout6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8.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3.xml"/><Relationship Id="rId5" Type="http://schemas.openxmlformats.org/officeDocument/2006/relationships/image" Target="../media/image14.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jpeg"/><Relationship Id="rId2" Type="http://schemas.openxmlformats.org/officeDocument/2006/relationships/slideLayout" Target="../slideLayouts/slideLayout83.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27.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8.xml"/><Relationship Id="rId7" Type="http://schemas.openxmlformats.org/officeDocument/2006/relationships/image" Target="../media/image31.emf"/><Relationship Id="rId2" Type="http://schemas.openxmlformats.org/officeDocument/2006/relationships/slideLayout" Target="../slideLayouts/slideLayout90.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1905000" y="134224"/>
            <a:ext cx="8610600" cy="1295400"/>
          </a:xfrm>
        </p:spPr>
        <p:txBody>
          <a:bodyPr/>
          <a:lstStyle/>
          <a:p>
            <a:pPr eaLnBrk="1" hangingPunct="1">
              <a:defRPr/>
            </a:pPr>
            <a:r>
              <a:rPr lang="en-US" altLang="en-US" sz="4800" dirty="0">
                <a:solidFill>
                  <a:schemeClr val="tx2">
                    <a:lumMod val="75000"/>
                  </a:schemeClr>
                </a:solidFill>
                <a:latin typeface="Comic Sans MS" pitchFamily="66" charset="0"/>
                <a:ea typeface="+mj-ea"/>
              </a:rPr>
              <a:t>Chapter 23</a:t>
            </a:r>
            <a:br>
              <a:rPr lang="en-US" altLang="en-US" sz="4800" dirty="0">
                <a:solidFill>
                  <a:schemeClr val="tx2">
                    <a:lumMod val="75000"/>
                  </a:schemeClr>
                </a:solidFill>
                <a:latin typeface="Comic Sans MS" pitchFamily="66" charset="0"/>
                <a:ea typeface="+mj-ea"/>
              </a:rPr>
            </a:br>
            <a:r>
              <a:rPr lang="en-US" altLang="en-US" sz="4800" dirty="0">
                <a:solidFill>
                  <a:schemeClr val="tx2">
                    <a:lumMod val="75000"/>
                  </a:schemeClr>
                </a:solidFill>
                <a:latin typeface="Comic Sans MS" pitchFamily="66" charset="0"/>
                <a:ea typeface="+mj-ea"/>
              </a:rPr>
              <a:t>Electric Potential</a:t>
            </a:r>
          </a:p>
        </p:txBody>
      </p:sp>
      <p:pic>
        <p:nvPicPr>
          <p:cNvPr id="84995" name="Picture 7" descr="23_00CO"/>
          <p:cNvPicPr>
            <a:picLocks noChangeAspect="1" noChangeArrowheads="1"/>
          </p:cNvPicPr>
          <p:nvPr/>
        </p:nvPicPr>
        <p:blipFill>
          <a:blip r:embed="rId3">
            <a:extLst>
              <a:ext uri="{28A0092B-C50C-407E-A947-70E740481C1C}">
                <a14:useLocalDpi xmlns:a14="http://schemas.microsoft.com/office/drawing/2010/main" val="0"/>
              </a:ext>
            </a:extLst>
          </a:blip>
          <a:srcRect b="2876"/>
          <a:stretch>
            <a:fillRect/>
          </a:stretch>
        </p:blipFill>
        <p:spPr bwMode="auto">
          <a:xfrm>
            <a:off x="6210300" y="2009775"/>
            <a:ext cx="59245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0982" y="2607132"/>
            <a:ext cx="6096000" cy="101566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mic Sans MS"/>
                <a:ea typeface="MS PGothic" panose="020B0600070205080204" pitchFamily="34" charset="-128"/>
                <a:cs typeface="+mn-cs"/>
              </a:rPr>
              <a:t>HW#3: </a:t>
            </a:r>
            <a:r>
              <a:rPr kumimoji="0" lang="en-US" sz="2000" b="1" i="0" u="sng" strike="noStrike" kern="1200" cap="none" spc="0" normalizeH="0" baseline="0" noProof="0" dirty="0">
                <a:ln>
                  <a:noFill/>
                </a:ln>
                <a:solidFill>
                  <a:srgbClr val="FF0000"/>
                </a:solidFill>
                <a:effectLst/>
                <a:uLnTx/>
                <a:uFillTx/>
                <a:latin typeface="Comic Sans MS"/>
                <a:ea typeface="MS PGothic" panose="020B0600070205080204" pitchFamily="34" charset="-128"/>
                <a:cs typeface="+mn-cs"/>
              </a:rPr>
              <a:t>Chapter 22: </a:t>
            </a:r>
            <a:r>
              <a:rPr kumimoji="0" lang="en-US" sz="2000" b="1" i="0" u="none" strike="noStrike" kern="1200" cap="none" spc="0" normalizeH="0" baseline="0" noProof="0" dirty="0">
                <a:ln>
                  <a:noFill/>
                </a:ln>
                <a:solidFill>
                  <a:srgbClr val="FF0000"/>
                </a:solidFill>
                <a:effectLst/>
                <a:uLnTx/>
                <a:uFillTx/>
                <a:latin typeface="Comic Sans MS"/>
                <a:ea typeface="MS PGothic" panose="020B0600070205080204" pitchFamily="34" charset="-128"/>
                <a:cs typeface="+mn-cs"/>
              </a:rPr>
              <a:t>Pb.1, Pb.6,Pb.24 Pb.27, Pb.35 </a:t>
            </a:r>
            <a:r>
              <a:rPr kumimoji="0" lang="en-US" sz="2000" b="1" i="0" u="sng" strike="noStrike" kern="1200" cap="none" spc="0" normalizeH="0" baseline="0" noProof="0" dirty="0">
                <a:ln>
                  <a:noFill/>
                </a:ln>
                <a:solidFill>
                  <a:srgbClr val="FF0000"/>
                </a:solidFill>
                <a:effectLst/>
                <a:uLnTx/>
                <a:uFillTx/>
                <a:latin typeface="Comic Sans MS"/>
                <a:ea typeface="MS PGothic" panose="020B0600070205080204" pitchFamily="34" charset="-128"/>
                <a:cs typeface="+mn-cs"/>
              </a:rPr>
              <a:t>due on Friday, Feb. 16</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b="1" u="sng" dirty="0">
              <a:solidFill>
                <a:srgbClr val="FF0000"/>
              </a:solidFill>
              <a:latin typeface="Comic Sans MS"/>
              <a:ea typeface="MS PGothic" panose="020B0600070205080204" pitchFamily="34" charset="-128"/>
            </a:endParaRPr>
          </a:p>
        </p:txBody>
      </p:sp>
    </p:spTree>
    <p:extLst>
      <p:ext uri="{BB962C8B-B14F-4D97-AF65-F5344CB8AC3E}">
        <p14:creationId xmlns:p14="http://schemas.microsoft.com/office/powerpoint/2010/main" val="336993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3"/>
          <p:cNvSpPr txBox="1">
            <a:spLocks noChangeArrowheads="1"/>
          </p:cNvSpPr>
          <p:nvPr/>
        </p:nvSpPr>
        <p:spPr bwMode="auto">
          <a:xfrm>
            <a:off x="3338818" y="1868488"/>
            <a:ext cx="84531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An equipotential </a:t>
            </a:r>
            <a:r>
              <a:rPr kumimoji="0" lang="en-US" altLang="en-US" sz="2800" b="1" i="0" u="sng" strike="noStrike" kern="1200" cap="none" spc="0" normalizeH="0" baseline="0" noProof="0" dirty="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is a line or surface over which the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potential is constant</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632523"/>
                </a:solidFill>
                <a:effectLst/>
                <a:uLnTx/>
                <a:uFillTx/>
                <a:latin typeface="Comic Sans MS" panose="030F0702030302020204" pitchFamily="66" charset="0"/>
                <a:ea typeface="MS PGothic" panose="020B0600070205080204" pitchFamily="34" charset="-128"/>
                <a:cs typeface="Arial" panose="020B0604020202020204" pitchFamily="34" charset="0"/>
              </a:rPr>
              <a:t>Electric field lines are </a:t>
            </a:r>
            <a:r>
              <a:rPr kumimoji="0" lang="en-US" altLang="en-US" sz="2800" b="1" i="0" u="sng" strike="noStrike" kern="1200" cap="none" spc="0" normalizeH="0" baseline="0" noProof="0" dirty="0">
                <a:ln>
                  <a:noFill/>
                </a:ln>
                <a:solidFill>
                  <a:srgbClr val="4F6228"/>
                </a:solidFill>
                <a:effectLst/>
                <a:uLnTx/>
                <a:uFillTx/>
                <a:latin typeface="Comic Sans MS" panose="030F0702030302020204" pitchFamily="66" charset="0"/>
                <a:ea typeface="MS PGothic" panose="020B0600070205080204" pitchFamily="34" charset="-128"/>
                <a:cs typeface="Arial" panose="020B0604020202020204" pitchFamily="34" charset="0"/>
              </a:rPr>
              <a:t>perpendicular to </a:t>
            </a:r>
            <a:r>
              <a:rPr kumimoji="0" lang="en-US" altLang="en-US" sz="2800" b="1" i="0" u="sng" strike="noStrike" kern="1200" cap="none" spc="0" normalizeH="0" baseline="0" noProof="0" dirty="0" err="1">
                <a:ln>
                  <a:noFill/>
                </a:ln>
                <a:solidFill>
                  <a:srgbClr val="4F6228"/>
                </a:solidFill>
                <a:effectLst/>
                <a:uLnTx/>
                <a:uFillTx/>
                <a:latin typeface="Comic Sans MS" panose="030F0702030302020204" pitchFamily="66" charset="0"/>
                <a:ea typeface="MS PGothic" panose="020B0600070205080204" pitchFamily="34" charset="-128"/>
                <a:cs typeface="Arial" panose="020B0604020202020204" pitchFamily="34" charset="0"/>
              </a:rPr>
              <a:t>equipotentials</a:t>
            </a:r>
            <a:r>
              <a:rPr kumimoji="0" lang="en-US" altLang="en-US" sz="2800" b="1" i="0" u="none" strike="noStrike" kern="1200" cap="none" spc="0" normalizeH="0" baseline="0" noProof="0" dirty="0">
                <a:ln>
                  <a:noFill/>
                </a:ln>
                <a:solidFill>
                  <a:srgbClr val="4F6228"/>
                </a:solidFill>
                <a:effectLst/>
                <a:uLnTx/>
                <a:uFillTx/>
                <a:latin typeface="Comic Sans MS" panose="030F0702030302020204" pitchFamily="66" charset="0"/>
                <a:ea typeface="MS PGothic" panose="020B0600070205080204" pitchFamily="34" charset="-128"/>
                <a:cs typeface="Arial" panose="020B0604020202020204" pitchFamily="34" charset="0"/>
              </a:rPr>
              <a:t>. </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The surface of a conductor is an equipotential (</a:t>
            </a:r>
            <a:r>
              <a:rPr kumimoji="0" lang="en-US" altLang="en-US" sz="2800" b="1" i="0" u="sng" strike="noStrike" kern="1200" cap="none" spc="0" normalizeH="0" baseline="0" noProof="0" dirty="0">
                <a:ln>
                  <a:noFill/>
                </a:ln>
                <a:solidFill>
                  <a:srgbClr val="9BBB59">
                    <a:lumMod val="50000"/>
                  </a:srgbClr>
                </a:solidFill>
                <a:effectLst/>
                <a:uLnTx/>
                <a:uFillTx/>
                <a:latin typeface="Comic Sans MS" panose="030F0702030302020204" pitchFamily="66" charset="0"/>
                <a:ea typeface="MS PGothic" panose="020B0600070205080204" pitchFamily="34" charset="-128"/>
                <a:cs typeface="Arial" panose="020B0604020202020204" pitchFamily="34" charset="0"/>
              </a:rPr>
              <a:t>same potential at the surface</a:t>
            </a:r>
            <a:r>
              <a:rPr kumimoji="0" lang="en-US" altLang="en-US" sz="2800" b="1" i="0" u="none" strike="noStrike" kern="1200" cap="none" spc="0" normalizeH="0" baseline="0" noProof="0" dirty="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23555" name="Rectangle 5"/>
          <p:cNvSpPr>
            <a:spLocks noGrp="1" noChangeArrowheads="1"/>
          </p:cNvSpPr>
          <p:nvPr>
            <p:ph type="title"/>
          </p:nvPr>
        </p:nvSpPr>
        <p:spPr>
          <a:xfrm>
            <a:off x="2057400" y="152400"/>
            <a:ext cx="8229600" cy="1143000"/>
          </a:xfrm>
        </p:spPr>
        <p:txBody>
          <a:bodyPr/>
          <a:lstStyle/>
          <a:p>
            <a:pPr eaLnBrk="1" hangingPunct="1">
              <a:defRPr/>
            </a:pPr>
            <a:r>
              <a:rPr lang="en-US" altLang="en-US" sz="4000" b="1" dirty="0">
                <a:solidFill>
                  <a:schemeClr val="accent1">
                    <a:lumMod val="50000"/>
                  </a:schemeClr>
                </a:solidFill>
                <a:latin typeface="Comic Sans MS" panose="030F0702030302020204" pitchFamily="66" charset="0"/>
                <a:ea typeface="+mj-ea"/>
              </a:rPr>
              <a:t>23-5 Equipotential Surfaces</a:t>
            </a:r>
          </a:p>
        </p:txBody>
      </p:sp>
      <p:pic>
        <p:nvPicPr>
          <p:cNvPr id="128004" name="Picture 7" descr="Figure_23_16"/>
          <p:cNvPicPr>
            <a:picLocks noChangeAspect="1" noChangeArrowheads="1"/>
          </p:cNvPicPr>
          <p:nvPr/>
        </p:nvPicPr>
        <p:blipFill>
          <a:blip r:embed="rId3">
            <a:extLst>
              <a:ext uri="{28A0092B-C50C-407E-A947-70E740481C1C}">
                <a14:useLocalDpi xmlns:a14="http://schemas.microsoft.com/office/drawing/2010/main" val="0"/>
              </a:ext>
            </a:extLst>
          </a:blip>
          <a:srcRect b="2306"/>
          <a:stretch>
            <a:fillRect/>
          </a:stretch>
        </p:blipFill>
        <p:spPr bwMode="auto">
          <a:xfrm>
            <a:off x="700146" y="1323975"/>
            <a:ext cx="2244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4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defRPr/>
            </a:pPr>
            <a:r>
              <a:rPr lang="en-US" altLang="en-US" sz="4000" b="1" dirty="0">
                <a:solidFill>
                  <a:schemeClr val="accent1">
                    <a:lumMod val="75000"/>
                  </a:schemeClr>
                </a:solidFill>
                <a:latin typeface="Comic Sans MS" panose="030F0702030302020204" pitchFamily="66" charset="0"/>
                <a:ea typeface="+mj-ea"/>
              </a:rPr>
              <a:t>23-5 Equipotential Surfaces</a:t>
            </a:r>
          </a:p>
        </p:txBody>
      </p:sp>
      <p:sp>
        <p:nvSpPr>
          <p:cNvPr id="130051" name="Text Box 5"/>
          <p:cNvSpPr txBox="1">
            <a:spLocks noChangeArrowheads="1"/>
          </p:cNvSpPr>
          <p:nvPr/>
        </p:nvSpPr>
        <p:spPr bwMode="auto">
          <a:xfrm>
            <a:off x="687897" y="1616075"/>
            <a:ext cx="1042751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sng" strike="noStrike" kern="1200" cap="none" spc="0" normalizeH="0" baseline="0" noProof="0" dirty="0">
                <a:ln>
                  <a:noFill/>
                </a:ln>
                <a:solidFill>
                  <a:srgbClr val="77933C"/>
                </a:solidFill>
                <a:effectLst/>
                <a:uLnTx/>
                <a:uFillTx/>
                <a:latin typeface="Comic Sans MS" panose="030F0702030302020204" pitchFamily="66" charset="0"/>
                <a:ea typeface="MS PGothic" panose="020B0600070205080204" pitchFamily="34" charset="-128"/>
                <a:cs typeface="Arial" panose="020B0604020202020204" pitchFamily="34" charset="0"/>
              </a:rPr>
              <a:t>Equipotential surfaces </a:t>
            </a:r>
            <a:r>
              <a:rPr kumimoji="0" lang="en-US" altLang="en-US" sz="2800" b="1"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Arial" panose="020B0604020202020204" pitchFamily="34" charset="0"/>
              </a:rPr>
              <a:t>are </a:t>
            </a:r>
            <a:r>
              <a:rPr kumimoji="0" lang="en-US" altLang="en-US" sz="2800" b="1" i="0" u="sng" strike="noStrike" kern="1200" cap="none" spc="0" normalizeH="0" baseline="0" noProof="0" dirty="0">
                <a:ln>
                  <a:noFill/>
                </a:ln>
                <a:solidFill>
                  <a:srgbClr val="953735"/>
                </a:solidFill>
                <a:effectLst/>
                <a:uLnTx/>
                <a:uFillTx/>
                <a:latin typeface="Comic Sans MS" panose="030F0702030302020204" pitchFamily="66" charset="0"/>
                <a:ea typeface="MS PGothic" panose="020B0600070205080204" pitchFamily="34" charset="-128"/>
                <a:cs typeface="Arial" panose="020B0604020202020204" pitchFamily="34" charset="0"/>
              </a:rPr>
              <a:t>always perpendicular to</a:t>
            </a:r>
            <a:r>
              <a:rPr kumimoji="0" lang="en-US" altLang="en-US" sz="2800" b="1" i="0" u="sng" strike="noStrike" kern="1200" cap="none" spc="0" normalizeH="0" baseline="0" noProof="0" dirty="0">
                <a:ln>
                  <a:noFill/>
                </a:ln>
                <a:solidFill>
                  <a:srgbClr val="4F6228"/>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field lines</a:t>
            </a:r>
            <a:r>
              <a:rPr kumimoji="0" lang="en-US" altLang="en-US" sz="2800" b="1"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Arial" panose="020B0604020202020204" pitchFamily="34" charset="0"/>
              </a:rPr>
              <a:t>; they </a:t>
            </a:r>
            <a:r>
              <a:rPr kumimoji="0" lang="en-US" altLang="en-US" sz="2800" b="1" i="0" u="sng"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Arial" panose="020B0604020202020204" pitchFamily="34" charset="0"/>
              </a:rPr>
              <a:t>are always closed surfaces </a:t>
            </a:r>
            <a:r>
              <a:rPr kumimoji="0" lang="en-US" altLang="en-US" sz="2800" b="1"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Arial" panose="020B0604020202020204" pitchFamily="34" charset="0"/>
              </a:rPr>
              <a:t>(unlike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field lines</a:t>
            </a:r>
            <a:r>
              <a:rPr kumimoji="0" lang="en-US" altLang="en-US" sz="2800" b="1" i="0" u="none" strike="noStrike" kern="1200" cap="none" spc="0" normalizeH="0" baseline="0" noProof="0" dirty="0">
                <a:ln>
                  <a:noFill/>
                </a:ln>
                <a:solidFill>
                  <a:srgbClr val="17375E"/>
                </a:solidFill>
                <a:effectLst/>
                <a:uLnTx/>
                <a:uFillTx/>
                <a:latin typeface="Comic Sans MS" panose="030F0702030302020204" pitchFamily="66" charset="0"/>
                <a:ea typeface="MS PGothic" panose="020B0600070205080204" pitchFamily="34" charset="-128"/>
                <a:cs typeface="Arial" panose="020B0604020202020204" pitchFamily="34" charset="0"/>
              </a:rPr>
              <a:t>, which begin and end on charges).</a:t>
            </a:r>
          </a:p>
        </p:txBody>
      </p:sp>
      <p:pic>
        <p:nvPicPr>
          <p:cNvPr id="130052" name="Picture 7" descr="Figure_23_18"/>
          <p:cNvPicPr>
            <a:picLocks noChangeAspect="1" noChangeArrowheads="1"/>
          </p:cNvPicPr>
          <p:nvPr/>
        </p:nvPicPr>
        <p:blipFill>
          <a:blip r:embed="rId3" cstate="print">
            <a:extLst>
              <a:ext uri="{28A0092B-C50C-407E-A947-70E740481C1C}">
                <a14:useLocalDpi xmlns:a14="http://schemas.microsoft.com/office/drawing/2010/main" val="0"/>
              </a:ext>
            </a:extLst>
          </a:blip>
          <a:srcRect b="2461"/>
          <a:stretch>
            <a:fillRect/>
          </a:stretch>
        </p:blipFill>
        <p:spPr bwMode="auto">
          <a:xfrm>
            <a:off x="3475038" y="3000375"/>
            <a:ext cx="5367337"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76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defRPr/>
            </a:pPr>
            <a:r>
              <a:rPr lang="en-US" altLang="en-US" b="1" dirty="0">
                <a:solidFill>
                  <a:schemeClr val="accent1">
                    <a:lumMod val="75000"/>
                  </a:schemeClr>
                </a:solidFill>
                <a:latin typeface="Comic Sans MS" pitchFamily="66" charset="0"/>
                <a:ea typeface="ＭＳ Ｐゴシック" pitchFamily="48" charset="-128"/>
              </a:rPr>
              <a:t>Equipotential Surfaces</a:t>
            </a:r>
          </a:p>
        </p:txBody>
      </p:sp>
      <p:sp>
        <p:nvSpPr>
          <p:cNvPr id="132099" name="Rectangle 3"/>
          <p:cNvSpPr>
            <a:spLocks noGrp="1"/>
          </p:cNvSpPr>
          <p:nvPr>
            <p:ph idx="1"/>
          </p:nvPr>
        </p:nvSpPr>
        <p:spPr>
          <a:xfrm>
            <a:off x="1947863" y="1460500"/>
            <a:ext cx="8229600" cy="1130300"/>
          </a:xfrm>
        </p:spPr>
        <p:txBody>
          <a:bodyPr/>
          <a:lstStyle/>
          <a:p>
            <a:pPr eaLnBrk="1" hangingPunct="1">
              <a:buFont typeface="Webdings" panose="05030102010509060703" pitchFamily="18" charset="2"/>
              <a:buChar char="~"/>
            </a:pPr>
            <a:r>
              <a:rPr lang="en-US" altLang="en-US">
                <a:latin typeface="Comic Sans MS" panose="030F0702030302020204" pitchFamily="66" charset="0"/>
              </a:rPr>
              <a:t> Surfaces at same potential</a:t>
            </a:r>
          </a:p>
          <a:p>
            <a:pPr lvl="1" eaLnBrk="1" hangingPunct="1">
              <a:buFont typeface="Webdings" panose="05030102010509060703" pitchFamily="18" charset="2"/>
              <a:buChar char="~"/>
            </a:pPr>
            <a:r>
              <a:rPr lang="en-US" altLang="en-US">
                <a:latin typeface="Comic Sans MS" panose="030F0702030302020204" pitchFamily="66" charset="0"/>
              </a:rPr>
              <a:t> like contours on topographic maps</a:t>
            </a:r>
          </a:p>
        </p:txBody>
      </p:sp>
      <p:pic>
        <p:nvPicPr>
          <p:cNvPr id="132100" name="Picture 1" descr="gia29117_1717.jpg"/>
          <p:cNvPicPr>
            <a:picLocks noChangeAspect="1"/>
          </p:cNvPicPr>
          <p:nvPr/>
        </p:nvPicPr>
        <p:blipFill>
          <a:blip r:embed="rId4">
            <a:extLst>
              <a:ext uri="{28A0092B-C50C-407E-A947-70E740481C1C}">
                <a14:useLocalDpi xmlns:a14="http://schemas.microsoft.com/office/drawing/2010/main" val="0"/>
              </a:ext>
            </a:extLst>
          </a:blip>
          <a:srcRect t="2711"/>
          <a:stretch>
            <a:fillRect/>
          </a:stretch>
        </p:blipFill>
        <p:spPr bwMode="auto">
          <a:xfrm>
            <a:off x="1985963" y="2597150"/>
            <a:ext cx="4076700" cy="3295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2101" name="Content Placeholder 2"/>
          <p:cNvSpPr txBox="1">
            <a:spLocks/>
          </p:cNvSpPr>
          <p:nvPr/>
        </p:nvSpPr>
        <p:spPr bwMode="auto">
          <a:xfrm>
            <a:off x="2068513" y="5827713"/>
            <a:ext cx="39941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6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Lines link places at same elevation (same U</a:t>
            </a:r>
            <a:r>
              <a:rPr kumimoji="0" lang="en-US" altLang="en-US" sz="2600" b="0" i="0" u="none" strike="noStrike" kern="1200" cap="none" spc="0" normalizeH="0" baseline="-2500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g</a:t>
            </a:r>
            <a:r>
              <a:rPr kumimoji="0" lang="en-US" altLang="en-US" sz="26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pic>
        <p:nvPicPr>
          <p:cNvPr id="132102" name="Picture 1" descr="gia29117_1719.jpg"/>
          <p:cNvPicPr>
            <a:picLocks noChangeAspect="1"/>
          </p:cNvPicPr>
          <p:nvPr/>
        </p:nvPicPr>
        <p:blipFill>
          <a:blip r:embed="rId5">
            <a:extLst>
              <a:ext uri="{28A0092B-C50C-407E-A947-70E740481C1C}">
                <a14:useLocalDpi xmlns:a14="http://schemas.microsoft.com/office/drawing/2010/main" val="0"/>
              </a:ext>
            </a:extLst>
          </a:blip>
          <a:srcRect l="10251" t="2921" r="10678"/>
          <a:stretch>
            <a:fillRect/>
          </a:stretch>
        </p:blipFill>
        <p:spPr bwMode="auto">
          <a:xfrm>
            <a:off x="6545263" y="2597150"/>
            <a:ext cx="3635375" cy="3265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2103" name="Content Placeholder 2"/>
          <p:cNvSpPr txBox="1">
            <a:spLocks/>
          </p:cNvSpPr>
          <p:nvPr/>
        </p:nvSpPr>
        <p:spPr bwMode="auto">
          <a:xfrm>
            <a:off x="6327775" y="5827713"/>
            <a:ext cx="39941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600" b="0" i="0" u="none" strike="noStrike" kern="1200" cap="none" spc="0" normalizeH="0" baseline="0" noProof="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Lines link places at same potential (same V)</a:t>
            </a:r>
          </a:p>
        </p:txBody>
      </p:sp>
      <p:graphicFrame>
        <p:nvGraphicFramePr>
          <p:cNvPr id="132104" name="Object 7"/>
          <p:cNvGraphicFramePr>
            <a:graphicFrameLocks noChangeAspect="1"/>
          </p:cNvGraphicFramePr>
          <p:nvPr/>
        </p:nvGraphicFramePr>
        <p:xfrm>
          <a:off x="8991600" y="1752600"/>
          <a:ext cx="1016000" cy="990600"/>
        </p:xfrm>
        <a:graphic>
          <a:graphicData uri="http://schemas.openxmlformats.org/presentationml/2006/ole">
            <mc:AlternateContent xmlns:mc="http://schemas.openxmlformats.org/markup-compatibility/2006">
              <mc:Choice xmlns:v="urn:schemas-microsoft-com:vml" Requires="v">
                <p:oleObj spid="_x0000_s1032" name="Equation" r:id="rId6" imgW="484560" imgH="466200" progId="Equation.3">
                  <p:embed/>
                </p:oleObj>
              </mc:Choice>
              <mc:Fallback>
                <p:oleObj name="Equation" r:id="rId6" imgW="484560" imgH="466200" progId="Equation.3">
                  <p:embed/>
                  <p:pic>
                    <p:nvPicPr>
                      <p:cNvPr id="132104"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1600" y="1752600"/>
                        <a:ext cx="101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38436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2725738" y="228600"/>
            <a:ext cx="7091362" cy="1143000"/>
          </a:xfrm>
        </p:spPr>
        <p:txBody>
          <a:bodyPr/>
          <a:lstStyle/>
          <a:p>
            <a:pPr eaLnBrk="1" hangingPunct="1">
              <a:defRPr/>
            </a:pPr>
            <a:r>
              <a:rPr lang="en-US" altLang="en-US" b="1" dirty="0">
                <a:solidFill>
                  <a:schemeClr val="accent1">
                    <a:lumMod val="75000"/>
                  </a:schemeClr>
                </a:solidFill>
                <a:latin typeface="Comic Sans MS" pitchFamily="66" charset="0"/>
                <a:ea typeface="ＭＳ Ｐゴシック" pitchFamily="48" charset="-128"/>
              </a:rPr>
              <a:t>Equipotential Surfaces</a:t>
            </a:r>
          </a:p>
        </p:txBody>
      </p:sp>
      <p:sp>
        <p:nvSpPr>
          <p:cNvPr id="134147" name="Rectangle 3"/>
          <p:cNvSpPr>
            <a:spLocks noGrp="1"/>
          </p:cNvSpPr>
          <p:nvPr>
            <p:ph type="body" idx="4294967295"/>
          </p:nvPr>
        </p:nvSpPr>
        <p:spPr>
          <a:xfrm>
            <a:off x="822325" y="1658938"/>
            <a:ext cx="9667875" cy="765175"/>
          </a:xfrm>
        </p:spPr>
        <p:txBody>
          <a:bodyPr/>
          <a:lstStyle/>
          <a:p>
            <a:pPr eaLnBrk="1" hangingPunct="1">
              <a:lnSpc>
                <a:spcPct val="90000"/>
              </a:lnSpc>
              <a:buFont typeface="Webdings" panose="05030102010509060703" pitchFamily="18" charset="2"/>
              <a:buChar char="~"/>
            </a:pPr>
            <a:r>
              <a:rPr lang="en-US" altLang="en-US" sz="2400">
                <a:latin typeface="Comic Sans MS" panose="030F0702030302020204" pitchFamily="66" charset="0"/>
              </a:rPr>
              <a:t> </a:t>
            </a:r>
            <a:r>
              <a:rPr lang="en-US" altLang="en-US" sz="2400" b="1">
                <a:latin typeface="Comic Sans MS" panose="030F0702030302020204" pitchFamily="66" charset="0"/>
              </a:rPr>
              <a:t>Surfaces that have the same </a:t>
            </a:r>
            <a:r>
              <a:rPr lang="en-US" altLang="en-US" sz="2400" b="1">
                <a:solidFill>
                  <a:schemeClr val="folHlink"/>
                </a:solidFill>
                <a:latin typeface="Comic Sans MS" panose="030F0702030302020204" pitchFamily="66" charset="0"/>
              </a:rPr>
              <a:t>potential (voltage) </a:t>
            </a:r>
            <a:r>
              <a:rPr lang="en-US" altLang="en-US" sz="2400" b="1">
                <a:latin typeface="Comic Sans MS" panose="030F0702030302020204" pitchFamily="66" charset="0"/>
              </a:rPr>
              <a:t>at every point</a:t>
            </a:r>
          </a:p>
          <a:p>
            <a:pPr lvl="1" eaLnBrk="1" hangingPunct="1">
              <a:lnSpc>
                <a:spcPct val="90000"/>
              </a:lnSpc>
              <a:buFont typeface="Webdings" panose="05030102010509060703" pitchFamily="18" charset="2"/>
              <a:buChar char="~"/>
            </a:pPr>
            <a:endParaRPr lang="en-US" altLang="en-US" sz="2000">
              <a:latin typeface="Comic Sans MS" panose="030F0702030302020204" pitchFamily="66" charset="0"/>
            </a:endParaRPr>
          </a:p>
        </p:txBody>
      </p:sp>
      <p:pic>
        <p:nvPicPr>
          <p:cNvPr id="134148" name="Picture 1" descr="gia29117_1719.jpg"/>
          <p:cNvPicPr>
            <a:picLocks noChangeAspect="1"/>
          </p:cNvPicPr>
          <p:nvPr/>
        </p:nvPicPr>
        <p:blipFill>
          <a:blip r:embed="rId3">
            <a:extLst>
              <a:ext uri="{28A0092B-C50C-407E-A947-70E740481C1C}">
                <a14:useLocalDpi xmlns:a14="http://schemas.microsoft.com/office/drawing/2010/main" val="0"/>
              </a:ext>
            </a:extLst>
          </a:blip>
          <a:srcRect l="10251" t="2921" r="10678"/>
          <a:stretch>
            <a:fillRect/>
          </a:stretch>
        </p:blipFill>
        <p:spPr bwMode="auto">
          <a:xfrm>
            <a:off x="7351713" y="2209800"/>
            <a:ext cx="3635375" cy="32654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9576" name="Rectangle 8"/>
          <p:cNvSpPr>
            <a:spLocks noChangeArrowheads="1"/>
          </p:cNvSpPr>
          <p:nvPr/>
        </p:nvSpPr>
        <p:spPr bwMode="auto">
          <a:xfrm>
            <a:off x="1114425" y="2481689"/>
            <a:ext cx="6237288"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Electric Field</a:t>
            </a:r>
            <a:r>
              <a:rPr kumimoji="0" lang="en-US" altLang="en-US" sz="24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lines are perpendicular to </a:t>
            </a:r>
            <a:r>
              <a:rPr kumimoji="0" lang="en-US" altLang="en-US" sz="2400" b="1" i="0" u="none" strike="noStrike" kern="1200" cap="none" spc="0" normalizeH="0" baseline="0" noProof="0" dirty="0">
                <a:ln>
                  <a:noFill/>
                </a:ln>
                <a:solidFill>
                  <a:srgbClr val="800080"/>
                </a:solidFill>
                <a:effectLst/>
                <a:uLnTx/>
                <a:uFillTx/>
                <a:latin typeface="Comic Sans MS" panose="030F0702030302020204" pitchFamily="66" charset="0"/>
                <a:ea typeface="MS PGothic" panose="020B0600070205080204" pitchFamily="34" charset="-128"/>
                <a:cs typeface="Arial" panose="020B0604020202020204" pitchFamily="34" charset="0"/>
              </a:rPr>
              <a:t>equipotential surfaces</a:t>
            </a:r>
          </a:p>
        </p:txBody>
      </p:sp>
      <p:sp>
        <p:nvSpPr>
          <p:cNvPr id="109577" name="Text Box 9"/>
          <p:cNvSpPr txBox="1">
            <a:spLocks noChangeArrowheads="1"/>
          </p:cNvSpPr>
          <p:nvPr/>
        </p:nvSpPr>
        <p:spPr bwMode="auto">
          <a:xfrm>
            <a:off x="1114425" y="3568700"/>
            <a:ext cx="6018213"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Potential difference between surfaces is constant </a:t>
            </a:r>
          </a:p>
        </p:txBody>
      </p:sp>
      <p:sp>
        <p:nvSpPr>
          <p:cNvPr id="109578" name="Line 10"/>
          <p:cNvSpPr>
            <a:spLocks noChangeShapeType="1"/>
          </p:cNvSpPr>
          <p:nvPr/>
        </p:nvSpPr>
        <p:spPr bwMode="auto">
          <a:xfrm>
            <a:off x="7726363" y="2865438"/>
            <a:ext cx="595312" cy="476250"/>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9580" name="Text Box 12"/>
          <p:cNvSpPr txBox="1">
            <a:spLocks noChangeArrowheads="1"/>
          </p:cNvSpPr>
          <p:nvPr/>
        </p:nvSpPr>
        <p:spPr bwMode="auto">
          <a:xfrm>
            <a:off x="2232025" y="4821238"/>
            <a:ext cx="4167188" cy="83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Surfaces are closer where the </a:t>
            </a:r>
            <a:r>
              <a:rPr kumimoji="0" lang="en-US" altLang="en-US" sz="2400" b="1" i="0" u="none" strike="noStrike" kern="1200" cap="none" spc="0" normalizeH="0" baseline="0" noProof="0">
                <a:ln>
                  <a:noFill/>
                </a:ln>
                <a:solidFill>
                  <a:srgbClr val="800080"/>
                </a:solidFill>
                <a:effectLst/>
                <a:uLnTx/>
                <a:uFillTx/>
                <a:latin typeface="Comic Sans MS" panose="030F0702030302020204" pitchFamily="66" charset="0"/>
                <a:ea typeface="MS PGothic" panose="020B0600070205080204" pitchFamily="34" charset="-128"/>
                <a:cs typeface="Arial" panose="020B0604020202020204" pitchFamily="34" charset="0"/>
              </a:rPr>
              <a:t>potential</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 is stronger</a:t>
            </a:r>
          </a:p>
        </p:txBody>
      </p:sp>
      <p:sp>
        <p:nvSpPr>
          <p:cNvPr id="109581" name="Freeform 13"/>
          <p:cNvSpPr>
            <a:spLocks/>
          </p:cNvSpPr>
          <p:nvPr/>
        </p:nvSpPr>
        <p:spPr bwMode="auto">
          <a:xfrm>
            <a:off x="1854200" y="4559300"/>
            <a:ext cx="2203450" cy="520700"/>
          </a:xfrm>
          <a:custGeom>
            <a:avLst/>
            <a:gdLst>
              <a:gd name="T0" fmla="*/ 2147483646 w 1388"/>
              <a:gd name="T1" fmla="*/ 0 h 328"/>
              <a:gd name="T2" fmla="*/ 2147483646 w 1388"/>
              <a:gd name="T3" fmla="*/ 2147483646 h 328"/>
              <a:gd name="T4" fmla="*/ 2147483646 w 1388"/>
              <a:gd name="T5" fmla="*/ 2147483646 h 328"/>
              <a:gd name="T6" fmla="*/ 2147483646 w 1388"/>
              <a:gd name="T7" fmla="*/ 2147483646 h 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8" h="328">
                <a:moveTo>
                  <a:pt x="1008" y="0"/>
                </a:moveTo>
                <a:cubicBezTo>
                  <a:pt x="1198" y="43"/>
                  <a:pt x="1388" y="87"/>
                  <a:pt x="1248" y="112"/>
                </a:cubicBezTo>
                <a:cubicBezTo>
                  <a:pt x="1108" y="137"/>
                  <a:pt x="336" y="116"/>
                  <a:pt x="168" y="152"/>
                </a:cubicBezTo>
                <a:cubicBezTo>
                  <a:pt x="0" y="188"/>
                  <a:pt x="120" y="258"/>
                  <a:pt x="240" y="328"/>
                </a:cubicBezTo>
              </a:path>
            </a:pathLst>
          </a:custGeom>
          <a:noFill/>
          <a:ln w="38100" cmpd="sng">
            <a:solidFill>
              <a:schemeClr val="tx1"/>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9582" name="Text Box 14"/>
          <p:cNvSpPr txBox="1">
            <a:spLocks noChangeArrowheads="1"/>
          </p:cNvSpPr>
          <p:nvPr/>
        </p:nvSpPr>
        <p:spPr bwMode="auto">
          <a:xfrm>
            <a:off x="1114425" y="5710238"/>
            <a:ext cx="9553575" cy="83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8000"/>
                </a:solidFill>
                <a:effectLst/>
                <a:uLnTx/>
                <a:uFillTx/>
                <a:latin typeface="Comic Sans MS" panose="030F0702030302020204" pitchFamily="66" charset="0"/>
                <a:ea typeface="MS PGothic" panose="020B0600070205080204" pitchFamily="34" charset="-128"/>
                <a:cs typeface="Arial" panose="020B0604020202020204" pitchFamily="34" charset="0"/>
              </a:rPr>
              <a:t>Electric field</a:t>
            </a:r>
            <a:r>
              <a:rPr kumimoji="0" lang="en-US" altLang="en-US" sz="2400" b="1" i="0" u="none" strike="noStrike" kern="1200" cap="none" spc="0" normalizeH="0" baseline="0" noProof="0" dirty="0">
                <a:ln>
                  <a:noFill/>
                </a:ln>
                <a:solidFill>
                  <a:srgbClr val="7E0706"/>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4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always points in the direction of the </a:t>
            </a: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potential</a:t>
            </a:r>
            <a:r>
              <a:rPr kumimoji="0" lang="en-US" altLang="en-US" sz="2400" b="1" i="0" u="none" strike="noStrike" kern="1200" cap="none" spc="0" normalizeH="0" baseline="0" noProof="0" dirty="0">
                <a:ln>
                  <a:noFill/>
                </a:ln>
                <a:solidFill>
                  <a:srgbClr val="7E0706"/>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400" b="1" i="0" u="none" strike="noStrike" kern="1200" cap="none" spc="0" normalizeH="0" baseline="0" noProof="0" dirty="0">
                <a:ln>
                  <a:noFill/>
                </a:ln>
                <a:solidFill>
                  <a:srgbClr val="FA0D0A"/>
                </a:solidFill>
                <a:effectLst/>
                <a:uLnTx/>
                <a:uFillTx/>
                <a:latin typeface="Comic Sans MS" panose="030F0702030302020204" pitchFamily="66" charset="0"/>
                <a:ea typeface="MS PGothic" panose="020B0600070205080204" pitchFamily="34" charset="-128"/>
                <a:cs typeface="Arial" panose="020B0604020202020204" pitchFamily="34" charset="0"/>
              </a:rPr>
              <a:t>DECREASE</a:t>
            </a:r>
            <a:endParaRPr kumimoji="0" lang="en-US" altLang="en-US" sz="2400" b="1" i="0" u="none" strike="noStrike" kern="1200" cap="none" spc="0" normalizeH="0" baseline="0" noProof="0" dirty="0">
              <a:ln>
                <a:noFill/>
              </a:ln>
              <a:solidFill>
                <a:srgbClr val="7E0706"/>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2709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09578"/>
                                        </p:tgtEl>
                                        <p:attrNameLst>
                                          <p:attrName>style.visibility</p:attrName>
                                        </p:attrNameLst>
                                      </p:cBhvr>
                                      <p:to>
                                        <p:strVal val="visible"/>
                                      </p:to>
                                    </p:set>
                                    <p:animEffect transition="in" filter="wipe(down)">
                                      <p:cBhvr>
                                        <p:cTn id="15" dur="500"/>
                                        <p:tgtEl>
                                          <p:spTgt spid="1095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09581"/>
                                        </p:tgtEl>
                                        <p:attrNameLst>
                                          <p:attrName>style.visibility</p:attrName>
                                        </p:attrNameLst>
                                      </p:cBhvr>
                                      <p:to>
                                        <p:strVal val="visible"/>
                                      </p:to>
                                    </p:set>
                                    <p:animEffect transition="in" filter="wipe(up)">
                                      <p:cBhvr>
                                        <p:cTn id="20" dur="500"/>
                                        <p:tgtEl>
                                          <p:spTgt spid="109581"/>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0958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9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p:bldP spid="109577" grpId="0"/>
      <p:bldP spid="109580" grpId="0"/>
      <p:bldP spid="1095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b="1" dirty="0">
                <a:solidFill>
                  <a:schemeClr val="accent1">
                    <a:lumMod val="75000"/>
                  </a:schemeClr>
                </a:solidFill>
                <a:latin typeface="Comic Sans MS" panose="030F0702030302020204" pitchFamily="66" charset="0"/>
                <a:ea typeface="+mj-ea"/>
              </a:rPr>
              <a:t>Question</a:t>
            </a:r>
          </a:p>
        </p:txBody>
      </p:sp>
      <p:graphicFrame>
        <p:nvGraphicFramePr>
          <p:cNvPr id="136195" name="Object 48"/>
          <p:cNvGraphicFramePr>
            <a:graphicFrameLocks noChangeAspect="1"/>
          </p:cNvGraphicFramePr>
          <p:nvPr/>
        </p:nvGraphicFramePr>
        <p:xfrm>
          <a:off x="8739188" y="1725613"/>
          <a:ext cx="287337" cy="260350"/>
        </p:xfrm>
        <a:graphic>
          <a:graphicData uri="http://schemas.openxmlformats.org/presentationml/2006/ole">
            <mc:AlternateContent xmlns:mc="http://schemas.openxmlformats.org/markup-compatibility/2006">
              <mc:Choice xmlns:v="urn:schemas-microsoft-com:vml" Requires="v">
                <p:oleObj spid="_x0000_s2056" name="Equation" r:id="rId4" imgW="127800" imgH="118800" progId="Equation.DSMT4">
                  <p:embed/>
                </p:oleObj>
              </mc:Choice>
              <mc:Fallback>
                <p:oleObj name="Equation" r:id="rId4" imgW="127800" imgH="118800" progId="Equation.DSMT4">
                  <p:embed/>
                  <p:pic>
                    <p:nvPicPr>
                      <p:cNvPr id="136195"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188" y="1725613"/>
                        <a:ext cx="28733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6196" name="Text Box 56"/>
          <p:cNvSpPr txBox="1">
            <a:spLocks noChangeArrowheads="1"/>
          </p:cNvSpPr>
          <p:nvPr/>
        </p:nvSpPr>
        <p:spPr bwMode="auto">
          <a:xfrm>
            <a:off x="1749425" y="1277938"/>
            <a:ext cx="8180388" cy="83026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Which image below best shows the equipotential and Electric field lines</a:t>
            </a:r>
          </a:p>
        </p:txBody>
      </p:sp>
      <p:grpSp>
        <p:nvGrpSpPr>
          <p:cNvPr id="136197" name="Group 73"/>
          <p:cNvGrpSpPr>
            <a:grpSpLocks/>
          </p:cNvGrpSpPr>
          <p:nvPr/>
        </p:nvGrpSpPr>
        <p:grpSpPr bwMode="auto">
          <a:xfrm>
            <a:off x="6832600" y="2476500"/>
            <a:ext cx="3263900" cy="2032000"/>
            <a:chOff x="448" y="1896"/>
            <a:chExt cx="2312" cy="1472"/>
          </a:xfrm>
        </p:grpSpPr>
        <p:sp>
          <p:nvSpPr>
            <p:cNvPr id="136271" name="Freeform 57"/>
            <p:cNvSpPr>
              <a:spLocks/>
            </p:cNvSpPr>
            <p:nvPr/>
          </p:nvSpPr>
          <p:spPr bwMode="auto">
            <a:xfrm>
              <a:off x="1408" y="1896"/>
              <a:ext cx="160" cy="1464"/>
            </a:xfrm>
            <a:custGeom>
              <a:avLst/>
              <a:gdLst>
                <a:gd name="T0" fmla="*/ 0 w 160"/>
                <a:gd name="T1" fmla="*/ 0 h 1464"/>
                <a:gd name="T2" fmla="*/ 160 w 160"/>
                <a:gd name="T3" fmla="*/ 752 h 1464"/>
                <a:gd name="T4" fmla="*/ 0 w 160"/>
                <a:gd name="T5" fmla="*/ 1464 h 1464"/>
                <a:gd name="T6" fmla="*/ 0 60000 65536"/>
                <a:gd name="T7" fmla="*/ 0 60000 65536"/>
                <a:gd name="T8" fmla="*/ 0 60000 65536"/>
              </a:gdLst>
              <a:ahLst/>
              <a:cxnLst>
                <a:cxn ang="T6">
                  <a:pos x="T0" y="T1"/>
                </a:cxn>
                <a:cxn ang="T7">
                  <a:pos x="T2" y="T3"/>
                </a:cxn>
                <a:cxn ang="T8">
                  <a:pos x="T4" y="T5"/>
                </a:cxn>
              </a:cxnLst>
              <a:rect l="0" t="0" r="r" b="b"/>
              <a:pathLst>
                <a:path w="160" h="1464">
                  <a:moveTo>
                    <a:pt x="0" y="0"/>
                  </a:moveTo>
                  <a:cubicBezTo>
                    <a:pt x="80" y="254"/>
                    <a:pt x="160" y="508"/>
                    <a:pt x="160" y="752"/>
                  </a:cubicBezTo>
                  <a:cubicBezTo>
                    <a:pt x="160" y="996"/>
                    <a:pt x="80" y="1230"/>
                    <a:pt x="0" y="1464"/>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72" name="Freeform 58"/>
            <p:cNvSpPr>
              <a:spLocks/>
            </p:cNvSpPr>
            <p:nvPr/>
          </p:nvSpPr>
          <p:spPr bwMode="auto">
            <a:xfrm>
              <a:off x="1616" y="1912"/>
              <a:ext cx="152" cy="1448"/>
            </a:xfrm>
            <a:custGeom>
              <a:avLst/>
              <a:gdLst>
                <a:gd name="T0" fmla="*/ 152 w 152"/>
                <a:gd name="T1" fmla="*/ 0 h 1448"/>
                <a:gd name="T2" fmla="*/ 0 w 152"/>
                <a:gd name="T3" fmla="*/ 720 h 1448"/>
                <a:gd name="T4" fmla="*/ 152 w 152"/>
                <a:gd name="T5" fmla="*/ 1448 h 1448"/>
                <a:gd name="T6" fmla="*/ 0 60000 65536"/>
                <a:gd name="T7" fmla="*/ 0 60000 65536"/>
                <a:gd name="T8" fmla="*/ 0 60000 65536"/>
              </a:gdLst>
              <a:ahLst/>
              <a:cxnLst>
                <a:cxn ang="T6">
                  <a:pos x="T0" y="T1"/>
                </a:cxn>
                <a:cxn ang="T7">
                  <a:pos x="T2" y="T3"/>
                </a:cxn>
                <a:cxn ang="T8">
                  <a:pos x="T4" y="T5"/>
                </a:cxn>
              </a:cxnLst>
              <a:rect l="0" t="0" r="r" b="b"/>
              <a:pathLst>
                <a:path w="152" h="1448">
                  <a:moveTo>
                    <a:pt x="152" y="0"/>
                  </a:moveTo>
                  <a:cubicBezTo>
                    <a:pt x="76" y="239"/>
                    <a:pt x="0" y="479"/>
                    <a:pt x="0" y="720"/>
                  </a:cubicBezTo>
                  <a:cubicBezTo>
                    <a:pt x="0" y="961"/>
                    <a:pt x="76" y="1204"/>
                    <a:pt x="152" y="144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136273" name="Group 62"/>
            <p:cNvGrpSpPr>
              <a:grpSpLocks/>
            </p:cNvGrpSpPr>
            <p:nvPr/>
          </p:nvGrpSpPr>
          <p:grpSpPr bwMode="auto">
            <a:xfrm>
              <a:off x="624" y="1912"/>
              <a:ext cx="872" cy="1456"/>
              <a:chOff x="624" y="1912"/>
              <a:chExt cx="872" cy="1456"/>
            </a:xfrm>
          </p:grpSpPr>
          <p:sp>
            <p:nvSpPr>
              <p:cNvPr id="136283" name="Freeform 60"/>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84" name="Freeform 61"/>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136274" name="Group 63"/>
            <p:cNvGrpSpPr>
              <a:grpSpLocks/>
            </p:cNvGrpSpPr>
            <p:nvPr/>
          </p:nvGrpSpPr>
          <p:grpSpPr bwMode="auto">
            <a:xfrm flipH="1">
              <a:off x="1696" y="1912"/>
              <a:ext cx="872" cy="1456"/>
              <a:chOff x="624" y="1912"/>
              <a:chExt cx="872" cy="1456"/>
            </a:xfrm>
          </p:grpSpPr>
          <p:sp>
            <p:nvSpPr>
              <p:cNvPr id="136281" name="Freeform 64"/>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82" name="Freeform 65"/>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36275" name="Oval 66"/>
            <p:cNvSpPr>
              <a:spLocks noChangeArrowheads="1"/>
            </p:cNvSpPr>
            <p:nvPr/>
          </p:nvSpPr>
          <p:spPr bwMode="auto">
            <a:xfrm>
              <a:off x="680" y="2424"/>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76" name="Oval 67"/>
            <p:cNvSpPr>
              <a:spLocks noChangeArrowheads="1"/>
            </p:cNvSpPr>
            <p:nvPr/>
          </p:nvSpPr>
          <p:spPr bwMode="auto">
            <a:xfrm>
              <a:off x="448" y="2248"/>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77" name="Oval 68"/>
            <p:cNvSpPr>
              <a:spLocks noChangeArrowheads="1"/>
            </p:cNvSpPr>
            <p:nvPr/>
          </p:nvSpPr>
          <p:spPr bwMode="auto">
            <a:xfrm flipH="1">
              <a:off x="1944" y="2432"/>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78" name="Oval 69"/>
            <p:cNvSpPr>
              <a:spLocks noChangeArrowheads="1"/>
            </p:cNvSpPr>
            <p:nvPr/>
          </p:nvSpPr>
          <p:spPr bwMode="auto">
            <a:xfrm flipH="1">
              <a:off x="1808" y="2256"/>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79" name="Oval 70"/>
            <p:cNvSpPr>
              <a:spLocks noChangeArrowheads="1"/>
            </p:cNvSpPr>
            <p:nvPr/>
          </p:nvSpPr>
          <p:spPr bwMode="auto">
            <a:xfrm>
              <a:off x="2096" y="2536"/>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36280" name="Oval 72"/>
            <p:cNvSpPr>
              <a:spLocks noChangeArrowheads="1"/>
            </p:cNvSpPr>
            <p:nvPr/>
          </p:nvSpPr>
          <p:spPr bwMode="auto">
            <a:xfrm>
              <a:off x="864" y="2544"/>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pSp>
      <p:grpSp>
        <p:nvGrpSpPr>
          <p:cNvPr id="136198" name="Group 89"/>
          <p:cNvGrpSpPr>
            <a:grpSpLocks/>
          </p:cNvGrpSpPr>
          <p:nvPr/>
        </p:nvGrpSpPr>
        <p:grpSpPr bwMode="auto">
          <a:xfrm>
            <a:off x="2336800" y="2413000"/>
            <a:ext cx="3263900" cy="2032000"/>
            <a:chOff x="448" y="1896"/>
            <a:chExt cx="2312" cy="1472"/>
          </a:xfrm>
        </p:grpSpPr>
        <p:sp>
          <p:nvSpPr>
            <p:cNvPr id="136257" name="Freeform 90"/>
            <p:cNvSpPr>
              <a:spLocks/>
            </p:cNvSpPr>
            <p:nvPr/>
          </p:nvSpPr>
          <p:spPr bwMode="auto">
            <a:xfrm>
              <a:off x="1408" y="1896"/>
              <a:ext cx="160" cy="1464"/>
            </a:xfrm>
            <a:custGeom>
              <a:avLst/>
              <a:gdLst>
                <a:gd name="T0" fmla="*/ 0 w 160"/>
                <a:gd name="T1" fmla="*/ 0 h 1464"/>
                <a:gd name="T2" fmla="*/ 160 w 160"/>
                <a:gd name="T3" fmla="*/ 752 h 1464"/>
                <a:gd name="T4" fmla="*/ 0 w 160"/>
                <a:gd name="T5" fmla="*/ 1464 h 1464"/>
                <a:gd name="T6" fmla="*/ 0 60000 65536"/>
                <a:gd name="T7" fmla="*/ 0 60000 65536"/>
                <a:gd name="T8" fmla="*/ 0 60000 65536"/>
              </a:gdLst>
              <a:ahLst/>
              <a:cxnLst>
                <a:cxn ang="T6">
                  <a:pos x="T0" y="T1"/>
                </a:cxn>
                <a:cxn ang="T7">
                  <a:pos x="T2" y="T3"/>
                </a:cxn>
                <a:cxn ang="T8">
                  <a:pos x="T4" y="T5"/>
                </a:cxn>
              </a:cxnLst>
              <a:rect l="0" t="0" r="r" b="b"/>
              <a:pathLst>
                <a:path w="160" h="1464">
                  <a:moveTo>
                    <a:pt x="0" y="0"/>
                  </a:moveTo>
                  <a:cubicBezTo>
                    <a:pt x="80" y="254"/>
                    <a:pt x="160" y="508"/>
                    <a:pt x="160" y="752"/>
                  </a:cubicBezTo>
                  <a:cubicBezTo>
                    <a:pt x="160" y="996"/>
                    <a:pt x="80" y="1230"/>
                    <a:pt x="0" y="1464"/>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58" name="Freeform 91"/>
            <p:cNvSpPr>
              <a:spLocks/>
            </p:cNvSpPr>
            <p:nvPr/>
          </p:nvSpPr>
          <p:spPr bwMode="auto">
            <a:xfrm>
              <a:off x="1616" y="1912"/>
              <a:ext cx="152" cy="1448"/>
            </a:xfrm>
            <a:custGeom>
              <a:avLst/>
              <a:gdLst>
                <a:gd name="T0" fmla="*/ 152 w 152"/>
                <a:gd name="T1" fmla="*/ 0 h 1448"/>
                <a:gd name="T2" fmla="*/ 0 w 152"/>
                <a:gd name="T3" fmla="*/ 720 h 1448"/>
                <a:gd name="T4" fmla="*/ 152 w 152"/>
                <a:gd name="T5" fmla="*/ 1448 h 1448"/>
                <a:gd name="T6" fmla="*/ 0 60000 65536"/>
                <a:gd name="T7" fmla="*/ 0 60000 65536"/>
                <a:gd name="T8" fmla="*/ 0 60000 65536"/>
              </a:gdLst>
              <a:ahLst/>
              <a:cxnLst>
                <a:cxn ang="T6">
                  <a:pos x="T0" y="T1"/>
                </a:cxn>
                <a:cxn ang="T7">
                  <a:pos x="T2" y="T3"/>
                </a:cxn>
                <a:cxn ang="T8">
                  <a:pos x="T4" y="T5"/>
                </a:cxn>
              </a:cxnLst>
              <a:rect l="0" t="0" r="r" b="b"/>
              <a:pathLst>
                <a:path w="152" h="1448">
                  <a:moveTo>
                    <a:pt x="152" y="0"/>
                  </a:moveTo>
                  <a:cubicBezTo>
                    <a:pt x="76" y="239"/>
                    <a:pt x="0" y="479"/>
                    <a:pt x="0" y="720"/>
                  </a:cubicBezTo>
                  <a:cubicBezTo>
                    <a:pt x="0" y="961"/>
                    <a:pt x="76" y="1204"/>
                    <a:pt x="152" y="144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136259" name="Group 92"/>
            <p:cNvGrpSpPr>
              <a:grpSpLocks/>
            </p:cNvGrpSpPr>
            <p:nvPr/>
          </p:nvGrpSpPr>
          <p:grpSpPr bwMode="auto">
            <a:xfrm>
              <a:off x="624" y="1912"/>
              <a:ext cx="872" cy="1456"/>
              <a:chOff x="624" y="1912"/>
              <a:chExt cx="872" cy="1456"/>
            </a:xfrm>
          </p:grpSpPr>
          <p:sp>
            <p:nvSpPr>
              <p:cNvPr id="136269" name="Freeform 93"/>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70" name="Freeform 94"/>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136260" name="Group 95"/>
            <p:cNvGrpSpPr>
              <a:grpSpLocks/>
            </p:cNvGrpSpPr>
            <p:nvPr/>
          </p:nvGrpSpPr>
          <p:grpSpPr bwMode="auto">
            <a:xfrm flipH="1">
              <a:off x="1696" y="1912"/>
              <a:ext cx="872" cy="1456"/>
              <a:chOff x="624" y="1912"/>
              <a:chExt cx="872" cy="1456"/>
            </a:xfrm>
          </p:grpSpPr>
          <p:sp>
            <p:nvSpPr>
              <p:cNvPr id="136267" name="Freeform 96"/>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68" name="Freeform 97"/>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36261" name="Oval 98"/>
            <p:cNvSpPr>
              <a:spLocks noChangeArrowheads="1"/>
            </p:cNvSpPr>
            <p:nvPr/>
          </p:nvSpPr>
          <p:spPr bwMode="auto">
            <a:xfrm>
              <a:off x="680" y="2424"/>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62" name="Oval 99"/>
            <p:cNvSpPr>
              <a:spLocks noChangeArrowheads="1"/>
            </p:cNvSpPr>
            <p:nvPr/>
          </p:nvSpPr>
          <p:spPr bwMode="auto">
            <a:xfrm>
              <a:off x="448" y="2248"/>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63" name="Oval 100"/>
            <p:cNvSpPr>
              <a:spLocks noChangeArrowheads="1"/>
            </p:cNvSpPr>
            <p:nvPr/>
          </p:nvSpPr>
          <p:spPr bwMode="auto">
            <a:xfrm flipH="1">
              <a:off x="1944" y="2432"/>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64" name="Oval 101"/>
            <p:cNvSpPr>
              <a:spLocks noChangeArrowheads="1"/>
            </p:cNvSpPr>
            <p:nvPr/>
          </p:nvSpPr>
          <p:spPr bwMode="auto">
            <a:xfrm flipH="1">
              <a:off x="1808" y="2256"/>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65" name="Oval 102"/>
            <p:cNvSpPr>
              <a:spLocks noChangeArrowheads="1"/>
            </p:cNvSpPr>
            <p:nvPr/>
          </p:nvSpPr>
          <p:spPr bwMode="auto">
            <a:xfrm>
              <a:off x="2096" y="2536"/>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36266" name="Oval 103"/>
            <p:cNvSpPr>
              <a:spLocks noChangeArrowheads="1"/>
            </p:cNvSpPr>
            <p:nvPr/>
          </p:nvSpPr>
          <p:spPr bwMode="auto">
            <a:xfrm>
              <a:off x="864" y="2544"/>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pSp>
      <p:grpSp>
        <p:nvGrpSpPr>
          <p:cNvPr id="136199" name="Group 104"/>
          <p:cNvGrpSpPr>
            <a:grpSpLocks/>
          </p:cNvGrpSpPr>
          <p:nvPr/>
        </p:nvGrpSpPr>
        <p:grpSpPr bwMode="auto">
          <a:xfrm>
            <a:off x="2336800" y="4495800"/>
            <a:ext cx="3263900" cy="2032000"/>
            <a:chOff x="448" y="1896"/>
            <a:chExt cx="2312" cy="1472"/>
          </a:xfrm>
        </p:grpSpPr>
        <p:sp>
          <p:nvSpPr>
            <p:cNvPr id="136243" name="Freeform 105"/>
            <p:cNvSpPr>
              <a:spLocks/>
            </p:cNvSpPr>
            <p:nvPr/>
          </p:nvSpPr>
          <p:spPr bwMode="auto">
            <a:xfrm>
              <a:off x="1408" y="1896"/>
              <a:ext cx="160" cy="1464"/>
            </a:xfrm>
            <a:custGeom>
              <a:avLst/>
              <a:gdLst>
                <a:gd name="T0" fmla="*/ 0 w 160"/>
                <a:gd name="T1" fmla="*/ 0 h 1464"/>
                <a:gd name="T2" fmla="*/ 160 w 160"/>
                <a:gd name="T3" fmla="*/ 752 h 1464"/>
                <a:gd name="T4" fmla="*/ 0 w 160"/>
                <a:gd name="T5" fmla="*/ 1464 h 1464"/>
                <a:gd name="T6" fmla="*/ 0 60000 65536"/>
                <a:gd name="T7" fmla="*/ 0 60000 65536"/>
                <a:gd name="T8" fmla="*/ 0 60000 65536"/>
              </a:gdLst>
              <a:ahLst/>
              <a:cxnLst>
                <a:cxn ang="T6">
                  <a:pos x="T0" y="T1"/>
                </a:cxn>
                <a:cxn ang="T7">
                  <a:pos x="T2" y="T3"/>
                </a:cxn>
                <a:cxn ang="T8">
                  <a:pos x="T4" y="T5"/>
                </a:cxn>
              </a:cxnLst>
              <a:rect l="0" t="0" r="r" b="b"/>
              <a:pathLst>
                <a:path w="160" h="1464">
                  <a:moveTo>
                    <a:pt x="0" y="0"/>
                  </a:moveTo>
                  <a:cubicBezTo>
                    <a:pt x="80" y="254"/>
                    <a:pt x="160" y="508"/>
                    <a:pt x="160" y="752"/>
                  </a:cubicBezTo>
                  <a:cubicBezTo>
                    <a:pt x="160" y="996"/>
                    <a:pt x="80" y="1230"/>
                    <a:pt x="0" y="1464"/>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44" name="Freeform 106"/>
            <p:cNvSpPr>
              <a:spLocks/>
            </p:cNvSpPr>
            <p:nvPr/>
          </p:nvSpPr>
          <p:spPr bwMode="auto">
            <a:xfrm>
              <a:off x="1616" y="1912"/>
              <a:ext cx="152" cy="1448"/>
            </a:xfrm>
            <a:custGeom>
              <a:avLst/>
              <a:gdLst>
                <a:gd name="T0" fmla="*/ 152 w 152"/>
                <a:gd name="T1" fmla="*/ 0 h 1448"/>
                <a:gd name="T2" fmla="*/ 0 w 152"/>
                <a:gd name="T3" fmla="*/ 720 h 1448"/>
                <a:gd name="T4" fmla="*/ 152 w 152"/>
                <a:gd name="T5" fmla="*/ 1448 h 1448"/>
                <a:gd name="T6" fmla="*/ 0 60000 65536"/>
                <a:gd name="T7" fmla="*/ 0 60000 65536"/>
                <a:gd name="T8" fmla="*/ 0 60000 65536"/>
              </a:gdLst>
              <a:ahLst/>
              <a:cxnLst>
                <a:cxn ang="T6">
                  <a:pos x="T0" y="T1"/>
                </a:cxn>
                <a:cxn ang="T7">
                  <a:pos x="T2" y="T3"/>
                </a:cxn>
                <a:cxn ang="T8">
                  <a:pos x="T4" y="T5"/>
                </a:cxn>
              </a:cxnLst>
              <a:rect l="0" t="0" r="r" b="b"/>
              <a:pathLst>
                <a:path w="152" h="1448">
                  <a:moveTo>
                    <a:pt x="152" y="0"/>
                  </a:moveTo>
                  <a:cubicBezTo>
                    <a:pt x="76" y="239"/>
                    <a:pt x="0" y="479"/>
                    <a:pt x="0" y="720"/>
                  </a:cubicBezTo>
                  <a:cubicBezTo>
                    <a:pt x="0" y="961"/>
                    <a:pt x="76" y="1204"/>
                    <a:pt x="152" y="144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136245" name="Group 107"/>
            <p:cNvGrpSpPr>
              <a:grpSpLocks/>
            </p:cNvGrpSpPr>
            <p:nvPr/>
          </p:nvGrpSpPr>
          <p:grpSpPr bwMode="auto">
            <a:xfrm>
              <a:off x="624" y="1912"/>
              <a:ext cx="872" cy="1456"/>
              <a:chOff x="624" y="1912"/>
              <a:chExt cx="872" cy="1456"/>
            </a:xfrm>
          </p:grpSpPr>
          <p:sp>
            <p:nvSpPr>
              <p:cNvPr id="136255" name="Freeform 108"/>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56" name="Freeform 109"/>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136246" name="Group 110"/>
            <p:cNvGrpSpPr>
              <a:grpSpLocks/>
            </p:cNvGrpSpPr>
            <p:nvPr/>
          </p:nvGrpSpPr>
          <p:grpSpPr bwMode="auto">
            <a:xfrm flipH="1">
              <a:off x="1696" y="1912"/>
              <a:ext cx="872" cy="1456"/>
              <a:chOff x="624" y="1912"/>
              <a:chExt cx="872" cy="1456"/>
            </a:xfrm>
          </p:grpSpPr>
          <p:sp>
            <p:nvSpPr>
              <p:cNvPr id="136253" name="Freeform 111"/>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54" name="Freeform 112"/>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36247" name="Oval 113"/>
            <p:cNvSpPr>
              <a:spLocks noChangeArrowheads="1"/>
            </p:cNvSpPr>
            <p:nvPr/>
          </p:nvSpPr>
          <p:spPr bwMode="auto">
            <a:xfrm>
              <a:off x="680" y="2424"/>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48" name="Oval 114"/>
            <p:cNvSpPr>
              <a:spLocks noChangeArrowheads="1"/>
            </p:cNvSpPr>
            <p:nvPr/>
          </p:nvSpPr>
          <p:spPr bwMode="auto">
            <a:xfrm>
              <a:off x="448" y="2248"/>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49" name="Oval 115"/>
            <p:cNvSpPr>
              <a:spLocks noChangeArrowheads="1"/>
            </p:cNvSpPr>
            <p:nvPr/>
          </p:nvSpPr>
          <p:spPr bwMode="auto">
            <a:xfrm flipH="1">
              <a:off x="1944" y="2432"/>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50" name="Oval 116"/>
            <p:cNvSpPr>
              <a:spLocks noChangeArrowheads="1"/>
            </p:cNvSpPr>
            <p:nvPr/>
          </p:nvSpPr>
          <p:spPr bwMode="auto">
            <a:xfrm flipH="1">
              <a:off x="1808" y="2256"/>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51" name="Oval 117"/>
            <p:cNvSpPr>
              <a:spLocks noChangeArrowheads="1"/>
            </p:cNvSpPr>
            <p:nvPr/>
          </p:nvSpPr>
          <p:spPr bwMode="auto">
            <a:xfrm>
              <a:off x="2096" y="2536"/>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36252" name="Oval 118"/>
            <p:cNvSpPr>
              <a:spLocks noChangeArrowheads="1"/>
            </p:cNvSpPr>
            <p:nvPr/>
          </p:nvSpPr>
          <p:spPr bwMode="auto">
            <a:xfrm>
              <a:off x="864" y="2544"/>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pSp>
      <p:grpSp>
        <p:nvGrpSpPr>
          <p:cNvPr id="136200" name="Group 119"/>
          <p:cNvGrpSpPr>
            <a:grpSpLocks/>
          </p:cNvGrpSpPr>
          <p:nvPr/>
        </p:nvGrpSpPr>
        <p:grpSpPr bwMode="auto">
          <a:xfrm>
            <a:off x="6832600" y="4597400"/>
            <a:ext cx="3263900" cy="2032000"/>
            <a:chOff x="448" y="1896"/>
            <a:chExt cx="2312" cy="1472"/>
          </a:xfrm>
        </p:grpSpPr>
        <p:sp>
          <p:nvSpPr>
            <p:cNvPr id="136229" name="Freeform 120"/>
            <p:cNvSpPr>
              <a:spLocks/>
            </p:cNvSpPr>
            <p:nvPr/>
          </p:nvSpPr>
          <p:spPr bwMode="auto">
            <a:xfrm>
              <a:off x="1408" y="1896"/>
              <a:ext cx="160" cy="1464"/>
            </a:xfrm>
            <a:custGeom>
              <a:avLst/>
              <a:gdLst>
                <a:gd name="T0" fmla="*/ 0 w 160"/>
                <a:gd name="T1" fmla="*/ 0 h 1464"/>
                <a:gd name="T2" fmla="*/ 160 w 160"/>
                <a:gd name="T3" fmla="*/ 752 h 1464"/>
                <a:gd name="T4" fmla="*/ 0 w 160"/>
                <a:gd name="T5" fmla="*/ 1464 h 1464"/>
                <a:gd name="T6" fmla="*/ 0 60000 65536"/>
                <a:gd name="T7" fmla="*/ 0 60000 65536"/>
                <a:gd name="T8" fmla="*/ 0 60000 65536"/>
              </a:gdLst>
              <a:ahLst/>
              <a:cxnLst>
                <a:cxn ang="T6">
                  <a:pos x="T0" y="T1"/>
                </a:cxn>
                <a:cxn ang="T7">
                  <a:pos x="T2" y="T3"/>
                </a:cxn>
                <a:cxn ang="T8">
                  <a:pos x="T4" y="T5"/>
                </a:cxn>
              </a:cxnLst>
              <a:rect l="0" t="0" r="r" b="b"/>
              <a:pathLst>
                <a:path w="160" h="1464">
                  <a:moveTo>
                    <a:pt x="0" y="0"/>
                  </a:moveTo>
                  <a:cubicBezTo>
                    <a:pt x="80" y="254"/>
                    <a:pt x="160" y="508"/>
                    <a:pt x="160" y="752"/>
                  </a:cubicBezTo>
                  <a:cubicBezTo>
                    <a:pt x="160" y="996"/>
                    <a:pt x="80" y="1230"/>
                    <a:pt x="0" y="1464"/>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30" name="Freeform 121"/>
            <p:cNvSpPr>
              <a:spLocks/>
            </p:cNvSpPr>
            <p:nvPr/>
          </p:nvSpPr>
          <p:spPr bwMode="auto">
            <a:xfrm>
              <a:off x="1616" y="1912"/>
              <a:ext cx="152" cy="1448"/>
            </a:xfrm>
            <a:custGeom>
              <a:avLst/>
              <a:gdLst>
                <a:gd name="T0" fmla="*/ 152 w 152"/>
                <a:gd name="T1" fmla="*/ 0 h 1448"/>
                <a:gd name="T2" fmla="*/ 0 w 152"/>
                <a:gd name="T3" fmla="*/ 720 h 1448"/>
                <a:gd name="T4" fmla="*/ 152 w 152"/>
                <a:gd name="T5" fmla="*/ 1448 h 1448"/>
                <a:gd name="T6" fmla="*/ 0 60000 65536"/>
                <a:gd name="T7" fmla="*/ 0 60000 65536"/>
                <a:gd name="T8" fmla="*/ 0 60000 65536"/>
              </a:gdLst>
              <a:ahLst/>
              <a:cxnLst>
                <a:cxn ang="T6">
                  <a:pos x="T0" y="T1"/>
                </a:cxn>
                <a:cxn ang="T7">
                  <a:pos x="T2" y="T3"/>
                </a:cxn>
                <a:cxn ang="T8">
                  <a:pos x="T4" y="T5"/>
                </a:cxn>
              </a:cxnLst>
              <a:rect l="0" t="0" r="r" b="b"/>
              <a:pathLst>
                <a:path w="152" h="1448">
                  <a:moveTo>
                    <a:pt x="152" y="0"/>
                  </a:moveTo>
                  <a:cubicBezTo>
                    <a:pt x="76" y="239"/>
                    <a:pt x="0" y="479"/>
                    <a:pt x="0" y="720"/>
                  </a:cubicBezTo>
                  <a:cubicBezTo>
                    <a:pt x="0" y="961"/>
                    <a:pt x="76" y="1204"/>
                    <a:pt x="152" y="144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136231" name="Group 122"/>
            <p:cNvGrpSpPr>
              <a:grpSpLocks/>
            </p:cNvGrpSpPr>
            <p:nvPr/>
          </p:nvGrpSpPr>
          <p:grpSpPr bwMode="auto">
            <a:xfrm>
              <a:off x="624" y="1912"/>
              <a:ext cx="872" cy="1456"/>
              <a:chOff x="624" y="1912"/>
              <a:chExt cx="872" cy="1456"/>
            </a:xfrm>
          </p:grpSpPr>
          <p:sp>
            <p:nvSpPr>
              <p:cNvPr id="136241" name="Freeform 123"/>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42" name="Freeform 124"/>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136232" name="Group 125"/>
            <p:cNvGrpSpPr>
              <a:grpSpLocks/>
            </p:cNvGrpSpPr>
            <p:nvPr/>
          </p:nvGrpSpPr>
          <p:grpSpPr bwMode="auto">
            <a:xfrm flipH="1">
              <a:off x="1696" y="1912"/>
              <a:ext cx="872" cy="1456"/>
              <a:chOff x="624" y="1912"/>
              <a:chExt cx="872" cy="1456"/>
            </a:xfrm>
          </p:grpSpPr>
          <p:sp>
            <p:nvSpPr>
              <p:cNvPr id="136239" name="Freeform 126"/>
              <p:cNvSpPr>
                <a:spLocks/>
              </p:cNvSpPr>
              <p:nvPr/>
            </p:nvSpPr>
            <p:spPr bwMode="auto">
              <a:xfrm>
                <a:off x="624" y="1912"/>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40" name="Freeform 127"/>
              <p:cNvSpPr>
                <a:spLocks/>
              </p:cNvSpPr>
              <p:nvPr/>
            </p:nvSpPr>
            <p:spPr bwMode="auto">
              <a:xfrm flipV="1">
                <a:off x="624" y="2640"/>
                <a:ext cx="872" cy="728"/>
              </a:xfrm>
              <a:custGeom>
                <a:avLst/>
                <a:gdLst>
                  <a:gd name="T0" fmla="*/ 0 w 872"/>
                  <a:gd name="T1" fmla="*/ 0 h 728"/>
                  <a:gd name="T2" fmla="*/ 416 w 872"/>
                  <a:gd name="T3" fmla="*/ 56 h 728"/>
                  <a:gd name="T4" fmla="*/ 768 w 872"/>
                  <a:gd name="T5" fmla="*/ 328 h 728"/>
                  <a:gd name="T6" fmla="*/ 872 w 872"/>
                  <a:gd name="T7" fmla="*/ 728 h 7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2" h="728">
                    <a:moveTo>
                      <a:pt x="0" y="0"/>
                    </a:moveTo>
                    <a:cubicBezTo>
                      <a:pt x="144" y="0"/>
                      <a:pt x="288" y="1"/>
                      <a:pt x="416" y="56"/>
                    </a:cubicBezTo>
                    <a:cubicBezTo>
                      <a:pt x="544" y="111"/>
                      <a:pt x="692" y="216"/>
                      <a:pt x="768" y="328"/>
                    </a:cubicBezTo>
                    <a:cubicBezTo>
                      <a:pt x="844" y="440"/>
                      <a:pt x="858" y="584"/>
                      <a:pt x="872" y="728"/>
                    </a:cubicBez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36233" name="Oval 128"/>
            <p:cNvSpPr>
              <a:spLocks noChangeArrowheads="1"/>
            </p:cNvSpPr>
            <p:nvPr/>
          </p:nvSpPr>
          <p:spPr bwMode="auto">
            <a:xfrm>
              <a:off x="680" y="2424"/>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34" name="Oval 129"/>
            <p:cNvSpPr>
              <a:spLocks noChangeArrowheads="1"/>
            </p:cNvSpPr>
            <p:nvPr/>
          </p:nvSpPr>
          <p:spPr bwMode="auto">
            <a:xfrm>
              <a:off x="448" y="2248"/>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35" name="Oval 130"/>
            <p:cNvSpPr>
              <a:spLocks noChangeArrowheads="1"/>
            </p:cNvSpPr>
            <p:nvPr/>
          </p:nvSpPr>
          <p:spPr bwMode="auto">
            <a:xfrm flipH="1">
              <a:off x="1944" y="2432"/>
              <a:ext cx="560" cy="416"/>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36" name="Oval 131"/>
            <p:cNvSpPr>
              <a:spLocks noChangeArrowheads="1"/>
            </p:cNvSpPr>
            <p:nvPr/>
          </p:nvSpPr>
          <p:spPr bwMode="auto">
            <a:xfrm flipH="1">
              <a:off x="1808" y="2256"/>
              <a:ext cx="952" cy="760"/>
            </a:xfrm>
            <a:prstGeom prst="ellipse">
              <a:avLst/>
            </a:prstGeom>
            <a:noFill/>
            <a:ln w="2857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sp>
          <p:nvSpPr>
            <p:cNvPr id="136237" name="Oval 132"/>
            <p:cNvSpPr>
              <a:spLocks noChangeArrowheads="1"/>
            </p:cNvSpPr>
            <p:nvPr/>
          </p:nvSpPr>
          <p:spPr bwMode="auto">
            <a:xfrm>
              <a:off x="2096" y="2536"/>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36238" name="Oval 133"/>
            <p:cNvSpPr>
              <a:spLocks noChangeArrowheads="1"/>
            </p:cNvSpPr>
            <p:nvPr/>
          </p:nvSpPr>
          <p:spPr bwMode="auto">
            <a:xfrm>
              <a:off x="864" y="2544"/>
              <a:ext cx="200" cy="192"/>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grpSp>
      <p:sp>
        <p:nvSpPr>
          <p:cNvPr id="136201" name="Text Box 134"/>
          <p:cNvSpPr txBox="1">
            <a:spLocks noChangeArrowheads="1"/>
          </p:cNvSpPr>
          <p:nvPr/>
        </p:nvSpPr>
        <p:spPr bwMode="auto">
          <a:xfrm>
            <a:off x="1812925" y="2382838"/>
            <a:ext cx="40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a:t>
            </a:r>
          </a:p>
        </p:txBody>
      </p:sp>
      <p:sp>
        <p:nvSpPr>
          <p:cNvPr id="136202" name="Text Box 135"/>
          <p:cNvSpPr txBox="1">
            <a:spLocks noChangeArrowheads="1"/>
          </p:cNvSpPr>
          <p:nvPr/>
        </p:nvSpPr>
        <p:spPr bwMode="auto">
          <a:xfrm>
            <a:off x="6334125" y="2370138"/>
            <a:ext cx="37623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B</a:t>
            </a:r>
          </a:p>
        </p:txBody>
      </p:sp>
      <p:sp>
        <p:nvSpPr>
          <p:cNvPr id="136203" name="Text Box 136"/>
          <p:cNvSpPr txBox="1">
            <a:spLocks noChangeArrowheads="1"/>
          </p:cNvSpPr>
          <p:nvPr/>
        </p:nvSpPr>
        <p:spPr bwMode="auto">
          <a:xfrm>
            <a:off x="1774825" y="4491038"/>
            <a:ext cx="3683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a:t>
            </a:r>
          </a:p>
        </p:txBody>
      </p:sp>
      <p:sp>
        <p:nvSpPr>
          <p:cNvPr id="136204" name="Text Box 137"/>
          <p:cNvSpPr txBox="1">
            <a:spLocks noChangeArrowheads="1"/>
          </p:cNvSpPr>
          <p:nvPr/>
        </p:nvSpPr>
        <p:spPr bwMode="auto">
          <a:xfrm>
            <a:off x="6096000" y="4592638"/>
            <a:ext cx="4048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a:t>
            </a:r>
          </a:p>
        </p:txBody>
      </p:sp>
      <p:sp>
        <p:nvSpPr>
          <p:cNvPr id="136205" name="Line 138"/>
          <p:cNvSpPr>
            <a:spLocks noChangeShapeType="1"/>
          </p:cNvSpPr>
          <p:nvPr/>
        </p:nvSpPr>
        <p:spPr bwMode="auto">
          <a:xfrm>
            <a:off x="3302000" y="34290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06" name="Line 139"/>
          <p:cNvSpPr>
            <a:spLocks noChangeShapeType="1"/>
          </p:cNvSpPr>
          <p:nvPr/>
        </p:nvSpPr>
        <p:spPr bwMode="auto">
          <a:xfrm flipH="1">
            <a:off x="4025900" y="34290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07" name="Line 140"/>
          <p:cNvSpPr>
            <a:spLocks noChangeShapeType="1"/>
          </p:cNvSpPr>
          <p:nvPr/>
        </p:nvSpPr>
        <p:spPr bwMode="auto">
          <a:xfrm>
            <a:off x="3263900" y="55118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08" name="Line 141"/>
          <p:cNvSpPr>
            <a:spLocks noChangeShapeType="1"/>
          </p:cNvSpPr>
          <p:nvPr/>
        </p:nvSpPr>
        <p:spPr bwMode="auto">
          <a:xfrm>
            <a:off x="3987800" y="55118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09" name="Line 142"/>
          <p:cNvSpPr>
            <a:spLocks noChangeShapeType="1"/>
          </p:cNvSpPr>
          <p:nvPr/>
        </p:nvSpPr>
        <p:spPr bwMode="auto">
          <a:xfrm flipH="1">
            <a:off x="7797800" y="56261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0" name="Line 143"/>
          <p:cNvSpPr>
            <a:spLocks noChangeShapeType="1"/>
          </p:cNvSpPr>
          <p:nvPr/>
        </p:nvSpPr>
        <p:spPr bwMode="auto">
          <a:xfrm flipH="1">
            <a:off x="8521700" y="56261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1" name="Line 144"/>
          <p:cNvSpPr>
            <a:spLocks noChangeShapeType="1"/>
          </p:cNvSpPr>
          <p:nvPr/>
        </p:nvSpPr>
        <p:spPr bwMode="auto">
          <a:xfrm flipH="1">
            <a:off x="7810500" y="35179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2" name="Line 145"/>
          <p:cNvSpPr>
            <a:spLocks noChangeShapeType="1"/>
          </p:cNvSpPr>
          <p:nvPr/>
        </p:nvSpPr>
        <p:spPr bwMode="auto">
          <a:xfrm>
            <a:off x="8534400" y="3517900"/>
            <a:ext cx="571500" cy="0"/>
          </a:xfrm>
          <a:prstGeom prst="line">
            <a:avLst/>
          </a:prstGeom>
          <a:noFill/>
          <a:ln w="38100">
            <a:solidFill>
              <a:srgbClr val="087E1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3" name="Freeform 146"/>
          <p:cNvSpPr>
            <a:spLocks/>
          </p:cNvSpPr>
          <p:nvPr/>
        </p:nvSpPr>
        <p:spPr bwMode="auto">
          <a:xfrm>
            <a:off x="3937000" y="28321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4" name="Freeform 147"/>
          <p:cNvSpPr>
            <a:spLocks/>
          </p:cNvSpPr>
          <p:nvPr/>
        </p:nvSpPr>
        <p:spPr bwMode="auto">
          <a:xfrm>
            <a:off x="3886200" y="48895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5" name="Freeform 150"/>
          <p:cNvSpPr>
            <a:spLocks/>
          </p:cNvSpPr>
          <p:nvPr/>
        </p:nvSpPr>
        <p:spPr bwMode="auto">
          <a:xfrm flipV="1">
            <a:off x="3975100" y="35941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6" name="Freeform 151"/>
          <p:cNvSpPr>
            <a:spLocks/>
          </p:cNvSpPr>
          <p:nvPr/>
        </p:nvSpPr>
        <p:spPr bwMode="auto">
          <a:xfrm flipH="1" flipV="1">
            <a:off x="3187700" y="36068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7" name="Freeform 152"/>
          <p:cNvSpPr>
            <a:spLocks/>
          </p:cNvSpPr>
          <p:nvPr/>
        </p:nvSpPr>
        <p:spPr bwMode="auto">
          <a:xfrm flipH="1">
            <a:off x="3111500" y="28194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8" name="Freeform 153"/>
          <p:cNvSpPr>
            <a:spLocks/>
          </p:cNvSpPr>
          <p:nvPr/>
        </p:nvSpPr>
        <p:spPr bwMode="auto">
          <a:xfrm flipV="1">
            <a:off x="3898900" y="56515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19" name="Freeform 154"/>
          <p:cNvSpPr>
            <a:spLocks/>
          </p:cNvSpPr>
          <p:nvPr/>
        </p:nvSpPr>
        <p:spPr bwMode="auto">
          <a:xfrm flipH="1" flipV="1">
            <a:off x="3124200" y="56769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0" name="Freeform 155"/>
          <p:cNvSpPr>
            <a:spLocks/>
          </p:cNvSpPr>
          <p:nvPr/>
        </p:nvSpPr>
        <p:spPr bwMode="auto">
          <a:xfrm flipH="1">
            <a:off x="3048000" y="48895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1" name="Freeform 157"/>
          <p:cNvSpPr>
            <a:spLocks/>
          </p:cNvSpPr>
          <p:nvPr/>
        </p:nvSpPr>
        <p:spPr bwMode="auto">
          <a:xfrm flipH="1">
            <a:off x="7645400" y="50292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2" name="Freeform 158"/>
          <p:cNvSpPr>
            <a:spLocks/>
          </p:cNvSpPr>
          <p:nvPr/>
        </p:nvSpPr>
        <p:spPr bwMode="auto">
          <a:xfrm flipH="1" flipV="1">
            <a:off x="7658100" y="57658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3" name="Freeform 159"/>
          <p:cNvSpPr>
            <a:spLocks/>
          </p:cNvSpPr>
          <p:nvPr/>
        </p:nvSpPr>
        <p:spPr bwMode="auto">
          <a:xfrm flipV="1">
            <a:off x="8420100" y="57531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4" name="Freeform 160"/>
          <p:cNvSpPr>
            <a:spLocks/>
          </p:cNvSpPr>
          <p:nvPr/>
        </p:nvSpPr>
        <p:spPr bwMode="auto">
          <a:xfrm>
            <a:off x="8420100" y="50165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5" name="Freeform 161"/>
          <p:cNvSpPr>
            <a:spLocks/>
          </p:cNvSpPr>
          <p:nvPr/>
        </p:nvSpPr>
        <p:spPr bwMode="auto">
          <a:xfrm>
            <a:off x="8343900" y="28829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6" name="Freeform 162"/>
          <p:cNvSpPr>
            <a:spLocks/>
          </p:cNvSpPr>
          <p:nvPr/>
        </p:nvSpPr>
        <p:spPr bwMode="auto">
          <a:xfrm flipV="1">
            <a:off x="8356600" y="36449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7" name="Freeform 163"/>
          <p:cNvSpPr>
            <a:spLocks/>
          </p:cNvSpPr>
          <p:nvPr/>
        </p:nvSpPr>
        <p:spPr bwMode="auto">
          <a:xfrm flipH="1">
            <a:off x="7543800" y="28956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36228" name="Freeform 164"/>
          <p:cNvSpPr>
            <a:spLocks/>
          </p:cNvSpPr>
          <p:nvPr/>
        </p:nvSpPr>
        <p:spPr bwMode="auto">
          <a:xfrm flipH="1" flipV="1">
            <a:off x="7556500" y="3632200"/>
            <a:ext cx="825500" cy="469900"/>
          </a:xfrm>
          <a:custGeom>
            <a:avLst/>
            <a:gdLst>
              <a:gd name="T0" fmla="*/ 2147483646 w 424"/>
              <a:gd name="T1" fmla="*/ 2147483646 h 248"/>
              <a:gd name="T2" fmla="*/ 2147483646 w 424"/>
              <a:gd name="T3" fmla="*/ 2147483646 h 248"/>
              <a:gd name="T4" fmla="*/ 0 w 424"/>
              <a:gd name="T5" fmla="*/ 0 h 248"/>
              <a:gd name="T6" fmla="*/ 0 60000 65536"/>
              <a:gd name="T7" fmla="*/ 0 60000 65536"/>
              <a:gd name="T8" fmla="*/ 0 60000 65536"/>
            </a:gdLst>
            <a:ahLst/>
            <a:cxnLst>
              <a:cxn ang="T6">
                <a:pos x="T0" y="T1"/>
              </a:cxn>
              <a:cxn ang="T7">
                <a:pos x="T2" y="T3"/>
              </a:cxn>
              <a:cxn ang="T8">
                <a:pos x="T4" y="T5"/>
              </a:cxn>
            </a:cxnLst>
            <a:rect l="0" t="0" r="r" b="b"/>
            <a:pathLst>
              <a:path w="424" h="248">
                <a:moveTo>
                  <a:pt x="424" y="248"/>
                </a:moveTo>
                <a:cubicBezTo>
                  <a:pt x="363" y="168"/>
                  <a:pt x="303" y="89"/>
                  <a:pt x="232" y="48"/>
                </a:cubicBezTo>
                <a:cubicBezTo>
                  <a:pt x="161" y="7"/>
                  <a:pt x="80" y="3"/>
                  <a:pt x="0" y="0"/>
                </a:cubicBezTo>
              </a:path>
            </a:pathLst>
          </a:custGeom>
          <a:noFill/>
          <a:ln w="38100" cmpd="sng">
            <a:solidFill>
              <a:srgbClr val="087E13"/>
            </a:solidFill>
            <a:round/>
            <a:headEnd type="stealth" w="med" len="med"/>
            <a:tailEnd/>
          </a:ln>
          <a:extLst>
            <a:ext uri="{909E8E84-426E-40DD-AFC4-6F175D3DCCD1}">
              <a14:hiddenFill xmlns:a14="http://schemas.microsoft.com/office/drawing/2010/main">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5322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defRPr/>
            </a:pPr>
            <a:r>
              <a:rPr lang="en-US" altLang="en-US" sz="4000" b="1" dirty="0">
                <a:solidFill>
                  <a:schemeClr val="accent1">
                    <a:lumMod val="75000"/>
                  </a:schemeClr>
                </a:solidFill>
                <a:latin typeface="Comic Sans MS" panose="030F0702030302020204" pitchFamily="66" charset="0"/>
                <a:ea typeface="+mj-ea"/>
              </a:rPr>
              <a:t>23-5 Equipotential Surfaces</a:t>
            </a:r>
          </a:p>
        </p:txBody>
      </p:sp>
      <p:sp>
        <p:nvSpPr>
          <p:cNvPr id="138243" name="Text Box 5"/>
          <p:cNvSpPr txBox="1">
            <a:spLocks noChangeArrowheads="1"/>
          </p:cNvSpPr>
          <p:nvPr/>
        </p:nvSpPr>
        <p:spPr bwMode="auto">
          <a:xfrm>
            <a:off x="1512888" y="2197100"/>
            <a:ext cx="93345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Example 23-10: Point charge equipotential surfaces.</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For a single point charge with </a:t>
            </a:r>
            <a:r>
              <a:rPr kumimoji="0" lang="en-US" altLang="en-US" sz="2800" b="1" i="1"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Q</a:t>
            </a:r>
            <a:r>
              <a:rPr kumimoji="0" lang="en-US" altLang="en-US" sz="2800" b="1" i="0"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 = 4.0 × 10</a:t>
            </a:r>
            <a:r>
              <a:rPr kumimoji="0" lang="en-US" altLang="en-US" sz="2800" b="1" i="0" u="none" strike="noStrike" kern="1200" cap="none" spc="0" normalizeH="0" baseline="3000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-9 </a:t>
            </a:r>
            <a:r>
              <a:rPr kumimoji="0" lang="en-US" altLang="en-US" sz="2800" b="1" i="0"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C, sketch the equipotential surfaces (or lines in a plane containing the charge) corresponding to </a:t>
            </a:r>
            <a:r>
              <a:rPr kumimoji="0" lang="en-US" altLang="en-US" sz="2800" b="1" i="1"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800" b="1" i="0" u="none" strike="noStrike" kern="1200" cap="none" spc="0" normalizeH="0" baseline="-2500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1</a:t>
            </a:r>
            <a:r>
              <a:rPr kumimoji="0" lang="en-US" altLang="en-US" sz="2800" b="1" i="0"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 = 10 V, </a:t>
            </a:r>
            <a:r>
              <a:rPr kumimoji="0" lang="en-US" altLang="en-US" sz="2800" b="1" i="1"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800" b="1" i="0" u="none" strike="noStrike" kern="1200" cap="none" spc="0" normalizeH="0" baseline="-2500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2</a:t>
            </a:r>
            <a:r>
              <a:rPr kumimoji="0" lang="en-US" altLang="en-US" sz="2800" b="1" i="0"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 = 20 V,  and </a:t>
            </a:r>
            <a:r>
              <a:rPr kumimoji="0" lang="en-US" altLang="en-US" sz="2800" b="1" i="1"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800" b="1" i="0" u="none" strike="noStrike" kern="1200" cap="none" spc="0" normalizeH="0" baseline="-2500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3</a:t>
            </a:r>
            <a:r>
              <a:rPr kumimoji="0" lang="en-US" altLang="en-US" sz="2800" b="1" i="0" u="none" strike="noStrike" kern="1200" cap="none" spc="0" normalizeH="0" baseline="0" noProof="0">
                <a:ln>
                  <a:noFill/>
                </a:ln>
                <a:solidFill>
                  <a:srgbClr val="254061"/>
                </a:solidFill>
                <a:effectLst/>
                <a:uLnTx/>
                <a:uFillTx/>
                <a:latin typeface="Comic Sans MS" panose="030F0702030302020204" pitchFamily="66" charset="0"/>
                <a:ea typeface="MS PGothic" panose="020B0600070205080204" pitchFamily="34" charset="-128"/>
                <a:cs typeface="Arial" panose="020B0604020202020204" pitchFamily="34" charset="0"/>
              </a:rPr>
              <a:t> = 30 V.</a:t>
            </a:r>
          </a:p>
        </p:txBody>
      </p:sp>
    </p:spTree>
    <p:extLst>
      <p:ext uri="{BB962C8B-B14F-4D97-AF65-F5344CB8AC3E}">
        <p14:creationId xmlns:p14="http://schemas.microsoft.com/office/powerpoint/2010/main" val="299833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4000" b="1" dirty="0">
                <a:solidFill>
                  <a:schemeClr val="accent1">
                    <a:lumMod val="75000"/>
                  </a:schemeClr>
                </a:solidFill>
                <a:latin typeface="Comic Sans MS" panose="030F0702030302020204" pitchFamily="66" charset="0"/>
                <a:ea typeface="+mj-ea"/>
              </a:rPr>
              <a:t>23-5 Equipotential Surfaces</a:t>
            </a:r>
            <a:endParaRPr lang="en-US" b="1" dirty="0">
              <a:solidFill>
                <a:schemeClr val="accent1">
                  <a:lumMod val="75000"/>
                </a:schemeClr>
              </a:solidFill>
              <a:ea typeface="+mj-ea"/>
            </a:endParaRPr>
          </a:p>
        </p:txBody>
      </p:sp>
      <p:pic>
        <p:nvPicPr>
          <p:cNvPr id="53251" name="Picture 2"/>
          <p:cNvPicPr>
            <a:picLocks noChangeAspect="1" noChangeArrowheads="1"/>
          </p:cNvPicPr>
          <p:nvPr/>
        </p:nvPicPr>
        <p:blipFill>
          <a:blip r:embed="rId2"/>
          <a:srcRect/>
          <a:stretch>
            <a:fillRect/>
          </a:stretch>
        </p:blipFill>
        <p:spPr bwMode="auto">
          <a:xfrm>
            <a:off x="3581400" y="1981200"/>
            <a:ext cx="40243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0295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3"/>
          <p:cNvSpPr txBox="1">
            <a:spLocks noChangeArrowheads="1"/>
          </p:cNvSpPr>
          <p:nvPr/>
        </p:nvSpPr>
        <p:spPr bwMode="auto">
          <a:xfrm>
            <a:off x="846138" y="1884363"/>
            <a:ext cx="76565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The potential due to an electric dipole is just the sum of the potentials due to each charge, and can be calculated exactly. For distances large compared to the charge separation:</a:t>
            </a:r>
          </a:p>
        </p:txBody>
      </p:sp>
      <p:sp>
        <p:nvSpPr>
          <p:cNvPr id="27651" name="Rectangle 4"/>
          <p:cNvSpPr>
            <a:spLocks noGrp="1" noChangeArrowheads="1"/>
          </p:cNvSpPr>
          <p:nvPr>
            <p:ph type="title"/>
          </p:nvPr>
        </p:nvSpPr>
        <p:spPr>
          <a:xfrm>
            <a:off x="1703388" y="152400"/>
            <a:ext cx="7543800" cy="1143000"/>
          </a:xfrm>
        </p:spPr>
        <p:txBody>
          <a:bodyPr>
            <a:normAutofit fontScale="90000"/>
          </a:bodyPr>
          <a:lstStyle/>
          <a:p>
            <a:pPr eaLnBrk="1" hangingPunct="1">
              <a:defRPr/>
            </a:pPr>
            <a:r>
              <a:rPr lang="en-US" altLang="en-US" b="1" dirty="0">
                <a:solidFill>
                  <a:schemeClr val="accent1">
                    <a:lumMod val="75000"/>
                  </a:schemeClr>
                </a:solidFill>
                <a:latin typeface="Comic Sans MS" panose="030F0702030302020204" pitchFamily="66" charset="0"/>
                <a:ea typeface="+mj-ea"/>
              </a:rPr>
              <a:t>23-6 Electric Dipole Potential</a:t>
            </a:r>
          </a:p>
        </p:txBody>
      </p:sp>
      <p:pic>
        <p:nvPicPr>
          <p:cNvPr id="141316" name="Picture 7" descr="Figure_23_20"/>
          <p:cNvPicPr>
            <a:picLocks noChangeAspect="1" noChangeArrowheads="1"/>
          </p:cNvPicPr>
          <p:nvPr/>
        </p:nvPicPr>
        <p:blipFill>
          <a:blip r:embed="rId3">
            <a:extLst>
              <a:ext uri="{28A0092B-C50C-407E-A947-70E740481C1C}">
                <a14:useLocalDpi xmlns:a14="http://schemas.microsoft.com/office/drawing/2010/main" val="0"/>
              </a:ext>
            </a:extLst>
          </a:blip>
          <a:srcRect b="2350"/>
          <a:stretch>
            <a:fillRect/>
          </a:stretch>
        </p:blipFill>
        <p:spPr bwMode="auto">
          <a:xfrm>
            <a:off x="9078913" y="1042988"/>
            <a:ext cx="2994025"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17" name="Group 10"/>
          <p:cNvGrpSpPr>
            <a:grpSpLocks/>
          </p:cNvGrpSpPr>
          <p:nvPr/>
        </p:nvGrpSpPr>
        <p:grpSpPr bwMode="auto">
          <a:xfrm>
            <a:off x="1939925" y="4638314"/>
            <a:ext cx="5468937" cy="1150938"/>
            <a:chOff x="257" y="2950"/>
            <a:chExt cx="2404" cy="446"/>
          </a:xfrm>
        </p:grpSpPr>
        <p:pic>
          <p:nvPicPr>
            <p:cNvPr id="141318" name="Picture 8" descr="23-7"/>
            <p:cNvPicPr>
              <a:picLocks noChangeAspect="1" noChangeArrowheads="1"/>
            </p:cNvPicPr>
            <p:nvPr/>
          </p:nvPicPr>
          <p:blipFill>
            <a:blip r:embed="rId4">
              <a:extLst>
                <a:ext uri="{28A0092B-C50C-407E-A947-70E740481C1C}">
                  <a14:useLocalDpi xmlns:a14="http://schemas.microsoft.com/office/drawing/2010/main" val="0"/>
                </a:ext>
              </a:extLst>
            </a:blip>
            <a:srcRect r="44241"/>
            <a:stretch>
              <a:fillRect/>
            </a:stretch>
          </p:blipFill>
          <p:spPr bwMode="auto">
            <a:xfrm>
              <a:off x="257" y="2950"/>
              <a:ext cx="229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9" name="Picture 9" descr="23-8"/>
            <p:cNvPicPr>
              <a:picLocks noChangeAspect="1" noChangeArrowheads="1"/>
            </p:cNvPicPr>
            <p:nvPr/>
          </p:nvPicPr>
          <p:blipFill>
            <a:blip r:embed="rId5">
              <a:extLst>
                <a:ext uri="{28A0092B-C50C-407E-A947-70E740481C1C}">
                  <a14:useLocalDpi xmlns:a14="http://schemas.microsoft.com/office/drawing/2010/main" val="0"/>
                </a:ext>
              </a:extLst>
            </a:blip>
            <a:srcRect l="20871" t="38208" r="75897" b="40094"/>
            <a:stretch>
              <a:fillRect/>
            </a:stretch>
          </p:blipFill>
          <p:spPr bwMode="auto">
            <a:xfrm>
              <a:off x="2513" y="3106"/>
              <a:ext cx="148"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Oval 1"/>
          <p:cNvSpPr/>
          <p:nvPr/>
        </p:nvSpPr>
        <p:spPr>
          <a:xfrm>
            <a:off x="3599411" y="4597400"/>
            <a:ext cx="565265" cy="5814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Curved Connector 3"/>
          <p:cNvCxnSpPr/>
          <p:nvPr/>
        </p:nvCxnSpPr>
        <p:spPr>
          <a:xfrm>
            <a:off x="3902109" y="4597400"/>
            <a:ext cx="2269375" cy="418956"/>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6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995488" y="228600"/>
            <a:ext cx="7681912" cy="1143000"/>
          </a:xfrm>
        </p:spPr>
        <p:txBody>
          <a:bodyPr>
            <a:normAutofit fontScale="90000"/>
          </a:bodyPr>
          <a:lstStyle/>
          <a:p>
            <a:pPr eaLnBrk="1" hangingPunct="1">
              <a:defRPr/>
            </a:pPr>
            <a:r>
              <a:rPr lang="en-US" altLang="en-US" b="1" dirty="0">
                <a:latin typeface="Comic Sans MS" panose="030F0702030302020204" pitchFamily="66" charset="0"/>
                <a:ea typeface="+mj-ea"/>
              </a:rPr>
              <a:t>  </a:t>
            </a:r>
            <a:r>
              <a:rPr lang="en-US" altLang="en-US" b="1" dirty="0">
                <a:solidFill>
                  <a:schemeClr val="accent1">
                    <a:lumMod val="75000"/>
                  </a:schemeClr>
                </a:solidFill>
                <a:latin typeface="Comic Sans MS" panose="030F0702030302020204" pitchFamily="66" charset="0"/>
                <a:ea typeface="+mj-ea"/>
              </a:rPr>
              <a:t>23-7</a:t>
            </a:r>
            <a:r>
              <a:rPr lang="en-US" altLang="en-US" b="1" dirty="0">
                <a:latin typeface="Comic Sans MS" panose="030F0702030302020204" pitchFamily="66" charset="0"/>
                <a:ea typeface="+mj-ea"/>
              </a:rPr>
              <a:t> </a:t>
            </a:r>
            <a:r>
              <a:rPr lang="en-US" altLang="en-US" b="1" dirty="0">
                <a:solidFill>
                  <a:schemeClr val="tx2"/>
                </a:solidFill>
                <a:latin typeface="Comic Sans MS" panose="030F0702030302020204" pitchFamily="66" charset="0"/>
                <a:ea typeface="+mj-ea"/>
              </a:rPr>
              <a:t>Determined  from </a:t>
            </a:r>
            <a:r>
              <a:rPr lang="en-US" altLang="en-US" b="1" i="1" dirty="0">
                <a:solidFill>
                  <a:schemeClr val="tx2"/>
                </a:solidFill>
                <a:latin typeface="Comic Sans MS" panose="030F0702030302020204" pitchFamily="66" charset="0"/>
                <a:ea typeface="+mj-ea"/>
              </a:rPr>
              <a:t>V</a:t>
            </a:r>
            <a:r>
              <a:rPr lang="en-US" altLang="en-US" b="1" dirty="0">
                <a:solidFill>
                  <a:schemeClr val="tx2"/>
                </a:solidFill>
                <a:latin typeface="Comic Sans MS" panose="030F0702030302020204" pitchFamily="66" charset="0"/>
                <a:ea typeface="+mj-ea"/>
              </a:rPr>
              <a:t> </a:t>
            </a:r>
          </a:p>
        </p:txBody>
      </p:sp>
      <p:sp>
        <p:nvSpPr>
          <p:cNvPr id="143363" name="Text Box 5"/>
          <p:cNvSpPr txBox="1">
            <a:spLocks noChangeArrowheads="1"/>
          </p:cNvSpPr>
          <p:nvPr/>
        </p:nvSpPr>
        <p:spPr bwMode="auto">
          <a:xfrm>
            <a:off x="1677988" y="1676400"/>
            <a:ext cx="87614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If we know the field, we can determine the potential by integrating. Inverting this process, if we know the potential, we can find the field by differentiating</a:t>
            </a:r>
            <a:r>
              <a:rPr kumimoji="0" lang="en-US" altLang="en-US" sz="2800" b="1" i="0" u="none" strike="noStrike" kern="1200" cap="none" spc="0" normalizeH="0" baseline="0" noProof="0">
                <a:ln>
                  <a:noFill/>
                </a:ln>
                <a:solidFill>
                  <a:srgbClr val="3172C4"/>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143364" name="Text Box 7"/>
          <p:cNvSpPr txBox="1">
            <a:spLocks noChangeArrowheads="1"/>
          </p:cNvSpPr>
          <p:nvPr/>
        </p:nvSpPr>
        <p:spPr bwMode="auto">
          <a:xfrm>
            <a:off x="1651000" y="4419600"/>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This is a vector differential equation; here it is in component form:</a:t>
            </a:r>
          </a:p>
        </p:txBody>
      </p:sp>
      <p:graphicFrame>
        <p:nvGraphicFramePr>
          <p:cNvPr id="143365" name="Object 9"/>
          <p:cNvGraphicFramePr>
            <a:graphicFrameLocks noChangeAspect="1"/>
          </p:cNvGraphicFramePr>
          <p:nvPr/>
        </p:nvGraphicFramePr>
        <p:xfrm>
          <a:off x="7162800" y="533400"/>
          <a:ext cx="314325" cy="473075"/>
        </p:xfrm>
        <a:graphic>
          <a:graphicData uri="http://schemas.openxmlformats.org/presentationml/2006/ole">
            <mc:AlternateContent xmlns:mc="http://schemas.openxmlformats.org/markup-compatibility/2006">
              <mc:Choice xmlns:v="urn:schemas-microsoft-com:vml" Requires="v">
                <p:oleObj spid="_x0000_s3080" name="Equation" r:id="rId4" imgW="304668" imgH="457002" progId="Equation.3">
                  <p:embed/>
                </p:oleObj>
              </mc:Choice>
              <mc:Fallback>
                <p:oleObj name="Equation" r:id="rId4" imgW="304668" imgH="457002" progId="Equation.3">
                  <p:embed/>
                  <p:pic>
                    <p:nvPicPr>
                      <p:cNvPr id="14336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33400"/>
                        <a:ext cx="3143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43366" name="Picture 10" descr="23-8"/>
          <p:cNvPicPr>
            <a:picLocks noChangeAspect="1" noChangeArrowheads="1"/>
          </p:cNvPicPr>
          <p:nvPr/>
        </p:nvPicPr>
        <p:blipFill>
          <a:blip r:embed="rId6">
            <a:extLst>
              <a:ext uri="{28A0092B-C50C-407E-A947-70E740481C1C}">
                <a14:useLocalDpi xmlns:a14="http://schemas.microsoft.com/office/drawing/2010/main" val="0"/>
              </a:ext>
            </a:extLst>
          </a:blip>
          <a:srcRect r="74980"/>
          <a:stretch>
            <a:fillRect/>
          </a:stretch>
        </p:blipFill>
        <p:spPr bwMode="auto">
          <a:xfrm>
            <a:off x="4572000" y="3452813"/>
            <a:ext cx="25574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11" descr="23-9"/>
          <p:cNvPicPr>
            <a:picLocks noChangeAspect="1" noChangeArrowheads="1"/>
          </p:cNvPicPr>
          <p:nvPr/>
        </p:nvPicPr>
        <p:blipFill>
          <a:blip r:embed="rId7">
            <a:extLst>
              <a:ext uri="{28A0092B-C50C-407E-A947-70E740481C1C}">
                <a14:useLocalDpi xmlns:a14="http://schemas.microsoft.com/office/drawing/2010/main" val="0"/>
              </a:ext>
            </a:extLst>
          </a:blip>
          <a:srcRect r="25009"/>
          <a:stretch>
            <a:fillRect/>
          </a:stretch>
        </p:blipFill>
        <p:spPr bwMode="auto">
          <a:xfrm>
            <a:off x="2252663" y="5486400"/>
            <a:ext cx="6883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08581" y="6308725"/>
            <a:ext cx="5338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Look at example 23-11 in the book</a:t>
            </a:r>
          </a:p>
        </p:txBody>
      </p:sp>
    </p:spTree>
    <p:extLst>
      <p:ext uri="{BB962C8B-B14F-4D97-AF65-F5344CB8AC3E}">
        <p14:creationId xmlns:p14="http://schemas.microsoft.com/office/powerpoint/2010/main" val="410750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828800" y="0"/>
            <a:ext cx="8382000" cy="1214438"/>
          </a:xfrm>
        </p:spPr>
        <p:txBody>
          <a:bodyPr>
            <a:normAutofit fontScale="90000"/>
          </a:bodyPr>
          <a:lstStyle/>
          <a:p>
            <a:pPr eaLnBrk="1" hangingPunct="1">
              <a:defRPr/>
            </a:pPr>
            <a:r>
              <a:rPr lang="en-US" altLang="en-US" sz="4000" dirty="0">
                <a:latin typeface="Comic Sans MS" panose="030F0702030302020204" pitchFamily="66" charset="0"/>
                <a:ea typeface="+mj-ea"/>
              </a:rPr>
              <a:t>23-8 Electrostatic Potential Energy; the Electron Volt</a:t>
            </a:r>
          </a:p>
        </p:txBody>
      </p:sp>
      <p:sp>
        <p:nvSpPr>
          <p:cNvPr id="147459" name="Text Box 5"/>
          <p:cNvSpPr txBox="1">
            <a:spLocks noChangeArrowheads="1"/>
          </p:cNvSpPr>
          <p:nvPr/>
        </p:nvSpPr>
        <p:spPr bwMode="auto">
          <a:xfrm>
            <a:off x="687897" y="1699846"/>
            <a:ext cx="11249636"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The potential energy of a charge in an electric potential is       U=</a:t>
            </a:r>
            <a:r>
              <a:rPr kumimoji="0" lang="en-US" altLang="en-US" sz="2800" b="1" i="1" u="none" strike="noStrike" kern="1200" cap="none" spc="0" normalizeH="0" baseline="0" noProof="0" dirty="0" err="1">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qV</a:t>
            </a:r>
            <a:r>
              <a:rPr kumimoji="0" lang="en-US" altLang="en-US" sz="2800" b="1" i="0" u="none" strike="noStrike" kern="1200" cap="none" spc="0" normalizeH="0" baseline="0" noProof="0" dirty="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 To find the electric potential energy of two charges, imagine bringing each in from infinitely far away. </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The first one takes no work as there is no field. To bring in the second one, we must do work due to the field of the first one; this means the potential energy of the pair is:</a:t>
            </a:r>
          </a:p>
        </p:txBody>
      </p:sp>
      <p:pic>
        <p:nvPicPr>
          <p:cNvPr id="147460" name="Picture 7" descr="23-10"/>
          <p:cNvPicPr>
            <a:picLocks noChangeAspect="1" noChangeArrowheads="1"/>
          </p:cNvPicPr>
          <p:nvPr/>
        </p:nvPicPr>
        <p:blipFill>
          <a:blip r:embed="rId3">
            <a:extLst>
              <a:ext uri="{28A0092B-C50C-407E-A947-70E740481C1C}">
                <a14:useLocalDpi xmlns:a14="http://schemas.microsoft.com/office/drawing/2010/main" val="0"/>
              </a:ext>
            </a:extLst>
          </a:blip>
          <a:srcRect r="54836"/>
          <a:stretch>
            <a:fillRect/>
          </a:stretch>
        </p:blipFill>
        <p:spPr bwMode="auto">
          <a:xfrm>
            <a:off x="3060700" y="5078354"/>
            <a:ext cx="60706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60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1981200" y="0"/>
            <a:ext cx="8229600" cy="1293813"/>
          </a:xfrm>
        </p:spPr>
        <p:txBody>
          <a:bodyPr/>
          <a:lstStyle/>
          <a:p>
            <a:pPr eaLnBrk="1" hangingPunct="1"/>
            <a:r>
              <a:rPr lang="en-US" altLang="en-US">
                <a:latin typeface="Comic Sans MS" panose="030F0702030302020204" pitchFamily="66" charset="0"/>
              </a:rPr>
              <a:t>23-3 Electric Potential Due to Point Charges</a:t>
            </a:r>
          </a:p>
        </p:txBody>
      </p:sp>
      <p:sp>
        <p:nvSpPr>
          <p:cNvPr id="97283" name="Text Box 7"/>
          <p:cNvSpPr txBox="1">
            <a:spLocks noChangeArrowheads="1"/>
          </p:cNvSpPr>
          <p:nvPr/>
        </p:nvSpPr>
        <p:spPr bwMode="auto">
          <a:xfrm>
            <a:off x="534988" y="1574800"/>
            <a:ext cx="1094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To find the electric potential due to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a point charge</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 we integrate the field along a field line:</a:t>
            </a:r>
          </a:p>
        </p:txBody>
      </p:sp>
      <p:pic>
        <p:nvPicPr>
          <p:cNvPr id="97284" name="Picture 12" descr="Figure_23_09"/>
          <p:cNvPicPr>
            <a:picLocks noChangeAspect="1" noChangeArrowheads="1"/>
          </p:cNvPicPr>
          <p:nvPr/>
        </p:nvPicPr>
        <p:blipFill>
          <a:blip r:embed="rId3">
            <a:extLst>
              <a:ext uri="{28A0092B-C50C-407E-A947-70E740481C1C}">
                <a14:useLocalDpi xmlns:a14="http://schemas.microsoft.com/office/drawing/2010/main" val="0"/>
              </a:ext>
            </a:extLst>
          </a:blip>
          <a:srcRect b="2451"/>
          <a:stretch>
            <a:fillRect/>
          </a:stretch>
        </p:blipFill>
        <p:spPr bwMode="auto">
          <a:xfrm>
            <a:off x="4643438" y="3659188"/>
            <a:ext cx="304165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3" descr="p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850" y="2670175"/>
            <a:ext cx="76168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08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3"/>
          <p:cNvSpPr txBox="1">
            <a:spLocks noChangeArrowheads="1"/>
          </p:cNvSpPr>
          <p:nvPr/>
        </p:nvSpPr>
        <p:spPr bwMode="auto">
          <a:xfrm>
            <a:off x="1208015" y="1819275"/>
            <a:ext cx="963937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One electron volt (eV) is the energy gained by an electron moving through a potential difference of one volt:</a:t>
            </a:r>
          </a:p>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1 eV = 1.6 × 10</a:t>
            </a:r>
            <a:r>
              <a:rPr kumimoji="0" lang="en-US" altLang="en-US" sz="2800" b="1" i="0" u="none" strike="noStrike" kern="1200" cap="none" spc="0" normalizeH="0" baseline="3000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-19</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J.</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The electron volt is often a much more convenient unit than the joule for measuring the energy of individual particles.</a:t>
            </a:r>
          </a:p>
        </p:txBody>
      </p:sp>
      <p:sp>
        <p:nvSpPr>
          <p:cNvPr id="31747" name="Rectangle 5"/>
          <p:cNvSpPr>
            <a:spLocks noGrp="1" noChangeArrowheads="1"/>
          </p:cNvSpPr>
          <p:nvPr>
            <p:ph type="title"/>
          </p:nvPr>
        </p:nvSpPr>
        <p:spPr>
          <a:xfrm>
            <a:off x="1981200" y="0"/>
            <a:ext cx="8229600" cy="1241425"/>
          </a:xfrm>
        </p:spPr>
        <p:txBody>
          <a:bodyPr>
            <a:normAutofit fontScale="90000"/>
          </a:bodyPr>
          <a:lstStyle/>
          <a:p>
            <a:pPr eaLnBrk="1" hangingPunct="1">
              <a:defRPr/>
            </a:pPr>
            <a:r>
              <a:rPr lang="en-US" altLang="en-US" sz="4000" dirty="0">
                <a:latin typeface="Comic Sans MS" panose="030F0702030302020204" pitchFamily="66" charset="0"/>
                <a:ea typeface="+mj-ea"/>
              </a:rPr>
              <a:t>23-8 Electrostatic Potential Energy; the Electron Volt</a:t>
            </a:r>
          </a:p>
        </p:txBody>
      </p:sp>
    </p:spTree>
    <p:extLst>
      <p:ext uri="{BB962C8B-B14F-4D97-AF65-F5344CB8AC3E}">
        <p14:creationId xmlns:p14="http://schemas.microsoft.com/office/powerpoint/2010/main" val="2875990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3119438" y="204788"/>
            <a:ext cx="7091362" cy="1143000"/>
          </a:xfrm>
        </p:spPr>
        <p:txBody>
          <a:bodyPr/>
          <a:lstStyle/>
          <a:p>
            <a:pPr eaLnBrk="1" hangingPunct="1"/>
            <a:r>
              <a:rPr lang="en-US" altLang="en-US">
                <a:solidFill>
                  <a:srgbClr val="800000"/>
                </a:solidFill>
                <a:latin typeface="Comic Sans MS" panose="030F0702030302020204" pitchFamily="66" charset="0"/>
              </a:rPr>
              <a:t>Relationships….</a:t>
            </a:r>
          </a:p>
        </p:txBody>
      </p:sp>
      <p:grpSp>
        <p:nvGrpSpPr>
          <p:cNvPr id="151555" name="Group 68"/>
          <p:cNvGrpSpPr>
            <a:grpSpLocks/>
          </p:cNvGrpSpPr>
          <p:nvPr/>
        </p:nvGrpSpPr>
        <p:grpSpPr bwMode="auto">
          <a:xfrm>
            <a:off x="3429000" y="2336800"/>
            <a:ext cx="2667000" cy="1308100"/>
            <a:chOff x="1200" y="1472"/>
            <a:chExt cx="1680" cy="824"/>
          </a:xfrm>
        </p:grpSpPr>
        <p:sp>
          <p:nvSpPr>
            <p:cNvPr id="151583" name="Rectangle 46"/>
            <p:cNvSpPr>
              <a:spLocks noChangeArrowheads="1"/>
            </p:cNvSpPr>
            <p:nvPr/>
          </p:nvSpPr>
          <p:spPr bwMode="auto">
            <a:xfrm>
              <a:off x="1200" y="1472"/>
              <a:ext cx="1680" cy="824"/>
            </a:xfrm>
            <a:prstGeom prst="rect">
              <a:avLst/>
            </a:prstGeom>
            <a:solidFill>
              <a:srgbClr val="98AFD9"/>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51584" name="Object 50"/>
            <p:cNvGraphicFramePr>
              <a:graphicFrameLocks noChangeAspect="1"/>
            </p:cNvGraphicFramePr>
            <p:nvPr/>
          </p:nvGraphicFramePr>
          <p:xfrm>
            <a:off x="1621" y="1864"/>
            <a:ext cx="691" cy="296"/>
          </p:xfrm>
          <a:graphic>
            <a:graphicData uri="http://schemas.openxmlformats.org/presentationml/2006/ole">
              <mc:AlternateContent xmlns:mc="http://schemas.openxmlformats.org/markup-compatibility/2006">
                <mc:Choice xmlns:v="urn:schemas-microsoft-com:vml" Requires="v">
                  <p:oleObj spid="_x0000_s4122" name="Equation" r:id="rId4" imgW="520920" imgH="219240" progId="Equation.DSMT4">
                    <p:embed/>
                  </p:oleObj>
                </mc:Choice>
                <mc:Fallback>
                  <p:oleObj name="Equation" r:id="rId4" imgW="520920" imgH="219240" progId="Equation.DSMT4">
                    <p:embed/>
                    <p:pic>
                      <p:nvPicPr>
                        <p:cNvPr id="151584"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 y="1864"/>
                          <a:ext cx="691" cy="296"/>
                        </a:xfrm>
                        <a:prstGeom prst="rect">
                          <a:avLst/>
                        </a:prstGeom>
                        <a:solidFill>
                          <a:srgbClr val="98AFD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1585" name="Text Box 51"/>
            <p:cNvSpPr txBox="1">
              <a:spLocks noChangeArrowheads="1"/>
            </p:cNvSpPr>
            <p:nvPr/>
          </p:nvSpPr>
          <p:spPr bwMode="auto">
            <a:xfrm>
              <a:off x="1206" y="1517"/>
              <a:ext cx="1412" cy="291"/>
            </a:xfrm>
            <a:prstGeom prst="rect">
              <a:avLst/>
            </a:prstGeom>
            <a:solidFill>
              <a:srgbClr val="98A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Electric Force</a:t>
              </a:r>
            </a:p>
          </p:txBody>
        </p:sp>
      </p:grpSp>
      <p:grpSp>
        <p:nvGrpSpPr>
          <p:cNvPr id="151556" name="Group 74"/>
          <p:cNvGrpSpPr>
            <a:grpSpLocks/>
          </p:cNvGrpSpPr>
          <p:nvPr/>
        </p:nvGrpSpPr>
        <p:grpSpPr bwMode="auto">
          <a:xfrm>
            <a:off x="7823200" y="2336800"/>
            <a:ext cx="2463800" cy="1320800"/>
            <a:chOff x="3968" y="1472"/>
            <a:chExt cx="1552" cy="832"/>
          </a:xfrm>
        </p:grpSpPr>
        <p:sp>
          <p:nvSpPr>
            <p:cNvPr id="151580" name="Rectangle 47"/>
            <p:cNvSpPr>
              <a:spLocks noChangeArrowheads="1"/>
            </p:cNvSpPr>
            <p:nvPr/>
          </p:nvSpPr>
          <p:spPr bwMode="auto">
            <a:xfrm>
              <a:off x="3968" y="1472"/>
              <a:ext cx="1552" cy="832"/>
            </a:xfrm>
            <a:prstGeom prst="rect">
              <a:avLst/>
            </a:prstGeom>
            <a:solidFill>
              <a:srgbClr val="00FF00"/>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1581" name="Text Box 52"/>
            <p:cNvSpPr txBox="1">
              <a:spLocks noChangeArrowheads="1"/>
            </p:cNvSpPr>
            <p:nvPr/>
          </p:nvSpPr>
          <p:spPr bwMode="auto">
            <a:xfrm>
              <a:off x="3998" y="1517"/>
              <a:ext cx="13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Electric Field</a:t>
              </a:r>
            </a:p>
          </p:txBody>
        </p:sp>
        <p:graphicFrame>
          <p:nvGraphicFramePr>
            <p:cNvPr id="151582" name="Object 54"/>
            <p:cNvGraphicFramePr>
              <a:graphicFrameLocks noChangeAspect="1"/>
            </p:cNvGraphicFramePr>
            <p:nvPr/>
          </p:nvGraphicFramePr>
          <p:xfrm>
            <a:off x="4456" y="1830"/>
            <a:ext cx="264" cy="330"/>
          </p:xfrm>
          <a:graphic>
            <a:graphicData uri="http://schemas.openxmlformats.org/presentationml/2006/ole">
              <mc:AlternateContent xmlns:mc="http://schemas.openxmlformats.org/markup-compatibility/2006">
                <mc:Choice xmlns:v="urn:schemas-microsoft-com:vml" Requires="v">
                  <p:oleObj spid="_x0000_s4123" name="Equation" r:id="rId6" imgW="136800" imgH="182520" progId="Equation.DSMT4">
                    <p:embed/>
                  </p:oleObj>
                </mc:Choice>
                <mc:Fallback>
                  <p:oleObj name="Equation" r:id="rId6" imgW="136800" imgH="182520" progId="Equation.DSMT4">
                    <p:embed/>
                    <p:pic>
                      <p:nvPicPr>
                        <p:cNvPr id="151582"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 y="1830"/>
                          <a:ext cx="26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51557" name="Group 75"/>
          <p:cNvGrpSpPr>
            <a:grpSpLocks/>
          </p:cNvGrpSpPr>
          <p:nvPr/>
        </p:nvGrpSpPr>
        <p:grpSpPr bwMode="auto">
          <a:xfrm>
            <a:off x="7718425" y="4978400"/>
            <a:ext cx="2687638" cy="1295400"/>
            <a:chOff x="3902" y="3136"/>
            <a:chExt cx="1693" cy="816"/>
          </a:xfrm>
        </p:grpSpPr>
        <p:sp>
          <p:nvSpPr>
            <p:cNvPr id="151577" name="Rectangle 49"/>
            <p:cNvSpPr>
              <a:spLocks noChangeArrowheads="1"/>
            </p:cNvSpPr>
            <p:nvPr/>
          </p:nvSpPr>
          <p:spPr bwMode="auto">
            <a:xfrm>
              <a:off x="3952" y="3136"/>
              <a:ext cx="1584" cy="816"/>
            </a:xfrm>
            <a:prstGeom prst="rect">
              <a:avLst/>
            </a:prstGeom>
            <a:solidFill>
              <a:srgbClr val="FF7907"/>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51578" name="Object 55"/>
            <p:cNvGraphicFramePr>
              <a:graphicFrameLocks noChangeAspect="1"/>
            </p:cNvGraphicFramePr>
            <p:nvPr/>
          </p:nvGraphicFramePr>
          <p:xfrm>
            <a:off x="4560" y="3543"/>
            <a:ext cx="264" cy="264"/>
          </p:xfrm>
          <a:graphic>
            <a:graphicData uri="http://schemas.openxmlformats.org/presentationml/2006/ole">
              <mc:AlternateContent xmlns:mc="http://schemas.openxmlformats.org/markup-compatibility/2006">
                <mc:Choice xmlns:v="urn:schemas-microsoft-com:vml" Requires="v">
                  <p:oleObj spid="_x0000_s4124" name="Equation" r:id="rId8" imgW="136800" imgH="136800" progId="Equation.DSMT4">
                    <p:embed/>
                  </p:oleObj>
                </mc:Choice>
                <mc:Fallback>
                  <p:oleObj name="Equation" r:id="rId8" imgW="136800" imgH="136800" progId="Equation.DSMT4">
                    <p:embed/>
                    <p:pic>
                      <p:nvPicPr>
                        <p:cNvPr id="151578"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 y="3543"/>
                          <a:ext cx="2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1579" name="Text Box 56"/>
            <p:cNvSpPr txBox="1">
              <a:spLocks noChangeArrowheads="1"/>
            </p:cNvSpPr>
            <p:nvPr/>
          </p:nvSpPr>
          <p:spPr bwMode="auto">
            <a:xfrm>
              <a:off x="3902" y="3157"/>
              <a:ext cx="16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Electric Potential</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endParaRPr>
            </a:p>
          </p:txBody>
        </p:sp>
      </p:grpSp>
      <p:grpSp>
        <p:nvGrpSpPr>
          <p:cNvPr id="151558" name="Group 73"/>
          <p:cNvGrpSpPr>
            <a:grpSpLocks/>
          </p:cNvGrpSpPr>
          <p:nvPr/>
        </p:nvGrpSpPr>
        <p:grpSpPr bwMode="auto">
          <a:xfrm>
            <a:off x="3403600" y="4978400"/>
            <a:ext cx="2722563" cy="1244600"/>
            <a:chOff x="1184" y="3136"/>
            <a:chExt cx="1715" cy="784"/>
          </a:xfrm>
        </p:grpSpPr>
        <p:sp>
          <p:nvSpPr>
            <p:cNvPr id="151574" name="Rectangle 48"/>
            <p:cNvSpPr>
              <a:spLocks noChangeArrowheads="1"/>
            </p:cNvSpPr>
            <p:nvPr/>
          </p:nvSpPr>
          <p:spPr bwMode="auto">
            <a:xfrm>
              <a:off x="1184" y="3136"/>
              <a:ext cx="1696" cy="784"/>
            </a:xfrm>
            <a:prstGeom prst="rect">
              <a:avLst/>
            </a:prstGeom>
            <a:solidFill>
              <a:srgbClr val="FF00FF"/>
            </a:solidFill>
            <a:ln w="9525">
              <a:solidFill>
                <a:schemeClr val="tx1"/>
              </a:solidFill>
              <a:miter lim="800000"/>
              <a:headEnd/>
              <a:tailEnd/>
            </a:ln>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1575" name="Text Box 53"/>
            <p:cNvSpPr txBox="1">
              <a:spLocks noChangeArrowheads="1"/>
            </p:cNvSpPr>
            <p:nvPr/>
          </p:nvSpPr>
          <p:spPr bwMode="auto">
            <a:xfrm>
              <a:off x="1206" y="3189"/>
              <a:ext cx="16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Electric Potential</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Energy</a:t>
              </a:r>
            </a:p>
          </p:txBody>
        </p:sp>
        <p:graphicFrame>
          <p:nvGraphicFramePr>
            <p:cNvPr id="151576" name="Object 57"/>
            <p:cNvGraphicFramePr>
              <a:graphicFrameLocks noChangeAspect="1"/>
            </p:cNvGraphicFramePr>
            <p:nvPr/>
          </p:nvGraphicFramePr>
          <p:xfrm>
            <a:off x="1980" y="3568"/>
            <a:ext cx="741" cy="263"/>
          </p:xfrm>
          <a:graphic>
            <a:graphicData uri="http://schemas.openxmlformats.org/presentationml/2006/ole">
              <mc:AlternateContent xmlns:mc="http://schemas.openxmlformats.org/markup-compatibility/2006">
                <mc:Choice xmlns:v="urn:schemas-microsoft-com:vml" Requires="v">
                  <p:oleObj spid="_x0000_s4125" name="Equation" r:id="rId10" imgW="557640" imgH="191880" progId="Equation.DSMT4">
                    <p:embed/>
                  </p:oleObj>
                </mc:Choice>
                <mc:Fallback>
                  <p:oleObj name="Equation" r:id="rId10" imgW="557640" imgH="191880" progId="Equation.DSMT4">
                    <p:embed/>
                    <p:pic>
                      <p:nvPicPr>
                        <p:cNvPr id="151576"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0" y="3568"/>
                          <a:ext cx="74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1559" name="Text Box 58"/>
          <p:cNvSpPr txBox="1">
            <a:spLocks noChangeArrowheads="1"/>
          </p:cNvSpPr>
          <p:nvPr/>
        </p:nvSpPr>
        <p:spPr bwMode="auto">
          <a:xfrm>
            <a:off x="1787525" y="2606675"/>
            <a:ext cx="16209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Vector</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quantities</a:t>
            </a:r>
          </a:p>
        </p:txBody>
      </p:sp>
      <p:sp>
        <p:nvSpPr>
          <p:cNvPr id="151560" name="Text Box 59"/>
          <p:cNvSpPr txBox="1">
            <a:spLocks noChangeArrowheads="1"/>
          </p:cNvSpPr>
          <p:nvPr/>
        </p:nvSpPr>
        <p:spPr bwMode="auto">
          <a:xfrm>
            <a:off x="1698625" y="5070475"/>
            <a:ext cx="16209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Scalar</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quantities</a:t>
            </a:r>
          </a:p>
        </p:txBody>
      </p:sp>
      <p:grpSp>
        <p:nvGrpSpPr>
          <p:cNvPr id="151561" name="Group 69"/>
          <p:cNvGrpSpPr>
            <a:grpSpLocks/>
          </p:cNvGrpSpPr>
          <p:nvPr/>
        </p:nvGrpSpPr>
        <p:grpSpPr bwMode="auto">
          <a:xfrm>
            <a:off x="6350000" y="2606675"/>
            <a:ext cx="1341438" cy="830263"/>
            <a:chOff x="3040" y="1642"/>
            <a:chExt cx="845" cy="523"/>
          </a:xfrm>
        </p:grpSpPr>
        <p:sp>
          <p:nvSpPr>
            <p:cNvPr id="151572" name="Text Box 60"/>
            <p:cNvSpPr txBox="1">
              <a:spLocks noChangeArrowheads="1"/>
            </p:cNvSpPr>
            <p:nvPr/>
          </p:nvSpPr>
          <p:spPr bwMode="auto">
            <a:xfrm>
              <a:off x="3040" y="1642"/>
              <a:ext cx="84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Per unit</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Charge=</a:t>
              </a:r>
            </a:p>
          </p:txBody>
        </p:sp>
        <p:sp>
          <p:nvSpPr>
            <p:cNvPr id="151573" name="Line 62"/>
            <p:cNvSpPr>
              <a:spLocks noChangeShapeType="1"/>
            </p:cNvSpPr>
            <p:nvPr/>
          </p:nvSpPr>
          <p:spPr bwMode="auto">
            <a:xfrm>
              <a:off x="3080" y="2160"/>
              <a:ext cx="7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151562" name="Group 70"/>
          <p:cNvGrpSpPr>
            <a:grpSpLocks/>
          </p:cNvGrpSpPr>
          <p:nvPr/>
        </p:nvGrpSpPr>
        <p:grpSpPr bwMode="auto">
          <a:xfrm>
            <a:off x="6311900" y="5133975"/>
            <a:ext cx="1341438" cy="911225"/>
            <a:chOff x="3016" y="3234"/>
            <a:chExt cx="845" cy="574"/>
          </a:xfrm>
        </p:grpSpPr>
        <p:sp>
          <p:nvSpPr>
            <p:cNvPr id="151570" name="Text Box 61"/>
            <p:cNvSpPr txBox="1">
              <a:spLocks noChangeArrowheads="1"/>
            </p:cNvSpPr>
            <p:nvPr/>
          </p:nvSpPr>
          <p:spPr bwMode="auto">
            <a:xfrm>
              <a:off x="3016" y="3234"/>
              <a:ext cx="84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Per unit</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Charge=</a:t>
              </a:r>
            </a:p>
          </p:txBody>
        </p:sp>
        <p:sp>
          <p:nvSpPr>
            <p:cNvPr id="151571" name="Line 63"/>
            <p:cNvSpPr>
              <a:spLocks noChangeShapeType="1"/>
            </p:cNvSpPr>
            <p:nvPr/>
          </p:nvSpPr>
          <p:spPr bwMode="auto">
            <a:xfrm>
              <a:off x="3072" y="3808"/>
              <a:ext cx="7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51563" name="Line 64"/>
          <p:cNvSpPr>
            <a:spLocks noChangeShapeType="1"/>
          </p:cNvSpPr>
          <p:nvPr/>
        </p:nvSpPr>
        <p:spPr bwMode="auto">
          <a:xfrm>
            <a:off x="4891088" y="3729038"/>
            <a:ext cx="0" cy="1079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51564" name="Text Box 66"/>
          <p:cNvSpPr txBox="1">
            <a:spLocks noChangeArrowheads="1"/>
          </p:cNvSpPr>
          <p:nvPr/>
        </p:nvSpPr>
        <p:spPr bwMode="auto">
          <a:xfrm>
            <a:off x="1490663" y="3852863"/>
            <a:ext cx="3336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Is the </a:t>
            </a:r>
            <a:r>
              <a:rPr kumimoji="0" lang="en-US" altLang="en-US" sz="24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negative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derivative (change) of</a:t>
            </a:r>
          </a:p>
        </p:txBody>
      </p:sp>
      <p:grpSp>
        <p:nvGrpSpPr>
          <p:cNvPr id="151565" name="Group 71"/>
          <p:cNvGrpSpPr>
            <a:grpSpLocks/>
          </p:cNvGrpSpPr>
          <p:nvPr/>
        </p:nvGrpSpPr>
        <p:grpSpPr bwMode="auto">
          <a:xfrm>
            <a:off x="7515225" y="3771900"/>
            <a:ext cx="2441575" cy="1079500"/>
            <a:chOff x="3774" y="2376"/>
            <a:chExt cx="1538" cy="680"/>
          </a:xfrm>
        </p:grpSpPr>
        <p:sp>
          <p:nvSpPr>
            <p:cNvPr id="151568" name="Line 65"/>
            <p:cNvSpPr>
              <a:spLocks noChangeShapeType="1"/>
            </p:cNvSpPr>
            <p:nvPr/>
          </p:nvSpPr>
          <p:spPr bwMode="auto">
            <a:xfrm>
              <a:off x="5312" y="2376"/>
              <a:ext cx="0" cy="6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51569" name="Text Box 67"/>
            <p:cNvSpPr txBox="1">
              <a:spLocks noChangeArrowheads="1"/>
            </p:cNvSpPr>
            <p:nvPr/>
          </p:nvSpPr>
          <p:spPr bwMode="auto">
            <a:xfrm>
              <a:off x="3774" y="2445"/>
              <a:ext cx="149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Is the </a:t>
              </a:r>
              <a:r>
                <a:rPr kumimoji="0" lang="en-US" altLang="en-US" sz="24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negative</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Derivative of</a:t>
              </a:r>
            </a:p>
          </p:txBody>
        </p:sp>
      </p:grpSp>
      <p:sp>
        <p:nvSpPr>
          <p:cNvPr id="151566" name="Text Box 76"/>
          <p:cNvSpPr txBox="1">
            <a:spLocks noChangeArrowheads="1"/>
          </p:cNvSpPr>
          <p:nvPr/>
        </p:nvSpPr>
        <p:spPr bwMode="auto">
          <a:xfrm>
            <a:off x="3133725" y="1646238"/>
            <a:ext cx="338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Property of a charge q</a:t>
            </a:r>
          </a:p>
        </p:txBody>
      </p:sp>
      <p:sp>
        <p:nvSpPr>
          <p:cNvPr id="151567" name="Text Box 77"/>
          <p:cNvSpPr txBox="1">
            <a:spLocks noChangeArrowheads="1"/>
          </p:cNvSpPr>
          <p:nvPr/>
        </p:nvSpPr>
        <p:spPr bwMode="auto">
          <a:xfrm>
            <a:off x="7281863" y="1735138"/>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Property of a Point P</a:t>
            </a:r>
          </a:p>
        </p:txBody>
      </p:sp>
    </p:spTree>
    <p:extLst>
      <p:ext uri="{BB962C8B-B14F-4D97-AF65-F5344CB8AC3E}">
        <p14:creationId xmlns:p14="http://schemas.microsoft.com/office/powerpoint/2010/main" val="366774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title"/>
          </p:nvPr>
        </p:nvSpPr>
        <p:spPr>
          <a:xfrm>
            <a:off x="1981200" y="0"/>
            <a:ext cx="8229600" cy="1228725"/>
          </a:xfrm>
        </p:spPr>
        <p:txBody>
          <a:bodyPr/>
          <a:lstStyle/>
          <a:p>
            <a:pPr eaLnBrk="1" hangingPunct="1"/>
            <a:r>
              <a:rPr lang="en-US" altLang="en-US">
                <a:latin typeface="Comic Sans MS" panose="030F0702030302020204" pitchFamily="66" charset="0"/>
              </a:rPr>
              <a:t>23-3 Electric Potential Due to Point Charges</a:t>
            </a:r>
          </a:p>
        </p:txBody>
      </p:sp>
      <p:sp>
        <p:nvSpPr>
          <p:cNvPr id="99331" name="Text Box 6"/>
          <p:cNvSpPr txBox="1">
            <a:spLocks noChangeArrowheads="1"/>
          </p:cNvSpPr>
          <p:nvPr/>
        </p:nvSpPr>
        <p:spPr bwMode="auto">
          <a:xfrm>
            <a:off x="1282700" y="1604963"/>
            <a:ext cx="10604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Setting the potential to zero at </a:t>
            </a:r>
            <a:r>
              <a:rPr kumimoji="0" lang="en-US" altLang="en-US" sz="2800" b="1" i="1"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 = ∞ gives the general form of the potential due to a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point charge</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a:t>
            </a:r>
          </a:p>
        </p:txBody>
      </p:sp>
      <p:pic>
        <p:nvPicPr>
          <p:cNvPr id="99332" name="Picture 10" descr="Figure_23_10"/>
          <p:cNvPicPr>
            <a:picLocks noChangeAspect="1" noChangeArrowheads="1"/>
          </p:cNvPicPr>
          <p:nvPr/>
        </p:nvPicPr>
        <p:blipFill>
          <a:blip r:embed="rId3">
            <a:extLst>
              <a:ext uri="{28A0092B-C50C-407E-A947-70E740481C1C}">
                <a14:useLocalDpi xmlns:a14="http://schemas.microsoft.com/office/drawing/2010/main" val="0"/>
              </a:ext>
            </a:extLst>
          </a:blip>
          <a:srcRect b="3629"/>
          <a:stretch>
            <a:fillRect/>
          </a:stretch>
        </p:blipFill>
        <p:spPr bwMode="auto">
          <a:xfrm>
            <a:off x="917765" y="4093368"/>
            <a:ext cx="404018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11" descr="Figure_23_11"/>
          <p:cNvPicPr>
            <a:picLocks noChangeAspect="1" noChangeArrowheads="1"/>
          </p:cNvPicPr>
          <p:nvPr/>
        </p:nvPicPr>
        <p:blipFill>
          <a:blip r:embed="rId4">
            <a:extLst>
              <a:ext uri="{28A0092B-C50C-407E-A947-70E740481C1C}">
                <a14:useLocalDpi xmlns:a14="http://schemas.microsoft.com/office/drawing/2010/main" val="0"/>
              </a:ext>
            </a:extLst>
          </a:blip>
          <a:srcRect b="3519"/>
          <a:stretch>
            <a:fillRect/>
          </a:stretch>
        </p:blipFill>
        <p:spPr bwMode="auto">
          <a:xfrm>
            <a:off x="6113463" y="3995323"/>
            <a:ext cx="40973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12" descr="23-5"/>
          <p:cNvPicPr>
            <a:picLocks noChangeAspect="1" noChangeArrowheads="1"/>
          </p:cNvPicPr>
          <p:nvPr/>
        </p:nvPicPr>
        <p:blipFill>
          <a:blip r:embed="rId5">
            <a:extLst>
              <a:ext uri="{28A0092B-C50C-407E-A947-70E740481C1C}">
                <a14:useLocalDpi xmlns:a14="http://schemas.microsoft.com/office/drawing/2010/main" val="0"/>
              </a:ext>
            </a:extLst>
          </a:blip>
          <a:srcRect r="11151"/>
          <a:stretch>
            <a:fillRect/>
          </a:stretch>
        </p:blipFill>
        <p:spPr bwMode="auto">
          <a:xfrm>
            <a:off x="2014538" y="2698750"/>
            <a:ext cx="7696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a:solidFill>
                  <a:schemeClr val="tx2"/>
                </a:solidFill>
                <a:latin typeface="Comic Sans MS" panose="030F0702030302020204" pitchFamily="66" charset="0"/>
              </a:rPr>
              <a:t>Problem 11</a:t>
            </a:r>
          </a:p>
        </p:txBody>
      </p:sp>
      <p:sp>
        <p:nvSpPr>
          <p:cNvPr id="3" name="Rectangle 2"/>
          <p:cNvSpPr>
            <a:spLocks noRot="1" noChangeAspect="1" noMove="1" noResize="1" noEditPoints="1" noAdjustHandles="1" noChangeArrowheads="1" noChangeShapeType="1" noTextEdit="1"/>
          </p:cNvSpPr>
          <p:nvPr/>
        </p:nvSpPr>
        <p:spPr>
          <a:xfrm>
            <a:off x="1752600" y="1524000"/>
            <a:ext cx="8915400" cy="3077766"/>
          </a:xfrm>
          <a:prstGeom prst="rect">
            <a:avLst/>
          </a:prstGeom>
          <a:blipFill rotWithShape="1">
            <a:blip r:embed="rId2"/>
            <a:stretch>
              <a:fillRect l="-2120" t="-2970" r="-2531"/>
            </a:stretch>
          </a:blip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noFill/>
                <a:effectLst/>
                <a:uLnTx/>
                <a:uFillTx/>
                <a:latin typeface="Calibri"/>
                <a:ea typeface="MS PGothic" panose="020B0600070205080204" pitchFamily="34" charset="-128"/>
                <a:cs typeface="Arial" pitchFamily="34" charset="0"/>
              </a:rPr>
              <a:t> </a:t>
            </a:r>
          </a:p>
        </p:txBody>
      </p:sp>
      <p:pic>
        <p:nvPicPr>
          <p:cNvPr id="101380" name="Picture 3" descr="Figure_23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83050"/>
            <a:ext cx="46815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45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a:xfrm>
            <a:off x="1981200" y="0"/>
            <a:ext cx="7772400" cy="1195388"/>
          </a:xfrm>
        </p:spPr>
        <p:txBody>
          <a:bodyPr/>
          <a:lstStyle/>
          <a:p>
            <a:pPr eaLnBrk="1" hangingPunct="1"/>
            <a:r>
              <a:rPr lang="en-US" altLang="en-US" sz="4000">
                <a:latin typeface="Comic Sans MS" panose="030F0702030302020204" pitchFamily="66" charset="0"/>
              </a:rPr>
              <a:t>23-3 Electric Potential Due to Point Charges</a:t>
            </a:r>
          </a:p>
        </p:txBody>
      </p:sp>
      <p:sp>
        <p:nvSpPr>
          <p:cNvPr id="102403" name="Text Box 5"/>
          <p:cNvSpPr txBox="1">
            <a:spLocks noChangeArrowheads="1"/>
          </p:cNvSpPr>
          <p:nvPr/>
        </p:nvSpPr>
        <p:spPr bwMode="auto">
          <a:xfrm>
            <a:off x="1920875" y="1262063"/>
            <a:ext cx="834866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Example 23-7: Potential above two charges.</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Calculate the electric potential (a) at point A in the figure due to the two charges shown, and (b) at point B.</a:t>
            </a:r>
          </a:p>
        </p:txBody>
      </p:sp>
      <p:pic>
        <p:nvPicPr>
          <p:cNvPr id="102404" name="Picture 8" descr="Figure_23_12"/>
          <p:cNvPicPr>
            <a:picLocks noChangeAspect="1" noChangeArrowheads="1"/>
          </p:cNvPicPr>
          <p:nvPr/>
        </p:nvPicPr>
        <p:blipFill>
          <a:blip r:embed="rId3">
            <a:extLst>
              <a:ext uri="{28A0092B-C50C-407E-A947-70E740481C1C}">
                <a14:useLocalDpi xmlns:a14="http://schemas.microsoft.com/office/drawing/2010/main" val="0"/>
              </a:ext>
            </a:extLst>
          </a:blip>
          <a:srcRect b="2567"/>
          <a:stretch>
            <a:fillRect/>
          </a:stretch>
        </p:blipFill>
        <p:spPr bwMode="auto">
          <a:xfrm>
            <a:off x="3575050" y="3251200"/>
            <a:ext cx="526732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96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a:xfrm>
            <a:off x="1981200" y="0"/>
            <a:ext cx="7543800" cy="1266825"/>
          </a:xfrm>
        </p:spPr>
        <p:txBody>
          <a:bodyPr/>
          <a:lstStyle/>
          <a:p>
            <a:pPr eaLnBrk="1" hangingPunct="1"/>
            <a:r>
              <a:rPr lang="en-US" altLang="en-US" sz="4000">
                <a:latin typeface="Comic Sans MS" panose="030F0702030302020204" pitchFamily="66" charset="0"/>
              </a:rPr>
              <a:t>23-4 Potential Due to Any Charge Distribution</a:t>
            </a:r>
          </a:p>
        </p:txBody>
      </p:sp>
      <p:sp>
        <p:nvSpPr>
          <p:cNvPr id="104451" name="Text Box 5"/>
          <p:cNvSpPr txBox="1">
            <a:spLocks noChangeArrowheads="1"/>
          </p:cNvSpPr>
          <p:nvPr/>
        </p:nvSpPr>
        <p:spPr bwMode="auto">
          <a:xfrm>
            <a:off x="1238250" y="1752600"/>
            <a:ext cx="104251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The potential due to an arbitrary charge distribution can be expressed as a sum or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integral</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if the distribution is continuous</a:t>
            </a:r>
            <a:r>
              <a:rPr kumimoji="0" lang="en-US" altLang="en-US" sz="2800" b="1" i="0" u="none" strike="noStrike" kern="1200" cap="none" spc="0" normalizeH="0" baseline="0" noProof="0" dirty="0">
                <a:ln>
                  <a:noFill/>
                </a:ln>
                <a:solidFill>
                  <a:srgbClr val="1F497D"/>
                </a:solidFill>
                <a:effectLst/>
                <a:uLnTx/>
                <a:uFillTx/>
                <a:latin typeface="Comic Sans MS" panose="030F0702030302020204" pitchFamily="66" charset="0"/>
                <a:ea typeface="MS PGothic" panose="020B0600070205080204" pitchFamily="34" charset="-128"/>
                <a:cs typeface="+mn-cs"/>
              </a:rPr>
              <a:t>):</a:t>
            </a:r>
          </a:p>
        </p:txBody>
      </p:sp>
      <p:sp>
        <p:nvSpPr>
          <p:cNvPr id="104452" name="Text Box 8"/>
          <p:cNvSpPr txBox="1">
            <a:spLocks noChangeArrowheads="1"/>
          </p:cNvSpPr>
          <p:nvPr/>
        </p:nvSpPr>
        <p:spPr bwMode="auto">
          <a:xfrm>
            <a:off x="1995488" y="4452938"/>
            <a:ext cx="2430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or</a:t>
            </a:r>
          </a:p>
        </p:txBody>
      </p:sp>
      <p:pic>
        <p:nvPicPr>
          <p:cNvPr id="104453" name="Picture 9" descr="23-6a"/>
          <p:cNvPicPr>
            <a:picLocks noChangeAspect="1" noChangeArrowheads="1"/>
          </p:cNvPicPr>
          <p:nvPr/>
        </p:nvPicPr>
        <p:blipFill>
          <a:blip r:embed="rId3">
            <a:extLst>
              <a:ext uri="{28A0092B-C50C-407E-A947-70E740481C1C}">
                <a14:useLocalDpi xmlns:a14="http://schemas.microsoft.com/office/drawing/2010/main" val="0"/>
              </a:ext>
            </a:extLst>
          </a:blip>
          <a:srcRect r="49861"/>
          <a:stretch>
            <a:fillRect/>
          </a:stretch>
        </p:blipFill>
        <p:spPr bwMode="auto">
          <a:xfrm>
            <a:off x="3733800" y="3352800"/>
            <a:ext cx="45005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54" name="Group 13"/>
          <p:cNvGrpSpPr>
            <a:grpSpLocks/>
          </p:cNvGrpSpPr>
          <p:nvPr/>
        </p:nvGrpSpPr>
        <p:grpSpPr bwMode="auto">
          <a:xfrm>
            <a:off x="4425950" y="5184775"/>
            <a:ext cx="4527550" cy="1039813"/>
            <a:chOff x="1836" y="3026"/>
            <a:chExt cx="2852" cy="655"/>
          </a:xfrm>
        </p:grpSpPr>
        <p:pic>
          <p:nvPicPr>
            <p:cNvPr id="104455" name="Picture 10" descr="23-6b"/>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1836" y="3026"/>
              <a:ext cx="2852"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11" descr="23-8"/>
            <p:cNvPicPr>
              <a:picLocks noChangeAspect="1" noChangeArrowheads="1"/>
            </p:cNvPicPr>
            <p:nvPr/>
          </p:nvPicPr>
          <p:blipFill>
            <a:blip r:embed="rId5">
              <a:extLst>
                <a:ext uri="{28A0092B-C50C-407E-A947-70E740481C1C}">
                  <a14:useLocalDpi xmlns:a14="http://schemas.microsoft.com/office/drawing/2010/main" val="0"/>
                </a:ext>
              </a:extLst>
            </a:blip>
            <a:srcRect l="20786" t="36320" r="77643" b="41039"/>
            <a:stretch>
              <a:fillRect/>
            </a:stretch>
          </p:blipFill>
          <p:spPr bwMode="auto">
            <a:xfrm>
              <a:off x="3312" y="3266"/>
              <a:ext cx="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166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81200" y="0"/>
            <a:ext cx="7391400" cy="1266825"/>
          </a:xfrm>
        </p:spPr>
        <p:txBody>
          <a:bodyPr/>
          <a:lstStyle/>
          <a:p>
            <a:pPr eaLnBrk="1" hangingPunct="1"/>
            <a:r>
              <a:rPr lang="en-US" altLang="en-US" sz="4000">
                <a:latin typeface="Comic Sans MS" panose="030F0702030302020204" pitchFamily="66" charset="0"/>
              </a:rPr>
              <a:t>23-4 Potential Due to Any Charge Distribution</a:t>
            </a:r>
          </a:p>
        </p:txBody>
      </p:sp>
      <p:sp>
        <p:nvSpPr>
          <p:cNvPr id="106499" name="Text Box 3"/>
          <p:cNvSpPr txBox="1">
            <a:spLocks noChangeArrowheads="1"/>
          </p:cNvSpPr>
          <p:nvPr/>
        </p:nvSpPr>
        <p:spPr bwMode="auto">
          <a:xfrm>
            <a:off x="573088" y="1795463"/>
            <a:ext cx="59690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Example 23-8: Potential due to a ring of charge.</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A thin circular ring of radius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has a uniformly distributed charge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Q</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Determine the electric potential at a point P on the axis of the ring a distance </a:t>
            </a:r>
            <a:r>
              <a:rPr kumimoji="0" lang="en-US" altLang="en-US" sz="2800" b="1" i="1"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x</a:t>
            </a:r>
            <a:r>
              <a:rPr kumimoji="0" lang="en-US" altLang="en-US" sz="2800" b="1" i="0" u="none" strike="noStrike" kern="1200" cap="none" spc="0" normalizeH="0" baseline="0" noProof="0">
                <a:ln>
                  <a:noFill/>
                </a:ln>
                <a:solidFill>
                  <a:srgbClr val="1F497D"/>
                </a:solidFill>
                <a:effectLst/>
                <a:uLnTx/>
                <a:uFillTx/>
                <a:latin typeface="Comic Sans MS" panose="030F0702030302020204" pitchFamily="66" charset="0"/>
                <a:ea typeface="MS PGothic" panose="020B0600070205080204" pitchFamily="34" charset="-128"/>
                <a:cs typeface="+mn-cs"/>
              </a:rPr>
              <a:t> from its center.</a:t>
            </a:r>
          </a:p>
        </p:txBody>
      </p:sp>
      <p:pic>
        <p:nvPicPr>
          <p:cNvPr id="106500" name="Picture 5" descr="Figure_23_14"/>
          <p:cNvPicPr>
            <a:picLocks noChangeAspect="1" noChangeArrowheads="1"/>
          </p:cNvPicPr>
          <p:nvPr/>
        </p:nvPicPr>
        <p:blipFill>
          <a:blip r:embed="rId3">
            <a:extLst>
              <a:ext uri="{28A0092B-C50C-407E-A947-70E740481C1C}">
                <a14:useLocalDpi xmlns:a14="http://schemas.microsoft.com/office/drawing/2010/main" val="0"/>
              </a:ext>
            </a:extLst>
          </a:blip>
          <a:srcRect b="2388"/>
          <a:stretch>
            <a:fillRect/>
          </a:stretch>
        </p:blipFill>
        <p:spPr bwMode="auto">
          <a:xfrm>
            <a:off x="6864350" y="1855788"/>
            <a:ext cx="4652963"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8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981200" y="0"/>
            <a:ext cx="8229600" cy="1266825"/>
          </a:xfrm>
        </p:spPr>
        <p:txBody>
          <a:bodyPr/>
          <a:lstStyle/>
          <a:p>
            <a:pPr eaLnBrk="1" hangingPunct="1"/>
            <a:r>
              <a:rPr lang="en-US" altLang="en-US">
                <a:latin typeface="Comic Sans MS" panose="030F0702030302020204" pitchFamily="66" charset="0"/>
              </a:rPr>
              <a:t>23-4 Potential Due to Any Charge Distribution</a:t>
            </a:r>
          </a:p>
        </p:txBody>
      </p:sp>
      <p:sp>
        <p:nvSpPr>
          <p:cNvPr id="108547" name="Text Box 3"/>
          <p:cNvSpPr txBox="1">
            <a:spLocks noChangeArrowheads="1"/>
          </p:cNvSpPr>
          <p:nvPr/>
        </p:nvSpPr>
        <p:spPr bwMode="auto">
          <a:xfrm>
            <a:off x="565150" y="1874838"/>
            <a:ext cx="6308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Example 23-9: Potential due to a charged disk.</a:t>
            </a:r>
          </a:p>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A thin flat disk, of radius </a:t>
            </a:r>
            <a:r>
              <a:rPr kumimoji="0" lang="en-US" altLang="en-US" sz="2800" b="1" i="1"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R</a:t>
            </a:r>
            <a:r>
              <a:rPr kumimoji="0" lang="en-US" altLang="en-US" sz="2800" b="1" i="0" u="none" strike="noStrike" kern="1200" cap="none" spc="0" normalizeH="0" baseline="-25000" noProof="0">
                <a:ln>
                  <a:noFill/>
                </a:ln>
                <a:solidFill>
                  <a:srgbClr val="376092"/>
                </a:solidFill>
                <a:effectLst/>
                <a:uLnTx/>
                <a:uFillTx/>
                <a:latin typeface="Comic Sans MS" panose="030F0702030302020204" pitchFamily="66" charset="0"/>
                <a:ea typeface="MS PGothic" panose="020B0600070205080204" pitchFamily="34" charset="-128"/>
                <a:cs typeface="+mn-cs"/>
              </a:rPr>
              <a:t>0</a:t>
            </a: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 has a uniformly distributed charge </a:t>
            </a:r>
            <a:r>
              <a:rPr kumimoji="0" lang="en-US" altLang="en-US" sz="2800" b="1" i="1"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Q</a:t>
            </a: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 Determine the potential at a point P on the axis of the disk, a distance </a:t>
            </a:r>
            <a:r>
              <a:rPr kumimoji="0" lang="en-US" altLang="en-US" sz="2800" b="1" i="1"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x</a:t>
            </a:r>
            <a:r>
              <a:rPr kumimoji="0" lang="en-US" altLang="en-US" sz="2800" b="1"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mn-cs"/>
              </a:rPr>
              <a:t> from its center.</a:t>
            </a:r>
          </a:p>
        </p:txBody>
      </p:sp>
      <p:pic>
        <p:nvPicPr>
          <p:cNvPr id="108548" name="Picture 5" descr="Figure_23_15"/>
          <p:cNvPicPr>
            <a:picLocks noChangeAspect="1" noChangeArrowheads="1"/>
          </p:cNvPicPr>
          <p:nvPr/>
        </p:nvPicPr>
        <p:blipFill>
          <a:blip r:embed="rId3">
            <a:extLst>
              <a:ext uri="{28A0092B-C50C-407E-A947-70E740481C1C}">
                <a14:useLocalDpi xmlns:a14="http://schemas.microsoft.com/office/drawing/2010/main" val="0"/>
              </a:ext>
            </a:extLst>
          </a:blip>
          <a:srcRect b="2425"/>
          <a:stretch>
            <a:fillRect/>
          </a:stretch>
        </p:blipFill>
        <p:spPr bwMode="auto">
          <a:xfrm>
            <a:off x="7277100" y="1697038"/>
            <a:ext cx="4468813"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42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lumMod val="75000"/>
                  </a:schemeClr>
                </a:solidFill>
                <a:latin typeface="Comic Sans MS" panose="030F0702030302020204" pitchFamily="66" charset="0"/>
                <a:ea typeface="+mj-ea"/>
              </a:rPr>
              <a:t>Problem 38</a:t>
            </a:r>
          </a:p>
        </p:txBody>
      </p:sp>
      <p:sp>
        <p:nvSpPr>
          <p:cNvPr id="110595" name="Rectangle 7"/>
          <p:cNvSpPr>
            <a:spLocks noChangeArrowheads="1"/>
          </p:cNvSpPr>
          <p:nvPr/>
        </p:nvSpPr>
        <p:spPr bwMode="auto">
          <a:xfrm>
            <a:off x="1676400" y="1676400"/>
            <a:ext cx="8991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514350" marR="0" lvl="0" indent="-514350" algn="l" defTabSz="914400" rtl="0" eaLnBrk="1" fontAlgn="base" latinLnBrk="0" hangingPunct="1">
              <a:lnSpc>
                <a:spcPct val="100000"/>
              </a:lnSpc>
              <a:spcBef>
                <a:spcPct val="0"/>
              </a:spcBef>
              <a:spcAft>
                <a:spcPct val="0"/>
              </a:spcAft>
              <a:buClrTx/>
              <a:buSzTx/>
              <a:buFontTx/>
              <a:buAutoNum type="arabicPeriod" startAt="38"/>
              <a:tabLst/>
              <a:defRPr/>
            </a:pPr>
            <a:r>
              <a:rPr kumimoji="0" lang="en-US" altLang="en-US" sz="2800" b="0"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rPr>
              <a:t>(II) A thin rod of length 2l  is centered on the x axis as shown in Fig. 23–31. The rod carries a uniformly distributed charge Q. Determine the potential V as a function of y for points along the y axis. Let  V=0 at infinity.</a:t>
            </a:r>
          </a:p>
          <a:p>
            <a:pPr marL="514350" marR="0" lvl="0" indent="-51435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000" b="0" i="0" u="none" strike="noStrike" kern="1200" cap="none" spc="0" normalizeH="0" baseline="0" noProof="0">
              <a:ln>
                <a:noFill/>
              </a:ln>
              <a:solidFill>
                <a:srgbClr val="376092"/>
              </a:solidFill>
              <a:effectLst/>
              <a:uLnTx/>
              <a:uFillTx/>
              <a:latin typeface="Comic Sans MS" panose="030F0702030302020204" pitchFamily="66" charset="0"/>
              <a:ea typeface="MS PGothic" panose="020B0600070205080204" pitchFamily="34" charset="-128"/>
              <a:cs typeface="Arial" panose="020B0604020202020204" pitchFamily="34" charset="0"/>
            </a:endParaRPr>
          </a:p>
          <a:p>
            <a:pPr marL="514350" marR="0" lvl="0" indent="-51435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a:t>
            </a:r>
          </a:p>
        </p:txBody>
      </p:sp>
      <p:pic>
        <p:nvPicPr>
          <p:cNvPr id="50180" name="Picture 7"/>
          <p:cNvPicPr>
            <a:picLocks noChangeAspect="1" noChangeArrowheads="1"/>
          </p:cNvPicPr>
          <p:nvPr/>
        </p:nvPicPr>
        <p:blipFill>
          <a:blip r:embed="rId2"/>
          <a:srcRect/>
          <a:stretch>
            <a:fillRect/>
          </a:stretch>
        </p:blipFill>
        <p:spPr bwMode="auto">
          <a:xfrm>
            <a:off x="6137275" y="3962400"/>
            <a:ext cx="3886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70636377"/>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1304</Words>
  <Application>Microsoft Office PowerPoint</Application>
  <PresentationFormat>Widescreen</PresentationFormat>
  <Paragraphs>120</Paragraphs>
  <Slides>21</Slides>
  <Notes>18</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21</vt:i4>
      </vt:variant>
    </vt:vector>
  </HeadingPairs>
  <TitlesOfParts>
    <vt:vector size="37" baseType="lpstr">
      <vt:lpstr>MS PGothic</vt:lpstr>
      <vt:lpstr>MS PGothic</vt:lpstr>
      <vt:lpstr>Arial</vt:lpstr>
      <vt:lpstr>Calibri</vt:lpstr>
      <vt:lpstr>Comic Sans MS</vt:lpstr>
      <vt:lpstr>Webdings</vt:lpstr>
      <vt:lpstr>4_Office Theme</vt:lpstr>
      <vt:lpstr>2_Office Theme</vt:lpstr>
      <vt:lpstr>6_Office Theme</vt:lpstr>
      <vt:lpstr>14_Office Theme</vt:lpstr>
      <vt:lpstr>13_Office Theme</vt:lpstr>
      <vt:lpstr>7_Office Theme</vt:lpstr>
      <vt:lpstr>8_Office Theme</vt:lpstr>
      <vt:lpstr>10_Office Theme</vt:lpstr>
      <vt:lpstr>15_Office Theme</vt:lpstr>
      <vt:lpstr>Equation</vt:lpstr>
      <vt:lpstr>Chapter 23 Electric Potential</vt:lpstr>
      <vt:lpstr>23-3 Electric Potential Due to Point Charges</vt:lpstr>
      <vt:lpstr>23-3 Electric Potential Due to Point Charges</vt:lpstr>
      <vt:lpstr>Problem 11</vt:lpstr>
      <vt:lpstr>23-3 Electric Potential Due to Point Charges</vt:lpstr>
      <vt:lpstr>23-4 Potential Due to Any Charge Distribution</vt:lpstr>
      <vt:lpstr>23-4 Potential Due to Any Charge Distribution</vt:lpstr>
      <vt:lpstr>23-4 Potential Due to Any Charge Distribution</vt:lpstr>
      <vt:lpstr>Problem 38</vt:lpstr>
      <vt:lpstr>23-5 Equipotential Surfaces</vt:lpstr>
      <vt:lpstr>23-5 Equipotential Surfaces</vt:lpstr>
      <vt:lpstr>Equipotential Surfaces</vt:lpstr>
      <vt:lpstr>Equipotential Surfaces</vt:lpstr>
      <vt:lpstr>Question</vt:lpstr>
      <vt:lpstr>23-5 Equipotential Surfaces</vt:lpstr>
      <vt:lpstr>23-5 Equipotential Surfaces</vt:lpstr>
      <vt:lpstr>23-6 Electric Dipole Potential</vt:lpstr>
      <vt:lpstr>  23-7 Determined  from V </vt:lpstr>
      <vt:lpstr>23-8 Electrostatic Potential Energy; the Electron Volt</vt:lpstr>
      <vt:lpstr>23-8 Electrostatic Potential Energy; the Electron Volt</vt:lpstr>
      <vt:lpstr>Relationships….</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 Electric Potential</dc:title>
  <dc:creator>Amir, Fatima Zohra</dc:creator>
  <cp:lastModifiedBy>Amir, Fatima Zohra</cp:lastModifiedBy>
  <cp:revision>6</cp:revision>
  <cp:lastPrinted>2024-02-05T17:47:54Z</cp:lastPrinted>
  <dcterms:created xsi:type="dcterms:W3CDTF">2024-02-05T17:44:02Z</dcterms:created>
  <dcterms:modified xsi:type="dcterms:W3CDTF">2024-02-07T17:30:51Z</dcterms:modified>
</cp:coreProperties>
</file>