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1"/>
  </p:notesMasterIdLst>
  <p:handoutMasterIdLst>
    <p:handoutMasterId r:id="rId12"/>
  </p:handoutMasterIdLst>
  <p:sldIdLst>
    <p:sldId id="267" r:id="rId4"/>
    <p:sldId id="268" r:id="rId5"/>
    <p:sldId id="269" r:id="rId6"/>
    <p:sldId id="257" r:id="rId7"/>
    <p:sldId id="258" r:id="rId8"/>
    <p:sldId id="259" r:id="rId9"/>
    <p:sldId id="26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B4C0D8-FED6-469D-BD18-F1AAC300D68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60051F-71AE-4C2B-A8FB-1B29A6D4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C4EED-E3EC-4106-9935-83E993BA1BE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5393AD-0AD5-4B21-8990-35778BD7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843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80595" indent="-336796" defTabSz="10843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357036" indent="-267794" defTabSz="10843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900836" indent="-267794" defTabSz="10843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444637" indent="-267794" defTabSz="10843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917792" indent="-267794" defTabSz="108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390948" indent="-267794" defTabSz="108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864103" indent="-267794" defTabSz="108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337259" indent="-267794" defTabSz="1084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0843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7CC1A-1306-4338-926C-CBE9777A0A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10843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63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871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82246" indent="-336981" defTabSz="10871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361469" indent="-265859" defTabSz="10871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906733" indent="-265859" defTabSz="10871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453691" indent="-265859" defTabSz="10871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941382" indent="-265859" defTabSz="1087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429072" indent="-265859" defTabSz="1087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916762" indent="-265859" defTabSz="1087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404453" indent="-265859" defTabSz="10871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4F508-5E4F-4656-8B58-8D4390A404E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Solution: The geometry is shown in the figure. For each point, the process is: calculate the magnitude of the electric field due to each charge; calculate the x and y components of each field; add the components; recombine to give the total field.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a. E = 4.5 x 10</a:t>
            </a:r>
            <a:r>
              <a:rPr lang="en-US" altLang="en-US" baseline="30000"/>
              <a:t>6</a:t>
            </a:r>
            <a:r>
              <a:rPr lang="en-US" altLang="en-US"/>
              <a:t> N/C, 76</a:t>
            </a:r>
            <a:r>
              <a:rPr lang="en-US" altLang="en-US">
                <a:cs typeface="Arial" panose="020B0604020202020204" pitchFamily="34" charset="0"/>
              </a:rPr>
              <a:t>° above the x axis.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b. E = 3.6 x 10</a:t>
            </a:r>
            <a:r>
              <a:rPr lang="en-US" altLang="en-US" baseline="30000">
                <a:cs typeface="Arial" panose="020B0604020202020204" pitchFamily="34" charset="0"/>
              </a:rPr>
              <a:t>6</a:t>
            </a:r>
            <a:r>
              <a:rPr lang="en-US" altLang="en-US">
                <a:cs typeface="Arial" panose="020B0604020202020204" pitchFamily="34" charset="0"/>
              </a:rPr>
              <a:t> N/C, along </a:t>
            </a:r>
            <a:r>
              <a:rPr lang="en-US" altLang="en-US"/>
              <a:t>the x axis.</a:t>
            </a:r>
          </a:p>
        </p:txBody>
      </p:sp>
    </p:spTree>
    <p:extLst>
      <p:ext uri="{BB962C8B-B14F-4D97-AF65-F5344CB8AC3E}">
        <p14:creationId xmlns:p14="http://schemas.microsoft.com/office/powerpoint/2010/main" val="24530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8710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82219" indent="-336971" defTabSz="108710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361427" indent="-265851" defTabSz="108710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906673" indent="-265851" defTabSz="108710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453615" indent="-265851" defTabSz="1087109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941292" indent="-265851" defTabSz="108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428966" indent="-265851" defTabSz="108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916641" indent="-265851" defTabSz="108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404316" indent="-265851" defTabSz="108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E929D-EB75-4081-B351-2CC784749D8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Solution: Because P is on the axis, the transverse components of E must add to zero, by symmetry. The longitudinal component of dE is dE cos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where cos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x/(x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/>
              <a:t> Write dQ = </a:t>
            </a:r>
            <a:r>
              <a:rPr lang="el-GR" altLang="en-US">
                <a:cs typeface="Arial" panose="020B0604020202020204" pitchFamily="34" charset="0"/>
              </a:rPr>
              <a:t>λ</a:t>
            </a:r>
            <a:r>
              <a:rPr lang="en-US" altLang="en-US">
                <a:cs typeface="Arial" panose="020B0604020202020204" pitchFamily="34" charset="0"/>
              </a:rPr>
              <a:t>dl, and integrate dl from 0 to 2</a:t>
            </a:r>
            <a:r>
              <a:rPr lang="el-GR" altLang="en-US">
                <a:cs typeface="Arial" panose="020B0604020202020204" pitchFamily="34" charset="0"/>
              </a:rPr>
              <a:t>π</a:t>
            </a:r>
            <a:r>
              <a:rPr lang="en-US" altLang="en-US">
                <a:cs typeface="Arial" panose="020B0604020202020204" pitchFamily="34" charset="0"/>
              </a:rPr>
              <a:t>a. Answer: E = (1/4</a:t>
            </a:r>
            <a:r>
              <a:rPr lang="el-GR" altLang="en-US">
                <a:cs typeface="Arial" panose="020B0604020202020204" pitchFamily="34" charset="0"/>
              </a:rPr>
              <a:t>πε</a:t>
            </a:r>
            <a:r>
              <a:rPr lang="en-US" altLang="en-US" baseline="-25000">
                <a:cs typeface="Arial" panose="020B0604020202020204" pitchFamily="34" charset="0"/>
              </a:rPr>
              <a:t>0</a:t>
            </a:r>
            <a:r>
              <a:rPr lang="en-US" altLang="en-US">
                <a:cs typeface="Arial" panose="020B0604020202020204" pitchFamily="34" charset="0"/>
              </a:rPr>
              <a:t>)(Qx/[x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 + a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r>
              <a:rPr lang="en-US" altLang="en-US">
                <a:cs typeface="Arial" panose="020B0604020202020204" pitchFamily="34" charset="0"/>
              </a:rPr>
              <a:t>]</a:t>
            </a:r>
            <a:r>
              <a:rPr lang="en-US" altLang="en-US" baseline="30000">
                <a:cs typeface="Arial" panose="020B0604020202020204" pitchFamily="34" charset="0"/>
              </a:rPr>
              <a:t>3/2</a:t>
            </a:r>
            <a:r>
              <a:rPr lang="en-US" altLang="en-US">
                <a:cs typeface="Arial" panose="020B0604020202020204" pitchFamily="34" charset="0"/>
              </a:rPr>
              <a:t>)</a:t>
            </a:r>
            <a:endParaRPr lang="el-G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3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11079-8879-4C48-95CE-222B94119E9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6618B-B8FC-4EC0-86A8-C42CF10F46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9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1800" y="152400"/>
            <a:ext cx="2616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7645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27827-0D80-49A3-B7F6-57E82A2838F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0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F430-DBDD-46CF-8590-9BCE8F45B5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5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1AA5D-B68E-46A6-A5DA-EB8DDB854D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2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D5E98-633D-44EE-9E95-A0627FB57E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0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FDD05-AC43-4D9C-B50F-F0D7DA1FB2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DBC9E-4689-4D3C-A339-9E08DC233BA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0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1AD69-75EF-40F9-B7C8-555C4303148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88167-2A26-421F-BCC1-67A93BE326A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8D55E-1C81-4072-9B42-D2E767ADE3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5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59F3A-5795-4B55-B8DB-34684348FB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1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056E-302C-47FA-A049-5CE90CA4825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5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212B-E902-4F12-BEE1-114A096279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7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1800" y="152400"/>
            <a:ext cx="2616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7645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4506E-70CD-426A-98EE-41E545492D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5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D0840-0C91-43AD-B169-79813857016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14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7F1D6-1817-42D7-9A71-2A2E33B5A6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48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F6517-E1A2-44BC-8EDD-1BFE03BBB95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74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38B8-E5A8-4063-B132-47DEBF0A2A9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8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98B9B-24D5-4D48-8857-F7052EF231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64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07C0D-D1EA-4FF2-B476-CE01AFA5B7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7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AA993-FBB4-45BF-9CDA-E2669A41E4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2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7ABE-46D4-4285-8554-1FF9265A2C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1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AF10B-DDCD-424E-BBE3-E6F19B5853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1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2768A-0CED-4191-8114-881428D2E7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3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25745-7F48-4D42-9FFE-58D0EB0456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76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1800" y="152400"/>
            <a:ext cx="2616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7645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DB57D-B9A9-4ED6-9646-401C340DED6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9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8231-6E2D-4D3F-8293-8B02DE636FF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49636-EF10-40B6-94BA-38B9B81976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A775C-A3A9-44D9-B661-8332F6C95DD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936C8-0DFF-42D3-BA78-AFE595A2C1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72A5B-422E-4232-B0AC-2B0444CD38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1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B4BEC-6D4E-464D-A752-9EE5CF949B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ig10_lightning_07_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r="25768"/>
          <a:stretch>
            <a:fillRect/>
          </a:stretch>
        </p:blipFill>
        <p:spPr bwMode="auto">
          <a:xfrm>
            <a:off x="9574213" y="0"/>
            <a:ext cx="261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2BA9A-3625-4A3E-BE70-069BE5FD6C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9536113" y="6477000"/>
            <a:ext cx="200025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Charles Allison © 2000</a:t>
            </a:r>
          </a:p>
        </p:txBody>
      </p:sp>
      <p:sp>
        <p:nvSpPr>
          <p:cNvPr id="2057" name="Line 12"/>
          <p:cNvSpPr>
            <a:spLocks noChangeShapeType="1"/>
          </p:cNvSpPr>
          <p:nvPr userDrawn="1"/>
        </p:nvSpPr>
        <p:spPr bwMode="auto">
          <a:xfrm flipV="1">
            <a:off x="0" y="1270000"/>
            <a:ext cx="9075738" cy="25400"/>
          </a:xfrm>
          <a:prstGeom prst="line">
            <a:avLst/>
          </a:prstGeom>
          <a:noFill/>
          <a:ln w="57150">
            <a:solidFill>
              <a:srgbClr val="B84B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8" name="Line 13"/>
          <p:cNvSpPr>
            <a:spLocks noChangeShapeType="1"/>
          </p:cNvSpPr>
          <p:nvPr userDrawn="1"/>
        </p:nvSpPr>
        <p:spPr bwMode="auto">
          <a:xfrm flipV="1">
            <a:off x="203200" y="1371600"/>
            <a:ext cx="9075738" cy="25400"/>
          </a:xfrm>
          <a:prstGeom prst="line">
            <a:avLst/>
          </a:prstGeom>
          <a:noFill/>
          <a:ln w="57150">
            <a:solidFill>
              <a:srgbClr val="795F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9" name="Line 14"/>
          <p:cNvSpPr>
            <a:spLocks noChangeShapeType="1"/>
          </p:cNvSpPr>
          <p:nvPr userDrawn="1"/>
        </p:nvSpPr>
        <p:spPr bwMode="auto">
          <a:xfrm flipV="1">
            <a:off x="490538" y="1473200"/>
            <a:ext cx="9077325" cy="25400"/>
          </a:xfrm>
          <a:prstGeom prst="line">
            <a:avLst/>
          </a:prstGeom>
          <a:noFill/>
          <a:ln w="57150">
            <a:solidFill>
              <a:srgbClr val="BB67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1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g10_lightning_07_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r="25768"/>
          <a:stretch>
            <a:fillRect/>
          </a:stretch>
        </p:blipFill>
        <p:spPr bwMode="auto">
          <a:xfrm>
            <a:off x="9574213" y="0"/>
            <a:ext cx="261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4EA60-1EC9-4583-B911-BCBBFB9621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9536113" y="6477000"/>
            <a:ext cx="200025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Charles Allison © 2000</a:t>
            </a:r>
          </a:p>
        </p:txBody>
      </p:sp>
      <p:sp>
        <p:nvSpPr>
          <p:cNvPr id="1033" name="Line 12"/>
          <p:cNvSpPr>
            <a:spLocks noChangeShapeType="1"/>
          </p:cNvSpPr>
          <p:nvPr userDrawn="1"/>
        </p:nvSpPr>
        <p:spPr bwMode="auto">
          <a:xfrm flipV="1">
            <a:off x="0" y="1270000"/>
            <a:ext cx="9075738" cy="25400"/>
          </a:xfrm>
          <a:prstGeom prst="line">
            <a:avLst/>
          </a:prstGeom>
          <a:noFill/>
          <a:ln w="57150">
            <a:solidFill>
              <a:srgbClr val="B84B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4" name="Line 13"/>
          <p:cNvSpPr>
            <a:spLocks noChangeShapeType="1"/>
          </p:cNvSpPr>
          <p:nvPr userDrawn="1"/>
        </p:nvSpPr>
        <p:spPr bwMode="auto">
          <a:xfrm flipV="1">
            <a:off x="203200" y="1371600"/>
            <a:ext cx="9075738" cy="25400"/>
          </a:xfrm>
          <a:prstGeom prst="line">
            <a:avLst/>
          </a:prstGeom>
          <a:noFill/>
          <a:ln w="57150">
            <a:solidFill>
              <a:srgbClr val="795F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5" name="Line 14"/>
          <p:cNvSpPr>
            <a:spLocks noChangeShapeType="1"/>
          </p:cNvSpPr>
          <p:nvPr userDrawn="1"/>
        </p:nvSpPr>
        <p:spPr bwMode="auto">
          <a:xfrm flipV="1">
            <a:off x="490538" y="1473200"/>
            <a:ext cx="9077325" cy="25400"/>
          </a:xfrm>
          <a:prstGeom prst="line">
            <a:avLst/>
          </a:prstGeom>
          <a:noFill/>
          <a:ln w="57150">
            <a:solidFill>
              <a:srgbClr val="BB67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03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g10_lightning_07_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r="25768"/>
          <a:stretch>
            <a:fillRect/>
          </a:stretch>
        </p:blipFill>
        <p:spPr bwMode="auto">
          <a:xfrm>
            <a:off x="9574213" y="0"/>
            <a:ext cx="261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91A86-7192-4732-8282-2325EE0F82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9536113" y="6477000"/>
            <a:ext cx="200025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Charles Allison © 2000</a:t>
            </a:r>
          </a:p>
        </p:txBody>
      </p:sp>
      <p:sp>
        <p:nvSpPr>
          <p:cNvPr id="1033" name="Line 12"/>
          <p:cNvSpPr>
            <a:spLocks noChangeShapeType="1"/>
          </p:cNvSpPr>
          <p:nvPr userDrawn="1"/>
        </p:nvSpPr>
        <p:spPr bwMode="auto">
          <a:xfrm flipV="1">
            <a:off x="0" y="1270000"/>
            <a:ext cx="9075738" cy="25400"/>
          </a:xfrm>
          <a:prstGeom prst="line">
            <a:avLst/>
          </a:prstGeom>
          <a:noFill/>
          <a:ln w="57150">
            <a:solidFill>
              <a:srgbClr val="B84B4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4" name="Line 13"/>
          <p:cNvSpPr>
            <a:spLocks noChangeShapeType="1"/>
          </p:cNvSpPr>
          <p:nvPr userDrawn="1"/>
        </p:nvSpPr>
        <p:spPr bwMode="auto">
          <a:xfrm flipV="1">
            <a:off x="203200" y="1371600"/>
            <a:ext cx="9075738" cy="25400"/>
          </a:xfrm>
          <a:prstGeom prst="line">
            <a:avLst/>
          </a:prstGeom>
          <a:noFill/>
          <a:ln w="57150">
            <a:solidFill>
              <a:srgbClr val="795F7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5" name="Line 14"/>
          <p:cNvSpPr>
            <a:spLocks noChangeShapeType="1"/>
          </p:cNvSpPr>
          <p:nvPr userDrawn="1"/>
        </p:nvSpPr>
        <p:spPr bwMode="auto">
          <a:xfrm flipV="1">
            <a:off x="490538" y="1473200"/>
            <a:ext cx="9077325" cy="25400"/>
          </a:xfrm>
          <a:prstGeom prst="line">
            <a:avLst/>
          </a:prstGeom>
          <a:noFill/>
          <a:ln w="57150">
            <a:solidFill>
              <a:srgbClr val="BB670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6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333399"/>
                </a:solidFill>
                <a:ea typeface="+mj-ea"/>
              </a:rPr>
              <a:t/>
            </a:r>
            <a:br>
              <a:rPr lang="en-US" altLang="en-US" b="1" dirty="0">
                <a:solidFill>
                  <a:srgbClr val="333399"/>
                </a:solidFill>
                <a:ea typeface="+mj-ea"/>
              </a:rPr>
            </a:br>
            <a:r>
              <a:rPr lang="en-US" altLang="en-US" b="1" dirty="0">
                <a:solidFill>
                  <a:srgbClr val="333399"/>
                </a:solidFill>
                <a:ea typeface="+mj-ea"/>
              </a:rPr>
              <a:t/>
            </a:r>
            <a:br>
              <a:rPr lang="en-US" altLang="en-US" b="1" dirty="0">
                <a:solidFill>
                  <a:srgbClr val="333399"/>
                </a:solidFill>
                <a:ea typeface="+mj-ea"/>
              </a:rPr>
            </a:br>
            <a:r>
              <a:rPr lang="en-US" altLang="en-US" b="1" dirty="0">
                <a:solidFill>
                  <a:srgbClr val="333399"/>
                </a:solidFill>
                <a:ea typeface="+mj-ea"/>
              </a:rPr>
              <a:t>Chapter 21, Electric Charge, and electric Field</a:t>
            </a:r>
            <a:br>
              <a:rPr lang="en-US" altLang="en-US" b="1" dirty="0">
                <a:solidFill>
                  <a:srgbClr val="333399"/>
                </a:solidFill>
                <a:ea typeface="+mj-ea"/>
              </a:rPr>
            </a:br>
            <a:r>
              <a:rPr lang="en-US" altLang="en-US" b="1" dirty="0">
                <a:solidFill>
                  <a:srgbClr val="333399"/>
                </a:solidFill>
                <a:ea typeface="+mj-ea"/>
              </a:rPr>
              <a:t/>
            </a:r>
            <a:br>
              <a:rPr lang="en-US" altLang="en-US" b="1" dirty="0">
                <a:solidFill>
                  <a:srgbClr val="333399"/>
                </a:solidFill>
                <a:ea typeface="+mj-ea"/>
              </a:rPr>
            </a:br>
            <a:r>
              <a:rPr lang="en-US" altLang="en-US" b="1" dirty="0">
                <a:solidFill>
                  <a:srgbClr val="333399"/>
                </a:solidFill>
                <a:ea typeface="+mj-ea"/>
              </a:rPr>
              <a:t> </a:t>
            </a:r>
            <a:endParaRPr lang="en-US" dirty="0">
              <a:ea typeface="+mj-ea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997" y="1912072"/>
            <a:ext cx="4400550" cy="3343275"/>
          </a:xfrm>
        </p:spPr>
      </p:pic>
      <p:sp>
        <p:nvSpPr>
          <p:cNvPr id="3" name="Rectangle 2"/>
          <p:cNvSpPr/>
          <p:nvPr/>
        </p:nvSpPr>
        <p:spPr>
          <a:xfrm>
            <a:off x="655782" y="20714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Homework  this week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Exam Friday, Feb.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Study Guide posted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FF0000"/>
                </a:solidFill>
              </a:rPr>
              <a:t>Quiz on Friday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19"/>
          <p:cNvSpPr>
            <a:spLocks noChangeShapeType="1"/>
          </p:cNvSpPr>
          <p:nvPr/>
        </p:nvSpPr>
        <p:spPr bwMode="auto">
          <a:xfrm>
            <a:off x="4610100" y="3524250"/>
            <a:ext cx="1724025" cy="127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</a:endParaRPr>
          </a:p>
        </p:txBody>
      </p:sp>
      <p:sp>
        <p:nvSpPr>
          <p:cNvPr id="30722" name="Line 12"/>
          <p:cNvSpPr>
            <a:spLocks noChangeShapeType="1"/>
          </p:cNvSpPr>
          <p:nvPr/>
        </p:nvSpPr>
        <p:spPr bwMode="auto">
          <a:xfrm flipV="1">
            <a:off x="4619625" y="315277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21.6 Electric Field 2-D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58763" y="1914525"/>
            <a:ext cx="9426575" cy="4302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Problem: </a:t>
            </a:r>
            <a:r>
              <a:rPr lang="en-US" altLang="en-US" sz="2400"/>
              <a:t>Two charges are positioned as seen below. Q</a:t>
            </a:r>
            <a:r>
              <a:rPr lang="en-US" altLang="en-US" sz="2400" baseline="-25000"/>
              <a:t>1</a:t>
            </a:r>
            <a:r>
              <a:rPr lang="en-US" altLang="en-US" sz="2400"/>
              <a:t>= </a:t>
            </a:r>
            <a:r>
              <a:rPr lang="en-US" altLang="en-US" sz="2400">
                <a:solidFill>
                  <a:srgbClr val="790805"/>
                </a:solidFill>
              </a:rPr>
              <a:t>+2.0 µC</a:t>
            </a:r>
            <a:r>
              <a:rPr lang="en-US" altLang="en-US" sz="2400"/>
              <a:t>  and Q</a:t>
            </a:r>
            <a:r>
              <a:rPr lang="en-US" altLang="en-US" sz="2400" baseline="-25000"/>
              <a:t>2</a:t>
            </a:r>
            <a:r>
              <a:rPr lang="en-US" altLang="en-US" sz="2400"/>
              <a:t>= </a:t>
            </a:r>
            <a:r>
              <a:rPr lang="en-US" altLang="en-US" sz="2400">
                <a:solidFill>
                  <a:srgbClr val="790805"/>
                </a:solidFill>
              </a:rPr>
              <a:t>+8.0µC</a:t>
            </a:r>
            <a:r>
              <a:rPr lang="en-US" altLang="en-US" sz="240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What is the magnitude and the direction of the Electric Field at point P?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1800"/>
          </a:p>
          <a:p>
            <a:pPr marL="0" indent="0" eaLnBrk="1" hangingPunct="1">
              <a:lnSpc>
                <a:spcPct val="90000"/>
              </a:lnSpc>
            </a:pPr>
            <a:endParaRPr lang="en-US" altLang="en-US" sz="1800"/>
          </a:p>
          <a:p>
            <a:pPr marL="0" indent="0" eaLnBrk="1" hangingPunct="1"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 flipV="1">
            <a:off x="4619625" y="4733925"/>
            <a:ext cx="31813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</a:endParaRPr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/>
        </p:nvGraphicFramePr>
        <p:xfrm>
          <a:off x="6543675" y="3190875"/>
          <a:ext cx="110648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576000" imgH="557640" progId="Equation.DSMT4">
                  <p:embed/>
                </p:oleObj>
              </mc:Choice>
              <mc:Fallback>
                <p:oleObj name="Equation" r:id="rId4" imgW="576000" imgH="557640" progId="Equation.DSMT4">
                  <p:embed/>
                  <p:pic>
                    <p:nvPicPr>
                      <p:cNvPr id="71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3190875"/>
                        <a:ext cx="1106488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4395788" y="3305175"/>
            <a:ext cx="447675" cy="438150"/>
          </a:xfrm>
          <a:prstGeom prst="ellipse">
            <a:avLst/>
          </a:prstGeom>
          <a:solidFill>
            <a:srgbClr val="FF7A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q</a:t>
            </a:r>
            <a:r>
              <a:rPr kumimoji="0" lang="en-US" altLang="en-US" sz="13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6096000" y="4543425"/>
            <a:ext cx="447675" cy="438150"/>
          </a:xfrm>
          <a:prstGeom prst="ellipse">
            <a:avLst/>
          </a:prstGeom>
          <a:solidFill>
            <a:srgbClr val="FF7A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q</a:t>
            </a:r>
            <a:r>
              <a:rPr kumimoji="0" lang="en-US" altLang="en-US" sz="135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1657350" y="58578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k = 8.99x10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+9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Nm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/C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= Coulomb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’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 constant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>
            <a:off x="4591050" y="505777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</a:endParaRP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4932363" y="5099050"/>
            <a:ext cx="1236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=0.12m</a:t>
            </a:r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286250" y="35433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919413" y="3949700"/>
            <a:ext cx="140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=0.090m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637463" y="472281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x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075113" y="3132138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y</a:t>
            </a:r>
          </a:p>
        </p:txBody>
      </p:sp>
      <p:sp>
        <p:nvSpPr>
          <p:cNvPr id="30736" name="Oval 22"/>
          <p:cNvSpPr>
            <a:spLocks noChangeArrowheads="1"/>
          </p:cNvSpPr>
          <p:nvPr/>
        </p:nvSpPr>
        <p:spPr bwMode="auto">
          <a:xfrm>
            <a:off x="4581525" y="466725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4633913" y="4360863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8587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Problem 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057400"/>
            <a:ext cx="8574087" cy="30861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34.(II) Calculate the electric field at the center of a square 52.5 cm on a side if one corner is occupied by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-38.6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charge and the other three are occupied by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-27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charges.</a:t>
            </a:r>
          </a:p>
        </p:txBody>
      </p:sp>
    </p:spTree>
    <p:extLst>
      <p:ext uri="{BB962C8B-B14F-4D97-AF65-F5344CB8AC3E}">
        <p14:creationId xmlns:p14="http://schemas.microsoft.com/office/powerpoint/2010/main" val="86450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21-6 The Electric Field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3688" y="1787525"/>
            <a:ext cx="5091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Example 21-8:  above two point charges.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Calculate the total electric field  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(a) at point A and (b) at point B in the figure due to both charges,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Q</a:t>
            </a: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and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Q</a:t>
            </a: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.</a:t>
            </a:r>
          </a:p>
        </p:txBody>
      </p:sp>
      <p:pic>
        <p:nvPicPr>
          <p:cNvPr id="10244" name="Picture 5" descr="Figure_21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"/>
          <a:stretch>
            <a:fillRect/>
          </a:stretch>
        </p:blipFill>
        <p:spPr bwMode="auto">
          <a:xfrm>
            <a:off x="5461000" y="1089025"/>
            <a:ext cx="653732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6489700" y="3225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102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2258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1303338" y="3308350"/>
          <a:ext cx="25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253780" imgH="406048" progId="Equation.DSMT4">
                  <p:embed/>
                </p:oleObj>
              </mc:Choice>
              <mc:Fallback>
                <p:oleObj name="Equation" r:id="rId7" imgW="253780" imgH="406048" progId="Equation.DSMT4">
                  <p:embed/>
                  <p:pic>
                    <p:nvPicPr>
                      <p:cNvPr id="1024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3308350"/>
                        <a:ext cx="25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0"/>
          <p:cNvGraphicFramePr>
            <a:graphicFrameLocks noChangeAspect="1"/>
          </p:cNvGraphicFramePr>
          <p:nvPr/>
        </p:nvGraphicFramePr>
        <p:xfrm>
          <a:off x="6489700" y="3225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1024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32258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51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74688" y="1733550"/>
            <a:ext cx="8229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Problem solving in electrostatics: electric forces and electric fields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Draw a diagram; show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all charges, with signs, and electric fields and forces with directions.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Calculate forces using Coulomb’s law.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Add forces and Electric fields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vectorially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to get result.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Check your answer!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21-6 The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16446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3600"/>
              <a:t>21-7 Electric Field Calculations for Continuous Charge Distributions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71488" y="1463675"/>
            <a:ext cx="9564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 continuous distribution of charge may be treated as a succession of infinitesimal (point) charges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. The total field is then the integral of the infinitesimal fields due to each bit of charge: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55613" y="5300663"/>
            <a:ext cx="9223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Remember that the electric field is a vector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; you will need a separate integral for each component.</a:t>
            </a:r>
          </a:p>
        </p:txBody>
      </p:sp>
      <p:pic>
        <p:nvPicPr>
          <p:cNvPr id="13317" name="Picture 8" descr="21-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3"/>
          <a:stretch>
            <a:fillRect/>
          </a:stretch>
        </p:blipFill>
        <p:spPr bwMode="auto">
          <a:xfrm>
            <a:off x="3132138" y="3352800"/>
            <a:ext cx="33448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21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4"/>
          <a:stretch>
            <a:fillRect/>
          </a:stretch>
        </p:blipFill>
        <p:spPr bwMode="auto">
          <a:xfrm>
            <a:off x="3657600" y="4314825"/>
            <a:ext cx="2819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7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+mn-lt"/>
                <a:ea typeface="+mj-ea"/>
              </a:rPr>
              <a:t>21-7 Electric Field Calculations for Continuous Charge Distributions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1613" y="1643063"/>
            <a:ext cx="93964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Example 21-9: A ring of charge.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 thin, ring-shaped object of radius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holds a total charge +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Q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distributed uniformly around it. Determine the electric field at a point P on its axis, a distance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 from the center. Let </a:t>
            </a:r>
            <a:r>
              <a:rPr kumimoji="0" lang="el-GR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Times New Roman" panose="02020603050405020304" pitchFamily="18" charset="0"/>
              </a:rPr>
              <a:t>λ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Times New Roman" panose="02020603050405020304" pitchFamily="18" charset="0"/>
              </a:rPr>
              <a:t> be the charge per unit length (C/m).</a:t>
            </a:r>
          </a:p>
        </p:txBody>
      </p:sp>
      <p:pic>
        <p:nvPicPr>
          <p:cNvPr id="14340" name="Picture 5" descr="Figure_21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"/>
          <a:stretch>
            <a:fillRect/>
          </a:stretch>
        </p:blipFill>
        <p:spPr bwMode="auto">
          <a:xfrm>
            <a:off x="3581400" y="4191000"/>
            <a:ext cx="46545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38574"/>
      </p:ext>
    </p:extLst>
  </p:cSld>
  <p:clrMapOvr>
    <a:masterClrMapping/>
  </p:clrMapOvr>
</p:sld>
</file>

<file path=ppt/theme/theme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515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Comic Sans MS</vt:lpstr>
      <vt:lpstr>Times New Roman</vt:lpstr>
      <vt:lpstr>5_Blank Presentation</vt:lpstr>
      <vt:lpstr>1_Blank Presentation</vt:lpstr>
      <vt:lpstr>2_Blank Presentation</vt:lpstr>
      <vt:lpstr>Equation</vt:lpstr>
      <vt:lpstr>  Chapter 21, Electric Charge, and electric Field   </vt:lpstr>
      <vt:lpstr>21.6 Electric Field 2-D</vt:lpstr>
      <vt:lpstr>Problem 34</vt:lpstr>
      <vt:lpstr>21-6 The Electric Field</vt:lpstr>
      <vt:lpstr>21-6 The Electric Field</vt:lpstr>
      <vt:lpstr>21-7 Electric Field Calculations for Continuous Charge Distributions</vt:lpstr>
      <vt:lpstr>21-7 Electric Field Calculations for Continuous Charge Distributions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21, Electric Charge, and electric Field</dc:title>
  <dc:creator>Amir, Fatima Zohra</dc:creator>
  <cp:lastModifiedBy>Amir, Fatima Zohra</cp:lastModifiedBy>
  <cp:revision>9</cp:revision>
  <cp:lastPrinted>2024-01-23T17:14:31Z</cp:lastPrinted>
  <dcterms:created xsi:type="dcterms:W3CDTF">2023-01-30T17:32:48Z</dcterms:created>
  <dcterms:modified xsi:type="dcterms:W3CDTF">2024-01-24T18:08:13Z</dcterms:modified>
</cp:coreProperties>
</file>