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1" r:id="rId3"/>
    <p:sldId id="288" r:id="rId4"/>
    <p:sldId id="286" r:id="rId5"/>
    <p:sldId id="257" r:id="rId6"/>
    <p:sldId id="258" r:id="rId7"/>
    <p:sldId id="259" r:id="rId8"/>
    <p:sldId id="260" r:id="rId9"/>
    <p:sldId id="261" r:id="rId10"/>
    <p:sldId id="262" r:id="rId11"/>
    <p:sldId id="263" r:id="rId12"/>
    <p:sldId id="264" r:id="rId13"/>
    <p:sldId id="265" r:id="rId14"/>
    <p:sldId id="266"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83F4A29-B376-47CA-AF16-DBB47C1BF674}" type="datetimeFigureOut">
              <a:rPr lang="en-US" smtClean="0"/>
              <a:t>1/22/2024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B4D957-908C-4188-848A-5DFDCE76BB0B}" type="slidenum">
              <a:rPr lang="en-US" smtClean="0"/>
              <a:t>‹#›</a:t>
            </a:fld>
            <a:endParaRPr lang="en-US"/>
          </a:p>
        </p:txBody>
      </p:sp>
    </p:spTree>
    <p:extLst>
      <p:ext uri="{BB962C8B-B14F-4D97-AF65-F5344CB8AC3E}">
        <p14:creationId xmlns:p14="http://schemas.microsoft.com/office/powerpoint/2010/main" val="295374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0978">
              <a:defRPr>
                <a:solidFill>
                  <a:schemeClr val="tx1"/>
                </a:solidFill>
                <a:latin typeface="Comic Sans MS" panose="030F0702030302020204" pitchFamily="66" charset="0"/>
                <a:ea typeface="MS PGothic" panose="020B0600070205080204" pitchFamily="34" charset="-128"/>
              </a:defRPr>
            </a:lvl1pPr>
            <a:lvl2pPr marL="870573" indent="-331016" defTabSz="1050978">
              <a:defRPr>
                <a:solidFill>
                  <a:schemeClr val="tx1"/>
                </a:solidFill>
                <a:latin typeface="Comic Sans MS" panose="030F0702030302020204" pitchFamily="66" charset="0"/>
                <a:ea typeface="MS PGothic" panose="020B0600070205080204" pitchFamily="34" charset="-128"/>
              </a:defRPr>
            </a:lvl2pPr>
            <a:lvl3pPr marL="1340618" indent="-263159" defTabSz="1050978">
              <a:defRPr>
                <a:solidFill>
                  <a:schemeClr val="tx1"/>
                </a:solidFill>
                <a:latin typeface="Comic Sans MS" panose="030F0702030302020204" pitchFamily="66" charset="0"/>
                <a:ea typeface="MS PGothic" panose="020B0600070205080204" pitchFamily="34" charset="-128"/>
              </a:defRPr>
            </a:lvl3pPr>
            <a:lvl4pPr marL="1878519" indent="-263159" defTabSz="1050978">
              <a:defRPr>
                <a:solidFill>
                  <a:schemeClr val="tx1"/>
                </a:solidFill>
                <a:latin typeface="Comic Sans MS" panose="030F0702030302020204" pitchFamily="66" charset="0"/>
                <a:ea typeface="MS PGothic" panose="020B0600070205080204" pitchFamily="34" charset="-128"/>
              </a:defRPr>
            </a:lvl4pPr>
            <a:lvl5pPr marL="2418076" indent="-263159" defTabSz="1050978">
              <a:defRPr>
                <a:solidFill>
                  <a:schemeClr val="tx1"/>
                </a:solidFill>
                <a:latin typeface="Comic Sans MS" panose="030F0702030302020204" pitchFamily="66" charset="0"/>
                <a:ea typeface="MS PGothic" panose="020B0600070205080204" pitchFamily="34" charset="-128"/>
              </a:defRPr>
            </a:lvl5pPr>
            <a:lvl6pPr marL="2894740" indent="-263159"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1404" indent="-263159"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48068" indent="-263159"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24732" indent="-263159"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r" defTabSz="1050978" rtl="0" eaLnBrk="1" fontAlgn="base" latinLnBrk="0" hangingPunct="1">
              <a:lnSpc>
                <a:spcPct val="100000"/>
              </a:lnSpc>
              <a:spcBef>
                <a:spcPct val="0"/>
              </a:spcBef>
              <a:spcAft>
                <a:spcPct val="0"/>
              </a:spcAft>
              <a:buClrTx/>
              <a:buSzTx/>
              <a:buFontTx/>
              <a:buNone/>
              <a:tabLst/>
              <a:defRPr/>
            </a:pPr>
            <a:fld id="{26890C24-8B78-4143-B491-4C32BFC1AE4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50978"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21-18. Determining the forces for Example 21–3. (a) The directions of the individual forces are as shown because F</a:t>
            </a:r>
            <a:r>
              <a:rPr lang="en-US" altLang="en-US" baseline="-25000"/>
              <a:t>32</a:t>
            </a:r>
            <a:r>
              <a:rPr lang="en-US" altLang="en-US"/>
              <a:t> is repulsive (the force on </a:t>
            </a:r>
            <a:r>
              <a:rPr lang="en-US" altLang="en-US" i="1"/>
              <a:t>Q</a:t>
            </a:r>
            <a:r>
              <a:rPr lang="en-US" altLang="en-US" baseline="-25000"/>
              <a:t>3</a:t>
            </a:r>
            <a:r>
              <a:rPr lang="en-US" altLang="en-US"/>
              <a:t> is in the direction away from </a:t>
            </a:r>
            <a:r>
              <a:rPr lang="en-US" altLang="en-US" i="1"/>
              <a:t>Q</a:t>
            </a:r>
            <a:r>
              <a:rPr lang="en-US" altLang="en-US" baseline="-25000"/>
              <a:t>2</a:t>
            </a:r>
            <a:r>
              <a:rPr lang="en-US" altLang="en-US"/>
              <a:t> because </a:t>
            </a:r>
            <a:r>
              <a:rPr lang="en-US" altLang="en-US" i="1"/>
              <a:t>Q</a:t>
            </a:r>
            <a:r>
              <a:rPr lang="en-US" altLang="en-US" baseline="-25000"/>
              <a:t>3</a:t>
            </a:r>
            <a:r>
              <a:rPr lang="en-US" altLang="en-US"/>
              <a:t> and </a:t>
            </a:r>
            <a:r>
              <a:rPr lang="en-US" altLang="en-US" i="1"/>
              <a:t>Q</a:t>
            </a:r>
            <a:r>
              <a:rPr lang="en-US" altLang="en-US" baseline="-25000"/>
              <a:t>2</a:t>
            </a:r>
            <a:r>
              <a:rPr lang="en-US" altLang="en-US"/>
              <a:t> are both positive) whereas F</a:t>
            </a:r>
            <a:r>
              <a:rPr lang="en-US" altLang="en-US" baseline="-25000"/>
              <a:t>31</a:t>
            </a:r>
            <a:r>
              <a:rPr lang="en-US" altLang="en-US"/>
              <a:t> is attractive (</a:t>
            </a:r>
            <a:r>
              <a:rPr lang="en-US" altLang="en-US" i="1"/>
              <a:t>Q</a:t>
            </a:r>
            <a:r>
              <a:rPr lang="en-US" altLang="en-US" baseline="-25000"/>
              <a:t>3</a:t>
            </a:r>
            <a:r>
              <a:rPr lang="en-US" altLang="en-US"/>
              <a:t> and </a:t>
            </a:r>
            <a:r>
              <a:rPr lang="en-US" altLang="en-US" i="1"/>
              <a:t>Q</a:t>
            </a:r>
            <a:r>
              <a:rPr lang="en-US" altLang="en-US" baseline="-25000"/>
              <a:t>1</a:t>
            </a:r>
            <a:r>
              <a:rPr lang="en-US" altLang="en-US"/>
              <a:t> have opposite signs), so F</a:t>
            </a:r>
            <a:r>
              <a:rPr lang="en-US" altLang="en-US" baseline="-25000"/>
              <a:t>31</a:t>
            </a:r>
            <a:r>
              <a:rPr lang="en-US" altLang="en-US"/>
              <a:t> points toward </a:t>
            </a:r>
            <a:r>
              <a:rPr lang="en-US" altLang="en-US" i="1"/>
              <a:t>Q</a:t>
            </a:r>
            <a:r>
              <a:rPr lang="en-US" altLang="en-US" baseline="-25000"/>
              <a:t>1</a:t>
            </a:r>
            <a:r>
              <a:rPr lang="en-US" altLang="en-US"/>
              <a:t>. (b) Adding F</a:t>
            </a:r>
            <a:r>
              <a:rPr lang="en-US" altLang="en-US" baseline="-25000"/>
              <a:t>32</a:t>
            </a:r>
            <a:r>
              <a:rPr lang="en-US" altLang="en-US"/>
              <a:t> to F</a:t>
            </a:r>
            <a:r>
              <a:rPr lang="en-US" altLang="en-US" baseline="-25000"/>
              <a:t>31</a:t>
            </a:r>
            <a:r>
              <a:rPr lang="en-US" altLang="en-US"/>
              <a:t> to obtain the net force.</a:t>
            </a:r>
          </a:p>
          <a:p>
            <a:pPr eaLnBrk="1" hangingPunct="1">
              <a:spcBef>
                <a:spcPct val="0"/>
              </a:spcBef>
            </a:pPr>
            <a:r>
              <a:rPr lang="en-US" altLang="en-US"/>
              <a:t>Solution: The forces, components, and signs are as shown in the figure. Result: The magnitude of the force is 290 N, at an angle of 65</a:t>
            </a:r>
            <a:r>
              <a:rPr lang="en-US" altLang="en-US">
                <a:cs typeface="Arial" panose="020B0604020202020204" pitchFamily="34" charset="0"/>
              </a:rPr>
              <a:t>° to the x axis.</a:t>
            </a:r>
          </a:p>
        </p:txBody>
      </p:sp>
    </p:spTree>
    <p:extLst>
      <p:ext uri="{BB962C8B-B14F-4D97-AF65-F5344CB8AC3E}">
        <p14:creationId xmlns:p14="http://schemas.microsoft.com/office/powerpoint/2010/main" val="272808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4886">
              <a:defRPr>
                <a:solidFill>
                  <a:schemeClr val="tx1"/>
                </a:solidFill>
                <a:latin typeface="Comic Sans MS" panose="030F0702030302020204" pitchFamily="66" charset="0"/>
                <a:ea typeface="MS PGothic" panose="020B0600070205080204" pitchFamily="34" charset="-128"/>
              </a:defRPr>
            </a:lvl1pPr>
            <a:lvl2pPr marL="860880" indent="-328580" defTabSz="1044886">
              <a:defRPr>
                <a:solidFill>
                  <a:schemeClr val="tx1"/>
                </a:solidFill>
                <a:latin typeface="Comic Sans MS" panose="030F0702030302020204" pitchFamily="66" charset="0"/>
                <a:ea typeface="MS PGothic" panose="020B0600070205080204" pitchFamily="34" charset="-128"/>
              </a:defRPr>
            </a:lvl2pPr>
            <a:lvl3pPr marL="1327464" indent="-261222" defTabSz="1044886">
              <a:defRPr>
                <a:solidFill>
                  <a:schemeClr val="tx1"/>
                </a:solidFill>
                <a:latin typeface="Comic Sans MS" panose="030F0702030302020204" pitchFamily="66" charset="0"/>
                <a:ea typeface="MS PGothic" panose="020B0600070205080204" pitchFamily="34" charset="-128"/>
              </a:defRPr>
            </a:lvl3pPr>
            <a:lvl4pPr marL="1858121" indent="-261222" defTabSz="1044886">
              <a:defRPr>
                <a:solidFill>
                  <a:schemeClr val="tx1"/>
                </a:solidFill>
                <a:latin typeface="Comic Sans MS" panose="030F0702030302020204" pitchFamily="66" charset="0"/>
                <a:ea typeface="MS PGothic" panose="020B0600070205080204" pitchFamily="34" charset="-128"/>
              </a:defRPr>
            </a:lvl4pPr>
            <a:lvl5pPr marL="2390421" indent="-261222" defTabSz="1044886">
              <a:defRPr>
                <a:solidFill>
                  <a:schemeClr val="tx1"/>
                </a:solidFill>
                <a:latin typeface="Comic Sans MS" panose="030F0702030302020204" pitchFamily="66" charset="0"/>
                <a:ea typeface="MS PGothic" panose="020B0600070205080204" pitchFamily="34" charset="-128"/>
              </a:defRPr>
            </a:lvl5pPr>
            <a:lvl6pPr marL="2863578" indent="-261222" defTabSz="10448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36732" indent="-261222" defTabSz="10448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09888" indent="-261222" defTabSz="10448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83043" indent="-261222" defTabSz="10448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ECE5648-4185-42D2-B9FE-E2F1394140AE}" type="slidenum">
              <a:rPr lang="en-US" altLang="en-US">
                <a:solidFill>
                  <a:srgbClr val="000000"/>
                </a:solidFill>
                <a:latin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4834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1456">
              <a:defRPr>
                <a:solidFill>
                  <a:schemeClr val="tx1"/>
                </a:solidFill>
                <a:latin typeface="Comic Sans MS" panose="030F0702030302020204" pitchFamily="66" charset="0"/>
                <a:ea typeface="MS PGothic" panose="020B0600070205080204" pitchFamily="34" charset="-128"/>
              </a:defRPr>
            </a:lvl1pPr>
            <a:lvl2pPr marL="854308" indent="-326938" defTabSz="1051456">
              <a:defRPr>
                <a:solidFill>
                  <a:schemeClr val="tx1"/>
                </a:solidFill>
                <a:latin typeface="Comic Sans MS" panose="030F0702030302020204" pitchFamily="66" charset="0"/>
                <a:ea typeface="MS PGothic" panose="020B0600070205080204" pitchFamily="34" charset="-128"/>
              </a:defRPr>
            </a:lvl2pPr>
            <a:lvl3pPr marL="1315964" indent="-259578" defTabSz="1051456">
              <a:defRPr>
                <a:solidFill>
                  <a:schemeClr val="tx1"/>
                </a:solidFill>
                <a:latin typeface="Comic Sans MS" panose="030F0702030302020204" pitchFamily="66" charset="0"/>
                <a:ea typeface="MS PGothic" panose="020B0600070205080204" pitchFamily="34" charset="-128"/>
              </a:defRPr>
            </a:lvl3pPr>
            <a:lvl4pPr marL="1844979" indent="-259578" defTabSz="1051456">
              <a:defRPr>
                <a:solidFill>
                  <a:schemeClr val="tx1"/>
                </a:solidFill>
                <a:latin typeface="Comic Sans MS" panose="030F0702030302020204" pitchFamily="66" charset="0"/>
                <a:ea typeface="MS PGothic" panose="020B0600070205080204" pitchFamily="34" charset="-128"/>
              </a:defRPr>
            </a:lvl4pPr>
            <a:lvl5pPr marL="2372349" indent="-259578" defTabSz="1051456">
              <a:defRPr>
                <a:solidFill>
                  <a:schemeClr val="tx1"/>
                </a:solidFill>
                <a:latin typeface="Comic Sans MS" panose="030F0702030302020204" pitchFamily="66" charset="0"/>
                <a:ea typeface="MS PGothic" panose="020B0600070205080204" pitchFamily="34" charset="-128"/>
              </a:defRPr>
            </a:lvl5pPr>
            <a:lvl6pPr marL="2845504"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18661"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91815"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64971"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6A1C071-8DBD-4A88-BEDE-9995A8FAD677}"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4891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1456">
              <a:defRPr>
                <a:solidFill>
                  <a:schemeClr val="tx1"/>
                </a:solidFill>
                <a:latin typeface="Comic Sans MS" panose="030F0702030302020204" pitchFamily="66" charset="0"/>
                <a:ea typeface="MS PGothic" panose="020B0600070205080204" pitchFamily="34" charset="-128"/>
              </a:defRPr>
            </a:lvl1pPr>
            <a:lvl2pPr marL="854308" indent="-326938" defTabSz="1051456">
              <a:defRPr>
                <a:solidFill>
                  <a:schemeClr val="tx1"/>
                </a:solidFill>
                <a:latin typeface="Comic Sans MS" panose="030F0702030302020204" pitchFamily="66" charset="0"/>
                <a:ea typeface="MS PGothic" panose="020B0600070205080204" pitchFamily="34" charset="-128"/>
              </a:defRPr>
            </a:lvl2pPr>
            <a:lvl3pPr marL="1315964" indent="-259578" defTabSz="1051456">
              <a:defRPr>
                <a:solidFill>
                  <a:schemeClr val="tx1"/>
                </a:solidFill>
                <a:latin typeface="Comic Sans MS" panose="030F0702030302020204" pitchFamily="66" charset="0"/>
                <a:ea typeface="MS PGothic" panose="020B0600070205080204" pitchFamily="34" charset="-128"/>
              </a:defRPr>
            </a:lvl3pPr>
            <a:lvl4pPr marL="1844979" indent="-259578" defTabSz="1051456">
              <a:defRPr>
                <a:solidFill>
                  <a:schemeClr val="tx1"/>
                </a:solidFill>
                <a:latin typeface="Comic Sans MS" panose="030F0702030302020204" pitchFamily="66" charset="0"/>
                <a:ea typeface="MS PGothic" panose="020B0600070205080204" pitchFamily="34" charset="-128"/>
              </a:defRPr>
            </a:lvl4pPr>
            <a:lvl5pPr marL="2372349" indent="-259578" defTabSz="1051456">
              <a:defRPr>
                <a:solidFill>
                  <a:schemeClr val="tx1"/>
                </a:solidFill>
                <a:latin typeface="Comic Sans MS" panose="030F0702030302020204" pitchFamily="66" charset="0"/>
                <a:ea typeface="MS PGothic" panose="020B0600070205080204" pitchFamily="34" charset="-128"/>
              </a:defRPr>
            </a:lvl5pPr>
            <a:lvl6pPr marL="2845504"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18661"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91815"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64971" indent="-259578" defTabSz="105145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86E4BA33-1FCF-4807-A3AF-A9EE552764A5}"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21-22. Force exerted by charge </a:t>
            </a:r>
            <a:r>
              <a:rPr lang="en-US" altLang="en-US" i="1"/>
              <a:t>Q</a:t>
            </a:r>
            <a:r>
              <a:rPr lang="en-US" altLang="en-US"/>
              <a:t> on a small test charge, </a:t>
            </a:r>
            <a:r>
              <a:rPr lang="en-US" altLang="en-US" i="1"/>
              <a:t>q</a:t>
            </a:r>
            <a:r>
              <a:rPr lang="en-US" altLang="en-US"/>
              <a:t>, placed at points A, B, and C.</a:t>
            </a:r>
          </a:p>
        </p:txBody>
      </p:sp>
    </p:spTree>
    <p:extLst>
      <p:ext uri="{BB962C8B-B14F-4D97-AF65-F5344CB8AC3E}">
        <p14:creationId xmlns:p14="http://schemas.microsoft.com/office/powerpoint/2010/main" val="276281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71171">
              <a:defRPr>
                <a:solidFill>
                  <a:schemeClr val="tx1"/>
                </a:solidFill>
                <a:latin typeface="Comic Sans MS" panose="030F0702030302020204" pitchFamily="66" charset="0"/>
                <a:ea typeface="MS PGothic" panose="020B0600070205080204" pitchFamily="34" charset="-128"/>
              </a:defRPr>
            </a:lvl1pPr>
            <a:lvl2pPr marL="869096" indent="-331866" defTabSz="1071171">
              <a:defRPr>
                <a:solidFill>
                  <a:schemeClr val="tx1"/>
                </a:solidFill>
                <a:latin typeface="Comic Sans MS" panose="030F0702030302020204" pitchFamily="66" charset="0"/>
                <a:ea typeface="MS PGothic" panose="020B0600070205080204" pitchFamily="34" charset="-128"/>
              </a:defRPr>
            </a:lvl2pPr>
            <a:lvl3pPr marL="1340607" indent="-264507" defTabSz="1071171">
              <a:defRPr>
                <a:solidFill>
                  <a:schemeClr val="tx1"/>
                </a:solidFill>
                <a:latin typeface="Comic Sans MS" panose="030F0702030302020204" pitchFamily="66" charset="0"/>
                <a:ea typeface="MS PGothic" panose="020B0600070205080204" pitchFamily="34" charset="-128"/>
              </a:defRPr>
            </a:lvl3pPr>
            <a:lvl4pPr marL="1879478" indent="-264507" defTabSz="1071171">
              <a:defRPr>
                <a:solidFill>
                  <a:schemeClr val="tx1"/>
                </a:solidFill>
                <a:latin typeface="Comic Sans MS" panose="030F0702030302020204" pitchFamily="66" charset="0"/>
                <a:ea typeface="MS PGothic" panose="020B0600070205080204" pitchFamily="34" charset="-128"/>
              </a:defRPr>
            </a:lvl4pPr>
            <a:lvl5pPr marL="2416708" indent="-264507" defTabSz="1071171">
              <a:defRPr>
                <a:solidFill>
                  <a:schemeClr val="tx1"/>
                </a:solidFill>
                <a:latin typeface="Comic Sans MS" panose="030F0702030302020204" pitchFamily="66" charset="0"/>
                <a:ea typeface="MS PGothic" panose="020B0600070205080204" pitchFamily="34" charset="-128"/>
              </a:defRPr>
            </a:lvl5pPr>
            <a:lvl6pPr marL="2889864"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63019"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36174"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09330"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95BC3924-2394-42CD-8E27-025995FB1F8D}"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21-23. (a) Electric field at a given point in space. (b) Force on a positive charge at that point. (c) Force on a negative charge at that point.</a:t>
            </a:r>
          </a:p>
        </p:txBody>
      </p:sp>
    </p:spTree>
    <p:extLst>
      <p:ext uri="{BB962C8B-B14F-4D97-AF65-F5344CB8AC3E}">
        <p14:creationId xmlns:p14="http://schemas.microsoft.com/office/powerpoint/2010/main" val="80804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71171">
              <a:defRPr>
                <a:solidFill>
                  <a:schemeClr val="tx1"/>
                </a:solidFill>
                <a:latin typeface="Comic Sans MS" panose="030F0702030302020204" pitchFamily="66" charset="0"/>
                <a:ea typeface="MS PGothic" panose="020B0600070205080204" pitchFamily="34" charset="-128"/>
              </a:defRPr>
            </a:lvl1pPr>
            <a:lvl2pPr marL="869096" indent="-331866" defTabSz="1071171">
              <a:defRPr>
                <a:solidFill>
                  <a:schemeClr val="tx1"/>
                </a:solidFill>
                <a:latin typeface="Comic Sans MS" panose="030F0702030302020204" pitchFamily="66" charset="0"/>
                <a:ea typeface="MS PGothic" panose="020B0600070205080204" pitchFamily="34" charset="-128"/>
              </a:defRPr>
            </a:lvl2pPr>
            <a:lvl3pPr marL="1340607" indent="-264507" defTabSz="1071171">
              <a:defRPr>
                <a:solidFill>
                  <a:schemeClr val="tx1"/>
                </a:solidFill>
                <a:latin typeface="Comic Sans MS" panose="030F0702030302020204" pitchFamily="66" charset="0"/>
                <a:ea typeface="MS PGothic" panose="020B0600070205080204" pitchFamily="34" charset="-128"/>
              </a:defRPr>
            </a:lvl3pPr>
            <a:lvl4pPr marL="1879478" indent="-264507" defTabSz="1071171">
              <a:defRPr>
                <a:solidFill>
                  <a:schemeClr val="tx1"/>
                </a:solidFill>
                <a:latin typeface="Comic Sans MS" panose="030F0702030302020204" pitchFamily="66" charset="0"/>
                <a:ea typeface="MS PGothic" panose="020B0600070205080204" pitchFamily="34" charset="-128"/>
              </a:defRPr>
            </a:lvl4pPr>
            <a:lvl5pPr marL="2416708" indent="-264507" defTabSz="1071171">
              <a:defRPr>
                <a:solidFill>
                  <a:schemeClr val="tx1"/>
                </a:solidFill>
                <a:latin typeface="Comic Sans MS" panose="030F0702030302020204" pitchFamily="66" charset="0"/>
                <a:ea typeface="MS PGothic" panose="020B0600070205080204" pitchFamily="34" charset="-128"/>
              </a:defRPr>
            </a:lvl5pPr>
            <a:lvl6pPr marL="2889864"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63019"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36174"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09330" indent="-264507" defTabSz="107117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E3C31AD-393B-47EF-82D6-A955241A48FF}"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6969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4600">
              <a:defRPr>
                <a:solidFill>
                  <a:schemeClr val="tx1"/>
                </a:solidFill>
                <a:latin typeface="Comic Sans MS" panose="030F0702030302020204" pitchFamily="66" charset="0"/>
                <a:ea typeface="MS PGothic" panose="020B0600070205080204" pitchFamily="34" charset="-128"/>
              </a:defRPr>
            </a:lvl1pPr>
            <a:lvl2pPr marL="878952" indent="-335151" defTabSz="1064600">
              <a:defRPr>
                <a:solidFill>
                  <a:schemeClr val="tx1"/>
                </a:solidFill>
                <a:latin typeface="Comic Sans MS" panose="030F0702030302020204" pitchFamily="66" charset="0"/>
                <a:ea typeface="MS PGothic" panose="020B0600070205080204" pitchFamily="34" charset="-128"/>
              </a:defRPr>
            </a:lvl2pPr>
            <a:lvl3pPr marL="1357036" indent="-269435" defTabSz="1064600">
              <a:defRPr>
                <a:solidFill>
                  <a:schemeClr val="tx1"/>
                </a:solidFill>
                <a:latin typeface="Comic Sans MS" panose="030F0702030302020204" pitchFamily="66" charset="0"/>
                <a:ea typeface="MS PGothic" panose="020B0600070205080204" pitchFamily="34" charset="-128"/>
              </a:defRPr>
            </a:lvl3pPr>
            <a:lvl4pPr marL="1900836" indent="-269435" defTabSz="1064600">
              <a:defRPr>
                <a:solidFill>
                  <a:schemeClr val="tx1"/>
                </a:solidFill>
                <a:latin typeface="Comic Sans MS" panose="030F0702030302020204" pitchFamily="66" charset="0"/>
                <a:ea typeface="MS PGothic" panose="020B0600070205080204" pitchFamily="34" charset="-128"/>
              </a:defRPr>
            </a:lvl4pPr>
            <a:lvl5pPr marL="2444637" indent="-269435" defTabSz="1064600">
              <a:defRPr>
                <a:solidFill>
                  <a:schemeClr val="tx1"/>
                </a:solidFill>
                <a:latin typeface="Comic Sans MS" panose="030F0702030302020204" pitchFamily="66" charset="0"/>
                <a:ea typeface="MS PGothic" panose="020B0600070205080204" pitchFamily="34" charset="-128"/>
              </a:defRPr>
            </a:lvl5pPr>
            <a:lvl6pPr marL="2917792" indent="-269435" defTabSz="1064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0948" indent="-269435" defTabSz="1064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64103" indent="-269435" defTabSz="1064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37259" indent="-269435" defTabSz="1064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B81B3E26-3B3E-41CE-8338-117039CAC9C3}" type="slidenum">
              <a:rPr lang="en-US" altLang="en-US">
                <a:solidFill>
                  <a:srgbClr val="000000"/>
                </a:solidFill>
                <a:latin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21-26. Example 21–7. In (b), we don’t know the relative lengths of E</a:t>
            </a:r>
            <a:r>
              <a:rPr lang="en-US" altLang="en-US" baseline="-25000"/>
              <a:t>1</a:t>
            </a:r>
            <a:r>
              <a:rPr lang="en-US" altLang="en-US"/>
              <a:t> and E</a:t>
            </a:r>
            <a:r>
              <a:rPr lang="en-US" altLang="en-US" baseline="-25000"/>
              <a:t>2</a:t>
            </a:r>
            <a:r>
              <a:rPr lang="en-US" altLang="en-US"/>
              <a:t> until we do the calculation.</a:t>
            </a:r>
          </a:p>
          <a:p>
            <a:pPr eaLnBrk="1" hangingPunct="1">
              <a:spcBef>
                <a:spcPct val="0"/>
              </a:spcBef>
            </a:pPr>
            <a:r>
              <a:rPr lang="en-US" altLang="en-US"/>
              <a:t>Solution: a. The electric fields add in magnitude, as both are directed towards the negative charge. E = 6.3 x 10</a:t>
            </a:r>
            <a:r>
              <a:rPr lang="en-US" altLang="en-US" baseline="30000"/>
              <a:t>8</a:t>
            </a:r>
            <a:r>
              <a:rPr lang="en-US" altLang="en-US"/>
              <a:t> N/C.</a:t>
            </a:r>
          </a:p>
          <a:p>
            <a:pPr eaLnBrk="1" hangingPunct="1">
              <a:spcBef>
                <a:spcPct val="0"/>
              </a:spcBef>
            </a:pPr>
            <a:r>
              <a:rPr lang="en-US" altLang="en-US"/>
              <a:t>b. The acceleration is the force (charge times field) divided by the mass, and will be opposite to the direction of the field (due to the negative charge of the electron). Substitution gives a = 1.1 x 10</a:t>
            </a:r>
            <a:r>
              <a:rPr lang="en-US" altLang="en-US" baseline="30000"/>
              <a:t>20</a:t>
            </a:r>
            <a:r>
              <a:rPr lang="en-US" altLang="en-US"/>
              <a:t> m/s</a:t>
            </a:r>
            <a:r>
              <a:rPr lang="en-US" altLang="en-US" baseline="30000"/>
              <a:t>2</a:t>
            </a:r>
            <a:r>
              <a:rPr lang="en-US" altLang="en-US"/>
              <a:t>.</a:t>
            </a:r>
          </a:p>
        </p:txBody>
      </p:sp>
    </p:spTree>
    <p:extLst>
      <p:ext uri="{BB962C8B-B14F-4D97-AF65-F5344CB8AC3E}">
        <p14:creationId xmlns:p14="http://schemas.microsoft.com/office/powerpoint/2010/main" val="319320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AE4FE95-67DE-4AF2-A340-4427F221308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44888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904FC7B-649E-4071-B4E0-0CD9B84F8D0F}"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48654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1800" y="152400"/>
            <a:ext cx="2616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2400"/>
            <a:ext cx="7645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9B4DFDC-930B-417B-B413-31DDB3C9F53F}"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429025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CEFF430-DBDD-46CF-8590-9BCE8F45B5C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51365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4E1AA5D-B68E-46A6-A5DA-EB8DDB854D38}"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26707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D5D5E98-633D-44EE-9E95-A0627FB57E8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55722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A5FDD05-AC43-4D9C-B50F-F0D7DA1FB2A2}"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61661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76DBC9E-4689-4D3C-A339-9E08DC233BAD}"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21433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E91AD69-75EF-40F9-B7C8-555C4303148F}"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667753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3188167-2A26-421F-BCC1-67A93BE326A6}"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68845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E58D55E-1C81-4072-9B42-D2E767ADE3C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55709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737C39A-84A6-4516-B7D0-61F6FC439D39}"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68071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55E056E-302C-47FA-A049-5CE90CA48256}"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069300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A95212B-E902-4F12-BEE1-114A09627986}"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34221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1800" y="152400"/>
            <a:ext cx="2616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2400"/>
            <a:ext cx="7645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D34506E-70CD-426A-98EE-41E545492DC8}"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05174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964FFB5-7C75-4B79-8CC0-37667417AC89}"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28377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DCA3329-5FFE-47A9-AAC0-79D5DDC0536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81573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3A96FF6-56DF-4057-AC2A-702EF268D617}"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73202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2C9DCF2-15F6-4161-85FA-343F2091AF0E}"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93709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200AAF7-11D7-4D95-B214-209400CBA3C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57596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CBA2ABE-7BE7-481E-B28C-67FA50D3A0AE}"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66727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FCB6EA2-78AD-4F4B-8939-EF9A97852DDA}"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30908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ig10_lightning_07_02"/>
          <p:cNvPicPr>
            <a:picLocks noChangeAspect="1" noChangeArrowheads="1"/>
          </p:cNvPicPr>
          <p:nvPr userDrawn="1"/>
        </p:nvPicPr>
        <p:blipFill>
          <a:blip r:embed="rId13">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03200" y="1524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304800" y="1600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5DB9B90-E1FB-47CA-AA13-DF632DE2B99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2"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Charles Allison © 2000</a:t>
            </a:r>
          </a:p>
        </p:txBody>
      </p:sp>
      <p:sp>
        <p:nvSpPr>
          <p:cNvPr id="2057" name="Line 12"/>
          <p:cNvSpPr>
            <a:spLocks noChangeShapeType="1"/>
          </p:cNvSpPr>
          <p:nvPr userDrawn="1"/>
        </p:nvSpPr>
        <p:spPr bwMode="auto">
          <a:xfrm flipV="1">
            <a:off x="0" y="1270000"/>
            <a:ext cx="9075738" cy="25400"/>
          </a:xfrm>
          <a:prstGeom prst="line">
            <a:avLst/>
          </a:prstGeom>
          <a:noFill/>
          <a:ln w="57150">
            <a:solidFill>
              <a:srgbClr val="B84B4C"/>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58" name="Line 13"/>
          <p:cNvSpPr>
            <a:spLocks noChangeShapeType="1"/>
          </p:cNvSpPr>
          <p:nvPr userDrawn="1"/>
        </p:nvSpPr>
        <p:spPr bwMode="auto">
          <a:xfrm flipV="1">
            <a:off x="203200" y="1371600"/>
            <a:ext cx="9075738" cy="25400"/>
          </a:xfrm>
          <a:prstGeom prst="line">
            <a:avLst/>
          </a:prstGeom>
          <a:noFill/>
          <a:ln w="57150">
            <a:solidFill>
              <a:srgbClr val="795F7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59" name="Line 14"/>
          <p:cNvSpPr>
            <a:spLocks noChangeShapeType="1"/>
          </p:cNvSpPr>
          <p:nvPr userDrawn="1"/>
        </p:nvSpPr>
        <p:spPr bwMode="auto">
          <a:xfrm flipV="1">
            <a:off x="490538" y="1473200"/>
            <a:ext cx="9077325" cy="25400"/>
          </a:xfrm>
          <a:prstGeom prst="line">
            <a:avLst/>
          </a:prstGeom>
          <a:noFill/>
          <a:ln w="57150">
            <a:solidFill>
              <a:srgbClr val="BB670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421920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ig10_lightning_07_02"/>
          <p:cNvPicPr>
            <a:picLocks noChangeAspect="1" noChangeArrowheads="1"/>
          </p:cNvPicPr>
          <p:nvPr userDrawn="1"/>
        </p:nvPicPr>
        <p:blipFill>
          <a:blip r:embed="rId13">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3200" y="1524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600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B94EA60-1EC9-4583-B911-BCBBFB96212C}"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2"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Charles Allison © 2000</a:t>
            </a:r>
          </a:p>
        </p:txBody>
      </p:sp>
      <p:sp>
        <p:nvSpPr>
          <p:cNvPr id="1033" name="Line 12"/>
          <p:cNvSpPr>
            <a:spLocks noChangeShapeType="1"/>
          </p:cNvSpPr>
          <p:nvPr userDrawn="1"/>
        </p:nvSpPr>
        <p:spPr bwMode="auto">
          <a:xfrm flipV="1">
            <a:off x="0" y="1270000"/>
            <a:ext cx="9075738" cy="25400"/>
          </a:xfrm>
          <a:prstGeom prst="line">
            <a:avLst/>
          </a:prstGeom>
          <a:noFill/>
          <a:ln w="57150">
            <a:solidFill>
              <a:srgbClr val="B84B4C"/>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4" name="Line 13"/>
          <p:cNvSpPr>
            <a:spLocks noChangeShapeType="1"/>
          </p:cNvSpPr>
          <p:nvPr userDrawn="1"/>
        </p:nvSpPr>
        <p:spPr bwMode="auto">
          <a:xfrm flipV="1">
            <a:off x="203200" y="1371600"/>
            <a:ext cx="9075738" cy="25400"/>
          </a:xfrm>
          <a:prstGeom prst="line">
            <a:avLst/>
          </a:prstGeom>
          <a:noFill/>
          <a:ln w="57150">
            <a:solidFill>
              <a:srgbClr val="795F7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5" name="Line 14"/>
          <p:cNvSpPr>
            <a:spLocks noChangeShapeType="1"/>
          </p:cNvSpPr>
          <p:nvPr userDrawn="1"/>
        </p:nvSpPr>
        <p:spPr bwMode="auto">
          <a:xfrm flipV="1">
            <a:off x="490538" y="1473200"/>
            <a:ext cx="9077325" cy="25400"/>
          </a:xfrm>
          <a:prstGeom prst="line">
            <a:avLst/>
          </a:prstGeom>
          <a:noFill/>
          <a:ln w="57150">
            <a:solidFill>
              <a:srgbClr val="BB670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009494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xg0Lg-uSMS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normAutofit fontScale="90000"/>
          </a:bodyPr>
          <a:lstStyle/>
          <a:p>
            <a:pPr>
              <a:defRPr/>
            </a:pP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Chapter 21, Electric Charge, and electric Field</a:t>
            </a:r>
            <a:br>
              <a:rPr lang="en-US" altLang="en-US" b="1" dirty="0">
                <a:solidFill>
                  <a:srgbClr val="333399"/>
                </a:solidFill>
                <a:ea typeface="+mj-ea"/>
              </a:rPr>
            </a:b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 </a:t>
            </a:r>
            <a:endParaRPr lang="en-US" dirty="0">
              <a:ea typeface="+mj-ea"/>
            </a:endParaRPr>
          </a:p>
        </p:txBody>
      </p:sp>
      <p:pic>
        <p:nvPicPr>
          <p:cNvPr id="614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610989" y="2116458"/>
            <a:ext cx="4400550" cy="3343275"/>
          </a:xfrm>
        </p:spPr>
      </p:pic>
      <p:sp>
        <p:nvSpPr>
          <p:cNvPr id="3" name="TextBox 2">
            <a:extLst>
              <a:ext uri="{FF2B5EF4-FFF2-40B4-BE49-F238E27FC236}">
                <a16:creationId xmlns:a16="http://schemas.microsoft.com/office/drawing/2014/main" id="{7E0462C2-5025-40D8-922F-1D763305C371}"/>
              </a:ext>
            </a:extLst>
          </p:cNvPr>
          <p:cNvSpPr txBox="1"/>
          <p:nvPr/>
        </p:nvSpPr>
        <p:spPr>
          <a:xfrm>
            <a:off x="805343" y="3162650"/>
            <a:ext cx="332204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No Homework  this week</a:t>
            </a:r>
          </a:p>
          <a:p>
            <a:pPr marL="285750" indent="-285750">
              <a:buFont typeface="Arial" panose="020B0604020202020204" pitchFamily="34" charset="0"/>
              <a:buChar char="•"/>
            </a:pPr>
            <a:r>
              <a:rPr lang="en-US" b="1" dirty="0">
                <a:solidFill>
                  <a:srgbClr val="FF0000"/>
                </a:solidFill>
              </a:rPr>
              <a:t>Exam Friday, Feb. 2</a:t>
            </a:r>
          </a:p>
          <a:p>
            <a:pPr marL="285750" indent="-285750">
              <a:buFont typeface="Arial" panose="020B0604020202020204" pitchFamily="34" charset="0"/>
              <a:buChar char="•"/>
            </a:pPr>
            <a:r>
              <a:rPr lang="en-US" b="1" dirty="0">
                <a:solidFill>
                  <a:srgbClr val="FF0000"/>
                </a:solidFill>
              </a:rPr>
              <a:t>Study Guide posted </a:t>
            </a:r>
          </a:p>
        </p:txBody>
      </p:sp>
    </p:spTree>
    <p:extLst>
      <p:ext uri="{BB962C8B-B14F-4D97-AF65-F5344CB8AC3E}">
        <p14:creationId xmlns:p14="http://schemas.microsoft.com/office/powerpoint/2010/main" val="170643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30"/>
          <p:cNvSpPr>
            <a:spLocks noChangeShapeType="1"/>
          </p:cNvSpPr>
          <p:nvPr/>
        </p:nvSpPr>
        <p:spPr bwMode="auto">
          <a:xfrm flipH="1" flipV="1">
            <a:off x="5895975" y="3990975"/>
            <a:ext cx="542925" cy="1009650"/>
          </a:xfrm>
          <a:prstGeom prst="line">
            <a:avLst/>
          </a:prstGeom>
          <a:noFill/>
          <a:ln w="28575">
            <a:solidFill>
              <a:schemeClr val="tx1"/>
            </a:solidFill>
            <a:round/>
            <a:headEnd type="triangle" w="med" len="me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41986" name="Line 28"/>
          <p:cNvSpPr>
            <a:spLocks noChangeShapeType="1"/>
          </p:cNvSpPr>
          <p:nvPr/>
        </p:nvSpPr>
        <p:spPr bwMode="auto">
          <a:xfrm flipV="1">
            <a:off x="4762500" y="3990975"/>
            <a:ext cx="1095375" cy="990600"/>
          </a:xfrm>
          <a:prstGeom prst="line">
            <a:avLst/>
          </a:prstGeom>
          <a:noFill/>
          <a:ln w="28575">
            <a:solidFill>
              <a:schemeClr val="tx1"/>
            </a:solidFill>
            <a:round/>
            <a:headEnd type="triangle" w="med" len="me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41987" name="Line 7"/>
          <p:cNvSpPr>
            <a:spLocks noChangeShapeType="1"/>
          </p:cNvSpPr>
          <p:nvPr/>
        </p:nvSpPr>
        <p:spPr bwMode="auto">
          <a:xfrm flipV="1">
            <a:off x="4610100" y="4972050"/>
            <a:ext cx="2400300" cy="9525"/>
          </a:xfrm>
          <a:prstGeom prst="line">
            <a:avLst/>
          </a:prstGeom>
          <a:noFill/>
          <a:ln w="9525">
            <a:solidFill>
              <a:schemeClr val="tx1"/>
            </a:solidFill>
            <a:round/>
            <a:headEn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41988" name="Line 19"/>
          <p:cNvSpPr>
            <a:spLocks noChangeShapeType="1"/>
          </p:cNvSpPr>
          <p:nvPr/>
        </p:nvSpPr>
        <p:spPr bwMode="auto">
          <a:xfrm flipH="1" flipV="1">
            <a:off x="4695825" y="3657600"/>
            <a:ext cx="9525" cy="1447800"/>
          </a:xfrm>
          <a:prstGeom prst="line">
            <a:avLst/>
          </a:prstGeom>
          <a:noFill/>
          <a:ln w="9525">
            <a:solidFill>
              <a:schemeClr val="tx1"/>
            </a:solidFill>
            <a:round/>
            <a:headEn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3317" name="Rectangle 2"/>
          <p:cNvSpPr>
            <a:spLocks noGrp="1" noChangeArrowheads="1"/>
          </p:cNvSpPr>
          <p:nvPr>
            <p:ph type="title"/>
          </p:nvPr>
        </p:nvSpPr>
        <p:spPr/>
        <p:txBody>
          <a:bodyPr>
            <a:normAutofit fontScale="90000"/>
          </a:bodyPr>
          <a:lstStyle/>
          <a:p>
            <a:pPr eaLnBrk="1" hangingPunct="1">
              <a:defRPr/>
            </a:pPr>
            <a:r>
              <a:rPr lang="en-US">
                <a:ea typeface="ＭＳ Ｐゴシック" charset="0"/>
              </a:rPr>
              <a:t>Electric Field: </a:t>
            </a:r>
            <a:br>
              <a:rPr lang="en-US">
                <a:ea typeface="ＭＳ Ｐゴシック" charset="0"/>
              </a:rPr>
            </a:br>
            <a:r>
              <a:rPr lang="en-US">
                <a:ea typeface="ＭＳ Ｐゴシック" charset="0"/>
              </a:rPr>
              <a:t>	system of charges</a:t>
            </a:r>
          </a:p>
        </p:txBody>
      </p:sp>
      <p:sp>
        <p:nvSpPr>
          <p:cNvPr id="13319" name="Rectangle 3"/>
          <p:cNvSpPr>
            <a:spLocks noGrp="1" noChangeArrowheads="1"/>
          </p:cNvSpPr>
          <p:nvPr>
            <p:ph idx="1"/>
          </p:nvPr>
        </p:nvSpPr>
        <p:spPr>
          <a:xfrm>
            <a:off x="65088" y="1419225"/>
            <a:ext cx="9309100" cy="1333500"/>
          </a:xfrm>
        </p:spPr>
        <p:txBody>
          <a:bodyPr/>
          <a:lstStyle/>
          <a:p>
            <a:pPr indent="0" eaLnBrk="1" hangingPunct="1">
              <a:buFontTx/>
              <a:buNone/>
            </a:pPr>
            <a:r>
              <a:rPr lang="en-US" altLang="en-US" sz="2400" dirty="0"/>
              <a:t>If we have a system of charges we can ask ourselves what the electric field is at any point in space, P?</a:t>
            </a:r>
          </a:p>
          <a:p>
            <a:pPr indent="0" eaLnBrk="1" hangingPunct="1">
              <a:buFontTx/>
              <a:buNone/>
            </a:pPr>
            <a:r>
              <a:rPr lang="en-US" altLang="en-US" sz="2400" dirty="0"/>
              <a:t>In this case </a:t>
            </a:r>
            <a:r>
              <a:rPr lang="en-US" altLang="en-US" sz="2400" b="1" u="sng" dirty="0">
                <a:solidFill>
                  <a:srgbClr val="FF0000"/>
                </a:solidFill>
              </a:rPr>
              <a:t>we find the Electric field due to each charge in the system at that point, P, and we do </a:t>
            </a:r>
            <a:r>
              <a:rPr lang="en-US" altLang="en-US" sz="2400" b="1" u="sng" dirty="0">
                <a:solidFill>
                  <a:schemeClr val="accent6">
                    <a:lumMod val="75000"/>
                  </a:schemeClr>
                </a:solidFill>
              </a:rPr>
              <a:t>a vector sum </a:t>
            </a:r>
            <a:r>
              <a:rPr lang="en-US" altLang="en-US" sz="2400" b="1" u="sng" dirty="0">
                <a:solidFill>
                  <a:srgbClr val="FF0000"/>
                </a:solidFill>
              </a:rPr>
              <a:t>of these fields.</a:t>
            </a:r>
          </a:p>
        </p:txBody>
      </p:sp>
      <p:sp>
        <p:nvSpPr>
          <p:cNvPr id="41991" name="Oval 5"/>
          <p:cNvSpPr>
            <a:spLocks noChangeArrowheads="1"/>
          </p:cNvSpPr>
          <p:nvPr/>
        </p:nvSpPr>
        <p:spPr bwMode="auto">
          <a:xfrm>
            <a:off x="4505325" y="4762500"/>
            <a:ext cx="428625" cy="438150"/>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35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Q</a:t>
            </a:r>
            <a:r>
              <a:rPr kumimoji="0" lang="en-US" altLang="en-US" sz="135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1</a:t>
            </a:r>
          </a:p>
        </p:txBody>
      </p:sp>
      <p:graphicFrame>
        <p:nvGraphicFramePr>
          <p:cNvPr id="13321" name="Object 6"/>
          <p:cNvGraphicFramePr>
            <a:graphicFrameLocks noChangeAspect="1"/>
          </p:cNvGraphicFramePr>
          <p:nvPr/>
        </p:nvGraphicFramePr>
        <p:xfrm>
          <a:off x="2542078" y="2932185"/>
          <a:ext cx="2492375" cy="554037"/>
        </p:xfrm>
        <a:graphic>
          <a:graphicData uri="http://schemas.openxmlformats.org/presentationml/2006/ole">
            <mc:AlternateContent xmlns:mc="http://schemas.openxmlformats.org/markup-compatibility/2006">
              <mc:Choice xmlns:v="urn:schemas-microsoft-com:vml" Requires="v">
                <p:oleObj spid="_x0000_s3113" name="Equation" r:id="rId4" imgW="1362240" imgH="292320" progId="Equation.DSMT4">
                  <p:embed/>
                </p:oleObj>
              </mc:Choice>
              <mc:Fallback>
                <p:oleObj name="Equation" r:id="rId4" imgW="1362240" imgH="292320" progId="Equation.DSMT4">
                  <p:embed/>
                  <p:pic>
                    <p:nvPicPr>
                      <p:cNvPr id="1332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2078" y="2932185"/>
                        <a:ext cx="249237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1993" name="Oval 8"/>
          <p:cNvSpPr>
            <a:spLocks noChangeArrowheads="1"/>
          </p:cNvSpPr>
          <p:nvPr/>
        </p:nvSpPr>
        <p:spPr bwMode="auto">
          <a:xfrm>
            <a:off x="5838825" y="3924300"/>
            <a:ext cx="104775" cy="1143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3323" name="Text Box 9"/>
          <p:cNvSpPr txBox="1">
            <a:spLocks noChangeArrowheads="1"/>
          </p:cNvSpPr>
          <p:nvPr/>
        </p:nvSpPr>
        <p:spPr bwMode="auto">
          <a:xfrm>
            <a:off x="5951538" y="3751263"/>
            <a:ext cx="3381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P</a:t>
            </a:r>
          </a:p>
        </p:txBody>
      </p:sp>
      <p:sp>
        <p:nvSpPr>
          <p:cNvPr id="13324" name="Text Box 11"/>
          <p:cNvSpPr txBox="1">
            <a:spLocks noChangeArrowheads="1"/>
          </p:cNvSpPr>
          <p:nvPr/>
        </p:nvSpPr>
        <p:spPr bwMode="auto">
          <a:xfrm>
            <a:off x="6096000" y="4208463"/>
            <a:ext cx="3460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r</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S PGothic" panose="020B0600070205080204" pitchFamily="34" charset="-128"/>
              </a:rPr>
              <a:t>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41996" name="Line 20"/>
          <p:cNvSpPr>
            <a:spLocks noChangeShapeType="1"/>
          </p:cNvSpPr>
          <p:nvPr/>
        </p:nvSpPr>
        <p:spPr bwMode="auto">
          <a:xfrm flipV="1">
            <a:off x="4676775" y="3990975"/>
            <a:ext cx="1181100" cy="9525"/>
          </a:xfrm>
          <a:prstGeom prst="line">
            <a:avLst/>
          </a:prstGeom>
          <a:noFill/>
          <a:ln w="28575">
            <a:solidFill>
              <a:schemeClr val="tx1"/>
            </a:solidFill>
            <a:round/>
            <a:headEnd type="triangle" w="med" len="me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3326" name="Text Box 21"/>
          <p:cNvSpPr txBox="1">
            <a:spLocks noChangeArrowheads="1"/>
          </p:cNvSpPr>
          <p:nvPr/>
        </p:nvSpPr>
        <p:spPr bwMode="auto">
          <a:xfrm>
            <a:off x="4941888" y="4284663"/>
            <a:ext cx="3460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r</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S PGothic" panose="020B0600070205080204" pitchFamily="34" charset="-128"/>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41998" name="Oval 25"/>
          <p:cNvSpPr>
            <a:spLocks noChangeArrowheads="1"/>
          </p:cNvSpPr>
          <p:nvPr/>
        </p:nvSpPr>
        <p:spPr bwMode="auto">
          <a:xfrm>
            <a:off x="4467225" y="3800475"/>
            <a:ext cx="428625" cy="438150"/>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35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Q</a:t>
            </a:r>
            <a:r>
              <a:rPr kumimoji="0" lang="en-US" altLang="en-US" sz="135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2</a:t>
            </a:r>
          </a:p>
        </p:txBody>
      </p:sp>
      <p:sp>
        <p:nvSpPr>
          <p:cNvPr id="41999" name="Oval 26"/>
          <p:cNvSpPr>
            <a:spLocks noChangeArrowheads="1"/>
          </p:cNvSpPr>
          <p:nvPr/>
        </p:nvSpPr>
        <p:spPr bwMode="auto">
          <a:xfrm>
            <a:off x="6238875" y="4752975"/>
            <a:ext cx="428625" cy="438150"/>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35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Q</a:t>
            </a:r>
            <a:r>
              <a:rPr kumimoji="0" lang="en-US" altLang="en-US" sz="135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3</a:t>
            </a:r>
          </a:p>
        </p:txBody>
      </p:sp>
      <p:sp>
        <p:nvSpPr>
          <p:cNvPr id="13329" name="Text Box 29"/>
          <p:cNvSpPr txBox="1">
            <a:spLocks noChangeArrowheads="1"/>
          </p:cNvSpPr>
          <p:nvPr/>
        </p:nvSpPr>
        <p:spPr bwMode="auto">
          <a:xfrm>
            <a:off x="4960938" y="3656013"/>
            <a:ext cx="3460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r</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S PGothic" panose="020B0600070205080204" pitchFamily="34" charset="-128"/>
              </a:rPr>
              <a:t>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aphicFrame>
        <p:nvGraphicFramePr>
          <p:cNvPr id="29727" name="Object 31"/>
          <p:cNvGraphicFramePr>
            <a:graphicFrameLocks noChangeAspect="1"/>
          </p:cNvGraphicFramePr>
          <p:nvPr/>
        </p:nvGraphicFramePr>
        <p:xfrm>
          <a:off x="4676775" y="5354638"/>
          <a:ext cx="2212975" cy="577850"/>
        </p:xfrm>
        <a:graphic>
          <a:graphicData uri="http://schemas.openxmlformats.org/presentationml/2006/ole">
            <mc:AlternateContent xmlns:mc="http://schemas.openxmlformats.org/markup-compatibility/2006">
              <mc:Choice xmlns:v="urn:schemas-microsoft-com:vml" Requires="v">
                <p:oleObj spid="_x0000_s3114" name="Equation" r:id="rId6" imgW="1152000" imgH="292320" progId="Equation.DSMT4">
                  <p:embed/>
                </p:oleObj>
              </mc:Choice>
              <mc:Fallback>
                <p:oleObj name="Equation" r:id="rId6" imgW="1152000" imgH="292320" progId="Equation.DSMT4">
                  <p:embed/>
                  <p:pic>
                    <p:nvPicPr>
                      <p:cNvPr id="29727"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775" y="5354638"/>
                        <a:ext cx="2212975"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6530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Problem 26</a:t>
            </a:r>
          </a:p>
        </p:txBody>
      </p:sp>
      <p:sp>
        <p:nvSpPr>
          <p:cNvPr id="3" name="Content Placeholder 2"/>
          <p:cNvSpPr>
            <a:spLocks noGrp="1" noRot="1" noChangeAspect="1" noMove="1" noResize="1" noEditPoints="1" noAdjustHandles="1" noChangeArrowheads="1" noChangeShapeType="1" noTextEdit="1"/>
          </p:cNvSpPr>
          <p:nvPr>
            <p:ph idx="1"/>
          </p:nvPr>
        </p:nvSpPr>
        <p:spPr>
          <a:xfrm>
            <a:off x="1752601" y="2057400"/>
            <a:ext cx="6474125" cy="3086100"/>
          </a:xfrm>
          <a:blipFill>
            <a:blip r:embed="rId2"/>
            <a:stretch>
              <a:fillRect l="-2448" r="-2354" b="-3755"/>
            </a:stretch>
          </a:blipFill>
        </p:spPr>
        <p:txBody>
          <a:bodyPr/>
          <a:lstStyle/>
          <a:p>
            <a:pPr>
              <a:defRPr/>
            </a:pPr>
            <a:r>
              <a:rPr lang="en-US">
                <a:noFill/>
              </a:rPr>
              <a:t> </a:t>
            </a:r>
          </a:p>
        </p:txBody>
      </p:sp>
    </p:spTree>
    <p:extLst>
      <p:ext uri="{BB962C8B-B14F-4D97-AF65-F5344CB8AC3E}">
        <p14:creationId xmlns:p14="http://schemas.microsoft.com/office/powerpoint/2010/main" val="405490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Problem 27</a:t>
            </a:r>
          </a:p>
        </p:txBody>
      </p:sp>
      <p:sp>
        <p:nvSpPr>
          <p:cNvPr id="3" name="Content Placeholder 2"/>
          <p:cNvSpPr>
            <a:spLocks noGrp="1" noRot="1" noChangeAspect="1" noMove="1" noResize="1" noEditPoints="1" noAdjustHandles="1" noChangeArrowheads="1" noChangeShapeType="1" noTextEdit="1"/>
          </p:cNvSpPr>
          <p:nvPr>
            <p:ph idx="1"/>
          </p:nvPr>
        </p:nvSpPr>
        <p:spPr>
          <a:xfrm>
            <a:off x="203200" y="2157682"/>
            <a:ext cx="9123679" cy="2985818"/>
          </a:xfrm>
          <a:blipFill>
            <a:blip r:embed="rId2"/>
            <a:stretch>
              <a:fillRect l="-1670" t="-2653" r="-1670" b="-11224"/>
            </a:stretch>
          </a:blipFill>
        </p:spPr>
        <p:txBody>
          <a:bodyPr/>
          <a:lstStyle/>
          <a:p>
            <a:pPr>
              <a:defRPr/>
            </a:pPr>
            <a:r>
              <a:rPr lang="en-US">
                <a:noFill/>
              </a:rPr>
              <a:t> </a:t>
            </a:r>
          </a:p>
        </p:txBody>
      </p:sp>
    </p:spTree>
    <p:extLst>
      <p:ext uri="{BB962C8B-B14F-4D97-AF65-F5344CB8AC3E}">
        <p14:creationId xmlns:p14="http://schemas.microsoft.com/office/powerpoint/2010/main" val="216817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8950" y="265113"/>
            <a:ext cx="6172200" cy="449262"/>
          </a:xfrm>
        </p:spPr>
        <p:txBody>
          <a:bodyPr/>
          <a:lstStyle/>
          <a:p>
            <a:pPr eaLnBrk="1" hangingPunct="1"/>
            <a:r>
              <a:rPr lang="en-US" altLang="en-US"/>
              <a:t>21-6 The Electric Field</a:t>
            </a:r>
          </a:p>
        </p:txBody>
      </p:sp>
      <p:sp>
        <p:nvSpPr>
          <p:cNvPr id="17411" name="Text Box 3"/>
          <p:cNvSpPr txBox="1">
            <a:spLocks noChangeArrowheads="1"/>
          </p:cNvSpPr>
          <p:nvPr/>
        </p:nvSpPr>
        <p:spPr bwMode="auto">
          <a:xfrm>
            <a:off x="407987" y="1538288"/>
            <a:ext cx="9323241" cy="312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21-7: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 point between two charges.</a:t>
            </a:r>
          </a:p>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Two point charges are separated by a distance of 10.0 cm. One has a charge of -25 </a:t>
            </a:r>
            <a:r>
              <a:rPr kumimoji="0" lang="el-GR"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 and the other +50 </a:t>
            </a:r>
            <a:r>
              <a:rPr kumimoji="0" lang="el-GR"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 (a) Determine the direction and magnitude of the electric field at a point P between the two charges that is 2.0 cm from the negative charge. (b) If an electron (mass = 9.11 x 10</a:t>
            </a:r>
            <a:r>
              <a:rPr kumimoji="0" lang="en-US" altLang="en-US" sz="2400" b="1" i="0"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-31</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kg) is placed at rest at P and then released, what will be its initial acceleration (direction and magnitude)?</a:t>
            </a:r>
          </a:p>
        </p:txBody>
      </p:sp>
      <p:pic>
        <p:nvPicPr>
          <p:cNvPr id="17412" name="Picture 5" descr="Figure_21_26"/>
          <p:cNvPicPr>
            <a:picLocks noChangeAspect="1" noChangeArrowheads="1"/>
          </p:cNvPicPr>
          <p:nvPr/>
        </p:nvPicPr>
        <p:blipFill>
          <a:blip r:embed="rId3">
            <a:extLst>
              <a:ext uri="{28A0092B-C50C-407E-A947-70E740481C1C}">
                <a14:useLocalDpi xmlns:a14="http://schemas.microsoft.com/office/drawing/2010/main" val="0"/>
              </a:ext>
            </a:extLst>
          </a:blip>
          <a:srcRect b="6250"/>
          <a:stretch>
            <a:fillRect/>
          </a:stretch>
        </p:blipFill>
        <p:spPr bwMode="auto">
          <a:xfrm>
            <a:off x="2049088" y="4906875"/>
            <a:ext cx="6457950"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2595482-51B6-4191-9A43-FC9021AC3C35}"/>
              </a:ext>
            </a:extLst>
          </p:cNvPr>
          <p:cNvSpPr txBox="1"/>
          <p:nvPr/>
        </p:nvSpPr>
        <p:spPr>
          <a:xfrm>
            <a:off x="2424418" y="5937775"/>
            <a:ext cx="5830349" cy="63756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0932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A027-6958-4D0F-B358-140BF4C5FF2F}"/>
              </a:ext>
            </a:extLst>
          </p:cNvPr>
          <p:cNvSpPr>
            <a:spLocks noGrp="1"/>
          </p:cNvSpPr>
          <p:nvPr>
            <p:ph type="title"/>
          </p:nvPr>
        </p:nvSpPr>
        <p:spPr/>
        <p:txBody>
          <a:bodyPr/>
          <a:lstStyle/>
          <a:p>
            <a:r>
              <a:rPr lang="en-US" sz="4400" kern="1200" dirty="0">
                <a:ln w="3175" cmpd="sng">
                  <a:noFill/>
                </a:ln>
                <a:solidFill>
                  <a:prstClr val="black">
                    <a:lumMod val="85000"/>
                    <a:lumOff val="15000"/>
                  </a:prstClr>
                </a:solidFill>
                <a:latin typeface="Comic Sans MS" panose="030F0702030302020204" pitchFamily="66" charset="0"/>
                <a:ea typeface="+mj-ea"/>
              </a:rPr>
              <a:t>Problem 16</a:t>
            </a:r>
            <a:endParaRPr lang="en-US" dirty="0"/>
          </a:p>
        </p:txBody>
      </p:sp>
      <p:sp>
        <p:nvSpPr>
          <p:cNvPr id="3" name="Content Placeholder 2">
            <a:extLst>
              <a:ext uri="{FF2B5EF4-FFF2-40B4-BE49-F238E27FC236}">
                <a16:creationId xmlns:a16="http://schemas.microsoft.com/office/drawing/2014/main" id="{C613F0C7-56CA-4ECA-B5BF-7287FABDD9C2}"/>
              </a:ext>
            </a:extLst>
          </p:cNvPr>
          <p:cNvSpPr>
            <a:spLocks noGrp="1"/>
          </p:cNvSpPr>
          <p:nvPr>
            <p:ph idx="1"/>
          </p:nvPr>
        </p:nvSpPr>
        <p:spPr>
          <a:xfrm>
            <a:off x="304800" y="1600200"/>
            <a:ext cx="8906312" cy="4114800"/>
          </a:xfrm>
        </p:spPr>
        <p:txBody>
          <a:bodyPr/>
          <a:lstStyle/>
          <a:p>
            <a:pPr marL="285750" lvl="0" indent="-285750" defTabSz="457200" eaLnBrk="1" fontAlgn="auto" hangingPunct="1">
              <a:spcAft>
                <a:spcPts val="600"/>
              </a:spcAft>
              <a:buClr>
                <a:srgbClr val="83992A"/>
              </a:buClr>
              <a:buSzPct val="115000"/>
              <a:buFont typeface="Arial"/>
              <a:buChar char="•"/>
            </a:pPr>
            <a:r>
              <a:rPr lang="en-US" sz="2400" kern="1200" dirty="0">
                <a:solidFill>
                  <a:prstClr val="black">
                    <a:lumMod val="85000"/>
                    <a:lumOff val="15000"/>
                  </a:prstClr>
                </a:solidFill>
                <a:latin typeface="Comic Sans MS" panose="030F0702030302020204" pitchFamily="66" charset="0"/>
                <a:ea typeface="+mn-ea"/>
              </a:rPr>
              <a:t>16.	(II) Two negative and two positive point charges (magnitude Q=4.15mC)   are placed on opposite corners of a square as shown in  Fig. 21–54. Determine the magnitude and </a:t>
            </a:r>
            <a:r>
              <a:rPr lang="en-US" sz="2400" b="1" kern="1200" dirty="0">
                <a:solidFill>
                  <a:prstClr val="black">
                    <a:lumMod val="85000"/>
                    <a:lumOff val="15000"/>
                  </a:prstClr>
                </a:solidFill>
                <a:latin typeface="Comic Sans MS" panose="030F0702030302020204" pitchFamily="66" charset="0"/>
                <a:ea typeface="+mn-ea"/>
              </a:rPr>
              <a:t>direction of the force on the charge at the top right of the square.</a:t>
            </a:r>
            <a:r>
              <a:rPr lang="en-US" sz="2400" kern="1200" dirty="0">
                <a:solidFill>
                  <a:prstClr val="black">
                    <a:lumMod val="85000"/>
                    <a:lumOff val="15000"/>
                  </a:prstClr>
                </a:solidFill>
                <a:latin typeface="Comic Sans MS" panose="030F0702030302020204" pitchFamily="66" charset="0"/>
                <a:ea typeface="+mn-ea"/>
              </a:rPr>
              <a:t> </a:t>
            </a:r>
          </a:p>
          <a:p>
            <a:endParaRPr lang="en-US" dirty="0"/>
          </a:p>
        </p:txBody>
      </p:sp>
      <p:pic>
        <p:nvPicPr>
          <p:cNvPr id="4" name="Picture 3">
            <a:extLst>
              <a:ext uri="{FF2B5EF4-FFF2-40B4-BE49-F238E27FC236}">
                <a16:creationId xmlns:a16="http://schemas.microsoft.com/office/drawing/2014/main" id="{E5811E89-46B3-419A-BB17-E222703D9F1A}"/>
              </a:ext>
            </a:extLst>
          </p:cNvPr>
          <p:cNvPicPr>
            <a:picLocks noChangeAspect="1"/>
          </p:cNvPicPr>
          <p:nvPr/>
        </p:nvPicPr>
        <p:blipFill>
          <a:blip r:embed="rId2"/>
          <a:stretch>
            <a:fillRect/>
          </a:stretch>
        </p:blipFill>
        <p:spPr>
          <a:xfrm>
            <a:off x="4475904" y="4006976"/>
            <a:ext cx="3820808" cy="2560334"/>
          </a:xfrm>
          <a:prstGeom prst="rect">
            <a:avLst/>
          </a:prstGeom>
        </p:spPr>
      </p:pic>
    </p:spTree>
    <p:extLst>
      <p:ext uri="{BB962C8B-B14F-4D97-AF65-F5344CB8AC3E}">
        <p14:creationId xmlns:p14="http://schemas.microsoft.com/office/powerpoint/2010/main" val="332074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66950" y="290513"/>
            <a:ext cx="5829300" cy="628650"/>
          </a:xfrm>
        </p:spPr>
        <p:txBody>
          <a:bodyPr/>
          <a:lstStyle/>
          <a:p>
            <a:pPr eaLnBrk="1" hangingPunct="1"/>
            <a:r>
              <a:rPr lang="en-US" altLang="en-US"/>
              <a:t>21-5 Coulomb’s Law</a:t>
            </a:r>
          </a:p>
        </p:txBody>
      </p:sp>
      <p:sp>
        <p:nvSpPr>
          <p:cNvPr id="8195" name="Text Box 3"/>
          <p:cNvSpPr txBox="1">
            <a:spLocks noChangeArrowheads="1"/>
          </p:cNvSpPr>
          <p:nvPr/>
        </p:nvSpPr>
        <p:spPr bwMode="auto">
          <a:xfrm>
            <a:off x="198438" y="1397000"/>
            <a:ext cx="9118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21-3: Electric force using vector components.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Calculate the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net electrostatic force on charge </a:t>
            </a:r>
            <a:r>
              <a:rPr kumimoji="0" lang="en-US" altLang="en-US" sz="2800" b="1" i="1"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Q</a:t>
            </a:r>
            <a:r>
              <a:rPr kumimoji="0" lang="en-US" altLang="en-US" sz="2800" b="1" i="0" u="sng"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3</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shown in the figure due to the charges </a:t>
            </a:r>
            <a:r>
              <a:rPr kumimoji="0" lang="en-US" altLang="en-US" sz="2800" b="0"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Q</a:t>
            </a:r>
            <a:r>
              <a:rPr kumimoji="0" lang="en-US" altLang="en-US" sz="2800" b="0"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1</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and </a:t>
            </a:r>
            <a:r>
              <a:rPr kumimoji="0" lang="en-US" altLang="en-US" sz="2800" b="0"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Q</a:t>
            </a:r>
            <a:r>
              <a:rPr kumimoji="0" lang="en-US" altLang="en-US" sz="2800" b="0"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t>
            </a:r>
          </a:p>
        </p:txBody>
      </p:sp>
      <p:pic>
        <p:nvPicPr>
          <p:cNvPr id="8196" name="Picture 5" descr="Figure_21_18"/>
          <p:cNvPicPr>
            <a:picLocks noChangeAspect="1" noChangeArrowheads="1"/>
          </p:cNvPicPr>
          <p:nvPr/>
        </p:nvPicPr>
        <p:blipFill>
          <a:blip r:embed="rId3">
            <a:extLst>
              <a:ext uri="{28A0092B-C50C-407E-A947-70E740481C1C}">
                <a14:useLocalDpi xmlns:a14="http://schemas.microsoft.com/office/drawing/2010/main" val="0"/>
              </a:ext>
            </a:extLst>
          </a:blip>
          <a:srcRect b="5318"/>
          <a:stretch>
            <a:fillRect/>
          </a:stretch>
        </p:blipFill>
        <p:spPr bwMode="auto">
          <a:xfrm>
            <a:off x="1600200" y="3589338"/>
            <a:ext cx="631507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7"/>
          <p:cNvSpPr>
            <a:spLocks noChangeArrowheads="1"/>
          </p:cNvSpPr>
          <p:nvPr/>
        </p:nvSpPr>
        <p:spPr bwMode="auto">
          <a:xfrm>
            <a:off x="7867650" y="5600700"/>
            <a:ext cx="4572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5849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21-6 Electric Field</a:t>
            </a:r>
          </a:p>
        </p:txBody>
      </p:sp>
      <p:sp>
        <p:nvSpPr>
          <p:cNvPr id="3" name="Content Placeholder 2"/>
          <p:cNvSpPr>
            <a:spLocks noGrp="1"/>
          </p:cNvSpPr>
          <p:nvPr>
            <p:ph idx="1"/>
          </p:nvPr>
        </p:nvSpPr>
        <p:spPr/>
        <p:txBody>
          <a:bodyPr/>
          <a:lstStyle/>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hlinkClick r:id="rId2"/>
            </a:endParaRPr>
          </a:p>
          <a:p>
            <a:pPr marL="0" indent="0">
              <a:buFontTx/>
              <a:buNone/>
              <a:defRPr/>
            </a:pPr>
            <a:endParaRPr lang="en-US" sz="1350" dirty="0">
              <a:hlinkClick r:id="rId2"/>
            </a:endParaRPr>
          </a:p>
          <a:p>
            <a:pPr marL="0" indent="0">
              <a:buFontTx/>
              <a:buNone/>
              <a:defRPr/>
            </a:pPr>
            <a:endParaRPr lang="en-US" sz="1350" dirty="0">
              <a:hlinkClick r:id="rId2"/>
            </a:endParaRPr>
          </a:p>
          <a:p>
            <a:pPr marL="0" indent="0">
              <a:buFontTx/>
              <a:buNone/>
              <a:defRPr/>
            </a:pPr>
            <a:endParaRPr lang="en-US" sz="1350" dirty="0">
              <a:hlinkClick r:id="rId2"/>
            </a:endParaRPr>
          </a:p>
          <a:p>
            <a:pPr marL="0" indent="0">
              <a:buFontTx/>
              <a:buNone/>
              <a:defRPr/>
            </a:pPr>
            <a:endParaRPr lang="en-US" sz="1350" dirty="0"/>
          </a:p>
          <a:p>
            <a:pPr marL="0" indent="0">
              <a:buFontTx/>
              <a:buNone/>
              <a:defRPr/>
            </a:pPr>
            <a:r>
              <a:rPr lang="en-US" sz="1350" dirty="0"/>
              <a:t>https</a:t>
            </a:r>
            <a:r>
              <a:rPr lang="en-US" sz="1350" dirty="0">
                <a:hlinkClick r:id="rId2"/>
              </a:rPr>
              <a:t>://www.youtube.com/watch?v=xg0Lg-uSMSQ</a:t>
            </a: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a:p>
            <a:pPr marL="0" indent="0">
              <a:buFontTx/>
              <a:buNone/>
              <a:defRPr/>
            </a:pPr>
            <a:endParaRPr lang="en-US" sz="1350" dirty="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565275"/>
            <a:ext cx="5403850" cy="302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77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21-6 The Electric Field</a:t>
            </a:r>
          </a:p>
        </p:txBody>
      </p:sp>
      <p:sp>
        <p:nvSpPr>
          <p:cNvPr id="9218" name="Rectangle 3"/>
          <p:cNvSpPr>
            <a:spLocks noGrp="1" noChangeArrowheads="1"/>
          </p:cNvSpPr>
          <p:nvPr>
            <p:ph idx="1"/>
          </p:nvPr>
        </p:nvSpPr>
        <p:spPr>
          <a:xfrm>
            <a:off x="2371725" y="1579563"/>
            <a:ext cx="3752850" cy="493712"/>
          </a:xfrm>
        </p:spPr>
        <p:txBody>
          <a:bodyPr/>
          <a:lstStyle/>
          <a:p>
            <a:pPr marL="0" indent="0" eaLnBrk="1" hangingPunct="1">
              <a:buFontTx/>
              <a:buNone/>
              <a:defRPr/>
            </a:pPr>
            <a:r>
              <a:rPr lang="en-US" sz="2400" b="1" dirty="0">
                <a:solidFill>
                  <a:srgbClr val="047D22"/>
                </a:solidFill>
                <a:ea typeface="ＭＳ Ｐゴシック" charset="0"/>
              </a:rPr>
              <a:t>Gravitational Field</a:t>
            </a:r>
            <a:endParaRPr lang="en-US" sz="2400" dirty="0">
              <a:ea typeface="ＭＳ Ｐゴシック" charset="0"/>
            </a:endParaRPr>
          </a:p>
          <a:p>
            <a:pPr eaLnBrk="1" hangingPunct="1">
              <a:defRPr/>
            </a:pPr>
            <a:endParaRPr lang="en-US" dirty="0">
              <a:ea typeface="ＭＳ Ｐゴシック" charset="0"/>
            </a:endParaRPr>
          </a:p>
        </p:txBody>
      </p:sp>
      <p:sp>
        <p:nvSpPr>
          <p:cNvPr id="9219" name="Oval 4"/>
          <p:cNvSpPr>
            <a:spLocks noChangeArrowheads="1"/>
          </p:cNvSpPr>
          <p:nvPr/>
        </p:nvSpPr>
        <p:spPr bwMode="auto">
          <a:xfrm>
            <a:off x="7343775" y="4429125"/>
            <a:ext cx="247650" cy="238125"/>
          </a:xfrm>
          <a:prstGeom prst="ellipse">
            <a:avLst/>
          </a:prstGeom>
          <a:solidFill>
            <a:srgbClr val="FF7A7A"/>
          </a:solidFill>
          <a:ln w="9525">
            <a:solidFill>
              <a:srgbClr val="B84B4C"/>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12293" name="Oval 6"/>
          <p:cNvSpPr>
            <a:spLocks noChangeArrowheads="1"/>
          </p:cNvSpPr>
          <p:nvPr/>
        </p:nvSpPr>
        <p:spPr bwMode="auto">
          <a:xfrm>
            <a:off x="5105400" y="5029200"/>
            <a:ext cx="561975" cy="590550"/>
          </a:xfrm>
          <a:prstGeom prst="ellipse">
            <a:avLst/>
          </a:prstGeom>
          <a:solidFill>
            <a:srgbClr val="00FFFF"/>
          </a:solidFill>
          <a:ln w="9525">
            <a:solidFill>
              <a:srgbClr val="795F76"/>
            </a:solidFill>
            <a:round/>
            <a:headEnd/>
            <a:tailEnd/>
          </a:ln>
        </p:spPr>
        <p:txBody>
          <a:bodyPr wrap="none" anchor="ct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-e</a:t>
            </a:r>
          </a:p>
        </p:txBody>
      </p:sp>
      <p:sp>
        <p:nvSpPr>
          <p:cNvPr id="3083" name="Freeform 11"/>
          <p:cNvSpPr>
            <a:spLocks/>
          </p:cNvSpPr>
          <p:nvPr/>
        </p:nvSpPr>
        <p:spPr bwMode="auto">
          <a:xfrm>
            <a:off x="4862513" y="3403600"/>
            <a:ext cx="1190625" cy="730250"/>
          </a:xfrm>
          <a:custGeom>
            <a:avLst/>
            <a:gdLst>
              <a:gd name="T0" fmla="*/ 0 w 888"/>
              <a:gd name="T1" fmla="*/ 71437 h 541"/>
              <a:gd name="T2" fmla="*/ 723900 w 888"/>
              <a:gd name="T3" fmla="*/ 71437 h 541"/>
              <a:gd name="T4" fmla="*/ 762000 w 888"/>
              <a:gd name="T5" fmla="*/ 503237 h 541"/>
              <a:gd name="T6" fmla="*/ 1409700 w 888"/>
              <a:gd name="T7" fmla="*/ 858837 h 5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8" h="541">
                <a:moveTo>
                  <a:pt x="0" y="45"/>
                </a:moveTo>
                <a:cubicBezTo>
                  <a:pt x="188" y="22"/>
                  <a:pt x="376" y="0"/>
                  <a:pt x="456" y="45"/>
                </a:cubicBezTo>
                <a:cubicBezTo>
                  <a:pt x="536" y="90"/>
                  <a:pt x="408" y="234"/>
                  <a:pt x="480" y="317"/>
                </a:cubicBezTo>
                <a:cubicBezTo>
                  <a:pt x="552" y="400"/>
                  <a:pt x="720" y="470"/>
                  <a:pt x="888" y="541"/>
                </a:cubicBezTo>
              </a:path>
            </a:pathLst>
          </a:custGeom>
          <a:noFill/>
          <a:ln w="31750" cmpd="sng">
            <a:solidFill>
              <a:schemeClr val="accent2"/>
            </a:solidFill>
            <a:round/>
            <a:headEnd type="none" w="med" len="med"/>
            <a:tailEnd type="stealth"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27" name="Rectangle 14"/>
          <p:cNvSpPr>
            <a:spLocks noChangeArrowheads="1"/>
          </p:cNvSpPr>
          <p:nvPr/>
        </p:nvSpPr>
        <p:spPr bwMode="auto">
          <a:xfrm>
            <a:off x="2725738" y="3276600"/>
            <a:ext cx="3236912"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20000"/>
              </a:spcBef>
              <a:spcAft>
                <a:spcPct val="0"/>
              </a:spcAft>
              <a:buClrTx/>
              <a:buSzTx/>
              <a:buFontTx/>
              <a:buChar char="•"/>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Electric Field</a:t>
            </a:r>
            <a:endParaRPr kumimoji="0" lang="en-US" altLang="en-US" sz="21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aphicFrame>
        <p:nvGraphicFramePr>
          <p:cNvPr id="12296" name="Object 12"/>
          <p:cNvGraphicFramePr>
            <a:graphicFrameLocks noChangeAspect="1"/>
          </p:cNvGraphicFramePr>
          <p:nvPr/>
        </p:nvGraphicFramePr>
        <p:xfrm>
          <a:off x="1189038" y="2132013"/>
          <a:ext cx="2519362" cy="990600"/>
        </p:xfrm>
        <a:graphic>
          <a:graphicData uri="http://schemas.openxmlformats.org/presentationml/2006/ole">
            <mc:AlternateContent xmlns:mc="http://schemas.openxmlformats.org/markup-compatibility/2006">
              <mc:Choice xmlns:v="urn:schemas-microsoft-com:vml" Requires="v">
                <p:oleObj spid="_x0000_s1103" name="Equation" r:id="rId4" imgW="1243080" imgH="484560" progId="Equation.DSMT4">
                  <p:embed/>
                </p:oleObj>
              </mc:Choice>
              <mc:Fallback>
                <p:oleObj name="Equation" r:id="rId4" imgW="1243080" imgH="484560" progId="Equation.DSMT4">
                  <p:embed/>
                  <p:pic>
                    <p:nvPicPr>
                      <p:cNvPr id="12296"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2132013"/>
                        <a:ext cx="251936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9" name="Object 13"/>
          <p:cNvGraphicFramePr>
            <a:graphicFrameLocks noChangeAspect="1"/>
          </p:cNvGraphicFramePr>
          <p:nvPr/>
        </p:nvGraphicFramePr>
        <p:xfrm>
          <a:off x="4713288" y="1946275"/>
          <a:ext cx="881062" cy="950913"/>
        </p:xfrm>
        <a:graphic>
          <a:graphicData uri="http://schemas.openxmlformats.org/presentationml/2006/ole">
            <mc:AlternateContent xmlns:mc="http://schemas.openxmlformats.org/markup-compatibility/2006">
              <mc:Choice xmlns:v="urn:schemas-microsoft-com:vml" Requires="v">
                <p:oleObj spid="_x0000_s1104" name="Equation" r:id="rId6" imgW="484560" imgH="520920" progId="Equation.DSMT4">
                  <p:embed/>
                </p:oleObj>
              </mc:Choice>
              <mc:Fallback>
                <p:oleObj name="Equation" r:id="rId6" imgW="484560" imgH="520920" progId="Equation.DSMT4">
                  <p:embed/>
                  <p:pic>
                    <p:nvPicPr>
                      <p:cNvPr id="922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288" y="1946275"/>
                        <a:ext cx="881062"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0" name="Object 14"/>
          <p:cNvGraphicFramePr>
            <a:graphicFrameLocks noChangeAspect="1"/>
          </p:cNvGraphicFramePr>
          <p:nvPr>
            <p:extLst>
              <p:ext uri="{D42A27DB-BD31-4B8C-83A1-F6EECF244321}">
                <p14:modId xmlns:p14="http://schemas.microsoft.com/office/powerpoint/2010/main" val="3875189941"/>
              </p:ext>
            </p:extLst>
          </p:nvPr>
        </p:nvGraphicFramePr>
        <p:xfrm>
          <a:off x="5553076" y="2978150"/>
          <a:ext cx="2179638" cy="957262"/>
        </p:xfrm>
        <a:graphic>
          <a:graphicData uri="http://schemas.openxmlformats.org/presentationml/2006/ole">
            <mc:AlternateContent xmlns:mc="http://schemas.openxmlformats.org/markup-compatibility/2006">
              <mc:Choice xmlns:v="urn:schemas-microsoft-com:vml" Requires="v">
                <p:oleObj spid="_x0000_s1105" name="Equation" r:id="rId8" imgW="1234080" imgH="530280" progId="Equation.DSMT4">
                  <p:embed/>
                </p:oleObj>
              </mc:Choice>
              <mc:Fallback>
                <p:oleObj name="Equation" r:id="rId8" imgW="1234080" imgH="530280" progId="Equation.DSMT4">
                  <p:embed/>
                  <p:pic>
                    <p:nvPicPr>
                      <p:cNvPr id="923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3076" y="2978150"/>
                        <a:ext cx="2179638" cy="95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1" name="Object 15"/>
          <p:cNvGraphicFramePr>
            <a:graphicFrameLocks noChangeAspect="1"/>
          </p:cNvGraphicFramePr>
          <p:nvPr/>
        </p:nvGraphicFramePr>
        <p:xfrm>
          <a:off x="5886450" y="3973513"/>
          <a:ext cx="752475" cy="827087"/>
        </p:xfrm>
        <a:graphic>
          <a:graphicData uri="http://schemas.openxmlformats.org/presentationml/2006/ole">
            <mc:AlternateContent xmlns:mc="http://schemas.openxmlformats.org/markup-compatibility/2006">
              <mc:Choice xmlns:v="urn:schemas-microsoft-com:vml" Requires="v">
                <p:oleObj spid="_x0000_s1106" name="Equation" r:id="rId10" imgW="493560" imgH="548280" progId="Equation.DSMT4">
                  <p:embed/>
                </p:oleObj>
              </mc:Choice>
              <mc:Fallback>
                <p:oleObj name="Equation" r:id="rId10" imgW="493560" imgH="548280" progId="Equation.DSMT4">
                  <p:embed/>
                  <p:pic>
                    <p:nvPicPr>
                      <p:cNvPr id="923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6450" y="3973513"/>
                        <a:ext cx="752475" cy="827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232" name="Freeform 16"/>
          <p:cNvSpPr>
            <a:spLocks/>
          </p:cNvSpPr>
          <p:nvPr/>
        </p:nvSpPr>
        <p:spPr bwMode="auto">
          <a:xfrm>
            <a:off x="3940175" y="2038350"/>
            <a:ext cx="733425" cy="508000"/>
          </a:xfrm>
          <a:custGeom>
            <a:avLst/>
            <a:gdLst>
              <a:gd name="T0" fmla="*/ 0 w 616"/>
              <a:gd name="T1" fmla="*/ 27 h 427"/>
              <a:gd name="T2" fmla="*/ 360 w 616"/>
              <a:gd name="T3" fmla="*/ 43 h 427"/>
              <a:gd name="T4" fmla="*/ 304 w 616"/>
              <a:gd name="T5" fmla="*/ 283 h 427"/>
              <a:gd name="T6" fmla="*/ 616 w 616"/>
              <a:gd name="T7" fmla="*/ 427 h 427"/>
            </a:gdLst>
            <a:ahLst/>
            <a:cxnLst>
              <a:cxn ang="0">
                <a:pos x="T0" y="T1"/>
              </a:cxn>
              <a:cxn ang="0">
                <a:pos x="T2" y="T3"/>
              </a:cxn>
              <a:cxn ang="0">
                <a:pos x="T4" y="T5"/>
              </a:cxn>
              <a:cxn ang="0">
                <a:pos x="T6" y="T7"/>
              </a:cxn>
            </a:cxnLst>
            <a:rect l="0" t="0" r="r" b="b"/>
            <a:pathLst>
              <a:path w="616" h="427">
                <a:moveTo>
                  <a:pt x="0" y="27"/>
                </a:moveTo>
                <a:cubicBezTo>
                  <a:pt x="154" y="13"/>
                  <a:pt x="309" y="0"/>
                  <a:pt x="360" y="43"/>
                </a:cubicBezTo>
                <a:cubicBezTo>
                  <a:pt x="411" y="86"/>
                  <a:pt x="261" y="219"/>
                  <a:pt x="304" y="283"/>
                </a:cubicBezTo>
                <a:cubicBezTo>
                  <a:pt x="347" y="347"/>
                  <a:pt x="481" y="387"/>
                  <a:pt x="616" y="427"/>
                </a:cubicBezTo>
              </a:path>
            </a:pathLst>
          </a:custGeom>
          <a:noFill/>
          <a:ln w="31750">
            <a:solidFill>
              <a:srgbClr val="047C54"/>
            </a:solidFill>
            <a:round/>
            <a:headEnd/>
            <a:tailEnd type="stealth"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3" name="Oval 4"/>
          <p:cNvSpPr>
            <a:spLocks noChangeArrowheads="1"/>
          </p:cNvSpPr>
          <p:nvPr/>
        </p:nvSpPr>
        <p:spPr bwMode="auto">
          <a:xfrm>
            <a:off x="3352800" y="5172075"/>
            <a:ext cx="247650" cy="238125"/>
          </a:xfrm>
          <a:prstGeom prst="ellipse">
            <a:avLst/>
          </a:prstGeom>
          <a:solidFill>
            <a:srgbClr val="FF7A7A"/>
          </a:solidFill>
          <a:ln w="9525">
            <a:solidFill>
              <a:srgbClr val="B84B4C"/>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9234" name="Oval 4"/>
          <p:cNvSpPr>
            <a:spLocks noChangeArrowheads="1"/>
          </p:cNvSpPr>
          <p:nvPr/>
        </p:nvSpPr>
        <p:spPr bwMode="auto">
          <a:xfrm>
            <a:off x="7105650" y="5572125"/>
            <a:ext cx="247650" cy="238125"/>
          </a:xfrm>
          <a:prstGeom prst="ellipse">
            <a:avLst/>
          </a:prstGeom>
          <a:solidFill>
            <a:srgbClr val="FF7A7A"/>
          </a:solidFill>
          <a:ln w="9525">
            <a:solidFill>
              <a:srgbClr val="B84B4C"/>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9235" name="Oval 4"/>
          <p:cNvSpPr>
            <a:spLocks noChangeArrowheads="1"/>
          </p:cNvSpPr>
          <p:nvPr/>
        </p:nvSpPr>
        <p:spPr bwMode="auto">
          <a:xfrm>
            <a:off x="4591050" y="4629150"/>
            <a:ext cx="247650" cy="238125"/>
          </a:xfrm>
          <a:prstGeom prst="ellipse">
            <a:avLst/>
          </a:prstGeom>
          <a:solidFill>
            <a:srgbClr val="FF7A7A"/>
          </a:solidFill>
          <a:ln w="9525">
            <a:solidFill>
              <a:srgbClr val="B84B4C"/>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9236" name="Line 20"/>
          <p:cNvSpPr>
            <a:spLocks noChangeShapeType="1"/>
          </p:cNvSpPr>
          <p:nvPr/>
        </p:nvSpPr>
        <p:spPr bwMode="auto">
          <a:xfrm flipH="1">
            <a:off x="5772150" y="4629150"/>
            <a:ext cx="1514475" cy="523875"/>
          </a:xfrm>
          <a:prstGeom prst="line">
            <a:avLst/>
          </a:prstGeom>
          <a:noFill/>
          <a:ln w="31750">
            <a:solidFill>
              <a:srgbClr val="333399"/>
            </a:solidFill>
            <a:round/>
            <a:headEnd/>
            <a:tailEnd type="triangle"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7" name="Line 21"/>
          <p:cNvSpPr>
            <a:spLocks noChangeShapeType="1"/>
          </p:cNvSpPr>
          <p:nvPr/>
        </p:nvSpPr>
        <p:spPr bwMode="auto">
          <a:xfrm flipH="1" flipV="1">
            <a:off x="5886450" y="5267325"/>
            <a:ext cx="1123950" cy="352425"/>
          </a:xfrm>
          <a:prstGeom prst="line">
            <a:avLst/>
          </a:prstGeom>
          <a:noFill/>
          <a:ln w="31750">
            <a:solidFill>
              <a:srgbClr val="333399"/>
            </a:solidFill>
            <a:round/>
            <a:headEnd/>
            <a:tailEnd type="triangle"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8" name="Line 22"/>
          <p:cNvSpPr>
            <a:spLocks noChangeShapeType="1"/>
          </p:cNvSpPr>
          <p:nvPr/>
        </p:nvSpPr>
        <p:spPr bwMode="auto">
          <a:xfrm>
            <a:off x="4781550" y="4905375"/>
            <a:ext cx="295275" cy="228600"/>
          </a:xfrm>
          <a:prstGeom prst="line">
            <a:avLst/>
          </a:prstGeom>
          <a:noFill/>
          <a:ln w="31750">
            <a:solidFill>
              <a:srgbClr val="333399"/>
            </a:solidFill>
            <a:round/>
            <a:headEnd/>
            <a:tailEnd type="triangle"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9" name="Line 23"/>
          <p:cNvSpPr>
            <a:spLocks noChangeShapeType="1"/>
          </p:cNvSpPr>
          <p:nvPr/>
        </p:nvSpPr>
        <p:spPr bwMode="auto">
          <a:xfrm>
            <a:off x="3657600" y="5305425"/>
            <a:ext cx="1371600" cy="28575"/>
          </a:xfrm>
          <a:prstGeom prst="line">
            <a:avLst/>
          </a:prstGeom>
          <a:noFill/>
          <a:ln w="31750">
            <a:solidFill>
              <a:srgbClr val="333399"/>
            </a:solidFill>
            <a:round/>
            <a:headEnd/>
            <a:tailEnd type="triangle"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2308" name="Rectangle 24"/>
          <p:cNvSpPr>
            <a:spLocks noChangeArrowheads="1"/>
          </p:cNvSpPr>
          <p:nvPr/>
        </p:nvSpPr>
        <p:spPr bwMode="auto">
          <a:xfrm>
            <a:off x="2400300" y="3681413"/>
            <a:ext cx="27051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34290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342900" marR="0" lvl="1" indent="0" algn="l" defTabSz="6858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Units N/C</a:t>
            </a:r>
          </a:p>
        </p:txBody>
      </p:sp>
      <p:sp>
        <p:nvSpPr>
          <p:cNvPr id="2" name="Oval 1"/>
          <p:cNvSpPr>
            <a:spLocks noChangeArrowheads="1"/>
          </p:cNvSpPr>
          <p:nvPr/>
        </p:nvSpPr>
        <p:spPr bwMode="auto">
          <a:xfrm>
            <a:off x="6124575" y="2886075"/>
            <a:ext cx="695325" cy="1171575"/>
          </a:xfrm>
          <a:prstGeom prst="ellipse">
            <a:avLst/>
          </a:prstGeom>
          <a:noFill/>
          <a:ln w="28575" algn="ctr">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5" name="Oval 24"/>
          <p:cNvSpPr>
            <a:spLocks noChangeArrowheads="1"/>
          </p:cNvSpPr>
          <p:nvPr/>
        </p:nvSpPr>
        <p:spPr bwMode="auto">
          <a:xfrm>
            <a:off x="1774825" y="2178050"/>
            <a:ext cx="752475" cy="946150"/>
          </a:xfrm>
          <a:prstGeom prst="ellipse">
            <a:avLst/>
          </a:prstGeom>
          <a:noFill/>
          <a:ln w="28575" algn="ctr">
            <a:solidFill>
              <a:srgbClr val="047C54"/>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cxnSp>
        <p:nvCxnSpPr>
          <p:cNvPr id="4" name="Curved Connector 3"/>
          <p:cNvCxnSpPr/>
          <p:nvPr/>
        </p:nvCxnSpPr>
        <p:spPr bwMode="auto">
          <a:xfrm rot="10800000" flipV="1">
            <a:off x="2371726" y="1946275"/>
            <a:ext cx="529417" cy="331412"/>
          </a:xfrm>
          <a:prstGeom prst="curvedConnector3">
            <a:avLst/>
          </a:prstGeom>
          <a:solidFill>
            <a:schemeClr val="accent1"/>
          </a:solidFill>
          <a:ln w="25400" cap="flat" cmpd="sng" algn="ctr">
            <a:solidFill>
              <a:srgbClr val="007635"/>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Curved Connector 5"/>
          <p:cNvCxnSpPr/>
          <p:nvPr/>
        </p:nvCxnSpPr>
        <p:spPr bwMode="auto">
          <a:xfrm>
            <a:off x="6638925" y="2886075"/>
            <a:ext cx="952500" cy="517525"/>
          </a:xfrm>
          <a:prstGeom prst="curvedConnector3">
            <a:avLst/>
          </a:prstGeom>
          <a:solidFill>
            <a:schemeClr val="accent1"/>
          </a:solidFill>
          <a:ln w="28575" cap="flat" cmpd="sng" algn="ctr">
            <a:solidFill>
              <a:srgbClr val="003CB4"/>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 name="TextBox 2">
            <a:extLst>
              <a:ext uri="{FF2B5EF4-FFF2-40B4-BE49-F238E27FC236}">
                <a16:creationId xmlns:a16="http://schemas.microsoft.com/office/drawing/2014/main" id="{10519A72-F399-4CD0-83D9-FC67FDA16855}"/>
              </a:ext>
            </a:extLst>
          </p:cNvPr>
          <p:cNvSpPr txBox="1"/>
          <p:nvPr/>
        </p:nvSpPr>
        <p:spPr>
          <a:xfrm>
            <a:off x="1128801" y="6097471"/>
            <a:ext cx="6179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Electric field is a vector </a:t>
            </a:r>
            <a:r>
              <a:rPr kumimoji="0" lang="en-US" sz="1800" b="0" i="0" u="none" strike="noStrike" kern="1200" cap="none" spc="0" normalizeH="0" baseline="0" noProof="0" dirty="0">
                <a:ln>
                  <a:noFill/>
                </a:ln>
                <a:solidFill>
                  <a:srgbClr val="000000"/>
                </a:solidFill>
                <a:effectLst/>
                <a:uLnTx/>
                <a:uFillTx/>
                <a:latin typeface="Comic Sans MS"/>
                <a:ea typeface="ＭＳ Ｐゴシック"/>
              </a:rPr>
              <a:t>, just like the electric force</a:t>
            </a:r>
          </a:p>
        </p:txBody>
      </p:sp>
    </p:spTree>
    <p:extLst>
      <p:ext uri="{BB962C8B-B14F-4D97-AF65-F5344CB8AC3E}">
        <p14:creationId xmlns:p14="http://schemas.microsoft.com/office/powerpoint/2010/main" val="940079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wipe(left)">
                                      <p:cBhvr>
                                        <p:cTn id="12" dur="500"/>
                                        <p:tgtEl>
                                          <p:spTgt spid="9232"/>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922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2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923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083"/>
                                        </p:tgtEl>
                                        <p:attrNameLst>
                                          <p:attrName>style.visibility</p:attrName>
                                        </p:attrNameLst>
                                      </p:cBhvr>
                                      <p:to>
                                        <p:strVal val="visible"/>
                                      </p:to>
                                    </p:set>
                                    <p:animEffect transition="in" filter="wipe(left)">
                                      <p:cBhvr>
                                        <p:cTn id="28" dur="500"/>
                                        <p:tgtEl>
                                          <p:spTgt spid="3083"/>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9231"/>
                                        </p:tgtEl>
                                        <p:attrNameLst>
                                          <p:attrName>style.visibility</p:attrName>
                                        </p:attrNameLst>
                                      </p:cBhvr>
                                      <p:to>
                                        <p:strVal val="visible"/>
                                      </p:to>
                                    </p:set>
                                  </p:childTnLst>
                                </p:cTn>
                              </p:par>
                            </p:childTnLst>
                          </p:cTn>
                        </p:par>
                        <p:par>
                          <p:cTn id="32" fill="hold" nodeType="afterGroup">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20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1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9236"/>
                                        </p:tgtEl>
                                        <p:attrNameLst>
                                          <p:attrName>style.visibility</p:attrName>
                                        </p:attrNameLst>
                                      </p:cBhvr>
                                      <p:to>
                                        <p:strVal val="visible"/>
                                      </p:to>
                                    </p:set>
                                  </p:childTnLst>
                                </p:cTn>
                              </p:par>
                            </p:childTnLst>
                          </p:cTn>
                        </p:par>
                        <p:par>
                          <p:cTn id="44" fill="hold" nodeType="afterGroup">
                            <p:stCondLst>
                              <p:cond delay="0"/>
                            </p:stCondLst>
                            <p:childTnLst>
                              <p:par>
                                <p:cTn id="45" presetID="1" presetClass="exit" presetSubtype="0" fill="hold" grpId="1" nodeType="afterEffect">
                                  <p:stCondLst>
                                    <p:cond delay="1000"/>
                                  </p:stCondLst>
                                  <p:childTnLst>
                                    <p:set>
                                      <p:cBhvr>
                                        <p:cTn id="46" dur="1" fill="hold">
                                          <p:stCondLst>
                                            <p:cond delay="0"/>
                                          </p:stCondLst>
                                        </p:cTn>
                                        <p:tgtEl>
                                          <p:spTgt spid="921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23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3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237"/>
                                        </p:tgtEl>
                                        <p:attrNameLst>
                                          <p:attrName>style.visibility</p:attrName>
                                        </p:attrNameLst>
                                      </p:cBhvr>
                                      <p:to>
                                        <p:strVal val="visible"/>
                                      </p:to>
                                    </p:set>
                                  </p:childTnLst>
                                </p:cTn>
                              </p:par>
                            </p:childTnLst>
                          </p:cTn>
                        </p:par>
                        <p:par>
                          <p:cTn id="63" fill="hold" nodeType="afterGroup">
                            <p:stCondLst>
                              <p:cond delay="0"/>
                            </p:stCondLst>
                            <p:childTnLst>
                              <p:par>
                                <p:cTn id="64" presetID="1" presetClass="exit" presetSubtype="0" fill="hold" grpId="1" nodeType="afterEffect">
                                  <p:stCondLst>
                                    <p:cond delay="1000"/>
                                  </p:stCondLst>
                                  <p:childTnLst>
                                    <p:set>
                                      <p:cBhvr>
                                        <p:cTn id="65" dur="1" fill="hold">
                                          <p:stCondLst>
                                            <p:cond delay="0"/>
                                          </p:stCondLst>
                                        </p:cTn>
                                        <p:tgtEl>
                                          <p:spTgt spid="923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23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9238"/>
                                        </p:tgtEl>
                                        <p:attrNameLst>
                                          <p:attrName>style.visibility</p:attrName>
                                        </p:attrNameLst>
                                      </p:cBhvr>
                                      <p:to>
                                        <p:strVal val="visible"/>
                                      </p:to>
                                    </p:set>
                                  </p:childTnLst>
                                </p:cTn>
                              </p:par>
                            </p:childTnLst>
                          </p:cTn>
                        </p:par>
                        <p:par>
                          <p:cTn id="74" fill="hold" nodeType="afterGroup">
                            <p:stCondLst>
                              <p:cond delay="0"/>
                            </p:stCondLst>
                            <p:childTnLst>
                              <p:par>
                                <p:cTn id="75" presetID="1" presetClass="exit" presetSubtype="0" fill="hold" grpId="1" nodeType="afterEffect">
                                  <p:stCondLst>
                                    <p:cond delay="1000"/>
                                  </p:stCondLst>
                                  <p:childTnLst>
                                    <p:set>
                                      <p:cBhvr>
                                        <p:cTn id="76" dur="1" fill="hold">
                                          <p:stCondLst>
                                            <p:cond delay="0"/>
                                          </p:stCondLst>
                                        </p:cTn>
                                        <p:tgtEl>
                                          <p:spTgt spid="9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19" grpId="1" animBg="1"/>
      <p:bldP spid="9227" grpId="0"/>
      <p:bldP spid="9233" grpId="0" animBg="1"/>
      <p:bldP spid="9234" grpId="0" animBg="1"/>
      <p:bldP spid="9234" grpId="1" animBg="1"/>
      <p:bldP spid="9235" grpId="0" animBg="1"/>
      <p:bldP spid="9235" grpId="1" animBg="1"/>
      <p:bldP spid="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21-6 Electric Field: point charge</a:t>
            </a:r>
          </a:p>
        </p:txBody>
      </p:sp>
      <p:sp>
        <p:nvSpPr>
          <p:cNvPr id="14339" name="Rectangle 3"/>
          <p:cNvSpPr>
            <a:spLocks noGrp="1" noChangeArrowheads="1"/>
          </p:cNvSpPr>
          <p:nvPr>
            <p:ph idx="1"/>
          </p:nvPr>
        </p:nvSpPr>
        <p:spPr>
          <a:xfrm>
            <a:off x="317500" y="1584325"/>
            <a:ext cx="8482551" cy="1543050"/>
          </a:xfrm>
        </p:spPr>
        <p:txBody>
          <a:bodyPr/>
          <a:lstStyle/>
          <a:p>
            <a:pPr eaLnBrk="1" hangingPunct="1">
              <a:lnSpc>
                <a:spcPct val="90000"/>
              </a:lnSpc>
              <a:buFontTx/>
              <a:buNone/>
            </a:pPr>
            <a:r>
              <a:rPr lang="en-US" altLang="en-US" sz="2800" b="1" dirty="0"/>
              <a:t>  If we have a charge (or a system of charges) we can ask ourselves what the electric field is at any point in space, P, a distance </a:t>
            </a:r>
            <a:r>
              <a:rPr lang="en-US" altLang="en-US" sz="2800" b="1" dirty="0">
                <a:solidFill>
                  <a:schemeClr val="accent2"/>
                </a:solidFill>
              </a:rPr>
              <a:t>r</a:t>
            </a:r>
            <a:r>
              <a:rPr lang="en-US" altLang="en-US" sz="2800" b="1" dirty="0"/>
              <a:t> from the charge.</a:t>
            </a:r>
          </a:p>
        </p:txBody>
      </p:sp>
      <p:sp>
        <p:nvSpPr>
          <p:cNvPr id="34819" name="Line 9"/>
          <p:cNvSpPr>
            <a:spLocks noChangeShapeType="1"/>
          </p:cNvSpPr>
          <p:nvPr/>
        </p:nvSpPr>
        <p:spPr bwMode="auto">
          <a:xfrm flipV="1">
            <a:off x="3476625" y="4210050"/>
            <a:ext cx="2057400" cy="9525"/>
          </a:xfrm>
          <a:prstGeom prst="line">
            <a:avLst/>
          </a:prstGeom>
          <a:noFill/>
          <a:ln w="9525">
            <a:solidFill>
              <a:schemeClr val="tx1"/>
            </a:solidFill>
            <a:round/>
            <a:headEn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4341" name="Oval 5"/>
          <p:cNvSpPr>
            <a:spLocks noChangeArrowheads="1"/>
          </p:cNvSpPr>
          <p:nvPr/>
        </p:nvSpPr>
        <p:spPr bwMode="auto">
          <a:xfrm>
            <a:off x="3171825" y="3914775"/>
            <a:ext cx="561975" cy="590550"/>
          </a:xfrm>
          <a:prstGeom prst="ellipse">
            <a:avLst/>
          </a:prstGeom>
          <a:solidFill>
            <a:srgbClr val="3BC8FF"/>
          </a:solidFill>
          <a:ln w="9525">
            <a:solidFill>
              <a:srgbClr val="795F76"/>
            </a:solidFill>
            <a:round/>
            <a:headEnd/>
            <a:tailEnd/>
          </a:ln>
        </p:spPr>
        <p:txBody>
          <a:bodyPr wrap="none" anchor="ct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-e</a:t>
            </a:r>
          </a:p>
        </p:txBody>
      </p:sp>
      <p:sp>
        <p:nvSpPr>
          <p:cNvPr id="34821" name="Oval 10"/>
          <p:cNvSpPr>
            <a:spLocks noChangeArrowheads="1"/>
          </p:cNvSpPr>
          <p:nvPr/>
        </p:nvSpPr>
        <p:spPr bwMode="auto">
          <a:xfrm>
            <a:off x="4914900" y="4152900"/>
            <a:ext cx="104775" cy="1143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4343" name="Text Box 11"/>
          <p:cNvSpPr txBox="1">
            <a:spLocks noChangeArrowheads="1"/>
          </p:cNvSpPr>
          <p:nvPr/>
        </p:nvSpPr>
        <p:spPr bwMode="auto">
          <a:xfrm>
            <a:off x="4903788" y="3817938"/>
            <a:ext cx="3381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P</a:t>
            </a:r>
          </a:p>
        </p:txBody>
      </p:sp>
      <p:sp>
        <p:nvSpPr>
          <p:cNvPr id="34823" name="Line 12"/>
          <p:cNvSpPr>
            <a:spLocks noChangeShapeType="1"/>
          </p:cNvSpPr>
          <p:nvPr/>
        </p:nvSpPr>
        <p:spPr bwMode="auto">
          <a:xfrm flipV="1">
            <a:off x="3533775" y="4419600"/>
            <a:ext cx="1428750" cy="9525"/>
          </a:xfrm>
          <a:prstGeom prst="line">
            <a:avLst/>
          </a:prstGeom>
          <a:noFill/>
          <a:ln w="28575">
            <a:solidFill>
              <a:schemeClr val="tx1"/>
            </a:solidFill>
            <a:round/>
            <a:headEnd type="triangle" w="med" len="me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4345" name="Text Box 13"/>
          <p:cNvSpPr txBox="1">
            <a:spLocks noChangeArrowheads="1"/>
          </p:cNvSpPr>
          <p:nvPr/>
        </p:nvSpPr>
        <p:spPr bwMode="auto">
          <a:xfrm>
            <a:off x="3951288" y="4502150"/>
            <a:ext cx="2936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r</a:t>
            </a:r>
          </a:p>
        </p:txBody>
      </p:sp>
      <p:grpSp>
        <p:nvGrpSpPr>
          <p:cNvPr id="27676" name="Group 28"/>
          <p:cNvGrpSpPr>
            <a:grpSpLocks/>
          </p:cNvGrpSpPr>
          <p:nvPr/>
        </p:nvGrpSpPr>
        <p:grpSpPr bwMode="auto">
          <a:xfrm>
            <a:off x="4295775" y="3700463"/>
            <a:ext cx="619125" cy="504825"/>
            <a:chOff x="1368" y="2422"/>
            <a:chExt cx="520" cy="424"/>
          </a:xfrm>
        </p:grpSpPr>
        <p:sp>
          <p:nvSpPr>
            <p:cNvPr id="34838" name="Line 14"/>
            <p:cNvSpPr>
              <a:spLocks noChangeShapeType="1"/>
            </p:cNvSpPr>
            <p:nvPr/>
          </p:nvSpPr>
          <p:spPr bwMode="auto">
            <a:xfrm flipH="1">
              <a:off x="1368" y="2846"/>
              <a:ext cx="520" cy="0"/>
            </a:xfrm>
            <a:prstGeom prst="line">
              <a:avLst/>
            </a:prstGeom>
            <a:noFill/>
            <a:ln w="57150">
              <a:solidFill>
                <a:schemeClr val="accent2"/>
              </a:solidFill>
              <a:round/>
              <a:headEn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graphicFrame>
          <p:nvGraphicFramePr>
            <p:cNvPr id="14360" name="Object 16"/>
            <p:cNvGraphicFramePr>
              <a:graphicFrameLocks noChangeAspect="1"/>
            </p:cNvGraphicFramePr>
            <p:nvPr/>
          </p:nvGraphicFramePr>
          <p:xfrm>
            <a:off x="1532" y="2422"/>
            <a:ext cx="241" cy="306"/>
          </p:xfrm>
          <a:graphic>
            <a:graphicData uri="http://schemas.openxmlformats.org/presentationml/2006/ole">
              <mc:AlternateContent xmlns:mc="http://schemas.openxmlformats.org/markup-compatibility/2006">
                <mc:Choice xmlns:v="urn:schemas-microsoft-com:vml" Requires="v">
                  <p:oleObj spid="_x0000_s2099" name="Equation" r:id="rId4" imgW="152268" imgH="203024" progId="Equation.3">
                    <p:embed/>
                  </p:oleObj>
                </mc:Choice>
                <mc:Fallback>
                  <p:oleObj name="Equation" r:id="rId4" imgW="152268" imgH="203024" progId="Equation.3">
                    <p:embed/>
                    <p:pic>
                      <p:nvPicPr>
                        <p:cNvPr id="1436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 y="2422"/>
                          <a:ext cx="241" cy="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sp>
        <p:nvSpPr>
          <p:cNvPr id="14347" name="Text Box 30"/>
          <p:cNvSpPr txBox="1">
            <a:spLocks noChangeArrowheads="1"/>
          </p:cNvSpPr>
          <p:nvPr/>
        </p:nvSpPr>
        <p:spPr bwMode="auto">
          <a:xfrm>
            <a:off x="2205831" y="5061743"/>
            <a:ext cx="19113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Units: N/C</a:t>
            </a:r>
          </a:p>
        </p:txBody>
      </p:sp>
      <p:sp>
        <p:nvSpPr>
          <p:cNvPr id="34827" name="Line 22"/>
          <p:cNvSpPr>
            <a:spLocks noChangeShapeType="1"/>
          </p:cNvSpPr>
          <p:nvPr/>
        </p:nvSpPr>
        <p:spPr bwMode="auto">
          <a:xfrm flipV="1">
            <a:off x="5505450" y="5191125"/>
            <a:ext cx="2057400" cy="9525"/>
          </a:xfrm>
          <a:prstGeom prst="line">
            <a:avLst/>
          </a:prstGeom>
          <a:noFill/>
          <a:ln w="9525">
            <a:solidFill>
              <a:schemeClr val="tx1"/>
            </a:solidFill>
            <a:round/>
            <a:headEn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4349" name="Oval 4"/>
          <p:cNvSpPr>
            <a:spLocks noChangeArrowheads="1"/>
          </p:cNvSpPr>
          <p:nvPr/>
        </p:nvSpPr>
        <p:spPr bwMode="auto">
          <a:xfrm>
            <a:off x="5219700" y="4857750"/>
            <a:ext cx="571500" cy="609600"/>
          </a:xfrm>
          <a:prstGeom prst="ellipse">
            <a:avLst/>
          </a:prstGeom>
          <a:solidFill>
            <a:srgbClr val="FF7A7A"/>
          </a:solidFill>
          <a:ln w="9525">
            <a:solidFill>
              <a:srgbClr val="B84B4C"/>
            </a:solidFill>
            <a:round/>
            <a:headEnd/>
            <a:tailEnd/>
          </a:ln>
        </p:spPr>
        <p:txBody>
          <a:bodyPr wrap="none" anchor="ct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+e</a:t>
            </a:r>
          </a:p>
        </p:txBody>
      </p:sp>
      <p:sp>
        <p:nvSpPr>
          <p:cNvPr id="34829" name="Line 23"/>
          <p:cNvSpPr>
            <a:spLocks noChangeShapeType="1"/>
          </p:cNvSpPr>
          <p:nvPr/>
        </p:nvSpPr>
        <p:spPr bwMode="auto">
          <a:xfrm flipV="1">
            <a:off x="5543550" y="5334000"/>
            <a:ext cx="1428750" cy="9525"/>
          </a:xfrm>
          <a:prstGeom prst="line">
            <a:avLst/>
          </a:prstGeom>
          <a:noFill/>
          <a:ln w="28575">
            <a:solidFill>
              <a:schemeClr val="tx1"/>
            </a:solidFill>
            <a:round/>
            <a:headEnd type="triangle" w="med" len="me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34830" name="Oval 25"/>
          <p:cNvSpPr>
            <a:spLocks noChangeArrowheads="1"/>
          </p:cNvSpPr>
          <p:nvPr/>
        </p:nvSpPr>
        <p:spPr bwMode="auto">
          <a:xfrm>
            <a:off x="6838950" y="5124450"/>
            <a:ext cx="104775" cy="1143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4352" name="Text Box 26"/>
          <p:cNvSpPr txBox="1">
            <a:spLocks noChangeArrowheads="1"/>
          </p:cNvSpPr>
          <p:nvPr/>
        </p:nvSpPr>
        <p:spPr bwMode="auto">
          <a:xfrm>
            <a:off x="6761163" y="4789488"/>
            <a:ext cx="3381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P</a:t>
            </a:r>
          </a:p>
        </p:txBody>
      </p:sp>
      <p:sp>
        <p:nvSpPr>
          <p:cNvPr id="14353" name="Text Box 31"/>
          <p:cNvSpPr txBox="1">
            <a:spLocks noChangeArrowheads="1"/>
          </p:cNvSpPr>
          <p:nvPr/>
        </p:nvSpPr>
        <p:spPr bwMode="auto">
          <a:xfrm>
            <a:off x="6084888" y="5359400"/>
            <a:ext cx="2936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r</a:t>
            </a:r>
          </a:p>
        </p:txBody>
      </p:sp>
      <p:grpSp>
        <p:nvGrpSpPr>
          <p:cNvPr id="27677" name="Group 29"/>
          <p:cNvGrpSpPr>
            <a:grpSpLocks/>
          </p:cNvGrpSpPr>
          <p:nvPr/>
        </p:nvGrpSpPr>
        <p:grpSpPr bwMode="auto">
          <a:xfrm>
            <a:off x="6924675" y="4773613"/>
            <a:ext cx="628650" cy="417512"/>
            <a:chOff x="3576" y="3289"/>
            <a:chExt cx="528" cy="351"/>
          </a:xfrm>
        </p:grpSpPr>
        <p:sp>
          <p:nvSpPr>
            <p:cNvPr id="34836" name="Line 19"/>
            <p:cNvSpPr>
              <a:spLocks noChangeShapeType="1"/>
            </p:cNvSpPr>
            <p:nvPr/>
          </p:nvSpPr>
          <p:spPr bwMode="auto">
            <a:xfrm>
              <a:off x="3576" y="3640"/>
              <a:ext cx="528" cy="0"/>
            </a:xfrm>
            <a:prstGeom prst="line">
              <a:avLst/>
            </a:prstGeom>
            <a:noFill/>
            <a:ln w="57150">
              <a:solidFill>
                <a:schemeClr val="accent2"/>
              </a:solidFill>
              <a:round/>
              <a:headEnd/>
              <a:tailEnd type="triangle" w="med" len="me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graphicFrame>
          <p:nvGraphicFramePr>
            <p:cNvPr id="14358" name="Object 20"/>
            <p:cNvGraphicFramePr>
              <a:graphicFrameLocks noChangeAspect="1"/>
            </p:cNvGraphicFramePr>
            <p:nvPr/>
          </p:nvGraphicFramePr>
          <p:xfrm>
            <a:off x="3788" y="3289"/>
            <a:ext cx="241" cy="305"/>
          </p:xfrm>
          <a:graphic>
            <a:graphicData uri="http://schemas.openxmlformats.org/presentationml/2006/ole">
              <mc:AlternateContent xmlns:mc="http://schemas.openxmlformats.org/markup-compatibility/2006">
                <mc:Choice xmlns:v="urn:schemas-microsoft-com:vml" Requires="v">
                  <p:oleObj spid="_x0000_s2100" name="Equation" r:id="rId6" imgW="152268" imgH="203024" progId="Equation.3">
                    <p:embed/>
                  </p:oleObj>
                </mc:Choice>
                <mc:Fallback>
                  <p:oleObj name="Equation" r:id="rId6" imgW="152268" imgH="203024" progId="Equation.3">
                    <p:embed/>
                    <p:pic>
                      <p:nvPicPr>
                        <p:cNvPr id="14358"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8" y="3289"/>
                          <a:ext cx="241" cy="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06471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773113" y="1673225"/>
            <a:ext cx="7380287"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electric field is defined as the force on a small charge, divided by the magnitude of the charge:</a:t>
            </a:r>
          </a:p>
        </p:txBody>
      </p:sp>
      <p:sp>
        <p:nvSpPr>
          <p:cNvPr id="16387" name="Rectangle 7"/>
          <p:cNvSpPr>
            <a:spLocks noGrp="1" noChangeArrowheads="1"/>
          </p:cNvSpPr>
          <p:nvPr>
            <p:ph type="title"/>
          </p:nvPr>
        </p:nvSpPr>
        <p:spPr/>
        <p:txBody>
          <a:bodyPr/>
          <a:lstStyle/>
          <a:p>
            <a:pPr eaLnBrk="1" hangingPunct="1"/>
            <a:r>
              <a:rPr lang="en-US" altLang="en-US"/>
              <a:t>21-6 The Electric Field</a:t>
            </a:r>
          </a:p>
        </p:txBody>
      </p:sp>
      <p:pic>
        <p:nvPicPr>
          <p:cNvPr id="16388" name="Picture 11" descr="21-3"/>
          <p:cNvPicPr>
            <a:picLocks noChangeAspect="1" noChangeArrowheads="1"/>
          </p:cNvPicPr>
          <p:nvPr/>
        </p:nvPicPr>
        <p:blipFill>
          <a:blip r:embed="rId3">
            <a:extLst>
              <a:ext uri="{28A0092B-C50C-407E-A947-70E740481C1C}">
                <a14:useLocalDpi xmlns:a14="http://schemas.microsoft.com/office/drawing/2010/main" val="0"/>
              </a:ext>
            </a:extLst>
          </a:blip>
          <a:srcRect r="81554"/>
          <a:stretch>
            <a:fillRect/>
          </a:stretch>
        </p:blipFill>
        <p:spPr bwMode="auto">
          <a:xfrm>
            <a:off x="3719513" y="3157538"/>
            <a:ext cx="2068512" cy="104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3097213" y="4402138"/>
            <a:ext cx="45593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The electric field is a vector</a:t>
            </a:r>
          </a:p>
        </p:txBody>
      </p:sp>
    </p:spTree>
    <p:extLst>
      <p:ext uri="{BB962C8B-B14F-4D97-AF65-F5344CB8AC3E}">
        <p14:creationId xmlns:p14="http://schemas.microsoft.com/office/powerpoint/2010/main" val="241483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724150" y="1427163"/>
            <a:ext cx="554355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For a point charge:</a:t>
            </a:r>
          </a:p>
        </p:txBody>
      </p:sp>
      <p:sp>
        <p:nvSpPr>
          <p:cNvPr id="18435" name="Rectangle 8"/>
          <p:cNvSpPr>
            <a:spLocks noGrp="1" noChangeArrowheads="1"/>
          </p:cNvSpPr>
          <p:nvPr>
            <p:ph type="title"/>
          </p:nvPr>
        </p:nvSpPr>
        <p:spPr>
          <a:xfrm>
            <a:off x="2006600" y="301625"/>
            <a:ext cx="5829300" cy="628650"/>
          </a:xfrm>
        </p:spPr>
        <p:txBody>
          <a:bodyPr/>
          <a:lstStyle/>
          <a:p>
            <a:pPr eaLnBrk="1" hangingPunct="1"/>
            <a:r>
              <a:rPr lang="en-US" altLang="en-US"/>
              <a:t>21-6 The Electric Field</a:t>
            </a:r>
          </a:p>
        </p:txBody>
      </p:sp>
      <p:pic>
        <p:nvPicPr>
          <p:cNvPr id="18436" name="Picture 10" descr="21-4ab"/>
          <p:cNvPicPr>
            <a:picLocks noChangeAspect="1" noChangeArrowheads="1"/>
          </p:cNvPicPr>
          <p:nvPr/>
        </p:nvPicPr>
        <p:blipFill>
          <a:blip r:embed="rId2">
            <a:extLst>
              <a:ext uri="{28A0092B-C50C-407E-A947-70E740481C1C}">
                <a14:useLocalDpi xmlns:a14="http://schemas.microsoft.com/office/drawing/2010/main" val="0"/>
              </a:ext>
            </a:extLst>
          </a:blip>
          <a:srcRect r="13107"/>
          <a:stretch>
            <a:fillRect/>
          </a:stretch>
        </p:blipFill>
        <p:spPr bwMode="auto">
          <a:xfrm>
            <a:off x="683324" y="1882775"/>
            <a:ext cx="8286750" cy="354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TextBox 1"/>
          <p:cNvSpPr txBox="1">
            <a:spLocks noChangeArrowheads="1"/>
          </p:cNvSpPr>
          <p:nvPr/>
        </p:nvSpPr>
        <p:spPr bwMode="auto">
          <a:xfrm>
            <a:off x="1790700" y="5491163"/>
            <a:ext cx="7032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ε</a:t>
            </a:r>
            <a:r>
              <a:rPr kumimoji="0" lang="en-US" altLang="en-US" sz="1800" b="1" i="0" u="none" strike="noStrike" kern="1200" cap="none" spc="0" normalizeH="0" baseline="-25000" noProof="0">
                <a:ln>
                  <a:noFill/>
                </a:ln>
                <a:solidFill>
                  <a:srgbClr val="FF0000"/>
                </a:solidFill>
                <a:effectLst/>
                <a:uLnTx/>
                <a:uFillTx/>
                <a:latin typeface="Comic Sans MS" panose="030F0702030302020204" pitchFamily="66" charset="0"/>
                <a:ea typeface="MS PGothic" panose="020B0600070205080204" pitchFamily="34" charset="-128"/>
              </a:rPr>
              <a:t>0</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is the permittivity of the free space=8.85x10</a:t>
            </a:r>
            <a:r>
              <a:rPr kumimoji="0" lang="en-US" altLang="en-US" sz="18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rPr>
              <a:t>-12</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C</a:t>
            </a:r>
            <a:r>
              <a:rPr kumimoji="0" lang="en-US" altLang="en-US" sz="18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rPr>
              <a:t>2</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/N.m</a:t>
            </a:r>
            <a:r>
              <a:rPr kumimoji="0" lang="en-US" altLang="en-US" sz="18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rPr>
              <a:t>2</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a:t>
            </a:r>
          </a:p>
        </p:txBody>
      </p:sp>
    </p:spTree>
    <p:extLst>
      <p:ext uri="{BB962C8B-B14F-4D97-AF65-F5344CB8AC3E}">
        <p14:creationId xmlns:p14="http://schemas.microsoft.com/office/powerpoint/2010/main" val="145275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71682" y="1634987"/>
            <a:ext cx="765524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Force on a point charge in an electric field, the direction of the force depends on the sign of the charge</a:t>
            </a:r>
          </a:p>
        </p:txBody>
      </p:sp>
      <p:sp>
        <p:nvSpPr>
          <p:cNvPr id="11267" name="Rectangle 8"/>
          <p:cNvSpPr>
            <a:spLocks noGrp="1" noChangeArrowheads="1"/>
          </p:cNvSpPr>
          <p:nvPr>
            <p:ph type="title"/>
          </p:nvPr>
        </p:nvSpPr>
        <p:spPr/>
        <p:txBody>
          <a:bodyPr/>
          <a:lstStyle/>
          <a:p>
            <a:pPr eaLnBrk="1" hangingPunct="1"/>
            <a:r>
              <a:rPr lang="en-US" altLang="en-US"/>
              <a:t>21-6 The Electric Field</a:t>
            </a:r>
          </a:p>
        </p:txBody>
      </p:sp>
      <p:pic>
        <p:nvPicPr>
          <p:cNvPr id="11268" name="Picture 11" descr="Figure_21_23"/>
          <p:cNvPicPr>
            <a:picLocks noChangeAspect="1" noChangeArrowheads="1"/>
          </p:cNvPicPr>
          <p:nvPr/>
        </p:nvPicPr>
        <p:blipFill>
          <a:blip r:embed="rId3">
            <a:extLst>
              <a:ext uri="{28A0092B-C50C-407E-A947-70E740481C1C}">
                <a14:useLocalDpi xmlns:a14="http://schemas.microsoft.com/office/drawing/2010/main" val="0"/>
              </a:ext>
            </a:extLst>
          </a:blip>
          <a:srcRect b="2180"/>
          <a:stretch>
            <a:fillRect/>
          </a:stretch>
        </p:blipFill>
        <p:spPr bwMode="auto">
          <a:xfrm>
            <a:off x="7092460" y="1726235"/>
            <a:ext cx="2169766" cy="395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Rectangle 12"/>
          <p:cNvSpPr>
            <a:spLocks noChangeArrowheads="1"/>
          </p:cNvSpPr>
          <p:nvPr/>
        </p:nvSpPr>
        <p:spPr bwMode="auto">
          <a:xfrm>
            <a:off x="7696200" y="5372100"/>
            <a:ext cx="400050" cy="2857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pic>
        <p:nvPicPr>
          <p:cNvPr id="11272" name="Picture 15" descr="21-5"/>
          <p:cNvPicPr>
            <a:picLocks noChangeAspect="1" noChangeArrowheads="1"/>
          </p:cNvPicPr>
          <p:nvPr/>
        </p:nvPicPr>
        <p:blipFill>
          <a:blip r:embed="rId4">
            <a:extLst>
              <a:ext uri="{28A0092B-C50C-407E-A947-70E740481C1C}">
                <a14:useLocalDpi xmlns:a14="http://schemas.microsoft.com/office/drawing/2010/main" val="0"/>
              </a:ext>
            </a:extLst>
          </a:blip>
          <a:srcRect t="8585" r="81384" b="8997"/>
          <a:stretch>
            <a:fillRect/>
          </a:stretch>
        </p:blipFill>
        <p:spPr bwMode="auto">
          <a:xfrm>
            <a:off x="2090390" y="3316778"/>
            <a:ext cx="2902961" cy="774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389471"/>
      </p:ext>
    </p:extLst>
  </p:cSld>
  <p:clrMapOvr>
    <a:masterClrMapping/>
  </p:clrMapOvr>
</p:sld>
</file>

<file path=ppt/theme/theme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744</Words>
  <Application>Microsoft Office PowerPoint</Application>
  <PresentationFormat>Widescreen</PresentationFormat>
  <Paragraphs>86</Paragraphs>
  <Slides>13</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MS PGothic</vt:lpstr>
      <vt:lpstr>MS PGothic</vt:lpstr>
      <vt:lpstr>Arial</vt:lpstr>
      <vt:lpstr>Calibri</vt:lpstr>
      <vt:lpstr>Comic Sans MS</vt:lpstr>
      <vt:lpstr>4_Blank Presentation</vt:lpstr>
      <vt:lpstr>1_Blank Presentation</vt:lpstr>
      <vt:lpstr>Equation</vt:lpstr>
      <vt:lpstr>  Chapter 21, Electric Charge, and electric Field   </vt:lpstr>
      <vt:lpstr>Problem 16</vt:lpstr>
      <vt:lpstr>21-5 Coulomb’s Law</vt:lpstr>
      <vt:lpstr>21-6 Electric Field</vt:lpstr>
      <vt:lpstr>21-6 The Electric Field</vt:lpstr>
      <vt:lpstr>21-6 Electric Field: point charge</vt:lpstr>
      <vt:lpstr>21-6 The Electric Field</vt:lpstr>
      <vt:lpstr>21-6 The Electric Field</vt:lpstr>
      <vt:lpstr>21-6 The Electric Field</vt:lpstr>
      <vt:lpstr>Electric Field:   system of charges</vt:lpstr>
      <vt:lpstr>Problem 26</vt:lpstr>
      <vt:lpstr>Problem 27</vt:lpstr>
      <vt:lpstr>21-6 The Electric Field</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Electric Charge, and electric Field</dc:title>
  <dc:creator>Amir, Fatima Zohra</dc:creator>
  <cp:lastModifiedBy>Amir, Fatima Zohra</cp:lastModifiedBy>
  <cp:revision>16</cp:revision>
  <cp:lastPrinted>2024-01-20T18:16:03Z</cp:lastPrinted>
  <dcterms:created xsi:type="dcterms:W3CDTF">2022-01-31T17:19:31Z</dcterms:created>
  <dcterms:modified xsi:type="dcterms:W3CDTF">2024-01-22T17:36:02Z</dcterms:modified>
</cp:coreProperties>
</file>