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7"/>
  </p:notesMasterIdLst>
  <p:sldIdLst>
    <p:sldId id="278" r:id="rId5"/>
    <p:sldId id="288" r:id="rId6"/>
    <p:sldId id="310" r:id="rId7"/>
    <p:sldId id="338" r:id="rId8"/>
    <p:sldId id="309" r:id="rId9"/>
    <p:sldId id="313" r:id="rId10"/>
    <p:sldId id="339" r:id="rId11"/>
    <p:sldId id="340" r:id="rId12"/>
    <p:sldId id="311" r:id="rId13"/>
    <p:sldId id="302" r:id="rId14"/>
    <p:sldId id="306" r:id="rId15"/>
    <p:sldId id="304" r:id="rId16"/>
    <p:sldId id="307" r:id="rId17"/>
    <p:sldId id="303" r:id="rId18"/>
    <p:sldId id="341" r:id="rId19"/>
    <p:sldId id="257" r:id="rId20"/>
    <p:sldId id="275" r:id="rId21"/>
    <p:sldId id="276" r:id="rId22"/>
    <p:sldId id="277" r:id="rId23"/>
    <p:sldId id="279" r:id="rId24"/>
    <p:sldId id="280" r:id="rId25"/>
    <p:sldId id="281" r:id="rId26"/>
    <p:sldId id="282" r:id="rId27"/>
    <p:sldId id="284" r:id="rId28"/>
    <p:sldId id="285" r:id="rId29"/>
    <p:sldId id="286" r:id="rId30"/>
    <p:sldId id="287" r:id="rId31"/>
    <p:sldId id="258" r:id="rId32"/>
    <p:sldId id="259" r:id="rId33"/>
    <p:sldId id="260" r:id="rId34"/>
    <p:sldId id="261" r:id="rId35"/>
    <p:sldId id="262"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33A0DD9-3C0B-48A7-95B9-C3E5D1FB4C66}" type="datetimeFigureOut">
              <a:rPr lang="en-US" smtClean="0"/>
              <a:t>1/8/2024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081F557-8AB1-4225-BF30-1ED5A1858F52}" type="slidenum">
              <a:rPr lang="en-US" smtClean="0"/>
              <a:t>‹#›</a:t>
            </a:fld>
            <a:endParaRPr lang="en-US"/>
          </a:p>
        </p:txBody>
      </p:sp>
    </p:spTree>
    <p:extLst>
      <p:ext uri="{BB962C8B-B14F-4D97-AF65-F5344CB8AC3E}">
        <p14:creationId xmlns:p14="http://schemas.microsoft.com/office/powerpoint/2010/main" val="737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anose="02030602050306030303" pitchFamily="18" charset="0"/>
              </a:defRPr>
            </a:lvl1pPr>
            <a:lvl2pPr marL="773130" indent="-297233">
              <a:defRPr>
                <a:solidFill>
                  <a:schemeClr val="tx1"/>
                </a:solidFill>
                <a:latin typeface="Constantia" panose="02030602050306030303" pitchFamily="18" charset="0"/>
              </a:defRPr>
            </a:lvl2pPr>
            <a:lvl3pPr marL="1190556" indent="-237136">
              <a:defRPr>
                <a:solidFill>
                  <a:schemeClr val="tx1"/>
                </a:solidFill>
                <a:latin typeface="Constantia" panose="02030602050306030303" pitchFamily="18" charset="0"/>
              </a:defRPr>
            </a:lvl3pPr>
            <a:lvl4pPr marL="1666452" indent="-237136">
              <a:defRPr>
                <a:solidFill>
                  <a:schemeClr val="tx1"/>
                </a:solidFill>
                <a:latin typeface="Constantia" panose="02030602050306030303" pitchFamily="18" charset="0"/>
              </a:defRPr>
            </a:lvl4pPr>
            <a:lvl5pPr marL="2142350" indent="-237136">
              <a:defRPr>
                <a:solidFill>
                  <a:schemeClr val="tx1"/>
                </a:solidFill>
                <a:latin typeface="Constantia" panose="02030602050306030303" pitchFamily="18" charset="0"/>
              </a:defRPr>
            </a:lvl5pPr>
            <a:lvl6pPr marL="2610126" indent="-237136" eaLnBrk="0" fontAlgn="base" hangingPunct="0">
              <a:spcBef>
                <a:spcPct val="0"/>
              </a:spcBef>
              <a:spcAft>
                <a:spcPct val="0"/>
              </a:spcAft>
              <a:defRPr>
                <a:solidFill>
                  <a:schemeClr val="tx1"/>
                </a:solidFill>
                <a:latin typeface="Constantia" panose="02030602050306030303" pitchFamily="18" charset="0"/>
              </a:defRPr>
            </a:lvl6pPr>
            <a:lvl7pPr marL="3077902" indent="-237136" eaLnBrk="0" fontAlgn="base" hangingPunct="0">
              <a:spcBef>
                <a:spcPct val="0"/>
              </a:spcBef>
              <a:spcAft>
                <a:spcPct val="0"/>
              </a:spcAft>
              <a:defRPr>
                <a:solidFill>
                  <a:schemeClr val="tx1"/>
                </a:solidFill>
                <a:latin typeface="Constantia" panose="02030602050306030303" pitchFamily="18" charset="0"/>
              </a:defRPr>
            </a:lvl7pPr>
            <a:lvl8pPr marL="3545678" indent="-237136" eaLnBrk="0" fontAlgn="base" hangingPunct="0">
              <a:spcBef>
                <a:spcPct val="0"/>
              </a:spcBef>
              <a:spcAft>
                <a:spcPct val="0"/>
              </a:spcAft>
              <a:defRPr>
                <a:solidFill>
                  <a:schemeClr val="tx1"/>
                </a:solidFill>
                <a:latin typeface="Constantia" panose="02030602050306030303" pitchFamily="18" charset="0"/>
              </a:defRPr>
            </a:lvl8pPr>
            <a:lvl9pPr marL="4013454" indent="-237136" eaLnBrk="0" fontAlgn="base" hangingPunct="0">
              <a:spcBef>
                <a:spcPct val="0"/>
              </a:spcBef>
              <a:spcAft>
                <a:spcPct val="0"/>
              </a:spcAft>
              <a:defRPr>
                <a:solidFill>
                  <a:schemeClr val="tx1"/>
                </a:solidFill>
                <a:latin typeface="Constantia" panose="02030602050306030303" pitchFamily="18" charset="0"/>
              </a:defRPr>
            </a:lvl9pPr>
          </a:lstStyle>
          <a:p>
            <a:pPr defTabSz="935553" fontAlgn="base">
              <a:spcBef>
                <a:spcPct val="0"/>
              </a:spcBef>
              <a:spcAft>
                <a:spcPct val="0"/>
              </a:spcAft>
              <a:defRPr/>
            </a:pPr>
            <a:fld id="{D2687D29-CF63-4F72-99AF-EF9DF2299C9A}" type="slidenum">
              <a:rPr lang="en-US" altLang="en-US">
                <a:solidFill>
                  <a:srgbClr val="000000"/>
                </a:solidFill>
                <a:latin typeface="Calibri" panose="020F0502020204030204" pitchFamily="34" charset="0"/>
              </a:rPr>
              <a:pPr defTabSz="935553" fontAlgn="base">
                <a:spcBef>
                  <a:spcPct val="0"/>
                </a:spcBef>
                <a:spcAft>
                  <a:spcPct val="0"/>
                </a:spcAft>
                <a:defRPr/>
              </a:pPr>
              <a:t>1</a:t>
            </a:fld>
            <a:endParaRPr lang="en-US" altLang="en-US">
              <a:solidFill>
                <a:srgbClr val="000000"/>
              </a:solidFill>
              <a:latin typeface="Calibri" panose="020F050202020403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opener. Heating the air inside a “hot-air” balloon raises the air’s temperature, causing it to expand, and forces air out the opening at the bottom. The reduced amount of air inside means its density is lower than the outside air, so there is a net buoyant force upward on the balloon. In this Chapter we study temperature and its effects on matter: thermal expansion and the gas laws.</a:t>
            </a:r>
          </a:p>
          <a:p>
            <a:pPr eaLnBrk="1" hangingPunct="1">
              <a:spcBef>
                <a:spcPct val="0"/>
              </a:spcBef>
            </a:pPr>
            <a:endParaRPr lang="en-US" altLang="en-US"/>
          </a:p>
        </p:txBody>
      </p:sp>
    </p:spTree>
    <p:extLst>
      <p:ext uri="{BB962C8B-B14F-4D97-AF65-F5344CB8AC3E}">
        <p14:creationId xmlns:p14="http://schemas.microsoft.com/office/powerpoint/2010/main" val="175513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50928086-6005-4C28-94A7-EBF1D2B61678}"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20</a:t>
            </a:fld>
            <a:endParaRPr lang="en-US" altLang="en-US">
              <a:solidFill>
                <a:srgbClr val="000000"/>
              </a:solidFill>
              <a:latin typeface="Calibri" panose="020F0502020204030204" pitchFamily="34" charset="0"/>
              <a:ea typeface="MS PGothic" panose="020B0600070205080204" pitchFamily="34"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17-7. Celsius and Fahrenheit scales compared.</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285844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BDDED959-E440-45B8-85FF-15CE0451F736}"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21</a:t>
            </a:fld>
            <a:endParaRPr lang="en-US" altLang="en-US">
              <a:solidFill>
                <a:srgbClr val="000000"/>
              </a:solidFill>
              <a:latin typeface="Calibri" panose="020F0502020204030204" pitchFamily="34" charset="0"/>
              <a:ea typeface="MS PGothic" panose="020B0600070205080204" pitchFamily="34"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Conversion gives 37.0 </a:t>
            </a:r>
            <a:r>
              <a:rPr lang="en-US" altLang="en-US">
                <a:ea typeface="MS PGothic" panose="020B0600070205080204" pitchFamily="34" charset="-128"/>
                <a:cs typeface="Arial" panose="020B0604020202020204" pitchFamily="34" charset="0"/>
              </a:rPr>
              <a:t>°C.</a:t>
            </a:r>
          </a:p>
        </p:txBody>
      </p:sp>
    </p:spTree>
    <p:extLst>
      <p:ext uri="{BB962C8B-B14F-4D97-AF65-F5344CB8AC3E}">
        <p14:creationId xmlns:p14="http://schemas.microsoft.com/office/powerpoint/2010/main" val="67509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952">
              <a:defRPr>
                <a:solidFill>
                  <a:schemeClr val="tx1"/>
                </a:solidFill>
                <a:latin typeface="Constantia" panose="02030602050306030303" pitchFamily="18" charset="0"/>
              </a:defRPr>
            </a:lvl1pPr>
            <a:lvl2pPr marL="842082" indent="-323104" defTabSz="1037952">
              <a:defRPr>
                <a:solidFill>
                  <a:schemeClr val="tx1"/>
                </a:solidFill>
                <a:latin typeface="Constantia" panose="02030602050306030303" pitchFamily="18" charset="0"/>
              </a:defRPr>
            </a:lvl2pPr>
            <a:lvl3pPr marL="1299115" indent="-254466" defTabSz="1037952">
              <a:defRPr>
                <a:solidFill>
                  <a:schemeClr val="tx1"/>
                </a:solidFill>
                <a:latin typeface="Constantia" panose="02030602050306030303" pitchFamily="18" charset="0"/>
              </a:defRPr>
            </a:lvl3pPr>
            <a:lvl4pPr marL="1821438" indent="-254466" defTabSz="1037952">
              <a:defRPr>
                <a:solidFill>
                  <a:schemeClr val="tx1"/>
                </a:solidFill>
                <a:latin typeface="Constantia" panose="02030602050306030303" pitchFamily="18" charset="0"/>
              </a:defRPr>
            </a:lvl4pPr>
            <a:lvl5pPr marL="2343763" indent="-254466" defTabSz="1037952">
              <a:defRPr>
                <a:solidFill>
                  <a:schemeClr val="tx1"/>
                </a:solidFill>
                <a:latin typeface="Constantia" panose="02030602050306030303" pitchFamily="18" charset="0"/>
              </a:defRPr>
            </a:lvl5pPr>
            <a:lvl6pPr marL="2825908" indent="-254466" defTabSz="1037952" eaLnBrk="0" fontAlgn="base" hangingPunct="0">
              <a:spcBef>
                <a:spcPct val="0"/>
              </a:spcBef>
              <a:spcAft>
                <a:spcPct val="0"/>
              </a:spcAft>
              <a:defRPr>
                <a:solidFill>
                  <a:schemeClr val="tx1"/>
                </a:solidFill>
                <a:latin typeface="Constantia" panose="02030602050306030303" pitchFamily="18" charset="0"/>
              </a:defRPr>
            </a:lvl6pPr>
            <a:lvl7pPr marL="3308053" indent="-254466" defTabSz="1037952" eaLnBrk="0" fontAlgn="base" hangingPunct="0">
              <a:spcBef>
                <a:spcPct val="0"/>
              </a:spcBef>
              <a:spcAft>
                <a:spcPct val="0"/>
              </a:spcAft>
              <a:defRPr>
                <a:solidFill>
                  <a:schemeClr val="tx1"/>
                </a:solidFill>
                <a:latin typeface="Constantia" panose="02030602050306030303" pitchFamily="18" charset="0"/>
              </a:defRPr>
            </a:lvl7pPr>
            <a:lvl8pPr marL="3790199" indent="-254466" defTabSz="1037952" eaLnBrk="0" fontAlgn="base" hangingPunct="0">
              <a:spcBef>
                <a:spcPct val="0"/>
              </a:spcBef>
              <a:spcAft>
                <a:spcPct val="0"/>
              </a:spcAft>
              <a:defRPr>
                <a:solidFill>
                  <a:schemeClr val="tx1"/>
                </a:solidFill>
                <a:latin typeface="Constantia" panose="02030602050306030303" pitchFamily="18" charset="0"/>
              </a:defRPr>
            </a:lvl8pPr>
            <a:lvl9pPr marL="4272344" indent="-254466" defTabSz="1037952"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7763B0E2-4E3F-4A96-836A-C07BF7F75455}"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24</a:t>
            </a:fld>
            <a:endParaRPr lang="en-US" altLang="en-US">
              <a:solidFill>
                <a:srgbClr val="000000"/>
              </a:solidFill>
              <a:latin typeface="Calibri" panose="020F0502020204030204" pitchFamily="34" charset="0"/>
              <a:ea typeface="MS PGothic" panose="020B0600070205080204" pitchFamily="34" charset="-128"/>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17-9. A thin rod of length l</a:t>
            </a:r>
            <a:r>
              <a:rPr lang="en-US" altLang="en-US" baseline="-25000">
                <a:ea typeface="MS PGothic" panose="020B0600070205080204" pitchFamily="34" charset="-128"/>
              </a:rPr>
              <a:t>0</a:t>
            </a:r>
            <a:r>
              <a:rPr lang="en-US" altLang="en-US">
                <a:ea typeface="MS PGothic" panose="020B0600070205080204" pitchFamily="34" charset="-128"/>
              </a:rPr>
              <a:t> at temperature T</a:t>
            </a:r>
            <a:r>
              <a:rPr lang="en-US" altLang="en-US" baseline="-25000">
                <a:ea typeface="MS PGothic" panose="020B0600070205080204" pitchFamily="34" charset="-128"/>
              </a:rPr>
              <a:t>0</a:t>
            </a:r>
            <a:r>
              <a:rPr lang="en-US" altLang="en-US">
                <a:ea typeface="MS PGothic" panose="020B0600070205080204" pitchFamily="34" charset="-128"/>
              </a:rPr>
              <a:t> is heated to a new uniform temperature </a:t>
            </a:r>
            <a:r>
              <a:rPr lang="en-US" altLang="en-US" i="1">
                <a:ea typeface="MS PGothic" panose="020B0600070205080204" pitchFamily="34" charset="-128"/>
              </a:rPr>
              <a:t>T </a:t>
            </a:r>
            <a:r>
              <a:rPr lang="en-US" altLang="en-US">
                <a:ea typeface="MS PGothic" panose="020B0600070205080204" pitchFamily="34" charset="-128"/>
              </a:rPr>
              <a:t>and acquires length l, where l = l</a:t>
            </a:r>
            <a:r>
              <a:rPr lang="en-US" altLang="en-US" baseline="-25000">
                <a:ea typeface="MS PGothic" panose="020B0600070205080204" pitchFamily="34" charset="-128"/>
              </a:rPr>
              <a:t>0</a:t>
            </a:r>
            <a:r>
              <a:rPr lang="en-US" altLang="en-US">
                <a:ea typeface="MS PGothic" panose="020B0600070205080204" pitchFamily="34" charset="-128"/>
              </a:rPr>
              <a:t> + </a:t>
            </a:r>
            <a:r>
              <a:rPr lang="el-GR" altLang="en-US">
                <a:latin typeface="Lucida Grande" pitchFamily="-84" charset="0"/>
                <a:ea typeface="MS PGothic" panose="020B0600070205080204" pitchFamily="34" charset="-128"/>
                <a:cs typeface="Times New Roman" panose="02020603050405020304" pitchFamily="18" charset="0"/>
              </a:rPr>
              <a:t>Δ</a:t>
            </a:r>
            <a:r>
              <a:rPr lang="en-US" altLang="en-US">
                <a:ea typeface="MS PGothic" panose="020B0600070205080204" pitchFamily="34" charset="-128"/>
              </a:rPr>
              <a:t>l.</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00640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952">
              <a:defRPr>
                <a:solidFill>
                  <a:schemeClr val="tx1"/>
                </a:solidFill>
                <a:latin typeface="Constantia" panose="02030602050306030303" pitchFamily="18" charset="0"/>
              </a:defRPr>
            </a:lvl1pPr>
            <a:lvl2pPr marL="842082" indent="-323104" defTabSz="1037952">
              <a:defRPr>
                <a:solidFill>
                  <a:schemeClr val="tx1"/>
                </a:solidFill>
                <a:latin typeface="Constantia" panose="02030602050306030303" pitchFamily="18" charset="0"/>
              </a:defRPr>
            </a:lvl2pPr>
            <a:lvl3pPr marL="1299115" indent="-254466" defTabSz="1037952">
              <a:defRPr>
                <a:solidFill>
                  <a:schemeClr val="tx1"/>
                </a:solidFill>
                <a:latin typeface="Constantia" panose="02030602050306030303" pitchFamily="18" charset="0"/>
              </a:defRPr>
            </a:lvl3pPr>
            <a:lvl4pPr marL="1821438" indent="-254466" defTabSz="1037952">
              <a:defRPr>
                <a:solidFill>
                  <a:schemeClr val="tx1"/>
                </a:solidFill>
                <a:latin typeface="Constantia" panose="02030602050306030303" pitchFamily="18" charset="0"/>
              </a:defRPr>
            </a:lvl4pPr>
            <a:lvl5pPr marL="2343763" indent="-254466" defTabSz="1037952">
              <a:defRPr>
                <a:solidFill>
                  <a:schemeClr val="tx1"/>
                </a:solidFill>
                <a:latin typeface="Constantia" panose="02030602050306030303" pitchFamily="18" charset="0"/>
              </a:defRPr>
            </a:lvl5pPr>
            <a:lvl6pPr marL="2825908" indent="-254466" defTabSz="1037952" eaLnBrk="0" fontAlgn="base" hangingPunct="0">
              <a:spcBef>
                <a:spcPct val="0"/>
              </a:spcBef>
              <a:spcAft>
                <a:spcPct val="0"/>
              </a:spcAft>
              <a:defRPr>
                <a:solidFill>
                  <a:schemeClr val="tx1"/>
                </a:solidFill>
                <a:latin typeface="Constantia" panose="02030602050306030303" pitchFamily="18" charset="0"/>
              </a:defRPr>
            </a:lvl6pPr>
            <a:lvl7pPr marL="3308053" indent="-254466" defTabSz="1037952" eaLnBrk="0" fontAlgn="base" hangingPunct="0">
              <a:spcBef>
                <a:spcPct val="0"/>
              </a:spcBef>
              <a:spcAft>
                <a:spcPct val="0"/>
              </a:spcAft>
              <a:defRPr>
                <a:solidFill>
                  <a:schemeClr val="tx1"/>
                </a:solidFill>
                <a:latin typeface="Constantia" panose="02030602050306030303" pitchFamily="18" charset="0"/>
              </a:defRPr>
            </a:lvl7pPr>
            <a:lvl8pPr marL="3790199" indent="-254466" defTabSz="1037952" eaLnBrk="0" fontAlgn="base" hangingPunct="0">
              <a:spcBef>
                <a:spcPct val="0"/>
              </a:spcBef>
              <a:spcAft>
                <a:spcPct val="0"/>
              </a:spcAft>
              <a:defRPr>
                <a:solidFill>
                  <a:schemeClr val="tx1"/>
                </a:solidFill>
                <a:latin typeface="Constantia" panose="02030602050306030303" pitchFamily="18" charset="0"/>
              </a:defRPr>
            </a:lvl8pPr>
            <a:lvl9pPr marL="4272344" indent="-254466" defTabSz="1037952"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733B6DDF-479D-4A03-9EF8-CE5781C058CF}"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26</a:t>
            </a:fld>
            <a:endParaRPr lang="en-US" altLang="en-US">
              <a:solidFill>
                <a:srgbClr val="000000"/>
              </a:solidFill>
              <a:latin typeface="Calibri" panose="020F0502020204030204" pitchFamily="34" charset="0"/>
              <a:ea typeface="MS PGothic" panose="020B0600070205080204" pitchFamily="34"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Substitution gives 4.8 cm expansion and 12 cm contraction.</a:t>
            </a:r>
          </a:p>
        </p:txBody>
      </p:sp>
    </p:spTree>
    <p:extLst>
      <p:ext uri="{BB962C8B-B14F-4D97-AF65-F5344CB8AC3E}">
        <p14:creationId xmlns:p14="http://schemas.microsoft.com/office/powerpoint/2010/main" val="208387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8036">
              <a:defRPr>
                <a:solidFill>
                  <a:schemeClr val="tx1"/>
                </a:solidFill>
                <a:latin typeface="Constantia" panose="02030602050306030303" pitchFamily="18" charset="0"/>
              </a:defRPr>
            </a:lvl1pPr>
            <a:lvl2pPr marL="843298" indent="-323433" defTabSz="1038036">
              <a:defRPr>
                <a:solidFill>
                  <a:schemeClr val="tx1"/>
                </a:solidFill>
                <a:latin typeface="Constantia" panose="02030602050306030303" pitchFamily="18" charset="0"/>
              </a:defRPr>
            </a:lvl2pPr>
            <a:lvl3pPr marL="1298816" indent="-255699" defTabSz="1038036">
              <a:defRPr>
                <a:solidFill>
                  <a:schemeClr val="tx1"/>
                </a:solidFill>
                <a:latin typeface="Constantia" panose="02030602050306030303" pitchFamily="18" charset="0"/>
              </a:defRPr>
            </a:lvl3pPr>
            <a:lvl4pPr marL="1823758" indent="-255699" defTabSz="1038036">
              <a:defRPr>
                <a:solidFill>
                  <a:schemeClr val="tx1"/>
                </a:solidFill>
                <a:latin typeface="Constantia" panose="02030602050306030303" pitchFamily="18" charset="0"/>
              </a:defRPr>
            </a:lvl4pPr>
            <a:lvl5pPr marL="2345315" indent="-255699" defTabSz="1038036">
              <a:defRPr>
                <a:solidFill>
                  <a:schemeClr val="tx1"/>
                </a:solidFill>
                <a:latin typeface="Constantia" panose="02030602050306030303" pitchFamily="18" charset="0"/>
              </a:defRPr>
            </a:lvl5pPr>
            <a:lvl6pPr marL="2833006" indent="-255699" defTabSz="1038036" eaLnBrk="0" fontAlgn="base" hangingPunct="0">
              <a:spcBef>
                <a:spcPct val="0"/>
              </a:spcBef>
              <a:spcAft>
                <a:spcPct val="0"/>
              </a:spcAft>
              <a:defRPr>
                <a:solidFill>
                  <a:schemeClr val="tx1"/>
                </a:solidFill>
                <a:latin typeface="Constantia" panose="02030602050306030303" pitchFamily="18" charset="0"/>
              </a:defRPr>
            </a:lvl6pPr>
            <a:lvl7pPr marL="3320697" indent="-255699" defTabSz="1038036" eaLnBrk="0" fontAlgn="base" hangingPunct="0">
              <a:spcBef>
                <a:spcPct val="0"/>
              </a:spcBef>
              <a:spcAft>
                <a:spcPct val="0"/>
              </a:spcAft>
              <a:defRPr>
                <a:solidFill>
                  <a:schemeClr val="tx1"/>
                </a:solidFill>
                <a:latin typeface="Constantia" panose="02030602050306030303" pitchFamily="18" charset="0"/>
              </a:defRPr>
            </a:lvl7pPr>
            <a:lvl8pPr marL="3808386" indent="-255699" defTabSz="1038036" eaLnBrk="0" fontAlgn="base" hangingPunct="0">
              <a:spcBef>
                <a:spcPct val="0"/>
              </a:spcBef>
              <a:spcAft>
                <a:spcPct val="0"/>
              </a:spcAft>
              <a:defRPr>
                <a:solidFill>
                  <a:schemeClr val="tx1"/>
                </a:solidFill>
                <a:latin typeface="Constantia" panose="02030602050306030303" pitchFamily="18" charset="0"/>
              </a:defRPr>
            </a:lvl8pPr>
            <a:lvl9pPr marL="4296076" indent="-255699" defTabSz="1038036"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A26FC82D-F7DC-40C3-BED2-1D91731300B9}"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28</a:t>
            </a:fld>
            <a:endParaRPr lang="en-US" altLang="en-US">
              <a:solidFill>
                <a:srgbClr val="000000"/>
              </a:solidFill>
              <a:latin typeface="Calibri" panose="020F0502020204030204" pitchFamily="34" charset="0"/>
              <a:ea typeface="MS PGothic" panose="020B0600070205080204" pitchFamily="34"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The temperature needs to be raised by 430</a:t>
            </a:r>
            <a:r>
              <a:rPr lang="en-US" altLang="en-US">
                <a:ea typeface="MS PGothic" panose="020B0600070205080204" pitchFamily="34" charset="-128"/>
                <a:cs typeface="Arial" panose="020B0604020202020204" pitchFamily="34" charset="0"/>
              </a:rPr>
              <a:t>°C, to 450°C.</a:t>
            </a:r>
          </a:p>
        </p:txBody>
      </p:sp>
    </p:spTree>
    <p:extLst>
      <p:ext uri="{BB962C8B-B14F-4D97-AF65-F5344CB8AC3E}">
        <p14:creationId xmlns:p14="http://schemas.microsoft.com/office/powerpoint/2010/main" val="300905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8036">
              <a:defRPr>
                <a:solidFill>
                  <a:schemeClr val="tx1"/>
                </a:solidFill>
                <a:latin typeface="Constantia" panose="02030602050306030303" pitchFamily="18" charset="0"/>
              </a:defRPr>
            </a:lvl1pPr>
            <a:lvl2pPr marL="843298" indent="-323433" defTabSz="1038036">
              <a:defRPr>
                <a:solidFill>
                  <a:schemeClr val="tx1"/>
                </a:solidFill>
                <a:latin typeface="Constantia" panose="02030602050306030303" pitchFamily="18" charset="0"/>
              </a:defRPr>
            </a:lvl2pPr>
            <a:lvl3pPr marL="1298816" indent="-255699" defTabSz="1038036">
              <a:defRPr>
                <a:solidFill>
                  <a:schemeClr val="tx1"/>
                </a:solidFill>
                <a:latin typeface="Constantia" panose="02030602050306030303" pitchFamily="18" charset="0"/>
              </a:defRPr>
            </a:lvl3pPr>
            <a:lvl4pPr marL="1823758" indent="-255699" defTabSz="1038036">
              <a:defRPr>
                <a:solidFill>
                  <a:schemeClr val="tx1"/>
                </a:solidFill>
                <a:latin typeface="Constantia" panose="02030602050306030303" pitchFamily="18" charset="0"/>
              </a:defRPr>
            </a:lvl4pPr>
            <a:lvl5pPr marL="2345315" indent="-255699" defTabSz="1038036">
              <a:defRPr>
                <a:solidFill>
                  <a:schemeClr val="tx1"/>
                </a:solidFill>
                <a:latin typeface="Constantia" panose="02030602050306030303" pitchFamily="18" charset="0"/>
              </a:defRPr>
            </a:lvl5pPr>
            <a:lvl6pPr marL="2833006" indent="-255699" defTabSz="1038036" eaLnBrk="0" fontAlgn="base" hangingPunct="0">
              <a:spcBef>
                <a:spcPct val="0"/>
              </a:spcBef>
              <a:spcAft>
                <a:spcPct val="0"/>
              </a:spcAft>
              <a:defRPr>
                <a:solidFill>
                  <a:schemeClr val="tx1"/>
                </a:solidFill>
                <a:latin typeface="Constantia" panose="02030602050306030303" pitchFamily="18" charset="0"/>
              </a:defRPr>
            </a:lvl6pPr>
            <a:lvl7pPr marL="3320697" indent="-255699" defTabSz="1038036" eaLnBrk="0" fontAlgn="base" hangingPunct="0">
              <a:spcBef>
                <a:spcPct val="0"/>
              </a:spcBef>
              <a:spcAft>
                <a:spcPct val="0"/>
              </a:spcAft>
              <a:defRPr>
                <a:solidFill>
                  <a:schemeClr val="tx1"/>
                </a:solidFill>
                <a:latin typeface="Constantia" panose="02030602050306030303" pitchFamily="18" charset="0"/>
              </a:defRPr>
            </a:lvl7pPr>
            <a:lvl8pPr marL="3808386" indent="-255699" defTabSz="1038036" eaLnBrk="0" fontAlgn="base" hangingPunct="0">
              <a:spcBef>
                <a:spcPct val="0"/>
              </a:spcBef>
              <a:spcAft>
                <a:spcPct val="0"/>
              </a:spcAft>
              <a:defRPr>
                <a:solidFill>
                  <a:schemeClr val="tx1"/>
                </a:solidFill>
                <a:latin typeface="Constantia" panose="02030602050306030303" pitchFamily="18" charset="0"/>
              </a:defRPr>
            </a:lvl8pPr>
            <a:lvl9pPr marL="4296076" indent="-255699" defTabSz="1038036"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D95274C8-5BE6-448C-8B6B-55B3866DA38B}"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29</a:t>
            </a:fld>
            <a:endParaRPr lang="en-US" altLang="en-US">
              <a:solidFill>
                <a:srgbClr val="000000"/>
              </a:solidFill>
              <a:latin typeface="Calibri" panose="020F0502020204030204" pitchFamily="34" charset="0"/>
              <a:ea typeface="MS PGothic" panose="020B0600070205080204" pitchFamily="34"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The lid will heat before the glass, and expand sooner. Also, metals generally expand more than glass for the same temperature difference.</a:t>
            </a:r>
          </a:p>
        </p:txBody>
      </p:sp>
    </p:spTree>
    <p:extLst>
      <p:ext uri="{BB962C8B-B14F-4D97-AF65-F5344CB8AC3E}">
        <p14:creationId xmlns:p14="http://schemas.microsoft.com/office/powerpoint/2010/main" val="33152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8036">
              <a:defRPr>
                <a:solidFill>
                  <a:schemeClr val="tx1"/>
                </a:solidFill>
                <a:latin typeface="Constantia" panose="02030602050306030303" pitchFamily="18" charset="0"/>
              </a:defRPr>
            </a:lvl1pPr>
            <a:lvl2pPr marL="843298" indent="-323433" defTabSz="1038036">
              <a:defRPr>
                <a:solidFill>
                  <a:schemeClr val="tx1"/>
                </a:solidFill>
                <a:latin typeface="Constantia" panose="02030602050306030303" pitchFamily="18" charset="0"/>
              </a:defRPr>
            </a:lvl2pPr>
            <a:lvl3pPr marL="1298816" indent="-255699" defTabSz="1038036">
              <a:defRPr>
                <a:solidFill>
                  <a:schemeClr val="tx1"/>
                </a:solidFill>
                <a:latin typeface="Constantia" panose="02030602050306030303" pitchFamily="18" charset="0"/>
              </a:defRPr>
            </a:lvl3pPr>
            <a:lvl4pPr marL="1823758" indent="-255699" defTabSz="1038036">
              <a:defRPr>
                <a:solidFill>
                  <a:schemeClr val="tx1"/>
                </a:solidFill>
                <a:latin typeface="Constantia" panose="02030602050306030303" pitchFamily="18" charset="0"/>
              </a:defRPr>
            </a:lvl4pPr>
            <a:lvl5pPr marL="2345315" indent="-255699" defTabSz="1038036">
              <a:defRPr>
                <a:solidFill>
                  <a:schemeClr val="tx1"/>
                </a:solidFill>
                <a:latin typeface="Constantia" panose="02030602050306030303" pitchFamily="18" charset="0"/>
              </a:defRPr>
            </a:lvl5pPr>
            <a:lvl6pPr marL="2833006" indent="-255699" defTabSz="1038036" eaLnBrk="0" fontAlgn="base" hangingPunct="0">
              <a:spcBef>
                <a:spcPct val="0"/>
              </a:spcBef>
              <a:spcAft>
                <a:spcPct val="0"/>
              </a:spcAft>
              <a:defRPr>
                <a:solidFill>
                  <a:schemeClr val="tx1"/>
                </a:solidFill>
                <a:latin typeface="Constantia" panose="02030602050306030303" pitchFamily="18" charset="0"/>
              </a:defRPr>
            </a:lvl6pPr>
            <a:lvl7pPr marL="3320697" indent="-255699" defTabSz="1038036" eaLnBrk="0" fontAlgn="base" hangingPunct="0">
              <a:spcBef>
                <a:spcPct val="0"/>
              </a:spcBef>
              <a:spcAft>
                <a:spcPct val="0"/>
              </a:spcAft>
              <a:defRPr>
                <a:solidFill>
                  <a:schemeClr val="tx1"/>
                </a:solidFill>
                <a:latin typeface="Constantia" panose="02030602050306030303" pitchFamily="18" charset="0"/>
              </a:defRPr>
            </a:lvl7pPr>
            <a:lvl8pPr marL="3808386" indent="-255699" defTabSz="1038036" eaLnBrk="0" fontAlgn="base" hangingPunct="0">
              <a:spcBef>
                <a:spcPct val="0"/>
              </a:spcBef>
              <a:spcAft>
                <a:spcPct val="0"/>
              </a:spcAft>
              <a:defRPr>
                <a:solidFill>
                  <a:schemeClr val="tx1"/>
                </a:solidFill>
                <a:latin typeface="Constantia" panose="02030602050306030303" pitchFamily="18" charset="0"/>
              </a:defRPr>
            </a:lvl8pPr>
            <a:lvl9pPr marL="4296076" indent="-255699" defTabSz="1038036"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61DC1281-6388-408B-8AC5-63B7D32A5B77}"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31</a:t>
            </a:fld>
            <a:endParaRPr lang="en-US" altLang="en-US">
              <a:solidFill>
                <a:srgbClr val="000000"/>
              </a:solidFill>
              <a:latin typeface="Calibri" panose="020F0502020204030204" pitchFamily="34" charset="0"/>
              <a:ea typeface="MS PGothic" panose="020B0600070205080204" pitchFamily="34" charset="-128"/>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Both the tank and the gasoline expand; the amount that spills is the difference. However, the gasoline expands by about 1.3 L, whereas the tank expands by about 0.05 L – the expansion of the tank makes little difference.</a:t>
            </a:r>
          </a:p>
        </p:txBody>
      </p:sp>
    </p:spTree>
    <p:extLst>
      <p:ext uri="{BB962C8B-B14F-4D97-AF65-F5344CB8AC3E}">
        <p14:creationId xmlns:p14="http://schemas.microsoft.com/office/powerpoint/2010/main" val="325088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6234">
              <a:defRPr>
                <a:solidFill>
                  <a:schemeClr val="tx1"/>
                </a:solidFill>
                <a:latin typeface="Constantia" panose="02030602050306030303" pitchFamily="18" charset="0"/>
              </a:defRPr>
            </a:lvl1pPr>
            <a:lvl2pPr marL="833711" indent="-319756" defTabSz="1026234">
              <a:defRPr>
                <a:solidFill>
                  <a:schemeClr val="tx1"/>
                </a:solidFill>
                <a:latin typeface="Constantia" panose="02030602050306030303" pitchFamily="18" charset="0"/>
              </a:defRPr>
            </a:lvl2pPr>
            <a:lvl3pPr marL="1284049" indent="-252792" defTabSz="1026234">
              <a:defRPr>
                <a:solidFill>
                  <a:schemeClr val="tx1"/>
                </a:solidFill>
                <a:latin typeface="Constantia" panose="02030602050306030303" pitchFamily="18" charset="0"/>
              </a:defRPr>
            </a:lvl3pPr>
            <a:lvl4pPr marL="1803024" indent="-252792" defTabSz="1026234">
              <a:defRPr>
                <a:solidFill>
                  <a:schemeClr val="tx1"/>
                </a:solidFill>
                <a:latin typeface="Constantia" panose="02030602050306030303" pitchFamily="18" charset="0"/>
              </a:defRPr>
            </a:lvl4pPr>
            <a:lvl5pPr marL="2318651" indent="-252792" defTabSz="1026234">
              <a:defRPr>
                <a:solidFill>
                  <a:schemeClr val="tx1"/>
                </a:solidFill>
                <a:latin typeface="Constantia" panose="02030602050306030303" pitchFamily="18" charset="0"/>
              </a:defRPr>
            </a:lvl5pPr>
            <a:lvl6pPr marL="2800797" indent="-252792" defTabSz="1026234" eaLnBrk="0" fontAlgn="base" hangingPunct="0">
              <a:spcBef>
                <a:spcPct val="0"/>
              </a:spcBef>
              <a:spcAft>
                <a:spcPct val="0"/>
              </a:spcAft>
              <a:defRPr>
                <a:solidFill>
                  <a:schemeClr val="tx1"/>
                </a:solidFill>
                <a:latin typeface="Constantia" panose="02030602050306030303" pitchFamily="18" charset="0"/>
              </a:defRPr>
            </a:lvl6pPr>
            <a:lvl7pPr marL="3282943" indent="-252792" defTabSz="1026234" eaLnBrk="0" fontAlgn="base" hangingPunct="0">
              <a:spcBef>
                <a:spcPct val="0"/>
              </a:spcBef>
              <a:spcAft>
                <a:spcPct val="0"/>
              </a:spcAft>
              <a:defRPr>
                <a:solidFill>
                  <a:schemeClr val="tx1"/>
                </a:solidFill>
                <a:latin typeface="Constantia" panose="02030602050306030303" pitchFamily="18" charset="0"/>
              </a:defRPr>
            </a:lvl7pPr>
            <a:lvl8pPr marL="3765088" indent="-252792" defTabSz="1026234" eaLnBrk="0" fontAlgn="base" hangingPunct="0">
              <a:spcBef>
                <a:spcPct val="0"/>
              </a:spcBef>
              <a:spcAft>
                <a:spcPct val="0"/>
              </a:spcAft>
              <a:defRPr>
                <a:solidFill>
                  <a:schemeClr val="tx1"/>
                </a:solidFill>
                <a:latin typeface="Constantia" panose="02030602050306030303" pitchFamily="18" charset="0"/>
              </a:defRPr>
            </a:lvl8pPr>
            <a:lvl9pPr marL="4247233" indent="-252792" defTabSz="1026234"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5CB60B8D-96E9-4664-B4AA-CDA8928D4BFE}"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32</a:t>
            </a:fld>
            <a:endParaRPr lang="en-US" altLang="en-US">
              <a:solidFill>
                <a:srgbClr val="000000"/>
              </a:solidFill>
              <a:latin typeface="Calibri" panose="020F0502020204030204" pitchFamily="34" charset="0"/>
              <a:ea typeface="MS PGothic" panose="020B0600070205080204" pitchFamily="34"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17-12: Behavior of water as a function of temperature near 4°C. (a) Volume of 1.00000 g of water, as a function of temperature. (b) Density vs. temperature. [Note the break in each axis.]</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21082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92FEDD-C082-4BDB-9187-78A21F79563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FAEE026-C004-450F-9C24-18D59945A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913DB65-3250-4758-ACEE-628CC5E65797}"/>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D9F2C06-263B-4BB7-8B14-873AEF78C3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0CEC1B15-7EDE-4264-8068-98AC544690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5071" indent="-285825">
              <a:defRPr sz="2400">
                <a:solidFill>
                  <a:schemeClr val="tx1"/>
                </a:solidFill>
                <a:latin typeface="Arial" panose="020B0604020202020204" pitchFamily="34" charset="0"/>
                <a:ea typeface="MS PGothic" panose="020B0600070205080204" pitchFamily="34" charset="-128"/>
              </a:defRPr>
            </a:lvl2pPr>
            <a:lvl3pPr marL="1146510" indent="-228017">
              <a:defRPr sz="2400">
                <a:solidFill>
                  <a:schemeClr val="tx1"/>
                </a:solidFill>
                <a:latin typeface="Arial" panose="020B0604020202020204" pitchFamily="34" charset="0"/>
                <a:ea typeface="MS PGothic" panose="020B0600070205080204" pitchFamily="34" charset="-128"/>
              </a:defRPr>
            </a:lvl3pPr>
            <a:lvl4pPr marL="1605756" indent="-228017">
              <a:defRPr sz="2400">
                <a:solidFill>
                  <a:schemeClr val="tx1"/>
                </a:solidFill>
                <a:latin typeface="Arial" panose="020B0604020202020204" pitchFamily="34" charset="0"/>
                <a:ea typeface="MS PGothic" panose="020B0600070205080204" pitchFamily="34" charset="-128"/>
              </a:defRPr>
            </a:lvl4pPr>
            <a:lvl5pPr marL="2065003" indent="-228017">
              <a:defRPr sz="2400">
                <a:solidFill>
                  <a:schemeClr val="tx1"/>
                </a:solidFill>
                <a:latin typeface="Arial" panose="020B0604020202020204" pitchFamily="34" charset="0"/>
                <a:ea typeface="MS PGothic" panose="020B0600070205080204" pitchFamily="34" charset="-128"/>
              </a:defRPr>
            </a:lvl5pPr>
            <a:lvl6pPr marL="2527460"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89918"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52376"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14834"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A34CC4-826A-41CF-AC02-88B692AA6CA0}" type="slidenum">
              <a:rPr lang="en-US" altLang="en-US" sz="120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8A7BEFC-4EDD-478C-A2D4-F465BF02DC9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B172218-4553-4A6F-A5B3-3C1E591EFD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AE140A5-8018-4558-BC4A-3B27837EC8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5071" indent="-285825">
              <a:defRPr sz="2400">
                <a:solidFill>
                  <a:schemeClr val="tx1"/>
                </a:solidFill>
                <a:latin typeface="Arial" panose="020B0604020202020204" pitchFamily="34" charset="0"/>
                <a:ea typeface="MS PGothic" panose="020B0600070205080204" pitchFamily="34" charset="-128"/>
              </a:defRPr>
            </a:lvl2pPr>
            <a:lvl3pPr marL="1146510" indent="-228017">
              <a:defRPr sz="2400">
                <a:solidFill>
                  <a:schemeClr val="tx1"/>
                </a:solidFill>
                <a:latin typeface="Arial" panose="020B0604020202020204" pitchFamily="34" charset="0"/>
                <a:ea typeface="MS PGothic" panose="020B0600070205080204" pitchFamily="34" charset="-128"/>
              </a:defRPr>
            </a:lvl3pPr>
            <a:lvl4pPr marL="1605756" indent="-228017">
              <a:defRPr sz="2400">
                <a:solidFill>
                  <a:schemeClr val="tx1"/>
                </a:solidFill>
                <a:latin typeface="Arial" panose="020B0604020202020204" pitchFamily="34" charset="0"/>
                <a:ea typeface="MS PGothic" panose="020B0600070205080204" pitchFamily="34" charset="-128"/>
              </a:defRPr>
            </a:lvl4pPr>
            <a:lvl5pPr marL="2065003" indent="-228017">
              <a:defRPr sz="2400">
                <a:solidFill>
                  <a:schemeClr val="tx1"/>
                </a:solidFill>
                <a:latin typeface="Arial" panose="020B0604020202020204" pitchFamily="34" charset="0"/>
                <a:ea typeface="MS PGothic" panose="020B0600070205080204" pitchFamily="34" charset="-128"/>
              </a:defRPr>
            </a:lvl5pPr>
            <a:lvl6pPr marL="2527460"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89918"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52376"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14834"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C7C85A8-8D34-46FE-990D-3FE455DEC2B6}" type="slidenum">
              <a:rPr lang="en-US" altLang="en-US" sz="1200"/>
              <a:pPr/>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49EC201-74D8-45C0-99FD-F9D07246250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040A931-83ED-4530-9486-451A4778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524A995C-2EAD-4B06-AE22-7D6ACE289A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5071" indent="-285825">
              <a:defRPr sz="2400">
                <a:solidFill>
                  <a:schemeClr val="tx1"/>
                </a:solidFill>
                <a:latin typeface="Arial" panose="020B0604020202020204" pitchFamily="34" charset="0"/>
                <a:ea typeface="MS PGothic" panose="020B0600070205080204" pitchFamily="34" charset="-128"/>
              </a:defRPr>
            </a:lvl2pPr>
            <a:lvl3pPr marL="1146510" indent="-228017">
              <a:defRPr sz="2400">
                <a:solidFill>
                  <a:schemeClr val="tx1"/>
                </a:solidFill>
                <a:latin typeface="Arial" panose="020B0604020202020204" pitchFamily="34" charset="0"/>
                <a:ea typeface="MS PGothic" panose="020B0600070205080204" pitchFamily="34" charset="-128"/>
              </a:defRPr>
            </a:lvl3pPr>
            <a:lvl4pPr marL="1605756" indent="-228017">
              <a:defRPr sz="2400">
                <a:solidFill>
                  <a:schemeClr val="tx1"/>
                </a:solidFill>
                <a:latin typeface="Arial" panose="020B0604020202020204" pitchFamily="34" charset="0"/>
                <a:ea typeface="MS PGothic" panose="020B0600070205080204" pitchFamily="34" charset="-128"/>
              </a:defRPr>
            </a:lvl4pPr>
            <a:lvl5pPr marL="2065003" indent="-228017">
              <a:defRPr sz="2400">
                <a:solidFill>
                  <a:schemeClr val="tx1"/>
                </a:solidFill>
                <a:latin typeface="Arial" panose="020B0604020202020204" pitchFamily="34" charset="0"/>
                <a:ea typeface="MS PGothic" panose="020B0600070205080204" pitchFamily="34" charset="-128"/>
              </a:defRPr>
            </a:lvl5pPr>
            <a:lvl6pPr marL="2527460"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89918"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52376"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14834" indent="-22801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0AF865-E5B8-434B-A8C1-BC7321E648E2}" type="slidenum">
              <a:rPr lang="en-US" altLang="en-US" sz="1200"/>
              <a:pPr/>
              <a:t>14</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B2B47D91-39B8-4F7F-8FDB-41F228BDE0B9}"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16</a:t>
            </a:fld>
            <a:endParaRPr lang="en-US" altLang="en-US">
              <a:solidFill>
                <a:srgbClr val="000000"/>
              </a:solidFill>
              <a:latin typeface="Calibri" panose="020F050202020403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17-1. Path of a tiny particle (pollen grain, for example) suspended in water. The straight lines connect observed positions of the particle at equal time intervals.</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419766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3DF31119-0062-4617-BA3A-563D182B8977}"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17</a:t>
            </a:fld>
            <a:endParaRPr lang="en-US" altLang="en-US">
              <a:solidFill>
                <a:srgbClr val="000000"/>
              </a:solidFill>
              <a:latin typeface="Calibri" panose="020F0502020204030204" pitchFamily="34" charset="0"/>
              <a:ea typeface="MS PGothic" panose="020B0600070205080204" pitchFamily="34"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17-2. Atomic arrangements in (a) a crystalline solid, (b) a liquid, and (c) a gas.</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23281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E60DA2AB-FC2C-42DE-AAA7-D953433879DB}"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18</a:t>
            </a:fld>
            <a:endParaRPr lang="en-US" altLang="en-US">
              <a:solidFill>
                <a:srgbClr val="000000"/>
              </a:solidFill>
              <a:latin typeface="Calibri" panose="020F0502020204030204" pitchFamily="34" charset="0"/>
              <a:ea typeface="MS PGothic" panose="020B0600070205080204" pitchFamily="34" charset="-128"/>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17-3. Expansion joint on a bridge.</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59334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599">
              <a:defRPr>
                <a:solidFill>
                  <a:schemeClr val="tx1"/>
                </a:solidFill>
                <a:latin typeface="Constantia" panose="02030602050306030303" pitchFamily="18" charset="0"/>
              </a:defRPr>
            </a:lvl1pPr>
            <a:lvl2pPr marL="826380" indent="-317080" defTabSz="1018599">
              <a:defRPr>
                <a:solidFill>
                  <a:schemeClr val="tx1"/>
                </a:solidFill>
                <a:latin typeface="Constantia" panose="02030602050306030303" pitchFamily="18" charset="0"/>
              </a:defRPr>
            </a:lvl2pPr>
            <a:lvl3pPr marL="1274892" indent="-249721" defTabSz="1018599">
              <a:defRPr>
                <a:solidFill>
                  <a:schemeClr val="tx1"/>
                </a:solidFill>
                <a:latin typeface="Constantia" panose="02030602050306030303" pitchFamily="18" charset="0"/>
              </a:defRPr>
            </a:lvl3pPr>
            <a:lvl4pPr marL="1787476" indent="-249721" defTabSz="1018599">
              <a:defRPr>
                <a:solidFill>
                  <a:schemeClr val="tx1"/>
                </a:solidFill>
                <a:latin typeface="Constantia" panose="02030602050306030303" pitchFamily="18" charset="0"/>
              </a:defRPr>
            </a:lvl4pPr>
            <a:lvl5pPr marL="2300062" indent="-249721" defTabSz="1018599">
              <a:defRPr>
                <a:solidFill>
                  <a:schemeClr val="tx1"/>
                </a:solidFill>
                <a:latin typeface="Constantia" panose="02030602050306030303" pitchFamily="18" charset="0"/>
              </a:defRPr>
            </a:lvl5pPr>
            <a:lvl6pPr marL="2773217" indent="-249721" defTabSz="1018599" eaLnBrk="0" fontAlgn="base" hangingPunct="0">
              <a:spcBef>
                <a:spcPct val="0"/>
              </a:spcBef>
              <a:spcAft>
                <a:spcPct val="0"/>
              </a:spcAft>
              <a:defRPr>
                <a:solidFill>
                  <a:schemeClr val="tx1"/>
                </a:solidFill>
                <a:latin typeface="Constantia" panose="02030602050306030303" pitchFamily="18" charset="0"/>
              </a:defRPr>
            </a:lvl6pPr>
            <a:lvl7pPr marL="3246372" indent="-249721" defTabSz="1018599" eaLnBrk="0" fontAlgn="base" hangingPunct="0">
              <a:spcBef>
                <a:spcPct val="0"/>
              </a:spcBef>
              <a:spcAft>
                <a:spcPct val="0"/>
              </a:spcAft>
              <a:defRPr>
                <a:solidFill>
                  <a:schemeClr val="tx1"/>
                </a:solidFill>
                <a:latin typeface="Constantia" panose="02030602050306030303" pitchFamily="18" charset="0"/>
              </a:defRPr>
            </a:lvl7pPr>
            <a:lvl8pPr marL="3719527" indent="-249721" defTabSz="1018599" eaLnBrk="0" fontAlgn="base" hangingPunct="0">
              <a:spcBef>
                <a:spcPct val="0"/>
              </a:spcBef>
              <a:spcAft>
                <a:spcPct val="0"/>
              </a:spcAft>
              <a:defRPr>
                <a:solidFill>
                  <a:schemeClr val="tx1"/>
                </a:solidFill>
                <a:latin typeface="Constantia" panose="02030602050306030303" pitchFamily="18" charset="0"/>
              </a:defRPr>
            </a:lvl8pPr>
            <a:lvl9pPr marL="4192684" indent="-249721" defTabSz="10185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DD215CB9-0BF8-4B13-B24D-C00BF373BD87}"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19</a:t>
            </a:fld>
            <a:endParaRPr lang="en-US" altLang="en-US">
              <a:solidFill>
                <a:srgbClr val="000000"/>
              </a:solidFill>
              <a:latin typeface="Calibri" panose="020F0502020204030204" pitchFamily="34" charset="0"/>
              <a:ea typeface="MS PGothic" panose="020B0600070205080204"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17-4. Thermometers built by the Accademia del Cimento (1657–1667) in Florence, Italy, are among the earliest known. These sensitive and exquisite instruments contained alcohol, sometimes colored, like many thermometers today.</a:t>
            </a:r>
          </a:p>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638717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81447A-914E-472C-BC53-7387218DC1C9}" type="datetimeFigureOut">
              <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CC5C41-A9C5-4181-A5BD-0AF6036A6397}" type="slidenum">
              <a:rPr kumimoji="0" lang="en-US" alt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9914033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9CE725-14E0-48BC-807F-ADCF1A426234}"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C200C-A2C4-4414-B26C-78909956C924}"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47948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A8C866-7031-4396-B1FA-99684C8AAE96}"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244CC1-D97F-4EAC-9286-89E8FF5EAED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07445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60D6DF8-B96F-4E29-A48D-EF892E6075A5}"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EBD5A6-A5C0-41AE-A533-EDB75359B141}"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6104341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2BA7AEE0-4AFF-4061-986A-D97A9654250F}"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9114E98-7541-473E-938A-5822429963C9}"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5911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A286A96-9FEF-40CF-B816-518F8475B569}"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AFDFD3B-DD2B-4CAA-89D4-92896B54506B}"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9378991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E8351008-6969-44C1-942D-3458CCED31D6}"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54C0B06-D2A8-49D0-B7F5-87149D7A5A91}"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9503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2514600"/>
            <a:ext cx="5389033"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15796CD9-6E44-4D9D-84AE-DC247CA56567}"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8"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BFDFCDA-B65B-42C8-A693-1B3F5F9C3030}"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8243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57207EA-0E0E-436F-A9BC-F487AD6A8FF0}"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8468552-C86E-4EEE-A152-081943951072}"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12715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D4CB5D71-F67A-44A1-92DE-BF4071D70C6F}"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3"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2694633-9939-49EA-8B3C-C6B5937E2312}"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69449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100"/>
            </a:lvl1pPr>
            <a:lvl2pPr>
              <a:defRPr sz="1950"/>
            </a:lvl2pPr>
            <a:lvl3pPr>
              <a:defRPr sz="180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A7FEBE1F-3B64-4ADE-A0E7-EEB316AA2F7E}"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C3B2F608-033F-480A-936E-78872827A6BD}"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7546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508A40-3CD4-4B74-8C25-3F846C9912E3}"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B8A6AC-E416-4BDB-8A3D-20418FD1E1B3}"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410973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018E11F-B65F-4F97-823F-EFEC07E74749}"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10" name="Footer Placeholder 5"/>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F47881F-5929-4D6C-A172-21C36FD61B2C}"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88861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081B3DA-33CE-470A-A676-8BE129548E7F}"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7EA3E69-5151-440E-88AC-876D1E4240FC}"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08531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44FFE730-6CA3-44F8-B17F-7CB438278F4B}"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C103CDC-0751-4422-AB9B-2DB4A1941F1A}"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69564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FDAE2B7-A6F9-485B-A407-65A5C704BA46}"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FD0E002-48B1-4EDB-8004-41ACBE0BCBA0}"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22104482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320BDBC1-758B-4A39-AA7E-7F4EAC0CFF18}"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0FDA7B6-21E6-4DB7-93A3-CEA5E03AD234}"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850159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3807337B-BDF4-406B-B93B-3EFEA311D6A4}"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83FAE8C-2A5A-41E0-8285-CBF150394445}"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61214339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3A136E1-8181-4F8D-9164-10945D27AF19}"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4F4C1C3-8374-4034-B39A-EBEDBB3B5FB1}"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7353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2514600"/>
            <a:ext cx="5389033"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29553B36-6522-4737-AA50-2D25EB89EF34}"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8"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A73A672-93C9-4487-BCD7-1BDA7F9B7F5A}"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716688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68EE651-C57A-43D8-BDFA-A204E4640BC1}"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F134A67-BE3B-4A1F-8D63-257B256712D4}"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71389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4A0484F-D8A6-4991-A353-259FF6AE307B}"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3"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449BD1C-AE14-471A-9F81-7F32A167EB4C}"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56537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CABD1E-501A-462C-B5B7-58DB5360BB4B}" type="datetimeFigureOut">
              <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DB704-4702-4D1E-AFAB-0628105B382D}" type="slidenum">
              <a:rPr kumimoji="0" lang="en-US" alt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38949592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100"/>
            </a:lvl1pPr>
            <a:lvl2pPr>
              <a:defRPr sz="1950"/>
            </a:lvl2pPr>
            <a:lvl3pPr>
              <a:defRPr sz="180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C7D5001-DF38-4C36-AB7F-AE4B25630349}"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31ACB43-43ED-4FB5-A41F-6856B95E07C8}"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77267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196481B-8ECB-4DBC-B4C8-834DC2CF7D03}"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10" name="Footer Placeholder 5"/>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FC008E08-9CEB-49F4-80E1-AD91EC10EB5A}"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63370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8BD8D5E-EB3C-4015-9292-AA85908B9305}"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999321D-5310-4B7F-BB19-7C890DA20199}"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67020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5C60ADC-50D0-46E2-A15A-79918646E057}"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D6ECAEA-3E24-408C-B352-60F261640E80}"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79274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4222F93-EA71-4C58-8B24-AAD3130E2E5C}"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D31323F-037D-498D-86D3-D7B53F120D5C}"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96318664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C1CA43F-1AE1-4ADB-88F2-9A0E4638E493}"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FA276FD-1BE3-4BB5-8E0E-D9022D3D9E91}"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88184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AE6EE83-239A-401C-B93A-88D27DF964A1}" type="datetimeFigureOut">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BF5F9">
                  <a:shade val="90000"/>
                </a:srgb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0B7FB7F-6D04-42B8-8553-1ACAAFB7CF13}" type="slidenum">
              <a:rPr kumimoji="0" lang="en-US" altLang="en-US" sz="900" b="0" i="0" u="none" strike="noStrike" kern="1200" cap="none" spc="0" normalizeH="0" baseline="0" noProof="0">
                <a:ln>
                  <a:noFill/>
                </a:ln>
                <a:solidFill>
                  <a:srgbClr val="D1EAEE"/>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02958516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EB71CF14-8AD2-4DC5-8D51-7426FF193E46}"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EBED942-CD70-4601-A33E-DD26A4CD2014}"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776623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2514600"/>
            <a:ext cx="5389033"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09F4D1E-7C6C-4C39-BC5A-323ADA07138F}"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8"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7222CA7-2DEE-44C5-A4E4-12582D24085A}"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56651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C49814F-CB33-42E2-9A91-560E71B3CC55}"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F6DD3158-E86F-421B-A2BC-B2A8D52C3EC2}"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39631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36921-90C1-4076-AA04-B3247197D358}"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53E4E7-6395-4F3A-A0DA-52D6EDE1B98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078949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9DEB0B6-3AEC-4710-997C-6E8687F2C286}"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3"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83C55EE-9144-4406-BAA7-D7FF3FADA19E}"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5136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100"/>
            </a:lvl1pPr>
            <a:lvl2pPr>
              <a:defRPr sz="1950"/>
            </a:lvl2pPr>
            <a:lvl3pPr>
              <a:defRPr sz="180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90CF6B7-FE43-4C2A-94C4-1C51953B712F}"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6"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5C717F0-1CCD-4A02-8FE3-E3122E48800D}"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25311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80FF676-2506-43FE-9C57-1334F43F2675}"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10" name="Footer Placeholder 5"/>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0FD8001-B63E-49EB-8409-DDCE2D785381}"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1111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A6A75981-C83F-45FF-ABAE-77EA0A2EC019}"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4560B4A-4D9C-454C-B7B4-08F3A01AB5B6}"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36297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7577DF9-F5BC-4D02-8026-58A326003877}"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5F8B772-92F4-4D42-A64A-2B47F9E07604}"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724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4A757-E295-41EF-B4A8-C53B2F7F2C98}"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FAF1FF-82E9-4D50-A954-9DD46779157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1406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42E0CF-D457-42A1-B203-D5B27548E0D6}"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6ABC7B-0FC3-4369-81DD-40F4DDF01DD5}"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84220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B41335-F270-4875-A020-7D15A98517FF}"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ED92C7-A5FF-466E-A5A4-9BD2662E1C0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99149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4D0A7D-3B1D-401B-B7B1-29B9CAE95D93}"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1CAB2-86EB-41B5-80FD-577399F9A905}"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0294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F2BB99-10D7-4B4B-9A87-6FDE9209C1DE}" type="datetimeFigureOut">
              <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9F2AEE-C581-4730-B658-2D30918B14A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8997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13A115-DCFB-485F-BC5A-33E6ED31F765}"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1/8/2024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E17EF9-2F26-456A-AD66-E85914590FF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grpSp>
        <p:nvGrpSpPr>
          <p:cNvPr id="1033"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Arial" charset="0"/>
              </a:endParaRPr>
            </a:p>
          </p:txBody>
        </p:sp>
      </p:grpSp>
    </p:spTree>
    <p:extLst>
      <p:ext uri="{BB962C8B-B14F-4D97-AF65-F5344CB8AC3E}">
        <p14:creationId xmlns:p14="http://schemas.microsoft.com/office/powerpoint/2010/main" val="3214220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defTabSz="685800" eaLnBrk="1" fontAlgn="auto" hangingPunct="1">
              <a:spcBef>
                <a:spcPts val="0"/>
              </a:spcBef>
              <a:spcAft>
                <a:spcPts val="0"/>
              </a:spcAft>
              <a:defRPr sz="900">
                <a:solidFill>
                  <a:srgbClr val="045C75"/>
                </a:solidFill>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F197CD7-9384-4467-A645-B939D32DBA57}"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defTabSz="685800" eaLnBrk="1" fontAlgn="auto" latinLnBrk="0" hangingPunct="1">
              <a:spcBef>
                <a:spcPts val="0"/>
              </a:spcBef>
              <a:spcAft>
                <a:spcPts val="0"/>
              </a:spcAft>
              <a:defRPr kumimoji="0" sz="900">
                <a:solidFill>
                  <a:srgbClr val="04617B">
                    <a:shade val="90000"/>
                  </a:srgbClr>
                </a:solidFill>
                <a:latin typeface="Calibri" panose="020F0502020204030204" pitchFamily="34" charset="0"/>
                <a:ea typeface="+mn-ea"/>
                <a:cs typeface="Arial"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defTabSz="685800" eaLnBrk="1" fontAlgn="auto" hangingPunct="1">
              <a:spcBef>
                <a:spcPts val="0"/>
              </a:spcBef>
              <a:spcAft>
                <a:spcPts val="0"/>
              </a:spcAft>
              <a:defRPr sz="900">
                <a:solidFill>
                  <a:srgbClr val="045C75"/>
                </a:solidFill>
                <a:latin typeface="+mn-lt"/>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5FE5A1D-8316-4C3F-B594-33467D56A506}"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grpSp>
        <p:nvGrpSpPr>
          <p:cNvPr id="2057"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grpSp>
    </p:spTree>
    <p:extLst>
      <p:ext uri="{BB962C8B-B14F-4D97-AF65-F5344CB8AC3E}">
        <p14:creationId xmlns:p14="http://schemas.microsoft.com/office/powerpoint/2010/main" val="529317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7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2pPr>
      <a:lvl3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3pPr>
      <a:lvl4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4pPr>
      <a:lvl5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5pPr>
      <a:lvl6pPr marL="342900" algn="l" rtl="0" fontAlgn="base">
        <a:spcBef>
          <a:spcPct val="0"/>
        </a:spcBef>
        <a:spcAft>
          <a:spcPct val="0"/>
        </a:spcAft>
        <a:defRPr sz="3750">
          <a:solidFill>
            <a:schemeClr val="tx2"/>
          </a:solidFill>
          <a:latin typeface="Calibri" pitchFamily="34" charset="0"/>
        </a:defRPr>
      </a:lvl6pPr>
      <a:lvl7pPr marL="685800" algn="l" rtl="0" fontAlgn="base">
        <a:spcBef>
          <a:spcPct val="0"/>
        </a:spcBef>
        <a:spcAft>
          <a:spcPct val="0"/>
        </a:spcAft>
        <a:defRPr sz="3750">
          <a:solidFill>
            <a:schemeClr val="tx2"/>
          </a:solidFill>
          <a:latin typeface="Calibri" pitchFamily="34" charset="0"/>
        </a:defRPr>
      </a:lvl7pPr>
      <a:lvl8pPr marL="1028700" algn="l" rtl="0" fontAlgn="base">
        <a:spcBef>
          <a:spcPct val="0"/>
        </a:spcBef>
        <a:spcAft>
          <a:spcPct val="0"/>
        </a:spcAft>
        <a:defRPr sz="3750">
          <a:solidFill>
            <a:schemeClr val="tx2"/>
          </a:solidFill>
          <a:latin typeface="Calibri" pitchFamily="34" charset="0"/>
        </a:defRPr>
      </a:lvl8pPr>
      <a:lvl9pPr marL="1371600" algn="l" rtl="0" fontAlgn="base">
        <a:spcBef>
          <a:spcPct val="0"/>
        </a:spcBef>
        <a:spcAft>
          <a:spcPct val="0"/>
        </a:spcAft>
        <a:defRPr sz="3750">
          <a:solidFill>
            <a:schemeClr val="tx2"/>
          </a:solidFill>
          <a:latin typeface="Calibri" pitchFamily="34" charset="0"/>
        </a:defRPr>
      </a:lvl9pPr>
    </p:titleStyle>
    <p:bodyStyle>
      <a:lvl1pPr marL="204788" indent="-204788" algn="l" rtl="0" eaLnBrk="0" fontAlgn="base" hangingPunct="0">
        <a:spcBef>
          <a:spcPct val="20000"/>
        </a:spcBef>
        <a:spcAft>
          <a:spcPct val="0"/>
        </a:spcAft>
        <a:buClr>
          <a:srgbClr val="0BD0D9"/>
        </a:buClr>
        <a:buSzPct val="95000"/>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S PGothic" panose="020B0600070205080204" pitchFamily="34" charset="-128"/>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3pPr>
      <a:lvl4pPr marL="890588" indent="-157163" algn="l" rtl="0" eaLnBrk="0" fontAlgn="base" hangingPunct="0">
        <a:spcBef>
          <a:spcPct val="20000"/>
        </a:spcBef>
        <a:spcAft>
          <a:spcPct val="0"/>
        </a:spcAft>
        <a:buClr>
          <a:srgbClr val="0BD0D9"/>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4pPr>
      <a:lvl5pPr marL="1095375" indent="-157163" algn="l" rtl="0" eaLnBrk="0" fontAlgn="base" hangingPunct="0">
        <a:spcBef>
          <a:spcPct val="20000"/>
        </a:spcBef>
        <a:spcAft>
          <a:spcPct val="0"/>
        </a:spcAft>
        <a:buClr>
          <a:srgbClr val="10CF9B"/>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077"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defTabSz="685800" eaLnBrk="1" fontAlgn="auto" hangingPunct="1">
              <a:spcBef>
                <a:spcPts val="0"/>
              </a:spcBef>
              <a:spcAft>
                <a:spcPts val="0"/>
              </a:spcAft>
              <a:defRPr sz="900">
                <a:solidFill>
                  <a:srgbClr val="045C75"/>
                </a:solidFill>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411A5FD-89DE-4D2D-A3C2-9E6A5087C829}"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defTabSz="685800" eaLnBrk="1" fontAlgn="auto" latinLnBrk="0" hangingPunct="1">
              <a:spcBef>
                <a:spcPts val="0"/>
              </a:spcBef>
              <a:spcAft>
                <a:spcPts val="0"/>
              </a:spcAft>
              <a:defRPr kumimoji="0" sz="900">
                <a:solidFill>
                  <a:srgbClr val="04617B">
                    <a:shade val="90000"/>
                  </a:srgbClr>
                </a:solidFill>
                <a:latin typeface="Calibri" panose="020F0502020204030204" pitchFamily="34" charset="0"/>
                <a:ea typeface="+mn-ea"/>
                <a:cs typeface="Arial"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defTabSz="685800" eaLnBrk="1" fontAlgn="auto" hangingPunct="1">
              <a:spcBef>
                <a:spcPts val="0"/>
              </a:spcBef>
              <a:spcAft>
                <a:spcPts val="0"/>
              </a:spcAft>
              <a:defRPr sz="900">
                <a:solidFill>
                  <a:srgbClr val="045C75"/>
                </a:solidFill>
                <a:latin typeface="+mn-lt"/>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A23DE8E-E2E8-419E-8ACD-F7B027D9DA9F}"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grpSp>
        <p:nvGrpSpPr>
          <p:cNvPr id="3081"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grpSp>
    </p:spTree>
    <p:extLst>
      <p:ext uri="{BB962C8B-B14F-4D97-AF65-F5344CB8AC3E}">
        <p14:creationId xmlns:p14="http://schemas.microsoft.com/office/powerpoint/2010/main" val="3827151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7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2pPr>
      <a:lvl3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3pPr>
      <a:lvl4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4pPr>
      <a:lvl5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5pPr>
      <a:lvl6pPr marL="342900" algn="l" rtl="0" fontAlgn="base">
        <a:spcBef>
          <a:spcPct val="0"/>
        </a:spcBef>
        <a:spcAft>
          <a:spcPct val="0"/>
        </a:spcAft>
        <a:defRPr sz="3750">
          <a:solidFill>
            <a:schemeClr val="tx2"/>
          </a:solidFill>
          <a:latin typeface="Calibri" pitchFamily="34" charset="0"/>
        </a:defRPr>
      </a:lvl6pPr>
      <a:lvl7pPr marL="685800" algn="l" rtl="0" fontAlgn="base">
        <a:spcBef>
          <a:spcPct val="0"/>
        </a:spcBef>
        <a:spcAft>
          <a:spcPct val="0"/>
        </a:spcAft>
        <a:defRPr sz="3750">
          <a:solidFill>
            <a:schemeClr val="tx2"/>
          </a:solidFill>
          <a:latin typeface="Calibri" pitchFamily="34" charset="0"/>
        </a:defRPr>
      </a:lvl7pPr>
      <a:lvl8pPr marL="1028700" algn="l" rtl="0" fontAlgn="base">
        <a:spcBef>
          <a:spcPct val="0"/>
        </a:spcBef>
        <a:spcAft>
          <a:spcPct val="0"/>
        </a:spcAft>
        <a:defRPr sz="3750">
          <a:solidFill>
            <a:schemeClr val="tx2"/>
          </a:solidFill>
          <a:latin typeface="Calibri" pitchFamily="34" charset="0"/>
        </a:defRPr>
      </a:lvl8pPr>
      <a:lvl9pPr marL="1371600" algn="l" rtl="0" fontAlgn="base">
        <a:spcBef>
          <a:spcPct val="0"/>
        </a:spcBef>
        <a:spcAft>
          <a:spcPct val="0"/>
        </a:spcAft>
        <a:defRPr sz="3750">
          <a:solidFill>
            <a:schemeClr val="tx2"/>
          </a:solidFill>
          <a:latin typeface="Calibri" pitchFamily="34" charset="0"/>
        </a:defRPr>
      </a:lvl9pPr>
    </p:titleStyle>
    <p:bodyStyle>
      <a:lvl1pPr marL="204788" indent="-204788" algn="l" rtl="0" eaLnBrk="0" fontAlgn="base" hangingPunct="0">
        <a:spcBef>
          <a:spcPct val="20000"/>
        </a:spcBef>
        <a:spcAft>
          <a:spcPct val="0"/>
        </a:spcAft>
        <a:buClr>
          <a:srgbClr val="0BD0D9"/>
        </a:buClr>
        <a:buSzPct val="95000"/>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S PGothic" panose="020B0600070205080204" pitchFamily="34" charset="-128"/>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3pPr>
      <a:lvl4pPr marL="890588" indent="-157163" algn="l" rtl="0" eaLnBrk="0" fontAlgn="base" hangingPunct="0">
        <a:spcBef>
          <a:spcPct val="20000"/>
        </a:spcBef>
        <a:spcAft>
          <a:spcPct val="0"/>
        </a:spcAft>
        <a:buClr>
          <a:srgbClr val="0BD0D9"/>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4pPr>
      <a:lvl5pPr marL="1095375" indent="-157163" algn="l" rtl="0" eaLnBrk="0" fontAlgn="base" hangingPunct="0">
        <a:spcBef>
          <a:spcPct val="20000"/>
        </a:spcBef>
        <a:spcAft>
          <a:spcPct val="0"/>
        </a:spcAft>
        <a:buClr>
          <a:srgbClr val="10CF9B"/>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defTabSz="685800" eaLnBrk="1" fontAlgn="auto" hangingPunct="1">
              <a:spcBef>
                <a:spcPts val="0"/>
              </a:spcBef>
              <a:spcAft>
                <a:spcPts val="0"/>
              </a:spcAft>
              <a:defRPr sz="900">
                <a:solidFill>
                  <a:srgbClr val="045C75"/>
                </a:solidFill>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D056A1B1-F58F-40A0-B751-B7857EC26A81}" type="datetimeFigureOut">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1/8/2024</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defTabSz="685800" eaLnBrk="1" fontAlgn="auto" latinLnBrk="0" hangingPunct="1">
              <a:spcBef>
                <a:spcPts val="0"/>
              </a:spcBef>
              <a:spcAft>
                <a:spcPts val="0"/>
              </a:spcAft>
              <a:defRPr kumimoji="0" sz="900">
                <a:solidFill>
                  <a:srgbClr val="04617B">
                    <a:shade val="90000"/>
                  </a:srgbClr>
                </a:solidFill>
                <a:latin typeface="Calibri" panose="020F0502020204030204" pitchFamily="34" charset="0"/>
                <a:ea typeface="+mn-ea"/>
                <a:cs typeface="Arial"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4617B">
                  <a:shade val="90000"/>
                </a:srgbClr>
              </a:solidFill>
              <a:effectLst/>
              <a:uLnTx/>
              <a:uFillTx/>
              <a:latin typeface="Calibri" panose="020F0502020204030204"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defTabSz="685800" eaLnBrk="1" fontAlgn="auto" hangingPunct="1">
              <a:spcBef>
                <a:spcPts val="0"/>
              </a:spcBef>
              <a:spcAft>
                <a:spcPts val="0"/>
              </a:spcAft>
              <a:defRPr sz="900">
                <a:solidFill>
                  <a:srgbClr val="045C75"/>
                </a:solidFill>
                <a:latin typeface="+mn-lt"/>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4757FE4-A4BF-47C4-ACF5-F0E6EBD740D4}" type="slidenum">
              <a:rPr kumimoji="0" lang="en-US" altLang="en-US" sz="900" b="0" i="0" u="none" strike="noStrike" kern="1200" cap="none" spc="0" normalizeH="0" baseline="0" noProof="0">
                <a:ln>
                  <a:noFill/>
                </a:ln>
                <a:solidFill>
                  <a:srgbClr val="045C75"/>
                </a:solidFill>
                <a:effectLst/>
                <a:uLnTx/>
                <a:uFillTx/>
                <a:latin typeface="Constant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45C75"/>
              </a:solidFill>
              <a:effectLst/>
              <a:uLnTx/>
              <a:uFillTx/>
              <a:latin typeface="Constantia"/>
              <a:ea typeface="+mn-ea"/>
              <a:cs typeface="+mn-cs"/>
            </a:endParaRPr>
          </a:p>
        </p:txBody>
      </p:sp>
      <p:grpSp>
        <p:nvGrpSpPr>
          <p:cNvPr id="1033"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Arial" charset="0"/>
              </a:endParaRPr>
            </a:p>
          </p:txBody>
        </p:sp>
      </p:grpSp>
    </p:spTree>
    <p:extLst>
      <p:ext uri="{BB962C8B-B14F-4D97-AF65-F5344CB8AC3E}">
        <p14:creationId xmlns:p14="http://schemas.microsoft.com/office/powerpoint/2010/main" val="2397734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7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2pPr>
      <a:lvl3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3pPr>
      <a:lvl4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4pPr>
      <a:lvl5pPr algn="l" rtl="0" eaLnBrk="0" fontAlgn="base" hangingPunct="0">
        <a:spcBef>
          <a:spcPct val="0"/>
        </a:spcBef>
        <a:spcAft>
          <a:spcPct val="0"/>
        </a:spcAft>
        <a:defRPr sz="3700">
          <a:solidFill>
            <a:schemeClr val="tx2"/>
          </a:solidFill>
          <a:latin typeface="Calibri" pitchFamily="34" charset="0"/>
          <a:ea typeface="MS PGothic" panose="020B0600070205080204" pitchFamily="34" charset="-128"/>
        </a:defRPr>
      </a:lvl5pPr>
      <a:lvl6pPr marL="342900" algn="l" rtl="0" fontAlgn="base">
        <a:spcBef>
          <a:spcPct val="0"/>
        </a:spcBef>
        <a:spcAft>
          <a:spcPct val="0"/>
        </a:spcAft>
        <a:defRPr sz="3750">
          <a:solidFill>
            <a:schemeClr val="tx2"/>
          </a:solidFill>
          <a:latin typeface="Calibri" pitchFamily="34" charset="0"/>
        </a:defRPr>
      </a:lvl6pPr>
      <a:lvl7pPr marL="685800" algn="l" rtl="0" fontAlgn="base">
        <a:spcBef>
          <a:spcPct val="0"/>
        </a:spcBef>
        <a:spcAft>
          <a:spcPct val="0"/>
        </a:spcAft>
        <a:defRPr sz="3750">
          <a:solidFill>
            <a:schemeClr val="tx2"/>
          </a:solidFill>
          <a:latin typeface="Calibri" pitchFamily="34" charset="0"/>
        </a:defRPr>
      </a:lvl7pPr>
      <a:lvl8pPr marL="1028700" algn="l" rtl="0" fontAlgn="base">
        <a:spcBef>
          <a:spcPct val="0"/>
        </a:spcBef>
        <a:spcAft>
          <a:spcPct val="0"/>
        </a:spcAft>
        <a:defRPr sz="3750">
          <a:solidFill>
            <a:schemeClr val="tx2"/>
          </a:solidFill>
          <a:latin typeface="Calibri" pitchFamily="34" charset="0"/>
        </a:defRPr>
      </a:lvl8pPr>
      <a:lvl9pPr marL="1371600" algn="l" rtl="0" fontAlgn="base">
        <a:spcBef>
          <a:spcPct val="0"/>
        </a:spcBef>
        <a:spcAft>
          <a:spcPct val="0"/>
        </a:spcAft>
        <a:defRPr sz="3750">
          <a:solidFill>
            <a:schemeClr val="tx2"/>
          </a:solidFill>
          <a:latin typeface="Calibri" pitchFamily="34" charset="0"/>
        </a:defRPr>
      </a:lvl9pPr>
    </p:titleStyle>
    <p:bodyStyle>
      <a:lvl1pPr marL="204788" indent="-204788" algn="l" rtl="0" eaLnBrk="0" fontAlgn="base" hangingPunct="0">
        <a:spcBef>
          <a:spcPct val="20000"/>
        </a:spcBef>
        <a:spcAft>
          <a:spcPct val="0"/>
        </a:spcAft>
        <a:buClr>
          <a:srgbClr val="0BD0D9"/>
        </a:buClr>
        <a:buSzPct val="95000"/>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S PGothic" panose="020B0600070205080204" pitchFamily="34" charset="-128"/>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3pPr>
      <a:lvl4pPr marL="890588" indent="-157163" algn="l" rtl="0" eaLnBrk="0" fontAlgn="base" hangingPunct="0">
        <a:spcBef>
          <a:spcPct val="20000"/>
        </a:spcBef>
        <a:spcAft>
          <a:spcPct val="0"/>
        </a:spcAft>
        <a:buClr>
          <a:srgbClr val="0BD0D9"/>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4pPr>
      <a:lvl5pPr marL="1095375" indent="-157163" algn="l" rtl="0" eaLnBrk="0" fontAlgn="base" hangingPunct="0">
        <a:spcBef>
          <a:spcPct val="20000"/>
        </a:spcBef>
        <a:spcAft>
          <a:spcPct val="0"/>
        </a:spcAft>
        <a:buClr>
          <a:srgbClr val="10CF9B"/>
        </a:buClr>
        <a:buSzPct val="65000"/>
        <a:buFont typeface="Wingdings 2" panose="05020102010507070707" pitchFamily="18" charset="2"/>
        <a:buChar char=""/>
        <a:defRPr sz="1500" kern="1200">
          <a:solidFill>
            <a:schemeClr val="tx1"/>
          </a:solidFill>
          <a:latin typeface="+mn-lt"/>
          <a:ea typeface="MS PGothic" panose="020B0600070205080204" pitchFamily="34" charset="-128"/>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tlawu.edu/academics/programs/physic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1524000" y="1"/>
            <a:ext cx="9144000" cy="1544127"/>
          </a:xfrm>
        </p:spPr>
        <p:txBody>
          <a:bodyPr>
            <a:normAutofit fontScale="90000"/>
          </a:bodyPr>
          <a:lstStyle/>
          <a:p>
            <a:pPr>
              <a:defRPr/>
            </a:pPr>
            <a:r>
              <a:rPr lang="en-US" altLang="en-US" sz="4800" dirty="0">
                <a:latin typeface="Comic Sans MS" panose="030F0702030302020204" pitchFamily="66" charset="0"/>
              </a:rPr>
              <a:t>Chapter 17</a:t>
            </a:r>
            <a:br>
              <a:rPr lang="en-US" altLang="en-US" sz="4800" dirty="0">
                <a:latin typeface="Comic Sans MS" panose="030F0702030302020204" pitchFamily="66" charset="0"/>
              </a:rPr>
            </a:br>
            <a:r>
              <a:rPr lang="en-US" altLang="en-US" sz="4800" dirty="0">
                <a:latin typeface="Comic Sans MS" panose="030F0702030302020204" pitchFamily="66" charset="0"/>
              </a:rPr>
              <a:t>Temperature, Thermal Expansion</a:t>
            </a:r>
          </a:p>
        </p:txBody>
      </p:sp>
      <p:pic>
        <p:nvPicPr>
          <p:cNvPr id="15363" name="Picture 9" descr="17_00CO"/>
          <p:cNvPicPr>
            <a:picLocks noChangeAspect="1" noChangeArrowheads="1"/>
          </p:cNvPicPr>
          <p:nvPr/>
        </p:nvPicPr>
        <p:blipFill>
          <a:blip r:embed="rId3" cstate="print">
            <a:extLst>
              <a:ext uri="{28A0092B-C50C-407E-A947-70E740481C1C}">
                <a14:useLocalDpi xmlns:a14="http://schemas.microsoft.com/office/drawing/2010/main" val="0"/>
              </a:ext>
            </a:extLst>
          </a:blip>
          <a:srcRect b="3241"/>
          <a:stretch>
            <a:fillRect/>
          </a:stretch>
        </p:blipFill>
        <p:spPr bwMode="auto">
          <a:xfrm>
            <a:off x="5421313" y="2794000"/>
            <a:ext cx="56419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73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A151-4A85-40D4-A959-F25DC1311D5C}"/>
              </a:ext>
            </a:extLst>
          </p:cNvPr>
          <p:cNvSpPr>
            <a:spLocks noGrp="1"/>
          </p:cNvSpPr>
          <p:nvPr>
            <p:ph type="title"/>
          </p:nvPr>
        </p:nvSpPr>
        <p:spPr>
          <a:xfrm>
            <a:off x="609600" y="274638"/>
            <a:ext cx="10160000" cy="639762"/>
          </a:xfrm>
        </p:spPr>
        <p:txBody>
          <a:bodyPr/>
          <a:lstStyle/>
          <a:p>
            <a:pPr>
              <a:defRPr/>
            </a:pPr>
            <a:r>
              <a:rPr lang="en-US" dirty="0">
                <a:solidFill>
                  <a:schemeClr val="accent2">
                    <a:lumMod val="50000"/>
                  </a:schemeClr>
                </a:solidFill>
                <a:latin typeface="Comic Sans MS" panose="030F0702030302020204" pitchFamily="66" charset="0"/>
                <a:ea typeface="+mj-ea"/>
                <a:cs typeface="Times New Roman" panose="02020603050405020304" pitchFamily="18" charset="0"/>
              </a:rPr>
              <a:t>Homework</a:t>
            </a:r>
          </a:p>
        </p:txBody>
      </p:sp>
      <p:sp>
        <p:nvSpPr>
          <p:cNvPr id="8195" name="Content Placeholder 2">
            <a:extLst>
              <a:ext uri="{FF2B5EF4-FFF2-40B4-BE49-F238E27FC236}">
                <a16:creationId xmlns:a16="http://schemas.microsoft.com/office/drawing/2014/main" id="{FE6446B9-3CC1-4ACC-96AD-11570E95854D}"/>
              </a:ext>
            </a:extLst>
          </p:cNvPr>
          <p:cNvSpPr>
            <a:spLocks noGrp="1"/>
          </p:cNvSpPr>
          <p:nvPr>
            <p:ph idx="1"/>
          </p:nvPr>
        </p:nvSpPr>
        <p:spPr>
          <a:xfrm>
            <a:off x="746620" y="914400"/>
            <a:ext cx="10073780" cy="5257800"/>
          </a:xfrm>
        </p:spPr>
        <p:txBody>
          <a:bodyPr/>
          <a:lstStyle/>
          <a:p>
            <a:pPr indent="-342900" algn="just">
              <a:lnSpc>
                <a:spcPct val="115000"/>
              </a:lnSpc>
              <a:spcBef>
                <a:spcPct val="0"/>
              </a:spcBef>
              <a:defRPr/>
            </a:pPr>
            <a:r>
              <a:rPr lang="en-US" altLang="en-US" sz="2400" dirty="0">
                <a:latin typeface="Comic Sans MS" panose="030F0702030302020204" pitchFamily="66" charset="0"/>
                <a:ea typeface="+mn-ea"/>
                <a:cs typeface="Times New Roman" panose="02020603050405020304" pitchFamily="18" charset="0"/>
              </a:rPr>
              <a:t>Homework are posted every week online in a word document.</a:t>
            </a:r>
          </a:p>
          <a:p>
            <a:pPr indent="-342900" algn="just">
              <a:lnSpc>
                <a:spcPct val="115000"/>
              </a:lnSpc>
              <a:spcBef>
                <a:spcPct val="0"/>
              </a:spcBef>
              <a:defRPr/>
            </a:pPr>
            <a:r>
              <a:rPr lang="en-US" altLang="en-US" sz="2400" dirty="0">
                <a:latin typeface="Comic Sans MS" panose="030F0702030302020204" pitchFamily="66" charset="0"/>
                <a:ea typeface="+mn-ea"/>
                <a:cs typeface="Times New Roman" panose="02020603050405020304" pitchFamily="18" charset="0"/>
              </a:rPr>
              <a:t>Homework problems </a:t>
            </a:r>
            <a:r>
              <a:rPr lang="en-US" altLang="en-US" sz="2400" b="1" u="sng" dirty="0">
                <a:solidFill>
                  <a:srgbClr val="FF0000"/>
                </a:solidFill>
                <a:latin typeface="Comic Sans MS" panose="030F0702030302020204" pitchFamily="66" charset="0"/>
                <a:ea typeface="+mn-ea"/>
                <a:cs typeface="Times New Roman" panose="02020603050405020304" pitchFamily="18" charset="0"/>
              </a:rPr>
              <a:t>are due on the dates indicated on the class calendar</a:t>
            </a:r>
            <a:r>
              <a:rPr lang="en-US" altLang="en-US" sz="2400" u="sng" dirty="0">
                <a:solidFill>
                  <a:srgbClr val="FF0000"/>
                </a:solidFill>
                <a:latin typeface="Comic Sans MS" panose="030F0702030302020204" pitchFamily="66" charset="0"/>
                <a:ea typeface="+mn-ea"/>
                <a:cs typeface="Times New Roman" panose="02020603050405020304" pitchFamily="18" charset="0"/>
              </a:rPr>
              <a:t>.</a:t>
            </a:r>
            <a:r>
              <a:rPr lang="en-US" altLang="en-US" sz="2400" dirty="0">
                <a:solidFill>
                  <a:srgbClr val="FF0000"/>
                </a:solidFill>
                <a:latin typeface="Comic Sans MS" panose="030F0702030302020204" pitchFamily="66" charset="0"/>
                <a:ea typeface="+mn-ea"/>
                <a:cs typeface="Times New Roman" panose="02020603050405020304" pitchFamily="18" charset="0"/>
              </a:rPr>
              <a:t> </a:t>
            </a:r>
            <a:r>
              <a:rPr lang="en-US" altLang="en-US" sz="2400" dirty="0">
                <a:latin typeface="Comic Sans MS" panose="030F0702030302020204" pitchFamily="66" charset="0"/>
                <a:ea typeface="+mn-ea"/>
                <a:cs typeface="Times New Roman" panose="02020603050405020304" pitchFamily="18" charset="0"/>
              </a:rPr>
              <a:t>Your work is due on time </a:t>
            </a:r>
            <a:r>
              <a:rPr lang="en-US" altLang="en-US" sz="2400" b="1" u="sng" dirty="0">
                <a:solidFill>
                  <a:srgbClr val="FF0000"/>
                </a:solidFill>
                <a:latin typeface="Comic Sans MS" panose="030F0702030302020204" pitchFamily="66" charset="0"/>
                <a:ea typeface="+mn-ea"/>
                <a:cs typeface="Times New Roman" panose="02020603050405020304" pitchFamily="18" charset="0"/>
              </a:rPr>
              <a:t>(Wednesday 5:00pm), </a:t>
            </a:r>
            <a:r>
              <a:rPr lang="en-US" altLang="en-US" sz="2400" dirty="0">
                <a:latin typeface="Comic Sans MS" panose="030F0702030302020204" pitchFamily="66" charset="0"/>
                <a:ea typeface="+mn-ea"/>
                <a:cs typeface="Times New Roman" panose="02020603050405020304" pitchFamily="18" charset="0"/>
              </a:rPr>
              <a:t>with the exception of reasonable </a:t>
            </a:r>
            <a:r>
              <a:rPr lang="en-US" altLang="en-US" sz="2400" b="1" dirty="0">
                <a:latin typeface="Comic Sans MS" panose="030F0702030302020204" pitchFamily="66" charset="0"/>
                <a:ea typeface="+mn-ea"/>
                <a:cs typeface="Times New Roman" panose="02020603050405020304" pitchFamily="18" charset="0"/>
              </a:rPr>
              <a:t>documented </a:t>
            </a:r>
            <a:r>
              <a:rPr lang="en-US" altLang="en-US" sz="2400" dirty="0">
                <a:latin typeface="Comic Sans MS" panose="030F0702030302020204" pitchFamily="66" charset="0"/>
                <a:ea typeface="+mn-ea"/>
                <a:cs typeface="Times New Roman" panose="02020603050405020304" pitchFamily="18" charset="0"/>
              </a:rPr>
              <a:t>excuses . </a:t>
            </a:r>
            <a:r>
              <a:rPr lang="en-US" altLang="en-US" sz="2400" b="1" u="sng" dirty="0">
                <a:solidFill>
                  <a:srgbClr val="FF0000"/>
                </a:solidFill>
                <a:latin typeface="Comic Sans MS" panose="030F0702030302020204" pitchFamily="66" charset="0"/>
                <a:ea typeface="+mn-ea"/>
                <a:cs typeface="Times New Roman" panose="02020603050405020304" pitchFamily="18" charset="0"/>
              </a:rPr>
              <a:t>Late work will be docked 50% of face value and 100% after solutions have been posted.</a:t>
            </a:r>
            <a:r>
              <a:rPr lang="en-US" altLang="en-US" sz="2400" b="1" dirty="0">
                <a:latin typeface="Comic Sans MS" panose="030F0702030302020204" pitchFamily="66" charset="0"/>
                <a:ea typeface="+mn-ea"/>
                <a:cs typeface="Times New Roman" panose="02020603050405020304" pitchFamily="18" charset="0"/>
              </a:rPr>
              <a:t> </a:t>
            </a:r>
          </a:p>
          <a:p>
            <a:pPr marL="0" algn="just">
              <a:lnSpc>
                <a:spcPct val="115000"/>
              </a:lnSpc>
              <a:spcBef>
                <a:spcPct val="0"/>
              </a:spcBef>
              <a:defRPr/>
            </a:pPr>
            <a:r>
              <a:rPr lang="en-US" altLang="en-US" sz="2400" b="1" u="sng" dirty="0">
                <a:solidFill>
                  <a:schemeClr val="accent2">
                    <a:lumMod val="50000"/>
                  </a:schemeClr>
                </a:solidFill>
                <a:latin typeface="Comic Sans MS" panose="030F0702030302020204" pitchFamily="66" charset="0"/>
                <a:ea typeface="+mn-ea"/>
              </a:rPr>
              <a:t>If I notice that the homework is copied from the solutions manual, I will not grade it, and the 10% homework grade will be added to the exams grade.</a:t>
            </a:r>
          </a:p>
          <a:p>
            <a:pPr marL="0" algn="just">
              <a:lnSpc>
                <a:spcPct val="115000"/>
              </a:lnSpc>
              <a:spcBef>
                <a:spcPct val="0"/>
              </a:spcBef>
              <a:defRPr/>
            </a:pPr>
            <a:endParaRPr lang="en-US" altLang="en-US" u="sng" dirty="0">
              <a:solidFill>
                <a:schemeClr val="accent2">
                  <a:lumMod val="50000"/>
                </a:schemeClr>
              </a:solidFill>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E726-BFB6-438D-B2AD-7498D2DFCEA5}"/>
              </a:ext>
            </a:extLst>
          </p:cNvPr>
          <p:cNvSpPr>
            <a:spLocks noGrp="1"/>
          </p:cNvSpPr>
          <p:nvPr>
            <p:ph type="title"/>
          </p:nvPr>
        </p:nvSpPr>
        <p:spPr>
          <a:xfrm>
            <a:off x="1981200" y="152400"/>
            <a:ext cx="7620000" cy="1143000"/>
          </a:xfrm>
        </p:spPr>
        <p:txBody>
          <a:bodyPr/>
          <a:lstStyle/>
          <a:p>
            <a:pPr>
              <a:defRPr/>
            </a:pPr>
            <a:r>
              <a:rPr lang="en-US" dirty="0">
                <a:solidFill>
                  <a:schemeClr val="accent2">
                    <a:lumMod val="50000"/>
                  </a:schemeClr>
                </a:solidFill>
                <a:latin typeface="Comic Sans MS" panose="030F0702030302020204" pitchFamily="66" charset="0"/>
                <a:ea typeface="+mj-ea"/>
              </a:rPr>
              <a:t>Quizzes</a:t>
            </a:r>
          </a:p>
        </p:txBody>
      </p:sp>
      <p:sp>
        <p:nvSpPr>
          <p:cNvPr id="17411" name="Content Placeholder 2">
            <a:extLst>
              <a:ext uri="{FF2B5EF4-FFF2-40B4-BE49-F238E27FC236}">
                <a16:creationId xmlns:a16="http://schemas.microsoft.com/office/drawing/2014/main" id="{AA778186-F0D0-4B6C-9EB0-57119B7CAB3E}"/>
              </a:ext>
            </a:extLst>
          </p:cNvPr>
          <p:cNvSpPr>
            <a:spLocks noGrp="1"/>
          </p:cNvSpPr>
          <p:nvPr>
            <p:ph idx="1"/>
          </p:nvPr>
        </p:nvSpPr>
        <p:spPr>
          <a:xfrm>
            <a:off x="762000" y="1447800"/>
            <a:ext cx="10363200" cy="4983163"/>
          </a:xfrm>
        </p:spPr>
        <p:txBody>
          <a:bodyPr/>
          <a:lstStyle/>
          <a:p>
            <a:pPr algn="just"/>
            <a:r>
              <a:rPr lang="en-US" altLang="en-US" sz="3200">
                <a:latin typeface="Comic Sans MS" panose="030F0702030302020204" pitchFamily="66" charset="0"/>
                <a:cs typeface="Times New Roman" panose="02020603050405020304" pitchFamily="18" charset="0"/>
              </a:rPr>
              <a:t>There will be a </a:t>
            </a:r>
            <a:r>
              <a:rPr lang="en-US" altLang="en-US" sz="3200" b="1" u="sng">
                <a:latin typeface="Comic Sans MS" panose="030F0702030302020204" pitchFamily="66" charset="0"/>
                <a:cs typeface="Times New Roman" panose="02020603050405020304" pitchFamily="18" charset="0"/>
              </a:rPr>
              <a:t>20 to 45 minutes group quiz </a:t>
            </a:r>
            <a:r>
              <a:rPr lang="en-US" altLang="en-US" sz="3200">
                <a:latin typeface="Comic Sans MS" panose="030F0702030302020204" pitchFamily="66" charset="0"/>
                <a:cs typeface="Times New Roman" panose="02020603050405020304" pitchFamily="18" charset="0"/>
              </a:rPr>
              <a:t>every Friday at the beginning of the recitation.</a:t>
            </a:r>
          </a:p>
          <a:p>
            <a:pPr algn="just"/>
            <a:r>
              <a:rPr lang="en-US" altLang="en-US" sz="3200" b="1">
                <a:latin typeface="Comic Sans MS" panose="030F0702030302020204" pitchFamily="66" charset="0"/>
                <a:cs typeface="Times New Roman" panose="02020603050405020304" pitchFamily="18" charset="0"/>
              </a:rPr>
              <a:t>Quizzes are 4 to 5 questions on the chapter of the week.</a:t>
            </a:r>
          </a:p>
          <a:p>
            <a:pPr algn="just"/>
            <a:r>
              <a:rPr lang="en-US" altLang="en-US" sz="3200" b="1">
                <a:solidFill>
                  <a:srgbClr val="FF0000"/>
                </a:solidFill>
                <a:latin typeface="Comic Sans MS" panose="030F0702030302020204" pitchFamily="66" charset="0"/>
                <a:cs typeface="Times New Roman" panose="02020603050405020304" pitchFamily="18" charset="0"/>
              </a:rPr>
              <a:t>There will be no quiz on the exam week, and </a:t>
            </a:r>
            <a:r>
              <a:rPr lang="en-US" altLang="en-US" sz="3200" b="1" u="sng">
                <a:solidFill>
                  <a:srgbClr val="FF0000"/>
                </a:solidFill>
                <a:latin typeface="Comic Sans MS" panose="030F0702030302020204" pitchFamily="66" charset="0"/>
                <a:cs typeface="Times New Roman" panose="02020603050405020304" pitchFamily="18" charset="0"/>
              </a:rPr>
              <a:t>there will no quiz this week.</a:t>
            </a:r>
            <a:endParaRPr lang="en-US" altLang="en-US" sz="3200" b="1" u="sng">
              <a:solidFill>
                <a:srgbClr val="FF0000"/>
              </a:solidFill>
            </a:endParaRPr>
          </a:p>
          <a:p>
            <a:pPr algn="just"/>
            <a:endParaRPr lang="en-US" altLang="en-US" sz="3200" u="sng">
              <a:latin typeface="Comic Sans MS" panose="030F0702030302020204" pitchFamily="66" charset="0"/>
              <a:cs typeface="Times New Roman" panose="02020603050405020304" pitchFamily="18" charset="0"/>
            </a:endParaRPr>
          </a:p>
          <a:p>
            <a:pPr algn="just"/>
            <a:endParaRPr lang="en-US" altLang="en-US" sz="3200" u="sng">
              <a:latin typeface="Comic Sans MS" panose="030F0702030302020204" pitchFamily="66" charset="0"/>
              <a:cs typeface="Times New Roman" panose="02020603050405020304" pitchFamily="18" charset="0"/>
            </a:endParaRPr>
          </a:p>
          <a:p>
            <a:pPr algn="just"/>
            <a:endParaRPr lang="en-US" altLang="en-US" sz="3200" b="1">
              <a:solidFill>
                <a:srgbClr val="FF0000"/>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DA97-386B-44AA-893C-BEAEC35A1832}"/>
              </a:ext>
            </a:extLst>
          </p:cNvPr>
          <p:cNvSpPr>
            <a:spLocks noGrp="1"/>
          </p:cNvSpPr>
          <p:nvPr>
            <p:ph type="title"/>
          </p:nvPr>
        </p:nvSpPr>
        <p:spPr>
          <a:xfrm>
            <a:off x="609600" y="-66937"/>
            <a:ext cx="10972800" cy="1143000"/>
          </a:xfrm>
        </p:spPr>
        <p:txBody>
          <a:bodyPr/>
          <a:lstStyle/>
          <a:p>
            <a:pPr>
              <a:defRPr/>
            </a:pPr>
            <a:r>
              <a:rPr lang="en-US" dirty="0">
                <a:solidFill>
                  <a:schemeClr val="accent2">
                    <a:lumMod val="50000"/>
                  </a:schemeClr>
                </a:solidFill>
                <a:latin typeface="Comic Sans MS" panose="030F0702030302020204" pitchFamily="66" charset="0"/>
                <a:ea typeface="+mj-ea"/>
              </a:rPr>
              <a:t>Exams</a:t>
            </a:r>
          </a:p>
        </p:txBody>
      </p:sp>
      <p:sp>
        <p:nvSpPr>
          <p:cNvPr id="3" name="Content Placeholder 2">
            <a:extLst>
              <a:ext uri="{FF2B5EF4-FFF2-40B4-BE49-F238E27FC236}">
                <a16:creationId xmlns:a16="http://schemas.microsoft.com/office/drawing/2014/main" id="{5AEB6403-2E67-4B5D-A40D-9957F3788D24}"/>
              </a:ext>
            </a:extLst>
          </p:cNvPr>
          <p:cNvSpPr>
            <a:spLocks noGrp="1"/>
          </p:cNvSpPr>
          <p:nvPr>
            <p:ph idx="1"/>
          </p:nvPr>
        </p:nvSpPr>
        <p:spPr>
          <a:xfrm>
            <a:off x="914400" y="1516063"/>
            <a:ext cx="9855200" cy="5334000"/>
          </a:xfrm>
        </p:spPr>
        <p:txBody>
          <a:bodyPr/>
          <a:lstStyle/>
          <a:p>
            <a:pPr marL="0" algn="just">
              <a:lnSpc>
                <a:spcPct val="115000"/>
              </a:lnSpc>
              <a:spcBef>
                <a:spcPts val="0"/>
              </a:spcBef>
              <a:spcAft>
                <a:spcPts val="0"/>
              </a:spcAft>
              <a:buFont typeface="Arial" charset="0"/>
              <a:buChar char="•"/>
              <a:defRPr/>
            </a:pPr>
            <a:r>
              <a:rPr lang="en-US" sz="2400" b="1" dirty="0">
                <a:latin typeface="Comic Sans MS" panose="030F0702030302020204" pitchFamily="66" charset="0"/>
                <a:ea typeface="Times New Roman"/>
                <a:cs typeface="Times New Roman"/>
              </a:rPr>
              <a:t>Study guide is posted 2 weeks before the exam. </a:t>
            </a:r>
          </a:p>
          <a:p>
            <a:pPr marL="0" algn="just">
              <a:lnSpc>
                <a:spcPct val="115000"/>
              </a:lnSpc>
              <a:spcBef>
                <a:spcPts val="0"/>
              </a:spcBef>
              <a:spcAft>
                <a:spcPts val="0"/>
              </a:spcAft>
              <a:buFont typeface="Arial" charset="0"/>
              <a:buChar char="•"/>
              <a:defRPr/>
            </a:pPr>
            <a:r>
              <a:rPr lang="en-US" sz="2400" b="1" dirty="0">
                <a:latin typeface="Comic Sans MS" panose="030F0702030302020204" pitchFamily="66" charset="0"/>
                <a:ea typeface="Times New Roman"/>
                <a:cs typeface="Times New Roman"/>
              </a:rPr>
              <a:t>Solutions of the study guide are not posted, you are advised to work the problems, and come to me with questions.</a:t>
            </a:r>
          </a:p>
          <a:p>
            <a:pPr marL="0" algn="just">
              <a:lnSpc>
                <a:spcPct val="115000"/>
              </a:lnSpc>
              <a:spcBef>
                <a:spcPts val="0"/>
              </a:spcBef>
              <a:spcAft>
                <a:spcPts val="0"/>
              </a:spcAft>
              <a:buFont typeface="Arial" charset="0"/>
              <a:buChar char="•"/>
              <a:defRPr/>
            </a:pPr>
            <a:r>
              <a:rPr lang="en-US" sz="2400" b="1" dirty="0">
                <a:latin typeface="Comic Sans MS" panose="030F0702030302020204" pitchFamily="66" charset="0"/>
                <a:ea typeface="Times New Roman"/>
                <a:cs typeface="Times New Roman"/>
              </a:rPr>
              <a:t>There will be 3 </a:t>
            </a:r>
            <a:r>
              <a:rPr lang="en-US" sz="2400" b="1" u="sng" dirty="0">
                <a:latin typeface="Comic Sans MS" panose="030F0702030302020204" pitchFamily="66" charset="0"/>
                <a:ea typeface="Times New Roman"/>
                <a:cs typeface="Times New Roman"/>
              </a:rPr>
              <a:t>exams and a final</a:t>
            </a:r>
            <a:r>
              <a:rPr lang="en-US" sz="2400" b="1" dirty="0">
                <a:latin typeface="Comic Sans MS" panose="030F0702030302020204" pitchFamily="66" charset="0"/>
                <a:ea typeface="Times New Roman"/>
                <a:cs typeface="Times New Roman"/>
              </a:rPr>
              <a:t>.</a:t>
            </a:r>
          </a:p>
          <a:p>
            <a:pPr marL="0" algn="just">
              <a:lnSpc>
                <a:spcPct val="115000"/>
              </a:lnSpc>
              <a:spcBef>
                <a:spcPts val="0"/>
              </a:spcBef>
              <a:spcAft>
                <a:spcPts val="0"/>
              </a:spcAft>
              <a:buFont typeface="Arial" charset="0"/>
              <a:buChar char="•"/>
              <a:defRPr/>
            </a:pPr>
            <a:r>
              <a:rPr lang="en-US" sz="2400" b="1" u="sng" dirty="0">
                <a:solidFill>
                  <a:srgbClr val="FF0000"/>
                </a:solidFill>
                <a:latin typeface="Comic Sans MS" panose="030F0702030302020204" pitchFamily="66" charset="0"/>
                <a:ea typeface="Times New Roman"/>
                <a:cs typeface="Times New Roman"/>
              </a:rPr>
              <a:t>The exams are 75 minutes duration</a:t>
            </a:r>
            <a:r>
              <a:rPr lang="en-US" sz="2400" dirty="0">
                <a:latin typeface="Comic Sans MS" panose="030F0702030302020204" pitchFamily="66" charset="0"/>
                <a:ea typeface="Times New Roman"/>
                <a:cs typeface="Times New Roman"/>
              </a:rPr>
              <a:t>. Notes and your book </a:t>
            </a:r>
            <a:r>
              <a:rPr lang="en-US" sz="2400" b="1" u="sng" dirty="0">
                <a:latin typeface="Comic Sans MS" panose="030F0702030302020204" pitchFamily="66" charset="0"/>
                <a:ea typeface="Times New Roman"/>
                <a:cs typeface="Times New Roman"/>
              </a:rPr>
              <a:t>are not allowed during exams</a:t>
            </a:r>
            <a:r>
              <a:rPr lang="en-US" sz="2400" dirty="0">
                <a:latin typeface="Comic Sans MS" panose="030F0702030302020204" pitchFamily="66" charset="0"/>
                <a:ea typeface="Times New Roman"/>
                <a:cs typeface="Times New Roman"/>
              </a:rPr>
              <a:t>, the final exam is 2 hours long.</a:t>
            </a:r>
          </a:p>
          <a:p>
            <a:pPr marL="0" algn="just">
              <a:lnSpc>
                <a:spcPct val="115000"/>
              </a:lnSpc>
              <a:spcBef>
                <a:spcPts val="0"/>
              </a:spcBef>
              <a:spcAft>
                <a:spcPts val="0"/>
              </a:spcAft>
              <a:buFont typeface="Arial" charset="0"/>
              <a:buChar char="•"/>
              <a:defRPr/>
            </a:pPr>
            <a:r>
              <a:rPr lang="en-US" sz="2400" dirty="0">
                <a:latin typeface="Comic Sans MS" panose="030F0702030302020204" pitchFamily="66" charset="0"/>
                <a:ea typeface="Times New Roman"/>
                <a:cs typeface="Times New Roman"/>
              </a:rPr>
              <a:t> </a:t>
            </a:r>
            <a:r>
              <a:rPr lang="en-US" sz="2400" b="1" u="sng" dirty="0">
                <a:solidFill>
                  <a:srgbClr val="FF0000"/>
                </a:solidFill>
                <a:latin typeface="Comic Sans MS" panose="030F0702030302020204" pitchFamily="66" charset="0"/>
                <a:ea typeface="Times New Roman"/>
                <a:cs typeface="Times New Roman"/>
              </a:rPr>
              <a:t>All relevant equations and physical constants </a:t>
            </a:r>
            <a:r>
              <a:rPr lang="en-US" sz="2400" b="1" u="sng" dirty="0">
                <a:latin typeface="Comic Sans MS" panose="030F0702030302020204" pitchFamily="66" charset="0"/>
                <a:ea typeface="Times New Roman"/>
                <a:cs typeface="Times New Roman"/>
              </a:rPr>
              <a:t>will be provided</a:t>
            </a:r>
            <a:r>
              <a:rPr lang="en-US" sz="2400" b="1" dirty="0">
                <a:latin typeface="Comic Sans MS" panose="030F0702030302020204" pitchFamily="66" charset="0"/>
                <a:ea typeface="Times New Roman"/>
                <a:cs typeface="Times New Roman"/>
              </a:rPr>
              <a:t>. </a:t>
            </a:r>
          </a:p>
          <a:p>
            <a:pPr>
              <a:buFont typeface="Arial" charset="0"/>
              <a:buChar char="•"/>
              <a:defRPr/>
            </a:pPr>
            <a:endParaRPr lang="en-US"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2B68B-0300-4BDD-A69E-5FAB9449AFD7}"/>
              </a:ext>
            </a:extLst>
          </p:cNvPr>
          <p:cNvSpPr>
            <a:spLocks noGrp="1"/>
          </p:cNvSpPr>
          <p:nvPr>
            <p:ph idx="1"/>
          </p:nvPr>
        </p:nvSpPr>
        <p:spPr>
          <a:xfrm>
            <a:off x="679508" y="609600"/>
            <a:ext cx="9531292" cy="5486400"/>
          </a:xfrm>
        </p:spPr>
        <p:txBody>
          <a:bodyPr/>
          <a:lstStyle/>
          <a:p>
            <a:pPr marL="0" algn="just">
              <a:lnSpc>
                <a:spcPct val="115000"/>
              </a:lnSpc>
              <a:spcBef>
                <a:spcPts val="0"/>
              </a:spcBef>
              <a:spcAft>
                <a:spcPts val="0"/>
              </a:spcAft>
              <a:buClr>
                <a:srgbClr val="A9A57C"/>
              </a:buClr>
              <a:buFont typeface="Arial" charset="0"/>
              <a:buChar char="•"/>
              <a:defRPr/>
            </a:pPr>
            <a:r>
              <a:rPr lang="en-US" sz="2400" dirty="0">
                <a:solidFill>
                  <a:srgbClr val="2F2B20"/>
                </a:solidFill>
                <a:latin typeface="Comic Sans MS" panose="030F0702030302020204" pitchFamily="66" charset="0"/>
                <a:ea typeface="Times New Roman"/>
                <a:cs typeface="Times New Roman"/>
              </a:rPr>
              <a:t>If you are going to miss a test, you </a:t>
            </a:r>
            <a:r>
              <a:rPr lang="en-US" sz="2400" b="1" u="sng" dirty="0">
                <a:solidFill>
                  <a:srgbClr val="0070C0"/>
                </a:solidFill>
                <a:latin typeface="Comic Sans MS" panose="030F0702030302020204" pitchFamily="66" charset="0"/>
                <a:ea typeface="Times New Roman"/>
                <a:cs typeface="Times New Roman"/>
              </a:rPr>
              <a:t>must notify me in advance</a:t>
            </a:r>
            <a:r>
              <a:rPr lang="en-US" sz="2400" u="sng" dirty="0">
                <a:solidFill>
                  <a:srgbClr val="0070C0"/>
                </a:solidFill>
                <a:latin typeface="Comic Sans MS" panose="030F0702030302020204" pitchFamily="66" charset="0"/>
                <a:ea typeface="Times New Roman"/>
                <a:cs typeface="Times New Roman"/>
              </a:rPr>
              <a:t> (</a:t>
            </a:r>
            <a:r>
              <a:rPr lang="en-US" sz="2400" b="1" u="sng" dirty="0">
                <a:solidFill>
                  <a:srgbClr val="0070C0"/>
                </a:solidFill>
                <a:latin typeface="Comic Sans MS" panose="030F0702030302020204" pitchFamily="66" charset="0"/>
                <a:ea typeface="Times New Roman"/>
                <a:cs typeface="Times New Roman"/>
              </a:rPr>
              <a:t>preferably one week before) so alternate arrangements can be made. If you miss a test and your absence is not excused, a grade of zero points must be assessed for that particular piece of work.</a:t>
            </a:r>
            <a:r>
              <a:rPr lang="en-US" sz="2400" dirty="0">
                <a:solidFill>
                  <a:srgbClr val="0070C0"/>
                </a:solidFill>
                <a:latin typeface="Comic Sans MS" panose="030F0702030302020204" pitchFamily="66" charset="0"/>
                <a:ea typeface="Times New Roman"/>
                <a:cs typeface="Times New Roman"/>
              </a:rPr>
              <a:t> </a:t>
            </a:r>
            <a:r>
              <a:rPr lang="en-US" sz="2400" dirty="0">
                <a:solidFill>
                  <a:srgbClr val="2F2B20"/>
                </a:solidFill>
                <a:latin typeface="Comic Sans MS" panose="030F0702030302020204" pitchFamily="66" charset="0"/>
                <a:ea typeface="Times New Roman"/>
                <a:cs typeface="Times New Roman"/>
              </a:rPr>
              <a:t>You must take the 75 minutes exams and the final in order to pass the course. </a:t>
            </a:r>
          </a:p>
          <a:p>
            <a:pPr marL="0">
              <a:lnSpc>
                <a:spcPct val="115000"/>
              </a:lnSpc>
              <a:spcBef>
                <a:spcPts val="0"/>
              </a:spcBef>
              <a:spcAft>
                <a:spcPts val="0"/>
              </a:spcAft>
              <a:buFont typeface="Arial" charset="0"/>
              <a:buChar char="•"/>
              <a:tabLst>
                <a:tab pos="2971800" algn="ctr"/>
                <a:tab pos="5943600" algn="r"/>
              </a:tabLst>
              <a:defRPr/>
            </a:pPr>
            <a:r>
              <a:rPr lang="x-none" sz="2800" b="1" u="sng" dirty="0">
                <a:solidFill>
                  <a:srgbClr val="FF0000"/>
                </a:solidFill>
                <a:latin typeface="Comic Sans MS" panose="030F0702030302020204" pitchFamily="66" charset="0"/>
                <a:ea typeface="Calibri"/>
                <a:cs typeface="Times New Roman"/>
              </a:rPr>
              <a:t>G</a:t>
            </a:r>
            <a:r>
              <a:rPr lang="en-US" sz="2800" b="1" u="sng" dirty="0">
                <a:solidFill>
                  <a:srgbClr val="FF0000"/>
                </a:solidFill>
                <a:latin typeface="Comic Sans MS" panose="030F0702030302020204" pitchFamily="66" charset="0"/>
                <a:ea typeface="Calibri"/>
                <a:cs typeface="Times New Roman"/>
              </a:rPr>
              <a:t>rading</a:t>
            </a:r>
            <a:r>
              <a:rPr lang="x-none" sz="2800" b="1" u="sng" dirty="0">
                <a:solidFill>
                  <a:srgbClr val="FF0000"/>
                </a:solidFill>
                <a:latin typeface="Comic Sans MS" panose="030F0702030302020204" pitchFamily="66" charset="0"/>
                <a:ea typeface="Calibri"/>
                <a:cs typeface="Times New Roman"/>
              </a:rPr>
              <a:t>:</a:t>
            </a:r>
            <a:endParaRPr lang="en-US" sz="2400" u="sng" dirty="0">
              <a:solidFill>
                <a:srgbClr val="FF0000"/>
              </a:solidFill>
              <a:latin typeface="Comic Sans MS" panose="030F0702030302020204" pitchFamily="66" charset="0"/>
              <a:ea typeface="Calibri"/>
              <a:cs typeface="Times New Roman"/>
            </a:endParaRPr>
          </a:p>
          <a:p>
            <a:pPr marL="114300" indent="0">
              <a:buFont typeface="Arial" panose="020B0604020202020204" pitchFamily="34" charset="0"/>
              <a:buNone/>
              <a:defRPr/>
            </a:pPr>
            <a:r>
              <a:rPr lang="en-US" b="1" dirty="0">
                <a:solidFill>
                  <a:schemeClr val="accent2">
                    <a:lumMod val="50000"/>
                  </a:schemeClr>
                </a:solidFill>
                <a:latin typeface="Comic Sans MS" panose="030F0702030302020204" pitchFamily="66" charset="0"/>
                <a:ea typeface="+mn-ea"/>
              </a:rPr>
              <a:t>Homework</a:t>
            </a:r>
            <a:r>
              <a:rPr lang="en-US" dirty="0">
                <a:solidFill>
                  <a:schemeClr val="accent2">
                    <a:lumMod val="50000"/>
                  </a:schemeClr>
                </a:solidFill>
                <a:latin typeface="Comic Sans MS" panose="030F0702030302020204" pitchFamily="66" charset="0"/>
                <a:ea typeface="+mn-ea"/>
              </a:rPr>
              <a:t> 4</a:t>
            </a:r>
            <a:r>
              <a:rPr lang="x-none" dirty="0">
                <a:solidFill>
                  <a:schemeClr val="accent2">
                    <a:lumMod val="50000"/>
                  </a:schemeClr>
                </a:solidFill>
                <a:latin typeface="Comic Sans MS" panose="030F0702030302020204" pitchFamily="66" charset="0"/>
                <a:ea typeface="+mn-ea"/>
              </a:rPr>
              <a:t>%</a:t>
            </a:r>
            <a:endParaRPr lang="en-US" dirty="0">
              <a:solidFill>
                <a:schemeClr val="accent2">
                  <a:lumMod val="50000"/>
                </a:schemeClr>
              </a:solidFill>
              <a:latin typeface="Comic Sans MS" panose="030F0702030302020204" pitchFamily="66" charset="0"/>
              <a:ea typeface="+mn-ea"/>
            </a:endParaRPr>
          </a:p>
          <a:p>
            <a:pPr marL="114300" indent="0">
              <a:buFont typeface="Arial" panose="020B0604020202020204" pitchFamily="34" charset="0"/>
              <a:buNone/>
              <a:defRPr/>
            </a:pPr>
            <a:r>
              <a:rPr lang="en-US" b="1" dirty="0">
                <a:solidFill>
                  <a:schemeClr val="accent2">
                    <a:lumMod val="50000"/>
                  </a:schemeClr>
                </a:solidFill>
                <a:latin typeface="Comic Sans MS" panose="030F0702030302020204" pitchFamily="66" charset="0"/>
                <a:ea typeface="+mn-ea"/>
              </a:rPr>
              <a:t>Three </a:t>
            </a:r>
            <a:r>
              <a:rPr lang="x-none" dirty="0">
                <a:solidFill>
                  <a:schemeClr val="accent2">
                    <a:lumMod val="50000"/>
                  </a:schemeClr>
                </a:solidFill>
                <a:latin typeface="Comic Sans MS" panose="030F0702030302020204" pitchFamily="66" charset="0"/>
                <a:ea typeface="+mn-ea"/>
              </a:rPr>
              <a:t>exams 1</a:t>
            </a:r>
            <a:r>
              <a:rPr lang="en-US" dirty="0">
                <a:solidFill>
                  <a:schemeClr val="accent2">
                    <a:lumMod val="50000"/>
                  </a:schemeClr>
                </a:solidFill>
                <a:latin typeface="Comic Sans MS" panose="030F0702030302020204" pitchFamily="66" charset="0"/>
                <a:ea typeface="+mn-ea"/>
              </a:rPr>
              <a:t>2</a:t>
            </a:r>
            <a:r>
              <a:rPr lang="x-none" dirty="0">
                <a:solidFill>
                  <a:schemeClr val="accent2">
                    <a:lumMod val="50000"/>
                  </a:schemeClr>
                </a:solidFill>
                <a:latin typeface="Comic Sans MS" panose="030F0702030302020204" pitchFamily="66" charset="0"/>
                <a:ea typeface="+mn-ea"/>
              </a:rPr>
              <a:t>% </a:t>
            </a:r>
            <a:r>
              <a:rPr lang="en-US" dirty="0">
                <a:solidFill>
                  <a:schemeClr val="accent2">
                    <a:lumMod val="50000"/>
                  </a:schemeClr>
                </a:solidFill>
                <a:latin typeface="Comic Sans MS" panose="030F0702030302020204" pitchFamily="66" charset="0"/>
                <a:ea typeface="+mn-ea"/>
              </a:rPr>
              <a:t>each</a:t>
            </a:r>
          </a:p>
          <a:p>
            <a:pPr marL="114300" indent="0">
              <a:buFont typeface="Arial" panose="020B0604020202020204" pitchFamily="34" charset="0"/>
              <a:buNone/>
              <a:defRPr/>
            </a:pPr>
            <a:r>
              <a:rPr lang="en-US" b="1" dirty="0">
                <a:solidFill>
                  <a:schemeClr val="accent2">
                    <a:lumMod val="50000"/>
                  </a:schemeClr>
                </a:solidFill>
                <a:latin typeface="Comic Sans MS" panose="030F0702030302020204" pitchFamily="66" charset="0"/>
                <a:ea typeface="+mn-ea"/>
              </a:rPr>
              <a:t>Quizzes</a:t>
            </a:r>
            <a:r>
              <a:rPr lang="en-US" dirty="0">
                <a:solidFill>
                  <a:schemeClr val="accent2">
                    <a:lumMod val="50000"/>
                  </a:schemeClr>
                </a:solidFill>
                <a:latin typeface="Comic Sans MS" panose="030F0702030302020204" pitchFamily="66" charset="0"/>
                <a:ea typeface="+mn-ea"/>
              </a:rPr>
              <a:t> 10%</a:t>
            </a:r>
          </a:p>
          <a:p>
            <a:pPr marL="114300" indent="0">
              <a:buFont typeface="Arial" panose="020B0604020202020204" pitchFamily="34" charset="0"/>
              <a:buNone/>
              <a:defRPr/>
            </a:pPr>
            <a:r>
              <a:rPr lang="en-US" dirty="0">
                <a:solidFill>
                  <a:schemeClr val="accent2">
                    <a:lumMod val="50000"/>
                  </a:schemeClr>
                </a:solidFill>
                <a:latin typeface="Comic Sans MS" panose="030F0702030302020204" pitchFamily="66" charset="0"/>
                <a:ea typeface="+mn-ea"/>
              </a:rPr>
              <a:t>Final exam 25%</a:t>
            </a:r>
          </a:p>
          <a:p>
            <a:pPr marL="114300" indent="0">
              <a:buFont typeface="Arial" panose="020B0604020202020204" pitchFamily="34" charset="0"/>
              <a:buNone/>
              <a:defRPr/>
            </a:pPr>
            <a:r>
              <a:rPr lang="en-US" b="1" dirty="0">
                <a:solidFill>
                  <a:schemeClr val="accent2">
                    <a:lumMod val="50000"/>
                  </a:schemeClr>
                </a:solidFill>
                <a:latin typeface="Comic Sans MS" panose="030F0702030302020204" pitchFamily="66" charset="0"/>
                <a:ea typeface="+mn-ea"/>
              </a:rPr>
              <a:t>Lab</a:t>
            </a:r>
            <a:r>
              <a:rPr lang="en-US" dirty="0">
                <a:solidFill>
                  <a:schemeClr val="accent2">
                    <a:lumMod val="50000"/>
                  </a:schemeClr>
                </a:solidFill>
                <a:latin typeface="Comic Sans MS" panose="030F0702030302020204" pitchFamily="66" charset="0"/>
                <a:ea typeface="+mn-ea"/>
              </a:rPr>
              <a:t> 25%</a:t>
            </a:r>
          </a:p>
          <a:p>
            <a:pPr marL="0" algn="just">
              <a:lnSpc>
                <a:spcPct val="115000"/>
              </a:lnSpc>
              <a:spcBef>
                <a:spcPts val="0"/>
              </a:spcBef>
              <a:spcAft>
                <a:spcPts val="0"/>
              </a:spcAft>
              <a:buClr>
                <a:srgbClr val="A9A57C"/>
              </a:buClr>
              <a:buFont typeface="Arial" charset="0"/>
              <a:buChar char="•"/>
              <a:defRPr/>
            </a:pPr>
            <a:endParaRPr lang="en-US" sz="2000" dirty="0">
              <a:solidFill>
                <a:schemeClr val="accent2">
                  <a:lumMod val="50000"/>
                </a:schemeClr>
              </a:solidFill>
              <a:latin typeface="Comic Sans MS" panose="030F0702030302020204" pitchFamily="66" charset="0"/>
              <a:ea typeface="Calibri"/>
              <a:cs typeface="Times New Roman"/>
            </a:endParaRPr>
          </a:p>
          <a:p>
            <a:pPr>
              <a:defRPr/>
            </a:pPr>
            <a:endParaRPr lang="en-US" dirty="0">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74B2-F10A-449C-85CE-69E995EF0EE6}"/>
              </a:ext>
            </a:extLst>
          </p:cNvPr>
          <p:cNvSpPr>
            <a:spLocks noGrp="1"/>
          </p:cNvSpPr>
          <p:nvPr>
            <p:ph type="title"/>
          </p:nvPr>
        </p:nvSpPr>
        <p:spPr/>
        <p:txBody>
          <a:bodyPr/>
          <a:lstStyle/>
          <a:p>
            <a:pPr>
              <a:defRPr/>
            </a:pPr>
            <a:r>
              <a:rPr lang="en-US" dirty="0">
                <a:solidFill>
                  <a:schemeClr val="accent2">
                    <a:lumMod val="50000"/>
                  </a:schemeClr>
                </a:solidFill>
                <a:latin typeface="Comic Sans MS" panose="030F0702030302020204" pitchFamily="66" charset="0"/>
                <a:ea typeface="+mj-ea"/>
              </a:rPr>
              <a:t>Labs</a:t>
            </a:r>
          </a:p>
        </p:txBody>
      </p:sp>
      <p:sp>
        <p:nvSpPr>
          <p:cNvPr id="21507" name="Content Placeholder 2">
            <a:extLst>
              <a:ext uri="{FF2B5EF4-FFF2-40B4-BE49-F238E27FC236}">
                <a16:creationId xmlns:a16="http://schemas.microsoft.com/office/drawing/2014/main" id="{424AF677-C96E-4C64-8824-D6185591BC02}"/>
              </a:ext>
            </a:extLst>
          </p:cNvPr>
          <p:cNvSpPr>
            <a:spLocks noGrp="1"/>
          </p:cNvSpPr>
          <p:nvPr>
            <p:ph idx="1"/>
          </p:nvPr>
        </p:nvSpPr>
        <p:spPr/>
        <p:txBody>
          <a:bodyPr/>
          <a:lstStyle/>
          <a:p>
            <a:pPr indent="-342900">
              <a:tabLst>
                <a:tab pos="112713" algn="l"/>
              </a:tabLst>
            </a:pPr>
            <a:r>
              <a:rPr lang="en-US" altLang="en-US" sz="2400" dirty="0">
                <a:latin typeface="Comic Sans MS" panose="030F0702030302020204" pitchFamily="66" charset="0"/>
              </a:rPr>
              <a:t>Labs start on Tuesday, </a:t>
            </a:r>
            <a:r>
              <a:rPr lang="en-US" altLang="en-US" sz="2400" b="1" dirty="0">
                <a:solidFill>
                  <a:srgbClr val="002060"/>
                </a:solidFill>
                <a:latin typeface="Comic Sans MS" panose="030F0702030302020204" pitchFamily="66" charset="0"/>
              </a:rPr>
              <a:t>January 16, 2024</a:t>
            </a:r>
          </a:p>
          <a:p>
            <a:pPr indent="-342900">
              <a:lnSpc>
                <a:spcPct val="115000"/>
              </a:lnSpc>
              <a:spcBef>
                <a:spcPct val="0"/>
              </a:spcBef>
              <a:spcAft>
                <a:spcPts val="1000"/>
              </a:spcAft>
              <a:tabLst>
                <a:tab pos="112713" algn="l"/>
              </a:tabLst>
            </a:pPr>
            <a:r>
              <a:rPr lang="en-US" altLang="en-US" sz="2400" dirty="0">
                <a:latin typeface="Comic Sans MS" panose="030F0702030302020204" pitchFamily="66" charset="0"/>
                <a:cs typeface="Times New Roman" panose="02020603050405020304" pitchFamily="18" charset="0"/>
              </a:rPr>
              <a:t>The lab schedule and labs are posted on the webpage</a:t>
            </a:r>
          </a:p>
          <a:p>
            <a:pPr indent="-342900">
              <a:lnSpc>
                <a:spcPct val="115000"/>
              </a:lnSpc>
              <a:spcBef>
                <a:spcPct val="0"/>
              </a:spcBef>
              <a:spcAft>
                <a:spcPts val="1000"/>
              </a:spcAft>
              <a:tabLst>
                <a:tab pos="112713" algn="l"/>
              </a:tabLst>
            </a:pPr>
            <a:r>
              <a:rPr lang="en-US" altLang="en-US" sz="2400" dirty="0">
                <a:latin typeface="Comic Sans MS" panose="030F0702030302020204" pitchFamily="66" charset="0"/>
                <a:cs typeface="Times New Roman" panose="02020603050405020304" pitchFamily="18" charset="0"/>
              </a:rPr>
              <a:t>You must read the lab, and answer the pre-lab questions before coming to the lab.</a:t>
            </a:r>
          </a:p>
          <a:p>
            <a:pPr indent="-342900">
              <a:lnSpc>
                <a:spcPct val="115000"/>
              </a:lnSpc>
              <a:spcBef>
                <a:spcPct val="0"/>
              </a:spcBef>
              <a:spcAft>
                <a:spcPts val="1000"/>
              </a:spcAft>
              <a:tabLst>
                <a:tab pos="112713" algn="l"/>
              </a:tabLst>
            </a:pPr>
            <a:r>
              <a:rPr lang="en-US" altLang="en-US" sz="2400" dirty="0">
                <a:latin typeface="Comic Sans MS" panose="030F0702030302020204" pitchFamily="66" charset="0"/>
                <a:cs typeface="Times New Roman" panose="02020603050405020304" pitchFamily="18" charset="0"/>
              </a:rPr>
              <a:t>Do not miss any laboratory. </a:t>
            </a:r>
            <a:r>
              <a:rPr lang="en-US" altLang="en-US" sz="2400" b="1" u="sng" dirty="0">
                <a:solidFill>
                  <a:srgbClr val="FF0000"/>
                </a:solidFill>
                <a:latin typeface="Comic Sans MS" panose="030F0702030302020204" pitchFamily="66" charset="0"/>
                <a:cs typeface="Times New Roman" panose="02020603050405020304" pitchFamily="18" charset="0"/>
              </a:rPr>
              <a:t>You will receive "0" for all missed laboratories</a:t>
            </a:r>
            <a:r>
              <a:rPr lang="en-US" altLang="en-US" sz="2400" u="sng" dirty="0">
                <a:solidFill>
                  <a:srgbClr val="FF0000"/>
                </a:solidFill>
                <a:latin typeface="Comic Sans MS" panose="030F0702030302020204" pitchFamily="66" charset="0"/>
                <a:cs typeface="Times New Roman" panose="02020603050405020304" pitchFamily="18" charset="0"/>
              </a:rPr>
              <a:t>.</a:t>
            </a:r>
            <a:r>
              <a:rPr lang="en-US" altLang="en-US" sz="2400" dirty="0">
                <a:solidFill>
                  <a:srgbClr val="FF0000"/>
                </a:solidFill>
                <a:latin typeface="Comic Sans MS" panose="030F0702030302020204" pitchFamily="66" charset="0"/>
                <a:cs typeface="Times New Roman" panose="02020603050405020304" pitchFamily="18" charset="0"/>
              </a:rPr>
              <a:t> </a:t>
            </a:r>
          </a:p>
          <a:p>
            <a:pPr indent="-342900">
              <a:tabLst>
                <a:tab pos="112713" algn="l"/>
              </a:tabLst>
            </a:pPr>
            <a:r>
              <a:rPr lang="en-US" altLang="en-US" sz="2400" b="1" u="sng" dirty="0">
                <a:solidFill>
                  <a:srgbClr val="7030A0"/>
                </a:solidFill>
                <a:latin typeface="Comic Sans MS" panose="030F0702030302020204" pitchFamily="66" charset="0"/>
              </a:rPr>
              <a:t>The lab grade is 25% of your total grade.</a:t>
            </a:r>
          </a:p>
          <a:p>
            <a:pPr indent="-342900">
              <a:buFont typeface="Arial" panose="020B0604020202020204" pitchFamily="34" charset="0"/>
              <a:buNone/>
              <a:tabLst>
                <a:tab pos="112713" algn="l"/>
              </a:tabLst>
            </a:pPr>
            <a:endParaRPr lang="en-US" altLang="en-US" dirty="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2FFE-293D-4580-B25B-097FF4427C1F}"/>
              </a:ext>
            </a:extLst>
          </p:cNvPr>
          <p:cNvSpPr>
            <a:spLocks noGrp="1"/>
          </p:cNvSpPr>
          <p:nvPr>
            <p:ph type="title"/>
          </p:nvPr>
        </p:nvSpPr>
        <p:spPr/>
        <p:txBody>
          <a:bodyPr/>
          <a:lstStyle/>
          <a:p>
            <a:pPr>
              <a:defRPr/>
            </a:pPr>
            <a:r>
              <a:rPr lang="en-US" sz="4400" b="1" dirty="0">
                <a:latin typeface="Comic Sans MS" panose="030F0702030302020204" pitchFamily="66" charset="0"/>
                <a:ea typeface="Times New Roman" panose="02020603050405020304" pitchFamily="18" charset="0"/>
                <a:cs typeface="Times New Roman" panose="02020603050405020304" pitchFamily="18" charset="0"/>
              </a:rPr>
              <a:t>Syllabus change policy</a:t>
            </a:r>
            <a:endParaRPr lang="en-US" sz="4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5CAC9BA-73C3-45B9-BB8D-C5C63A5EFF15}"/>
              </a:ext>
            </a:extLst>
          </p:cNvPr>
          <p:cNvSpPr>
            <a:spLocks noGrp="1"/>
          </p:cNvSpPr>
          <p:nvPr>
            <p:ph idx="1"/>
          </p:nvPr>
        </p:nvSpPr>
        <p:spPr/>
        <p:txBody>
          <a:bodyPr/>
          <a:lstStyle/>
          <a:p>
            <a:pPr marL="0" algn="just">
              <a:lnSpc>
                <a:spcPct val="115000"/>
              </a:lnSpc>
              <a:spcBef>
                <a:spcPts val="0"/>
              </a:spcBef>
              <a:spcAft>
                <a:spcPts val="1000"/>
              </a:spcAft>
              <a:defRP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omic Sans MS" panose="030F0702030302020204" pitchFamily="66" charset="0"/>
                <a:ea typeface="Times New Roman" panose="02020603050405020304" pitchFamily="18" charset="0"/>
                <a:cs typeface="Times New Roman" panose="02020603050405020304" pitchFamily="18" charset="0"/>
              </a:rPr>
              <a:t>I will make changes to the class schedule or syllabus as deemed necessary for the progression of the course</a:t>
            </a:r>
          </a:p>
          <a:p>
            <a:pPr marL="0" algn="just">
              <a:lnSpc>
                <a:spcPct val="115000"/>
              </a:lnSpc>
              <a:spcBef>
                <a:spcPts val="0"/>
              </a:spcBef>
              <a:spcAft>
                <a:spcPts val="1000"/>
              </a:spcAft>
              <a:defRPr/>
            </a:pPr>
            <a:r>
              <a:rPr lang="en-US" sz="2400" dirty="0">
                <a:latin typeface="Comic Sans MS" panose="030F0702030302020204" pitchFamily="66" charset="0"/>
                <a:ea typeface="Calibri" panose="020F0502020204030204" pitchFamily="34" charset="0"/>
                <a:cs typeface="Times New Roman" panose="02020603050405020304" pitchFamily="18" charset="0"/>
              </a:rPr>
              <a:t>And </a:t>
            </a:r>
            <a:r>
              <a:rPr lang="en-US" sz="2400" b="1" dirty="0">
                <a:latin typeface="Comic Sans MS" panose="030F0702030302020204" pitchFamily="66" charset="0"/>
                <a:ea typeface="Calibri" panose="020F0502020204030204" pitchFamily="34" charset="0"/>
                <a:cs typeface="Times New Roman" panose="02020603050405020304" pitchFamily="18" charset="0"/>
              </a:rPr>
              <a:t>please read the syllabus!!!!!</a:t>
            </a:r>
            <a:endParaRPr lang="en-US" sz="2000" b="1" dirty="0">
              <a:latin typeface="Comic Sans MS" panose="030F0702030302020204" pitchFamily="66" charset="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507075" y="1092666"/>
            <a:ext cx="1098119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Atomic and molecular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masses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are measured in unified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atomic mass units</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(u).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unit is defined so that the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carbon-12</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atom has a mass of exactly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12.0000 u</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Expressed in kilograms: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 u = 1.6605 x 10</a:t>
            </a:r>
            <a:r>
              <a:rPr kumimoji="0" lang="en-US" altLang="en-US" sz="28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-27</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kg.</a:t>
            </a:r>
          </a:p>
        </p:txBody>
      </p:sp>
      <p:sp>
        <p:nvSpPr>
          <p:cNvPr id="33795" name="Text Box 5"/>
          <p:cNvSpPr txBox="1">
            <a:spLocks noChangeArrowheads="1"/>
          </p:cNvSpPr>
          <p:nvPr/>
        </p:nvSpPr>
        <p:spPr bwMode="auto">
          <a:xfrm>
            <a:off x="318783" y="4041775"/>
            <a:ext cx="81960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0" fontAlgn="base">
              <a:spcBef>
                <a:spcPct val="50000"/>
              </a:spcBef>
              <a:spcAft>
                <a:spcPct val="0"/>
              </a:spcAft>
              <a:buClrTx/>
              <a:buSzTx/>
              <a:buNone/>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 matter configuration idea came from </a:t>
            </a:r>
            <a:r>
              <a:rPr lang="en-US" altLang="en-US" sz="2800" b="1" dirty="0">
                <a:solidFill>
                  <a:srgbClr val="000000"/>
                </a:solidFill>
                <a:latin typeface="Comic Sans MS" panose="030F0702030302020204" pitchFamily="66" charset="0"/>
                <a:ea typeface="MS PGothic" panose="020B0600070205080204" pitchFamily="34" charset="-128"/>
                <a:cs typeface="Arial" panose="020B0604020202020204" pitchFamily="34" charset="0"/>
              </a:rPr>
              <a:t>a biologist (Robert Brown-1827)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when looking at the motion of pollen grains in water. </a:t>
            </a:r>
            <a:r>
              <a:rPr lang="en-US" altLang="en-US" sz="2800" b="1" dirty="0">
                <a:solidFill>
                  <a:srgbClr val="000000"/>
                </a:solidFill>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Brownian motion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the jittery motion of tiny pollen grains in water; these are the result of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collisions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with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individual</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water molecules.</a:t>
            </a:r>
          </a:p>
        </p:txBody>
      </p:sp>
      <p:sp>
        <p:nvSpPr>
          <p:cNvPr id="21508" name="Rectangle 8"/>
          <p:cNvSpPr>
            <a:spLocks noGrp="1" noChangeArrowheads="1"/>
          </p:cNvSpPr>
          <p:nvPr>
            <p:ph type="title"/>
          </p:nvPr>
        </p:nvSpPr>
        <p:spPr>
          <a:xfrm>
            <a:off x="696286" y="83891"/>
            <a:ext cx="10981190" cy="1208014"/>
          </a:xfrm>
          <a:extLst>
            <a:ext uri="{909E8E84-426E-40dd-AFC4-6F175D3DCCD1}"/>
            <a:ext uri="{91240B29-F687-4f45-9708-019B960494DF}"/>
            <a:ext uri="{FAA26D3D-D897-4be2-8F04-BA451C77F1D7}"/>
          </a:extLst>
        </p:spPr>
        <p:txBody>
          <a:bodyPr>
            <a:noAutofit/>
          </a:bodyPr>
          <a:lstStyle/>
          <a:p>
            <a:pPr eaLnBrk="1" fontAlgn="auto" hangingPunct="1">
              <a:spcAft>
                <a:spcPts val="0"/>
              </a:spcAft>
              <a:defRPr/>
            </a:pPr>
            <a:r>
              <a:rPr lang="en-US" sz="3600" dirty="0">
                <a:latin typeface="Comic Sans MS" charset="0"/>
              </a:rPr>
              <a:t>17-1 Temperature: Atomic Theory of Matter</a:t>
            </a:r>
            <a:br>
              <a:rPr lang="en-US" sz="3600" dirty="0">
                <a:latin typeface="Comic Sans MS" charset="0"/>
              </a:rPr>
            </a:br>
            <a:endParaRPr lang="en-US" sz="3600" dirty="0">
              <a:latin typeface="Comic Sans MS" charset="0"/>
            </a:endParaRPr>
          </a:p>
        </p:txBody>
      </p:sp>
      <p:pic>
        <p:nvPicPr>
          <p:cNvPr id="33797" name="Picture 10" descr="Figure_17_01"/>
          <p:cNvPicPr>
            <a:picLocks noChangeAspect="1" noChangeArrowheads="1"/>
          </p:cNvPicPr>
          <p:nvPr/>
        </p:nvPicPr>
        <p:blipFill>
          <a:blip r:embed="rId3">
            <a:extLst>
              <a:ext uri="{28A0092B-C50C-407E-A947-70E740481C1C}">
                <a14:useLocalDpi xmlns:a14="http://schemas.microsoft.com/office/drawing/2010/main" val="0"/>
              </a:ext>
            </a:extLst>
          </a:blip>
          <a:srcRect b="2652"/>
          <a:stretch>
            <a:fillRect/>
          </a:stretch>
        </p:blipFill>
        <p:spPr bwMode="auto">
          <a:xfrm>
            <a:off x="8738091" y="3809596"/>
            <a:ext cx="2489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08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706582" y="1930400"/>
            <a:ext cx="5275118"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On a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microscopic</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scale, the arrangements of molecules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solids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liquids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(b), and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gases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 are quite different.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Forces connecting atoms are different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and define the motion.</a:t>
            </a:r>
          </a:p>
        </p:txBody>
      </p:sp>
      <p:sp>
        <p:nvSpPr>
          <p:cNvPr id="22531" name="Rectangle 6"/>
          <p:cNvSpPr>
            <a:spLocks noGrp="1" noChangeArrowheads="1"/>
          </p:cNvSpPr>
          <p:nvPr>
            <p:ph type="title"/>
          </p:nvPr>
        </p:nvSpPr>
        <p:spPr>
          <a:xfrm>
            <a:off x="1828800" y="-61866"/>
            <a:ext cx="8305800" cy="1143000"/>
          </a:xfrm>
          <a:extLst>
            <a:ext uri="{909E8E84-426E-40dd-AFC4-6F175D3DCCD1}"/>
            <a:ext uri="{91240B29-F687-4f45-9708-019B960494DF}"/>
            <a:ext uri="{FAA26D3D-D897-4be2-8F04-BA451C77F1D7}"/>
          </a:extLst>
        </p:spPr>
        <p:txBody>
          <a:bodyPr>
            <a:normAutofit fontScale="90000"/>
          </a:bodyPr>
          <a:lstStyle/>
          <a:p>
            <a:pPr eaLnBrk="1" fontAlgn="auto" hangingPunct="1">
              <a:spcAft>
                <a:spcPts val="0"/>
              </a:spcAft>
              <a:defRPr/>
            </a:pPr>
            <a:r>
              <a:rPr lang="en-US" dirty="0">
                <a:latin typeface="Comic Sans MS" charset="0"/>
              </a:rPr>
              <a:t>17-1 Atomic Theory of Matter</a:t>
            </a:r>
          </a:p>
        </p:txBody>
      </p:sp>
      <p:pic>
        <p:nvPicPr>
          <p:cNvPr id="35844" name="Picture 8" descr="Figure_17_02"/>
          <p:cNvPicPr>
            <a:picLocks noChangeAspect="1" noChangeArrowheads="1"/>
          </p:cNvPicPr>
          <p:nvPr/>
        </p:nvPicPr>
        <p:blipFill>
          <a:blip r:embed="rId3">
            <a:extLst>
              <a:ext uri="{28A0092B-C50C-407E-A947-70E740481C1C}">
                <a14:useLocalDpi xmlns:a14="http://schemas.microsoft.com/office/drawing/2010/main" val="0"/>
              </a:ext>
            </a:extLst>
          </a:blip>
          <a:srcRect b="5858"/>
          <a:stretch>
            <a:fillRect/>
          </a:stretch>
        </p:blipFill>
        <p:spPr bwMode="auto">
          <a:xfrm>
            <a:off x="6897688" y="1225550"/>
            <a:ext cx="1989137"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
          <p:cNvSpPr txBox="1">
            <a:spLocks noChangeArrowheads="1"/>
          </p:cNvSpPr>
          <p:nvPr/>
        </p:nvSpPr>
        <p:spPr bwMode="auto">
          <a:xfrm>
            <a:off x="9067800" y="1887538"/>
            <a:ext cx="47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(a)</a:t>
            </a:r>
          </a:p>
        </p:txBody>
      </p:sp>
      <p:sp>
        <p:nvSpPr>
          <p:cNvPr id="35846" name="TextBox 2"/>
          <p:cNvSpPr txBox="1">
            <a:spLocks noChangeArrowheads="1"/>
          </p:cNvSpPr>
          <p:nvPr/>
        </p:nvSpPr>
        <p:spPr bwMode="auto">
          <a:xfrm>
            <a:off x="9056688" y="3657600"/>
            <a:ext cx="49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(b)</a:t>
            </a:r>
          </a:p>
        </p:txBody>
      </p:sp>
      <p:sp>
        <p:nvSpPr>
          <p:cNvPr id="35847" name="TextBox 3"/>
          <p:cNvSpPr txBox="1">
            <a:spLocks noChangeArrowheads="1"/>
          </p:cNvSpPr>
          <p:nvPr/>
        </p:nvSpPr>
        <p:spPr bwMode="auto">
          <a:xfrm>
            <a:off x="9074150" y="5699125"/>
            <a:ext cx="47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(c)</a:t>
            </a:r>
          </a:p>
        </p:txBody>
      </p:sp>
    </p:spTree>
    <p:extLst>
      <p:ext uri="{BB962C8B-B14F-4D97-AF65-F5344CB8AC3E}">
        <p14:creationId xmlns:p14="http://schemas.microsoft.com/office/powerpoint/2010/main" val="211635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338349" y="1168400"/>
            <a:ext cx="9482051"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Temperature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a measure of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how hot or cold something is.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Most materials </a:t>
            </a:r>
            <a:r>
              <a:rPr kumimoji="0" lang="en-U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expand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when heated: An Iron beam is longer when hot than when cold</a:t>
            </a:r>
          </a:p>
        </p:txBody>
      </p:sp>
      <p:sp>
        <p:nvSpPr>
          <p:cNvPr id="23555" name="Rectangle 6"/>
          <p:cNvSpPr>
            <a:spLocks noGrp="1" noChangeArrowheads="1"/>
          </p:cNvSpPr>
          <p:nvPr>
            <p:ph type="title"/>
          </p:nvPr>
        </p:nvSpPr>
        <p:spPr>
          <a:xfrm>
            <a:off x="1676400" y="152402"/>
            <a:ext cx="9144000" cy="795250"/>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sz="3600" dirty="0">
                <a:latin typeface="Comic Sans MS" charset="0"/>
              </a:rPr>
              <a:t>17-2 Temperature and Thermometers</a:t>
            </a:r>
          </a:p>
        </p:txBody>
      </p:sp>
      <p:pic>
        <p:nvPicPr>
          <p:cNvPr id="37892" name="Picture 8" descr="Figure_17_03"/>
          <p:cNvPicPr>
            <a:picLocks noChangeAspect="1" noChangeArrowheads="1"/>
          </p:cNvPicPr>
          <p:nvPr/>
        </p:nvPicPr>
        <p:blipFill>
          <a:blip r:embed="rId3">
            <a:extLst>
              <a:ext uri="{28A0092B-C50C-407E-A947-70E740481C1C}">
                <a14:useLocalDpi xmlns:a14="http://schemas.microsoft.com/office/drawing/2010/main" val="0"/>
              </a:ext>
            </a:extLst>
          </a:blip>
          <a:srcRect b="4691"/>
          <a:stretch>
            <a:fillRect/>
          </a:stretch>
        </p:blipFill>
        <p:spPr bwMode="auto">
          <a:xfrm>
            <a:off x="7162800" y="3272008"/>
            <a:ext cx="3818313" cy="353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1828800" y="3706813"/>
            <a:ext cx="447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6B6BCF"/>
                </a:solidFill>
                <a:effectLst/>
                <a:uLnTx/>
                <a:uFillTx/>
                <a:latin typeface="Comic Sans MS" panose="030F0702030302020204" pitchFamily="66" charset="0"/>
                <a:ea typeface="MS PGothic" panose="020B0600070205080204" pitchFamily="34" charset="-128"/>
                <a:cs typeface="+mn-cs"/>
              </a:rPr>
              <a:t>Concrete roads expand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6B6BCF"/>
                </a:solidFill>
                <a:effectLst/>
                <a:uLnTx/>
                <a:uFillTx/>
                <a:latin typeface="Comic Sans MS" panose="030F0702030302020204" pitchFamily="66" charset="0"/>
                <a:ea typeface="MS PGothic" panose="020B0600070205080204" pitchFamily="34" charset="-128"/>
                <a:cs typeface="+mn-cs"/>
              </a:rPr>
              <a:t>contract slightly with temperature</a:t>
            </a:r>
          </a:p>
        </p:txBody>
      </p:sp>
      <p:sp>
        <p:nvSpPr>
          <p:cNvPr id="37894" name="TextBox 2"/>
          <p:cNvSpPr txBox="1">
            <a:spLocks noChangeArrowheads="1"/>
          </p:cNvSpPr>
          <p:nvPr/>
        </p:nvSpPr>
        <p:spPr bwMode="auto">
          <a:xfrm>
            <a:off x="7162800" y="4818063"/>
            <a:ext cx="277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mn-cs"/>
              </a:rPr>
              <a:t>Expansion joint on a bridge</a:t>
            </a:r>
          </a:p>
        </p:txBody>
      </p:sp>
    </p:spTree>
    <p:extLst>
      <p:ext uri="{BB962C8B-B14F-4D97-AF65-F5344CB8AC3E}">
        <p14:creationId xmlns:p14="http://schemas.microsoft.com/office/powerpoint/2010/main" val="185040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831850" y="987425"/>
            <a:ext cx="931799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Thermometers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are instruments designed to measure temperature.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In order to do this, they take advantage of some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property</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matter that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changes</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with temperature.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Early thermometers: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Built by </a:t>
            </a:r>
            <a:r>
              <a:rPr kumimoji="0" lang="en-US" altLang="en-US" sz="2800" b="0"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Accademia</a:t>
            </a: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del </a:t>
            </a:r>
            <a:r>
              <a:rPr kumimoji="0" lang="en-US" altLang="en-US" sz="2800" b="0"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Cimento</a:t>
            </a: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(1657-1667) in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Florence, Italy</a:t>
            </a:r>
          </a:p>
        </p:txBody>
      </p:sp>
      <p:sp>
        <p:nvSpPr>
          <p:cNvPr id="24579" name="Rectangle 7"/>
          <p:cNvSpPr>
            <a:spLocks noGrp="1" noChangeArrowheads="1"/>
          </p:cNvSpPr>
          <p:nvPr>
            <p:ph type="title"/>
          </p:nvPr>
        </p:nvSpPr>
        <p:spPr>
          <a:xfrm>
            <a:off x="1524000" y="1"/>
            <a:ext cx="9144000" cy="754063"/>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sz="4000" dirty="0">
                <a:latin typeface="Comic Sans MS" charset="0"/>
              </a:rPr>
              <a:t>17-2 Temperature and Thermometers</a:t>
            </a:r>
          </a:p>
        </p:txBody>
      </p:sp>
      <p:pic>
        <p:nvPicPr>
          <p:cNvPr id="39940" name="Picture 9" descr="Figure_17_04"/>
          <p:cNvPicPr>
            <a:picLocks noChangeAspect="1" noChangeArrowheads="1"/>
          </p:cNvPicPr>
          <p:nvPr/>
        </p:nvPicPr>
        <p:blipFill>
          <a:blip r:embed="rId3" cstate="print">
            <a:extLst>
              <a:ext uri="{28A0092B-C50C-407E-A947-70E740481C1C}">
                <a14:useLocalDpi xmlns:a14="http://schemas.microsoft.com/office/drawing/2010/main" val="0"/>
              </a:ext>
            </a:extLst>
          </a:blip>
          <a:srcRect b="3255"/>
          <a:stretch>
            <a:fillRect/>
          </a:stretch>
        </p:blipFill>
        <p:spPr bwMode="auto">
          <a:xfrm>
            <a:off x="9164724" y="2759913"/>
            <a:ext cx="2840038"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4195A4-0E3C-4013-824F-3E7A3BE01CA5}"/>
              </a:ext>
            </a:extLst>
          </p:cNvPr>
          <p:cNvSpPr txBox="1"/>
          <p:nvPr/>
        </p:nvSpPr>
        <p:spPr>
          <a:xfrm>
            <a:off x="914400" y="4975224"/>
            <a:ext cx="7046752" cy="923330"/>
          </a:xfrm>
          <a:prstGeom prst="rect">
            <a:avLst/>
          </a:prstGeom>
          <a:noFill/>
        </p:spPr>
        <p:txBody>
          <a:bodyPr wrap="square" rtlCol="0">
            <a:spAutoFit/>
          </a:bodyPr>
          <a:lstStyle/>
          <a:p>
            <a:r>
              <a:rPr lang="en-US" b="1" dirty="0">
                <a:solidFill>
                  <a:schemeClr val="accent1">
                    <a:lumMod val="75000"/>
                  </a:schemeClr>
                </a:solidFill>
                <a:latin typeface="Comic Sans MS" panose="030F0702030302020204" pitchFamily="66" charset="0"/>
              </a:rPr>
              <a:t>These are mercury thermometers, these are not allowed anymore because of the toxicity of mercury. In the chemistry labs you are using the alcohol thermometers.</a:t>
            </a:r>
          </a:p>
        </p:txBody>
      </p:sp>
    </p:spTree>
    <p:extLst>
      <p:ext uri="{BB962C8B-B14F-4D97-AF65-F5344CB8AC3E}">
        <p14:creationId xmlns:p14="http://schemas.microsoft.com/office/powerpoint/2010/main" val="386565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7AB7A5F-68AD-40B0-A2A7-EDFEBD5FF907}"/>
              </a:ext>
            </a:extLst>
          </p:cNvPr>
          <p:cNvSpPr>
            <a:spLocks/>
          </p:cNvSpPr>
          <p:nvPr/>
        </p:nvSpPr>
        <p:spPr bwMode="auto">
          <a:xfrm>
            <a:off x="2090738" y="228600"/>
            <a:ext cx="7313612" cy="868363"/>
          </a:xfrm>
          <a:prstGeom prst="rect">
            <a:avLst/>
          </a:prstGeom>
          <a:noFill/>
          <a:ln>
            <a:no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4600" dirty="0">
                <a:solidFill>
                  <a:schemeClr val="accent2">
                    <a:lumMod val="50000"/>
                  </a:schemeClr>
                </a:solidFill>
                <a:latin typeface="Comic Sans MS" panose="030F0702030302020204" pitchFamily="66" charset="0"/>
              </a:rPr>
              <a:t>Course Overview</a:t>
            </a:r>
          </a:p>
        </p:txBody>
      </p:sp>
      <p:sp>
        <p:nvSpPr>
          <p:cNvPr id="6147" name="Rectangle 1027">
            <a:hlinkClick r:id="rId3"/>
            <a:extLst>
              <a:ext uri="{FF2B5EF4-FFF2-40B4-BE49-F238E27FC236}">
                <a16:creationId xmlns:a16="http://schemas.microsoft.com/office/drawing/2014/main" id="{BA84E0FF-F3F6-45E2-A4B0-F9D20B2EBE3B}"/>
              </a:ext>
            </a:extLst>
          </p:cNvPr>
          <p:cNvSpPr>
            <a:spLocks noChangeArrowheads="1"/>
          </p:cNvSpPr>
          <p:nvPr/>
        </p:nvSpPr>
        <p:spPr bwMode="auto">
          <a:xfrm>
            <a:off x="862013" y="1249363"/>
            <a:ext cx="502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a:solidFill>
                  <a:srgbClr val="002060"/>
                </a:solidFill>
                <a:latin typeface="Goudy Old Style" panose="02020502050305020303" pitchFamily="18" charset="0"/>
              </a:rPr>
              <a:t>http://chem.winthrop.edu</a:t>
            </a:r>
          </a:p>
          <a:p>
            <a:pPr eaLnBrk="1" hangingPunct="1">
              <a:spcBef>
                <a:spcPct val="0"/>
              </a:spcBef>
              <a:buClrTx/>
              <a:buFontTx/>
              <a:buNone/>
            </a:pPr>
            <a:endParaRPr lang="en-US" altLang="en-US" sz="2400">
              <a:latin typeface="Goudy Old Style" panose="02020502050305020303" pitchFamily="18" charset="0"/>
            </a:endParaRPr>
          </a:p>
        </p:txBody>
      </p:sp>
      <p:sp>
        <p:nvSpPr>
          <p:cNvPr id="6148" name="Text Box 1030">
            <a:extLst>
              <a:ext uri="{FF2B5EF4-FFF2-40B4-BE49-F238E27FC236}">
                <a16:creationId xmlns:a16="http://schemas.microsoft.com/office/drawing/2014/main" id="{AB38EB24-056B-4AB7-9E34-2767D7235060}"/>
              </a:ext>
            </a:extLst>
          </p:cNvPr>
          <p:cNvSpPr txBox="1">
            <a:spLocks noChangeArrowheads="1"/>
          </p:cNvSpPr>
          <p:nvPr/>
        </p:nvSpPr>
        <p:spPr bwMode="auto">
          <a:xfrm>
            <a:off x="1014413" y="1981200"/>
            <a:ext cx="472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pPr>
            <a:r>
              <a:rPr lang="en-US" altLang="en-US" sz="2800" dirty="0">
                <a:latin typeface="Comic Sans MS" panose="030F0702030302020204" pitchFamily="66" charset="0"/>
              </a:rPr>
              <a:t> Webpage</a:t>
            </a:r>
            <a:r>
              <a:rPr lang="en-US" altLang="en-US" sz="2400" dirty="0">
                <a:latin typeface="Goudy Old Style" panose="02020502050305020303" pitchFamily="18" charset="0"/>
              </a:rPr>
              <a:t>	</a:t>
            </a:r>
          </a:p>
          <a:p>
            <a:pPr eaLnBrk="1" hangingPunct="1">
              <a:spcBef>
                <a:spcPct val="0"/>
              </a:spcBef>
              <a:buClrTx/>
            </a:pPr>
            <a:r>
              <a:rPr lang="en-US" altLang="en-US" sz="2800" dirty="0">
                <a:latin typeface="Comic Sans MS" panose="030F0702030302020204" pitchFamily="66" charset="0"/>
              </a:rPr>
              <a:t>Syllabus</a:t>
            </a:r>
          </a:p>
          <a:p>
            <a:pPr eaLnBrk="1" hangingPunct="1">
              <a:spcBef>
                <a:spcPct val="0"/>
              </a:spcBef>
              <a:buClrTx/>
            </a:pPr>
            <a:r>
              <a:rPr lang="en-US" altLang="en-US" sz="2800" dirty="0">
                <a:latin typeface="Comic Sans MS" panose="030F0702030302020204" pitchFamily="66" charset="0"/>
              </a:rPr>
              <a:t>Class notes</a:t>
            </a:r>
          </a:p>
          <a:p>
            <a:pPr eaLnBrk="1" hangingPunct="1">
              <a:spcBef>
                <a:spcPct val="0"/>
              </a:spcBef>
              <a:buClrTx/>
            </a:pPr>
            <a:r>
              <a:rPr lang="en-US" altLang="en-US" sz="2800" dirty="0">
                <a:latin typeface="Comic Sans MS" panose="030F0702030302020204" pitchFamily="66" charset="0"/>
              </a:rPr>
              <a:t>Homework </a:t>
            </a:r>
          </a:p>
        </p:txBody>
      </p:sp>
      <p:pic>
        <p:nvPicPr>
          <p:cNvPr id="6149" name="Picture 5">
            <a:extLst>
              <a:ext uri="{FF2B5EF4-FFF2-40B4-BE49-F238E27FC236}">
                <a16:creationId xmlns:a16="http://schemas.microsoft.com/office/drawing/2014/main" id="{FB689AC8-E813-4832-B5E1-A43C0CF9D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278606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
            <a:extLst>
              <a:ext uri="{FF2B5EF4-FFF2-40B4-BE49-F238E27FC236}">
                <a16:creationId xmlns:a16="http://schemas.microsoft.com/office/drawing/2014/main" id="{DED2A98A-1689-48E2-8346-6D74B8185555}"/>
              </a:ext>
            </a:extLst>
          </p:cNvPr>
          <p:cNvSpPr txBox="1">
            <a:spLocks noChangeArrowheads="1"/>
          </p:cNvSpPr>
          <p:nvPr/>
        </p:nvSpPr>
        <p:spPr bwMode="auto">
          <a:xfrm>
            <a:off x="609600" y="4794250"/>
            <a:ext cx="10134600" cy="830263"/>
          </a:xfrm>
          <a:prstGeom prst="rect">
            <a:avLst/>
          </a:prstGeom>
          <a:noFill/>
          <a:ln>
            <a:noFill/>
          </a:ln>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defRPr/>
            </a:pPr>
            <a:r>
              <a:rPr lang="en-US" altLang="en-US" sz="2400" b="1" dirty="0">
                <a:solidFill>
                  <a:schemeClr val="accent4">
                    <a:lumMod val="50000"/>
                  </a:schemeClr>
                </a:solidFill>
                <a:latin typeface="Comic Sans MS" pitchFamily="66" charset="0"/>
                <a:ea typeface="ＭＳ Ｐゴシック" panose="020B0600070205080204" pitchFamily="34" charset="-128"/>
              </a:rPr>
              <a:t>Office: SIMS, 203</a:t>
            </a:r>
          </a:p>
          <a:p>
            <a:pPr eaLnBrk="1" hangingPunct="1">
              <a:spcBef>
                <a:spcPct val="0"/>
              </a:spcBef>
              <a:buClrTx/>
              <a:buFontTx/>
              <a:buNone/>
              <a:defRPr/>
            </a:pPr>
            <a:r>
              <a:rPr lang="en-US" altLang="en-US" sz="2400" b="1" u="sng" dirty="0">
                <a:solidFill>
                  <a:srgbClr val="FF0000"/>
                </a:solidFill>
                <a:latin typeface="Comic Sans MS" pitchFamily="66" charset="0"/>
                <a:ea typeface="ＭＳ Ｐゴシック" panose="020B0600070205080204" pitchFamily="34" charset="-128"/>
              </a:rPr>
              <a:t>Office Hours :</a:t>
            </a:r>
            <a:r>
              <a:rPr lang="en-US" altLang="en-US" sz="2400" b="1" dirty="0">
                <a:solidFill>
                  <a:srgbClr val="FF0000"/>
                </a:solidFill>
                <a:latin typeface="Comic Sans MS" pitchFamily="66" charset="0"/>
                <a:ea typeface="ＭＳ Ｐゴシック" panose="020B0600070205080204" pitchFamily="34" charset="-128"/>
              </a:rPr>
              <a:t> </a:t>
            </a:r>
            <a:r>
              <a:rPr lang="en-US" altLang="en-US" sz="2400" b="1" dirty="0">
                <a:solidFill>
                  <a:schemeClr val="accent4">
                    <a:lumMod val="50000"/>
                  </a:schemeClr>
                </a:solidFill>
                <a:latin typeface="Comic Sans MS" pitchFamily="66" charset="0"/>
                <a:ea typeface="ＭＳ Ｐゴシック" panose="020B0600070205080204" pitchFamily="34" charset="-128"/>
              </a:rPr>
              <a:t>W 1:00 - 3:00, or by appointment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Rot="1" noChangeAspect="1" noMove="1" noResize="1" noEditPoints="1" noAdjustHandles="1" noChangeArrowheads="1" noChangeShapeType="1" noTextEdit="1"/>
          </p:cNvSpPr>
          <p:nvPr/>
        </p:nvSpPr>
        <p:spPr bwMode="auto">
          <a:xfrm>
            <a:off x="5084994" y="882650"/>
            <a:ext cx="5257800" cy="5416932"/>
          </a:xfrm>
          <a:prstGeom prst="rect">
            <a:avLst/>
          </a:prstGeom>
          <a:blipFill rotWithShape="1">
            <a:blip r:embed="rId3"/>
            <a:stretch>
              <a:fillRect l="-2317" t="-1126" r="-1275"/>
            </a:stretch>
          </a:blipFill>
          <a:ln>
            <a:noFill/>
          </a:ln>
          <a:effectLst/>
          <a:extLst>
            <a:ext uri="{91240B29-F687-4f45-9708-019B960494DF}"/>
            <a:ext uri="{AF507438-7753-43e0-B8FC-AC1667EBCBE1}"/>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alibri" panose="020F0502020204030204" pitchFamily="34" charset="0"/>
                <a:ea typeface="ＭＳ Ｐゴシック" panose="020B0600070205080204" pitchFamily="34" charset="-128"/>
                <a:cs typeface="Arial" panose="020B0604020202020204" pitchFamily="34" charset="0"/>
              </a:rPr>
              <a:t> </a:t>
            </a:r>
          </a:p>
        </p:txBody>
      </p:sp>
      <p:sp>
        <p:nvSpPr>
          <p:cNvPr id="26627" name="Rectangle 6"/>
          <p:cNvSpPr>
            <a:spLocks noGrp="1" noChangeArrowheads="1"/>
          </p:cNvSpPr>
          <p:nvPr>
            <p:ph type="title"/>
          </p:nvPr>
        </p:nvSpPr>
        <p:spPr>
          <a:xfrm>
            <a:off x="1524000" y="1"/>
            <a:ext cx="9144000" cy="784225"/>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sz="4000" dirty="0">
                <a:solidFill>
                  <a:srgbClr val="002060"/>
                </a:solidFill>
                <a:latin typeface="Comic Sans MS" charset="0"/>
              </a:rPr>
              <a:t>17-2 Temperature and Thermometers</a:t>
            </a:r>
          </a:p>
        </p:txBody>
      </p:sp>
      <p:pic>
        <p:nvPicPr>
          <p:cNvPr id="41988" name="Picture 8" descr="Figure_17_07"/>
          <p:cNvPicPr>
            <a:picLocks noChangeAspect="1" noChangeArrowheads="1"/>
          </p:cNvPicPr>
          <p:nvPr/>
        </p:nvPicPr>
        <p:blipFill>
          <a:blip r:embed="rId4">
            <a:extLst>
              <a:ext uri="{28A0092B-C50C-407E-A947-70E740481C1C}">
                <a14:useLocalDpi xmlns:a14="http://schemas.microsoft.com/office/drawing/2010/main" val="0"/>
              </a:ext>
            </a:extLst>
          </a:blip>
          <a:srcRect b="3833"/>
          <a:stretch>
            <a:fillRect/>
          </a:stretch>
        </p:blipFill>
        <p:spPr bwMode="auto">
          <a:xfrm>
            <a:off x="811213" y="882650"/>
            <a:ext cx="2979737"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64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920875" y="1"/>
            <a:ext cx="8350250" cy="938213"/>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sz="3600" dirty="0">
                <a:solidFill>
                  <a:srgbClr val="002060"/>
                </a:solidFill>
                <a:latin typeface="Comic Sans MS" charset="0"/>
              </a:rPr>
              <a:t>17-2 Temperature and Thermometers</a:t>
            </a:r>
          </a:p>
        </p:txBody>
      </p:sp>
      <p:sp>
        <p:nvSpPr>
          <p:cNvPr id="44035" name="Text Box 5"/>
          <p:cNvSpPr txBox="1">
            <a:spLocks noChangeArrowheads="1"/>
          </p:cNvSpPr>
          <p:nvPr/>
        </p:nvSpPr>
        <p:spPr bwMode="auto">
          <a:xfrm>
            <a:off x="2624138" y="2066925"/>
            <a:ext cx="74310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17-2: Taking your temperature.</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Normal body temperature is 98.6°F. What is this on the Celsius scale?</a:t>
            </a:r>
          </a:p>
        </p:txBody>
      </p:sp>
    </p:spTree>
    <p:extLst>
      <p:ext uri="{BB962C8B-B14F-4D97-AF65-F5344CB8AC3E}">
        <p14:creationId xmlns:p14="http://schemas.microsoft.com/office/powerpoint/2010/main" val="375708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305800" cy="1143000"/>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dirty="0">
                <a:latin typeface="Comic Sans MS" panose="030F0702030302020204" pitchFamily="66" charset="0"/>
              </a:rPr>
              <a:t>Problem 3</a:t>
            </a:r>
          </a:p>
        </p:txBody>
      </p:sp>
      <p:sp>
        <p:nvSpPr>
          <p:cNvPr id="46083" name="Rectangle 2"/>
          <p:cNvSpPr>
            <a:spLocks noChangeArrowheads="1"/>
          </p:cNvSpPr>
          <p:nvPr/>
        </p:nvSpPr>
        <p:spPr bwMode="auto">
          <a:xfrm>
            <a:off x="2362200" y="1600200"/>
            <a:ext cx="807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3.</a:t>
            </a:r>
            <a:r>
              <a:rPr kumimoji="0" lang="en-US" altLang="en-US" sz="3200" b="0"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	(I) (</a:t>
            </a:r>
            <a:r>
              <a:rPr kumimoji="0" lang="en-US" altLang="en-US" sz="3200" b="0" i="1"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a</a:t>
            </a:r>
            <a:r>
              <a:rPr kumimoji="0" lang="en-US" altLang="en-US" sz="3200" b="0"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 “Room temperature” is often taken to be 68°F. What is this on the Celsius scale? (</a:t>
            </a:r>
            <a:r>
              <a:rPr kumimoji="0" lang="en-US" altLang="en-US" sz="3200" b="0" i="1"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b</a:t>
            </a:r>
            <a:r>
              <a:rPr kumimoji="0" lang="en-US" altLang="en-US" sz="3200" b="0"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 The temperature of the filament in a lightbulb is about 1900°C. What is this on the Fahrenheit scale?</a:t>
            </a:r>
          </a:p>
        </p:txBody>
      </p:sp>
    </p:spTree>
    <p:extLst>
      <p:ext uri="{BB962C8B-B14F-4D97-AF65-F5344CB8AC3E}">
        <p14:creationId xmlns:p14="http://schemas.microsoft.com/office/powerpoint/2010/main" val="161999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72589" y="2005013"/>
            <a:ext cx="10166899"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Two objects placed in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thermal contact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will eventually come to the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same</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temperature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they do, we say they are in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thermal equilibrium</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zeroth law of thermodynamics </a:t>
            </a: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says that if two objects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are each in equilibrium with a third object, </a:t>
            </a:r>
            <a:r>
              <a:rPr kumimoji="0" lang="en-US" altLang="en-US" sz="2800" b="0"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they are also in thermal equilibrium with each other.</a:t>
            </a:r>
          </a:p>
        </p:txBody>
      </p:sp>
      <p:sp>
        <p:nvSpPr>
          <p:cNvPr id="29699" name="Rectangle 4"/>
          <p:cNvSpPr>
            <a:spLocks noGrp="1" noChangeArrowheads="1"/>
          </p:cNvSpPr>
          <p:nvPr>
            <p:ph type="title"/>
          </p:nvPr>
        </p:nvSpPr>
        <p:spPr>
          <a:xfrm>
            <a:off x="1993900" y="1"/>
            <a:ext cx="8597900" cy="1343025"/>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sz="3600" dirty="0">
                <a:solidFill>
                  <a:srgbClr val="002060"/>
                </a:solidFill>
                <a:latin typeface="Comic Sans MS" charset="0"/>
              </a:rPr>
              <a:t>17-3 Thermal Equilibrium and The Zeroth Law of Thermodynamics</a:t>
            </a:r>
          </a:p>
        </p:txBody>
      </p:sp>
    </p:spTree>
    <p:extLst>
      <p:ext uri="{BB962C8B-B14F-4D97-AF65-F5344CB8AC3E}">
        <p14:creationId xmlns:p14="http://schemas.microsoft.com/office/powerpoint/2010/main" val="196557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508750" y="2058988"/>
            <a:ext cx="512906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Linear expansion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occurs when an object is heated.</a:t>
            </a:r>
          </a:p>
        </p:txBody>
      </p:sp>
      <p:sp>
        <p:nvSpPr>
          <p:cNvPr id="48131" name="Text Box 9"/>
          <p:cNvSpPr txBox="1">
            <a:spLocks noChangeArrowheads="1"/>
          </p:cNvSpPr>
          <p:nvPr/>
        </p:nvSpPr>
        <p:spPr bwMode="auto">
          <a:xfrm>
            <a:off x="1820863" y="4932363"/>
            <a:ext cx="84661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Here, </a:t>
            </a:r>
            <a:r>
              <a:rPr kumimoji="0" lang="el-GR" altLang="en-US" sz="2800" b="1" i="1"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Times New Roman" panose="02020603050405020304" pitchFamily="18" charset="0"/>
              </a:rPr>
              <a:t>α</a:t>
            </a:r>
            <a:r>
              <a:rPr kumimoji="0" lang="en-US" altLang="en-US" sz="2800" b="0"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mn-cs"/>
              </a:rPr>
              <a:t> </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is the </a:t>
            </a:r>
            <a:r>
              <a:rPr kumimoji="0" lang="en-US" altLang="en-US" sz="2800" b="1" i="0" u="sng"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mn-cs"/>
              </a:rPr>
              <a:t>coefficient of linear expansion.</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sym typeface="Symbol" panose="05050102010706020507" pitchFamily="18" charset="2"/>
              </a:rPr>
              <a:t>T is the change in Temperature</a:t>
            </a:r>
            <a:endParaRPr kumimoji="0" lang="el-GR"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endParaRPr>
          </a:p>
        </p:txBody>
      </p:sp>
      <p:sp>
        <p:nvSpPr>
          <p:cNvPr id="30724" name="Rectangle 10"/>
          <p:cNvSpPr>
            <a:spLocks noGrp="1" noChangeArrowheads="1"/>
          </p:cNvSpPr>
          <p:nvPr>
            <p:ph type="title"/>
          </p:nvPr>
        </p:nvSpPr>
        <p:spPr>
          <a:xfrm>
            <a:off x="1901031" y="-114537"/>
            <a:ext cx="8305800" cy="1010999"/>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dirty="0">
                <a:latin typeface="Comic Sans MS" charset="0"/>
              </a:rPr>
              <a:t>17-4 Thermal Expansion</a:t>
            </a:r>
          </a:p>
        </p:txBody>
      </p:sp>
      <p:pic>
        <p:nvPicPr>
          <p:cNvPr id="48133" name="Picture 13" descr="Figure_17_09"/>
          <p:cNvPicPr>
            <a:picLocks noChangeAspect="1" noChangeArrowheads="1"/>
          </p:cNvPicPr>
          <p:nvPr/>
        </p:nvPicPr>
        <p:blipFill>
          <a:blip r:embed="rId3">
            <a:extLst>
              <a:ext uri="{28A0092B-C50C-407E-A947-70E740481C1C}">
                <a14:useLocalDpi xmlns:a14="http://schemas.microsoft.com/office/drawing/2010/main" val="0"/>
              </a:ext>
            </a:extLst>
          </a:blip>
          <a:srcRect b="4132"/>
          <a:stretch>
            <a:fillRect/>
          </a:stretch>
        </p:blipFill>
        <p:spPr bwMode="auto">
          <a:xfrm>
            <a:off x="1322388" y="1312863"/>
            <a:ext cx="50006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4"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4141788"/>
            <a:ext cx="3870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5694218" y="4175919"/>
            <a:ext cx="2972801" cy="492443"/>
          </a:xfrm>
          <a:prstGeom prst="rect">
            <a:avLst/>
          </a:prstGeom>
          <a:blipFill>
            <a:blip r:embed="rId5"/>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nstantia" panose="02030602050306030303" pitchFamily="18" charset="0"/>
                <a:ea typeface="+mn-ea"/>
                <a:cs typeface="+mn-cs"/>
              </a:rPr>
              <a:t> </a:t>
            </a:r>
          </a:p>
        </p:txBody>
      </p:sp>
    </p:spTree>
    <p:extLst>
      <p:ext uri="{BB962C8B-B14F-4D97-AF65-F5344CB8AC3E}">
        <p14:creationId xmlns:p14="http://schemas.microsoft.com/office/powerpoint/2010/main" val="394886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1981200" y="1"/>
            <a:ext cx="8229600" cy="773113"/>
          </a:xfrm>
          <a:extLst>
            <a:ext uri="{909E8E84-426E-40dd-AFC4-6F175D3DCCD1}"/>
            <a:ext uri="{91240B29-F687-4f45-9708-019B960494DF}"/>
            <a:ext uri="{FAA26D3D-D897-4be2-8F04-BA451C77F1D7}"/>
          </a:extLst>
        </p:spPr>
        <p:txBody>
          <a:bodyPr>
            <a:normAutofit fontScale="90000"/>
          </a:bodyPr>
          <a:lstStyle/>
          <a:p>
            <a:pPr eaLnBrk="1" fontAlgn="auto" hangingPunct="1">
              <a:spcAft>
                <a:spcPts val="0"/>
              </a:spcAft>
              <a:defRPr/>
            </a:pPr>
            <a:r>
              <a:rPr lang="en-US" dirty="0">
                <a:latin typeface="Comic Sans MS" charset="0"/>
              </a:rPr>
              <a:t>17-4 Thermal Expansion</a:t>
            </a:r>
          </a:p>
        </p:txBody>
      </p:sp>
      <p:pic>
        <p:nvPicPr>
          <p:cNvPr id="50179" name="Picture 6" descr="Table_17_01"/>
          <p:cNvPicPr>
            <a:picLocks noChangeAspect="1" noChangeArrowheads="1"/>
          </p:cNvPicPr>
          <p:nvPr/>
        </p:nvPicPr>
        <p:blipFill>
          <a:blip r:embed="rId2">
            <a:extLst>
              <a:ext uri="{28A0092B-C50C-407E-A947-70E740481C1C}">
                <a14:useLocalDpi xmlns:a14="http://schemas.microsoft.com/office/drawing/2010/main" val="0"/>
              </a:ext>
            </a:extLst>
          </a:blip>
          <a:srcRect b="2531"/>
          <a:stretch>
            <a:fillRect/>
          </a:stretch>
        </p:blipFill>
        <p:spPr bwMode="auto">
          <a:xfrm>
            <a:off x="2171700" y="863600"/>
            <a:ext cx="78105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68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943100" y="152400"/>
            <a:ext cx="8305800" cy="1143000"/>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dirty="0">
                <a:latin typeface="Comic Sans MS" charset="0"/>
              </a:rPr>
              <a:t>17-4 Thermal Expansion</a:t>
            </a:r>
          </a:p>
        </p:txBody>
      </p:sp>
      <p:sp>
        <p:nvSpPr>
          <p:cNvPr id="51203" name="Text Box 5"/>
          <p:cNvSpPr txBox="1">
            <a:spLocks noChangeArrowheads="1"/>
          </p:cNvSpPr>
          <p:nvPr/>
        </p:nvSpPr>
        <p:spPr bwMode="auto">
          <a:xfrm>
            <a:off x="1637607" y="2000625"/>
            <a:ext cx="861129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Example 17-3: Bridge expansion. </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The steel bed of a suspension bridge is 200 m long at 20°C. If the extremes of temperature to which it might be exposed are -30°C to +40°C, how much will it contract and expand?</a:t>
            </a:r>
          </a:p>
        </p:txBody>
      </p:sp>
    </p:spTree>
    <p:extLst>
      <p:ext uri="{BB962C8B-B14F-4D97-AF65-F5344CB8AC3E}">
        <p14:creationId xmlns:p14="http://schemas.microsoft.com/office/powerpoint/2010/main" val="137510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4464"/>
            <a:ext cx="8305800" cy="1143000"/>
          </a:xfrm>
          <a:extLst>
            <a:ext uri="{909E8E84-426E-40dd-AFC4-6F175D3DCCD1}"/>
            <a:ext uri="{91240B29-F687-4f45-9708-019B960494DF}"/>
            <a:ext uri="{FAA26D3D-D897-4be2-8F04-BA451C77F1D7}"/>
          </a:extLst>
        </p:spPr>
        <p:txBody>
          <a:bodyPr/>
          <a:lstStyle/>
          <a:p>
            <a:pPr eaLnBrk="1" fontAlgn="auto" hangingPunct="1">
              <a:spcAft>
                <a:spcPts val="0"/>
              </a:spcAft>
              <a:defRPr/>
            </a:pPr>
            <a:r>
              <a:rPr lang="en-US" dirty="0">
                <a:latin typeface="Comic Sans MS" panose="030F0702030302020204" pitchFamily="66" charset="0"/>
              </a:rPr>
              <a:t>Problem 10</a:t>
            </a:r>
          </a:p>
        </p:txBody>
      </p:sp>
      <p:sp>
        <p:nvSpPr>
          <p:cNvPr id="53251" name="Rectangle 2"/>
          <p:cNvSpPr>
            <a:spLocks noChangeArrowheads="1"/>
          </p:cNvSpPr>
          <p:nvPr/>
        </p:nvSpPr>
        <p:spPr bwMode="auto">
          <a:xfrm>
            <a:off x="2384425" y="2143125"/>
            <a:ext cx="68230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tabLst>
                <a:tab pos="171450" algn="dec"/>
              </a:tabLst>
              <a:defRPr>
                <a:solidFill>
                  <a:schemeClr val="tx1"/>
                </a:solidFill>
                <a:latin typeface="Constantia" panose="02030602050306030303" pitchFamily="18" charset="0"/>
              </a:defRPr>
            </a:lvl1pPr>
            <a:lvl2pPr marL="742950" indent="-285750" defTabSz="685800">
              <a:tabLst>
                <a:tab pos="171450" algn="dec"/>
              </a:tabLst>
              <a:defRPr>
                <a:solidFill>
                  <a:schemeClr val="tx1"/>
                </a:solidFill>
                <a:latin typeface="Constantia" panose="02030602050306030303" pitchFamily="18" charset="0"/>
              </a:defRPr>
            </a:lvl2pPr>
            <a:lvl3pPr marL="1143000" indent="-228600" defTabSz="685800">
              <a:tabLst>
                <a:tab pos="171450" algn="dec"/>
              </a:tabLst>
              <a:defRPr>
                <a:solidFill>
                  <a:schemeClr val="tx1"/>
                </a:solidFill>
                <a:latin typeface="Constantia" panose="02030602050306030303" pitchFamily="18" charset="0"/>
              </a:defRPr>
            </a:lvl3pPr>
            <a:lvl4pPr marL="1600200" indent="-228600" defTabSz="685800">
              <a:tabLst>
                <a:tab pos="171450" algn="dec"/>
              </a:tabLst>
              <a:defRPr>
                <a:solidFill>
                  <a:schemeClr val="tx1"/>
                </a:solidFill>
                <a:latin typeface="Constantia" panose="02030602050306030303" pitchFamily="18" charset="0"/>
              </a:defRPr>
            </a:lvl4pPr>
            <a:lvl5pPr marL="2057400" indent="-228600" defTabSz="685800">
              <a:tabLst>
                <a:tab pos="171450" algn="dec"/>
              </a:tabLst>
              <a:defRPr>
                <a:solidFill>
                  <a:schemeClr val="tx1"/>
                </a:solidFill>
                <a:latin typeface="Constantia" panose="02030602050306030303" pitchFamily="18" charset="0"/>
              </a:defRPr>
            </a:lvl5pPr>
            <a:lvl6pPr marL="2514600" indent="-228600" defTabSz="685800" eaLnBrk="0" fontAlgn="base" hangingPunct="0">
              <a:spcBef>
                <a:spcPct val="0"/>
              </a:spcBef>
              <a:spcAft>
                <a:spcPct val="0"/>
              </a:spcAft>
              <a:tabLst>
                <a:tab pos="171450" algn="dec"/>
              </a:tabLst>
              <a:defRPr>
                <a:solidFill>
                  <a:schemeClr val="tx1"/>
                </a:solidFill>
                <a:latin typeface="Constantia" panose="02030602050306030303" pitchFamily="18" charset="0"/>
              </a:defRPr>
            </a:lvl6pPr>
            <a:lvl7pPr marL="2971800" indent="-228600" defTabSz="685800" eaLnBrk="0" fontAlgn="base" hangingPunct="0">
              <a:spcBef>
                <a:spcPct val="0"/>
              </a:spcBef>
              <a:spcAft>
                <a:spcPct val="0"/>
              </a:spcAft>
              <a:tabLst>
                <a:tab pos="171450" algn="dec"/>
              </a:tabLst>
              <a:defRPr>
                <a:solidFill>
                  <a:schemeClr val="tx1"/>
                </a:solidFill>
                <a:latin typeface="Constantia" panose="02030602050306030303" pitchFamily="18" charset="0"/>
              </a:defRPr>
            </a:lvl7pPr>
            <a:lvl8pPr marL="3429000" indent="-228600" defTabSz="685800" eaLnBrk="0" fontAlgn="base" hangingPunct="0">
              <a:spcBef>
                <a:spcPct val="0"/>
              </a:spcBef>
              <a:spcAft>
                <a:spcPct val="0"/>
              </a:spcAft>
              <a:tabLst>
                <a:tab pos="171450" algn="dec"/>
              </a:tabLst>
              <a:defRPr>
                <a:solidFill>
                  <a:schemeClr val="tx1"/>
                </a:solidFill>
                <a:latin typeface="Constantia" panose="02030602050306030303" pitchFamily="18" charset="0"/>
              </a:defRPr>
            </a:lvl8pPr>
            <a:lvl9pPr marL="3886200" indent="-228600" defTabSz="685800" eaLnBrk="0" fontAlgn="base" hangingPunct="0">
              <a:spcBef>
                <a:spcPct val="0"/>
              </a:spcBef>
              <a:spcAft>
                <a:spcPct val="0"/>
              </a:spcAft>
              <a:tabLst>
                <a:tab pos="171450" algn="dec"/>
              </a:tabLst>
              <a:defRPr>
                <a:solidFill>
                  <a:schemeClr val="tx1"/>
                </a:solidFill>
                <a:latin typeface="Constantia" panose="02030602050306030303" pitchFamily="18" charset="0"/>
              </a:defRPr>
            </a:lvl9pPr>
          </a:lstStyle>
          <a:p>
            <a:pPr marL="214313" marR="0" lvl="0" indent="-214313" algn="just" defTabSz="685800" rtl="0" eaLnBrk="1" fontAlgn="base" latinLnBrk="0" hangingPunct="1">
              <a:lnSpc>
                <a:spcPct val="150000"/>
              </a:lnSpc>
              <a:spcBef>
                <a:spcPts val="38"/>
              </a:spcBef>
              <a:spcAft>
                <a:spcPct val="0"/>
              </a:spcAft>
              <a:buClrTx/>
              <a:buSzTx/>
              <a:buFontTx/>
              <a:buNone/>
              <a:tabLst>
                <a:tab pos="171450" algn="dec"/>
              </a:tabLst>
              <a:defRPr/>
            </a:pPr>
            <a:r>
              <a:rPr kumimoji="0" lang="en-US" altLang="en-US" sz="3200" b="1"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10.</a:t>
            </a:r>
            <a:r>
              <a:rPr kumimoji="0" lang="en-US" altLang="en-US" sz="3200" b="0" i="0" u="none" strike="noStrike" kern="1200" cap="none" spc="0" normalizeH="0" baseline="0" noProof="0">
                <a:ln>
                  <a:noFill/>
                </a:ln>
                <a:solidFill>
                  <a:srgbClr val="04617B"/>
                </a:solidFill>
                <a:effectLst/>
                <a:uLnTx/>
                <a:uFillTx/>
                <a:latin typeface="Comic Sans MS" panose="030F0702030302020204" pitchFamily="66" charset="0"/>
                <a:ea typeface="MS PGothic" panose="020B0600070205080204" pitchFamily="34" charset="-128"/>
                <a:cs typeface="Times New Roman" panose="02020603050405020304" pitchFamily="18" charset="0"/>
              </a:rPr>
              <a:t>	(II) To what temperature would you have to heat a brass rod for it to be 1.0% longer than it is at 25°C?</a:t>
            </a:r>
          </a:p>
        </p:txBody>
      </p:sp>
    </p:spTree>
    <p:extLst>
      <p:ext uri="{BB962C8B-B14F-4D97-AF65-F5344CB8AC3E}">
        <p14:creationId xmlns:p14="http://schemas.microsoft.com/office/powerpoint/2010/main" val="359304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2910148" y="73772"/>
            <a:ext cx="6172200" cy="857250"/>
          </a:xfrm>
        </p:spPr>
        <p:txBody>
          <a:bodyPr/>
          <a:lstStyle/>
          <a:p>
            <a:pPr eaLnBrk="1" fontAlgn="auto" hangingPunct="1">
              <a:spcAft>
                <a:spcPts val="0"/>
              </a:spcAft>
              <a:defRPr/>
            </a:pPr>
            <a:r>
              <a:rPr lang="en-US" dirty="0">
                <a:latin typeface="Comic Sans MS" charset="0"/>
              </a:rPr>
              <a:t>17-4 Thermal Expansion</a:t>
            </a:r>
          </a:p>
        </p:txBody>
      </p:sp>
      <p:sp>
        <p:nvSpPr>
          <p:cNvPr id="54275" name="Text Box 5"/>
          <p:cNvSpPr txBox="1">
            <a:spLocks noChangeArrowheads="1"/>
          </p:cNvSpPr>
          <p:nvPr/>
        </p:nvSpPr>
        <p:spPr bwMode="auto">
          <a:xfrm>
            <a:off x="657225" y="1963738"/>
            <a:ext cx="10390188" cy="427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onstantia" panose="02030602050306030303" pitchFamily="18" charset="0"/>
              </a:defRPr>
            </a:lvl1pPr>
            <a:lvl2pPr marL="742950" indent="-285750" defTabSz="342900">
              <a:defRPr>
                <a:solidFill>
                  <a:schemeClr val="tx1"/>
                </a:solidFill>
                <a:latin typeface="Constantia" panose="02030602050306030303" pitchFamily="18" charset="0"/>
              </a:defRPr>
            </a:lvl2pPr>
            <a:lvl3pPr marL="1143000" indent="-228600" defTabSz="342900">
              <a:defRPr>
                <a:solidFill>
                  <a:schemeClr val="tx1"/>
                </a:solidFill>
                <a:latin typeface="Constantia" panose="02030602050306030303" pitchFamily="18" charset="0"/>
              </a:defRPr>
            </a:lvl3pPr>
            <a:lvl4pPr marL="1600200" indent="-228600" defTabSz="342900">
              <a:defRPr>
                <a:solidFill>
                  <a:schemeClr val="tx1"/>
                </a:solidFill>
                <a:latin typeface="Constantia" panose="02030602050306030303" pitchFamily="18" charset="0"/>
              </a:defRPr>
            </a:lvl4pPr>
            <a:lvl5pPr marL="2057400" indent="-228600" defTabSz="342900">
              <a:defRPr>
                <a:solidFill>
                  <a:schemeClr val="tx1"/>
                </a:solidFill>
                <a:latin typeface="Constantia" panose="02030602050306030303" pitchFamily="18" charset="0"/>
              </a:defRPr>
            </a:lvl5pPr>
            <a:lvl6pPr marL="2514600" indent="-228600" defTabSz="3429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3429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3429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3429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17-5: Ring on a rod.</a:t>
            </a:r>
          </a:p>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An iron ring is to fit snugly on a cylindrical iron rod. At 20°C, the diameter of the rod is 6.445 cm and the inside diameter of the ring is 6.420 cm. To slip over the rod, the ring must be slightly larger than the rod diameter by about 0.008 cm. To what temperature must the ring be brought if its hole is to be large enough so it will slip over the rod?</a:t>
            </a:r>
          </a:p>
        </p:txBody>
      </p:sp>
    </p:spTree>
    <p:extLst>
      <p:ext uri="{BB962C8B-B14F-4D97-AF65-F5344CB8AC3E}">
        <p14:creationId xmlns:p14="http://schemas.microsoft.com/office/powerpoint/2010/main" val="44317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952261" y="382241"/>
            <a:ext cx="6172200" cy="857250"/>
          </a:xfrm>
        </p:spPr>
        <p:txBody>
          <a:bodyPr/>
          <a:lstStyle/>
          <a:p>
            <a:pPr eaLnBrk="1" fontAlgn="auto" hangingPunct="1">
              <a:spcAft>
                <a:spcPts val="0"/>
              </a:spcAft>
              <a:defRPr/>
            </a:pPr>
            <a:r>
              <a:rPr lang="en-US" dirty="0">
                <a:latin typeface="Comic Sans MS" charset="0"/>
              </a:rPr>
              <a:t>17-4 Thermal Expansion</a:t>
            </a:r>
          </a:p>
        </p:txBody>
      </p:sp>
      <p:sp>
        <p:nvSpPr>
          <p:cNvPr id="56323" name="Text Box 3"/>
          <p:cNvSpPr txBox="1">
            <a:spLocks noChangeArrowheads="1"/>
          </p:cNvSpPr>
          <p:nvPr/>
        </p:nvSpPr>
        <p:spPr bwMode="auto">
          <a:xfrm>
            <a:off x="506413" y="1497013"/>
            <a:ext cx="9596437"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42900">
              <a:spcBef>
                <a:spcPct val="20000"/>
              </a:spcBef>
              <a:buClr>
                <a:srgbClr val="0BD0D9"/>
              </a:buClr>
              <a:buSzPct val="9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1pPr>
            <a:lvl2pPr marL="742950" indent="-285750" defTabSz="342900">
              <a:spcBef>
                <a:spcPct val="20000"/>
              </a:spcBef>
              <a:buClr>
                <a:schemeClr val="accent1"/>
              </a:buClr>
              <a:buSzPct val="85000"/>
              <a:buFont typeface="Wingdings 2" panose="05020102010507070707" pitchFamily="18" charset="2"/>
              <a:buChar char=""/>
              <a:defRPr>
                <a:solidFill>
                  <a:schemeClr val="tx1"/>
                </a:solidFill>
                <a:latin typeface="Constantia" panose="02030602050306030303" pitchFamily="18" charset="0"/>
                <a:ea typeface="MS PGothic" panose="020B0600070205080204" pitchFamily="34" charset="-128"/>
              </a:defRPr>
            </a:lvl2pPr>
            <a:lvl3pPr marL="1143000" indent="-228600" defTabSz="342900">
              <a:spcBef>
                <a:spcPct val="20000"/>
              </a:spcBef>
              <a:buClr>
                <a:schemeClr val="accent2"/>
              </a:buClr>
              <a:buSzPct val="70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3pPr>
            <a:lvl4pPr marL="1600200" indent="-228600" defTabSz="342900">
              <a:spcBef>
                <a:spcPct val="20000"/>
              </a:spcBef>
              <a:buClr>
                <a:srgbClr val="0BD0D9"/>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4pPr>
            <a:lvl5pPr marL="2057400" indent="-228600" defTabSz="342900">
              <a:spcBef>
                <a:spcPct val="20000"/>
              </a:spcBef>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5pPr>
            <a:lvl6pPr marL="25146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6pPr>
            <a:lvl7pPr marL="29718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7pPr>
            <a:lvl8pPr marL="34290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8pPr>
            <a:lvl9pPr marL="38862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9pPr>
          </a:lstStyle>
          <a:p>
            <a:pPr marL="0" marR="0" lvl="0" indent="0" algn="l" defTabSz="3429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Conceptual Example 17-6: Opening a tight jar lid.</a:t>
            </a:r>
          </a:p>
          <a:p>
            <a:pPr marL="0" marR="0" lvl="0" indent="0" algn="l" defTabSz="3429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When the lid of a glass jar is tight, holding the lid under hot water for a short time will often make it easier to open. Why?</a:t>
            </a:r>
          </a:p>
        </p:txBody>
      </p:sp>
      <p:pic>
        <p:nvPicPr>
          <p:cNvPr id="56324" name="Picture 5" descr="Figure_17_11"/>
          <p:cNvPicPr>
            <a:picLocks noChangeAspect="1" noChangeArrowheads="1"/>
          </p:cNvPicPr>
          <p:nvPr/>
        </p:nvPicPr>
        <p:blipFill>
          <a:blip r:embed="rId3">
            <a:extLst>
              <a:ext uri="{28A0092B-C50C-407E-A947-70E740481C1C}">
                <a14:useLocalDpi xmlns:a14="http://schemas.microsoft.com/office/drawing/2010/main" val="0"/>
              </a:ext>
            </a:extLst>
          </a:blip>
          <a:srcRect b="4942"/>
          <a:stretch>
            <a:fillRect/>
          </a:stretch>
        </p:blipFill>
        <p:spPr bwMode="auto">
          <a:xfrm>
            <a:off x="8564563" y="4297363"/>
            <a:ext cx="2527300" cy="211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87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0C73-815D-4186-87A6-46E834EA29BF}"/>
              </a:ext>
            </a:extLst>
          </p:cNvPr>
          <p:cNvSpPr>
            <a:spLocks noGrp="1"/>
          </p:cNvSpPr>
          <p:nvPr>
            <p:ph type="title"/>
          </p:nvPr>
        </p:nvSpPr>
        <p:spPr>
          <a:xfrm>
            <a:off x="2057400" y="-152400"/>
            <a:ext cx="7620000" cy="1143000"/>
          </a:xfrm>
        </p:spPr>
        <p:txBody>
          <a:bodyPr/>
          <a:lstStyle/>
          <a:p>
            <a:pPr>
              <a:defRPr/>
            </a:pPr>
            <a:r>
              <a:rPr lang="en-US" dirty="0">
                <a:latin typeface="Comic Sans MS" panose="030F0702030302020204" pitchFamily="66" charset="0"/>
                <a:ea typeface="+mj-ea"/>
              </a:rPr>
              <a:t>Webpage and Class notes</a:t>
            </a:r>
          </a:p>
        </p:txBody>
      </p:sp>
      <p:sp>
        <p:nvSpPr>
          <p:cNvPr id="8195" name="Rectangle 2">
            <a:extLst>
              <a:ext uri="{FF2B5EF4-FFF2-40B4-BE49-F238E27FC236}">
                <a16:creationId xmlns:a16="http://schemas.microsoft.com/office/drawing/2014/main" id="{4D839913-A725-4302-8E36-AE73E3F1026F}"/>
              </a:ext>
            </a:extLst>
          </p:cNvPr>
          <p:cNvSpPr>
            <a:spLocks noChangeArrowheads="1"/>
          </p:cNvSpPr>
          <p:nvPr/>
        </p:nvSpPr>
        <p:spPr bwMode="auto">
          <a:xfrm>
            <a:off x="533400" y="760413"/>
            <a:ext cx="4041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2400">
                <a:solidFill>
                  <a:srgbClr val="FF0000"/>
                </a:solidFill>
                <a:latin typeface="Comic Sans MS" panose="030F0702030302020204" pitchFamily="66" charset="0"/>
              </a:rPr>
              <a:t>http://chem.winthrop.edu/</a:t>
            </a:r>
          </a:p>
        </p:txBody>
      </p:sp>
      <p:pic>
        <p:nvPicPr>
          <p:cNvPr id="8196" name="Picture 3">
            <a:extLst>
              <a:ext uri="{FF2B5EF4-FFF2-40B4-BE49-F238E27FC236}">
                <a16:creationId xmlns:a16="http://schemas.microsoft.com/office/drawing/2014/main" id="{6281884A-C8C3-4F30-953E-A7ADD50A49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20788"/>
            <a:ext cx="8839200"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720735" y="1308100"/>
            <a:ext cx="852885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Clr>
                <a:srgbClr val="0BD0D9"/>
              </a:buClr>
              <a:buSzPct val="9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1pPr>
            <a:lvl2pPr marL="742950" indent="-285750" defTabSz="342900">
              <a:spcBef>
                <a:spcPct val="20000"/>
              </a:spcBef>
              <a:buClr>
                <a:schemeClr val="accent1"/>
              </a:buClr>
              <a:buSzPct val="85000"/>
              <a:buFont typeface="Wingdings 2" panose="05020102010507070707" pitchFamily="18" charset="2"/>
              <a:buChar char=""/>
              <a:defRPr>
                <a:solidFill>
                  <a:schemeClr val="tx1"/>
                </a:solidFill>
                <a:latin typeface="Constantia" panose="02030602050306030303" pitchFamily="18" charset="0"/>
                <a:ea typeface="MS PGothic" panose="020B0600070205080204" pitchFamily="34" charset="-128"/>
              </a:defRPr>
            </a:lvl2pPr>
            <a:lvl3pPr marL="1143000" indent="-228600" defTabSz="342900">
              <a:spcBef>
                <a:spcPct val="20000"/>
              </a:spcBef>
              <a:buClr>
                <a:schemeClr val="accent2"/>
              </a:buClr>
              <a:buSzPct val="70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3pPr>
            <a:lvl4pPr marL="1600200" indent="-228600" defTabSz="342900">
              <a:spcBef>
                <a:spcPct val="20000"/>
              </a:spcBef>
              <a:buClr>
                <a:srgbClr val="0BD0D9"/>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4pPr>
            <a:lvl5pPr marL="2057400" indent="-228600" defTabSz="342900">
              <a:spcBef>
                <a:spcPct val="20000"/>
              </a:spcBef>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5pPr>
            <a:lvl6pPr marL="25146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6pPr>
            <a:lvl7pPr marL="29718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7pPr>
            <a:lvl8pPr marL="34290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8pPr>
            <a:lvl9pPr marL="3886200" indent="-228600" defTabSz="34290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Constantia" panose="02030602050306030303" pitchFamily="18" charset="0"/>
                <a:ea typeface="MS PGothic" panose="020B0600070205080204" pitchFamily="34" charset="-128"/>
              </a:defRPr>
            </a:lvl9pPr>
          </a:lstStyle>
          <a:p>
            <a:pPr marL="0" marR="0" lvl="0" indent="0" algn="l" defTabSz="3429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Volume expansion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similar, except that it is relevant for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liquids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gases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as well as solids:</a:t>
            </a:r>
          </a:p>
        </p:txBody>
      </p:sp>
      <p:sp>
        <p:nvSpPr>
          <p:cNvPr id="58371" name="Text Box 10"/>
          <p:cNvSpPr txBox="1">
            <a:spLocks noChangeArrowheads="1"/>
          </p:cNvSpPr>
          <p:nvPr/>
        </p:nvSpPr>
        <p:spPr bwMode="auto">
          <a:xfrm>
            <a:off x="2424113" y="4373563"/>
            <a:ext cx="77089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onstantia" panose="02030602050306030303" pitchFamily="18" charset="0"/>
              </a:defRPr>
            </a:lvl1pPr>
            <a:lvl2pPr marL="742950" indent="-285750" defTabSz="342900">
              <a:defRPr>
                <a:solidFill>
                  <a:schemeClr val="tx1"/>
                </a:solidFill>
                <a:latin typeface="Constantia" panose="02030602050306030303" pitchFamily="18" charset="0"/>
              </a:defRPr>
            </a:lvl2pPr>
            <a:lvl3pPr marL="1143000" indent="-228600" defTabSz="342900">
              <a:defRPr>
                <a:solidFill>
                  <a:schemeClr val="tx1"/>
                </a:solidFill>
                <a:latin typeface="Constantia" panose="02030602050306030303" pitchFamily="18" charset="0"/>
              </a:defRPr>
            </a:lvl3pPr>
            <a:lvl4pPr marL="1600200" indent="-228600" defTabSz="342900">
              <a:defRPr>
                <a:solidFill>
                  <a:schemeClr val="tx1"/>
                </a:solidFill>
                <a:latin typeface="Constantia" panose="02030602050306030303" pitchFamily="18" charset="0"/>
              </a:defRPr>
            </a:lvl4pPr>
            <a:lvl5pPr marL="2057400" indent="-228600" defTabSz="342900">
              <a:defRPr>
                <a:solidFill>
                  <a:schemeClr val="tx1"/>
                </a:solidFill>
                <a:latin typeface="Constantia" panose="02030602050306030303" pitchFamily="18" charset="0"/>
              </a:defRPr>
            </a:lvl5pPr>
            <a:lvl6pPr marL="2514600" indent="-228600" defTabSz="3429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3429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3429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3429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Here, </a:t>
            </a:r>
            <a:r>
              <a:rPr kumimoji="0" lang="el-GR" altLang="en-US" sz="3200" b="0"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β</a:t>
            </a: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is the coefficient of </a:t>
            </a: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volume expansion.</a:t>
            </a:r>
            <a:endParaRPr kumimoji="0" lang="el-GR"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endParaRPr>
          </a:p>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For </a:t>
            </a:r>
            <a:r>
              <a:rPr kumimoji="0" lang="en-US" altLang="en-US" sz="32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uniform solids, </a:t>
            </a:r>
            <a:r>
              <a:rPr kumimoji="0" lang="el-GR" altLang="en-US" sz="3200" b="1"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β</a:t>
            </a: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 3</a:t>
            </a:r>
            <a:r>
              <a:rPr kumimoji="0" lang="el-GR" altLang="en-US" sz="3200" b="1"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α</a:t>
            </a: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a:t>
            </a:r>
            <a:endParaRPr kumimoji="0" lang="el-GR"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endParaRPr>
          </a:p>
        </p:txBody>
      </p:sp>
      <p:sp>
        <p:nvSpPr>
          <p:cNvPr id="35844" name="Rectangle 14"/>
          <p:cNvSpPr>
            <a:spLocks noGrp="1" noChangeArrowheads="1"/>
          </p:cNvSpPr>
          <p:nvPr>
            <p:ph type="title"/>
          </p:nvPr>
        </p:nvSpPr>
        <p:spPr>
          <a:xfrm>
            <a:off x="2718197" y="209253"/>
            <a:ext cx="6229350" cy="857250"/>
          </a:xfrm>
        </p:spPr>
        <p:txBody>
          <a:bodyPr/>
          <a:lstStyle/>
          <a:p>
            <a:pPr eaLnBrk="1" fontAlgn="auto" hangingPunct="1">
              <a:spcAft>
                <a:spcPts val="0"/>
              </a:spcAft>
              <a:defRPr/>
            </a:pPr>
            <a:r>
              <a:rPr lang="en-US" dirty="0">
                <a:latin typeface="Comic Sans MS" charset="0"/>
              </a:rPr>
              <a:t>17-4 Thermal Expansion</a:t>
            </a:r>
          </a:p>
        </p:txBody>
      </p:sp>
      <p:pic>
        <p:nvPicPr>
          <p:cNvPr id="58373" name="Picture 16" descr="Picture 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148013"/>
            <a:ext cx="5202238" cy="88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652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2781225" y="256655"/>
            <a:ext cx="6229350" cy="857250"/>
          </a:xfrm>
        </p:spPr>
        <p:txBody>
          <a:bodyPr/>
          <a:lstStyle/>
          <a:p>
            <a:pPr eaLnBrk="1" fontAlgn="auto" hangingPunct="1">
              <a:spcAft>
                <a:spcPts val="0"/>
              </a:spcAft>
              <a:defRPr/>
            </a:pPr>
            <a:r>
              <a:rPr lang="en-US" dirty="0">
                <a:latin typeface="Comic Sans MS" charset="0"/>
              </a:rPr>
              <a:t>17-4 Thermal Expansion</a:t>
            </a:r>
          </a:p>
        </p:txBody>
      </p:sp>
      <p:sp>
        <p:nvSpPr>
          <p:cNvPr id="59395" name="Text Box 5"/>
          <p:cNvSpPr txBox="1">
            <a:spLocks noChangeArrowheads="1"/>
          </p:cNvSpPr>
          <p:nvPr/>
        </p:nvSpPr>
        <p:spPr bwMode="auto">
          <a:xfrm>
            <a:off x="1695450" y="2025650"/>
            <a:ext cx="8529638" cy="289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onstantia" panose="02030602050306030303" pitchFamily="18" charset="0"/>
              </a:defRPr>
            </a:lvl1pPr>
            <a:lvl2pPr marL="742950" indent="-285750" defTabSz="342900">
              <a:defRPr>
                <a:solidFill>
                  <a:schemeClr val="tx1"/>
                </a:solidFill>
                <a:latin typeface="Constantia" panose="02030602050306030303" pitchFamily="18" charset="0"/>
              </a:defRPr>
            </a:lvl2pPr>
            <a:lvl3pPr marL="1143000" indent="-228600" defTabSz="342900">
              <a:defRPr>
                <a:solidFill>
                  <a:schemeClr val="tx1"/>
                </a:solidFill>
                <a:latin typeface="Constantia" panose="02030602050306030303" pitchFamily="18" charset="0"/>
              </a:defRPr>
            </a:lvl3pPr>
            <a:lvl4pPr marL="1600200" indent="-228600" defTabSz="342900">
              <a:defRPr>
                <a:solidFill>
                  <a:schemeClr val="tx1"/>
                </a:solidFill>
                <a:latin typeface="Constantia" panose="02030602050306030303" pitchFamily="18" charset="0"/>
              </a:defRPr>
            </a:lvl4pPr>
            <a:lvl5pPr marL="2057400" indent="-228600" defTabSz="342900">
              <a:defRPr>
                <a:solidFill>
                  <a:schemeClr val="tx1"/>
                </a:solidFill>
                <a:latin typeface="Constantia" panose="02030602050306030303" pitchFamily="18" charset="0"/>
              </a:defRPr>
            </a:lvl5pPr>
            <a:lvl6pPr marL="2514600" indent="-228600" defTabSz="3429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3429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3429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3429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17-7: Gas tank in the Sun.</a:t>
            </a:r>
          </a:p>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The 70-liter (L) steel gas tank of a car is filled to the top with gasoline at 20°C. The car sits in the Sun and the tank reaches a temperature of 40°C (104°F). How much gasoline do you expect to overflow from the tank?</a:t>
            </a:r>
          </a:p>
        </p:txBody>
      </p:sp>
    </p:spTree>
    <p:extLst>
      <p:ext uri="{BB962C8B-B14F-4D97-AF65-F5344CB8AC3E}">
        <p14:creationId xmlns:p14="http://schemas.microsoft.com/office/powerpoint/2010/main" val="356340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798513" y="1047750"/>
            <a:ext cx="10199687"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onstantia" panose="02030602050306030303" pitchFamily="18" charset="0"/>
              </a:defRPr>
            </a:lvl1pPr>
            <a:lvl2pPr marL="742950" indent="-285750" defTabSz="342900">
              <a:defRPr>
                <a:solidFill>
                  <a:schemeClr val="tx1"/>
                </a:solidFill>
                <a:latin typeface="Constantia" panose="02030602050306030303" pitchFamily="18" charset="0"/>
              </a:defRPr>
            </a:lvl2pPr>
            <a:lvl3pPr marL="1143000" indent="-228600" defTabSz="342900">
              <a:defRPr>
                <a:solidFill>
                  <a:schemeClr val="tx1"/>
                </a:solidFill>
                <a:latin typeface="Constantia" panose="02030602050306030303" pitchFamily="18" charset="0"/>
              </a:defRPr>
            </a:lvl3pPr>
            <a:lvl4pPr marL="1600200" indent="-228600" defTabSz="342900">
              <a:defRPr>
                <a:solidFill>
                  <a:schemeClr val="tx1"/>
                </a:solidFill>
                <a:latin typeface="Constantia" panose="02030602050306030303" pitchFamily="18" charset="0"/>
              </a:defRPr>
            </a:lvl4pPr>
            <a:lvl5pPr marL="2057400" indent="-228600" defTabSz="342900">
              <a:defRPr>
                <a:solidFill>
                  <a:schemeClr val="tx1"/>
                </a:solidFill>
                <a:latin typeface="Constantia" panose="02030602050306030303" pitchFamily="18" charset="0"/>
              </a:defRPr>
            </a:lvl5pPr>
            <a:lvl6pPr marL="2514600" indent="-228600" defTabSz="3429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3429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3429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3429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3429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F6FC6">
                    <a:lumMod val="50000"/>
                  </a:srgbClr>
                </a:solidFill>
                <a:effectLst/>
                <a:uLnTx/>
                <a:uFillTx/>
                <a:latin typeface="Comic Sans MS" panose="030F0702030302020204" pitchFamily="66" charset="0"/>
                <a:ea typeface="MS PGothic" panose="020B0600070205080204" pitchFamily="34" charset="-128"/>
                <a:cs typeface="+mn-cs"/>
              </a:rPr>
              <a:t>Water behaves differently from most other solids—its minimum volume occurs when its temperature is 4°C, and </a:t>
            </a:r>
            <a:r>
              <a:rPr kumimoji="0" lang="en-US" altLang="en-US" sz="2400" b="1" i="0" u="none" strike="noStrike" kern="1200" cap="none" spc="0" normalizeH="0" baseline="0" noProof="0" dirty="0">
                <a:ln>
                  <a:noFill/>
                </a:ln>
                <a:solidFill>
                  <a:srgbClr val="0F6FC6">
                    <a:lumMod val="50000"/>
                  </a:srgbClr>
                </a:solidFill>
                <a:effectLst/>
                <a:uLnTx/>
                <a:uFillTx/>
                <a:latin typeface="Comic Sans MS" panose="030F0702030302020204" pitchFamily="66" charset="0"/>
                <a:ea typeface="MS PGothic" panose="020B0600070205080204" pitchFamily="34" charset="-128"/>
                <a:cs typeface="+mn-cs"/>
              </a:rPr>
              <a:t>has biggest density at 4°C. </a:t>
            </a:r>
            <a:r>
              <a:rPr kumimoji="0" lang="en-US" altLang="en-US" sz="2400" b="0" i="0" u="none" strike="noStrike" kern="1200" cap="none" spc="0" normalizeH="0" baseline="0" noProof="0" dirty="0">
                <a:ln>
                  <a:noFill/>
                </a:ln>
                <a:solidFill>
                  <a:srgbClr val="0F6FC6">
                    <a:lumMod val="50000"/>
                  </a:srgbClr>
                </a:solidFill>
                <a:effectLst/>
                <a:uLnTx/>
                <a:uFillTx/>
                <a:latin typeface="Comic Sans MS" panose="030F0702030302020204" pitchFamily="66" charset="0"/>
                <a:ea typeface="MS PGothic" panose="020B0600070205080204" pitchFamily="34" charset="-128"/>
                <a:cs typeface="+mn-cs"/>
              </a:rPr>
              <a:t>As it cools further, it expands, as anyone who leaves a bottle in the freezer to cool and then forgets about it can testify.</a:t>
            </a:r>
          </a:p>
        </p:txBody>
      </p:sp>
      <p:sp>
        <p:nvSpPr>
          <p:cNvPr id="37891" name="Rectangle 6"/>
          <p:cNvSpPr>
            <a:spLocks noGrp="1" noChangeArrowheads="1"/>
          </p:cNvSpPr>
          <p:nvPr>
            <p:ph type="title"/>
          </p:nvPr>
        </p:nvSpPr>
        <p:spPr>
          <a:xfrm>
            <a:off x="3087292" y="275360"/>
            <a:ext cx="6172200" cy="557213"/>
          </a:xfrm>
        </p:spPr>
        <p:txBody>
          <a:bodyPr>
            <a:normAutofit fontScale="90000"/>
          </a:bodyPr>
          <a:lstStyle/>
          <a:p>
            <a:pPr eaLnBrk="1" fontAlgn="auto" hangingPunct="1">
              <a:spcAft>
                <a:spcPts val="0"/>
              </a:spcAft>
              <a:defRPr/>
            </a:pPr>
            <a:r>
              <a:rPr lang="en-US" dirty="0">
                <a:latin typeface="Comic Sans MS" charset="0"/>
              </a:rPr>
              <a:t>17-4 Thermal Expansion</a:t>
            </a:r>
          </a:p>
        </p:txBody>
      </p:sp>
      <p:pic>
        <p:nvPicPr>
          <p:cNvPr id="58372" name="Picture 8" descr="Figure_17_12"/>
          <p:cNvPicPr>
            <a:picLocks noChangeAspect="1" noChangeArrowheads="1"/>
          </p:cNvPicPr>
          <p:nvPr/>
        </p:nvPicPr>
        <p:blipFill>
          <a:blip r:embed="rId3">
            <a:extLst>
              <a:ext uri="{28A0092B-C50C-407E-A947-70E740481C1C}">
                <a14:useLocalDpi xmlns:a14="http://schemas.microsoft.com/office/drawing/2010/main" val="0"/>
              </a:ext>
            </a:extLst>
          </a:blip>
          <a:srcRect t="9900" b="4225"/>
          <a:stretch>
            <a:fillRect/>
          </a:stretch>
        </p:blipFill>
        <p:spPr bwMode="auto">
          <a:xfrm>
            <a:off x="720725" y="3041650"/>
            <a:ext cx="8580438" cy="340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28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CFE10F0-3106-45D3-B1BB-B87C8A6A6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00"/>
            <a:ext cx="109728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4B166AFB-38EA-4DB0-9BBF-1A0FFB3B9A00}"/>
              </a:ext>
            </a:extLst>
          </p:cNvPr>
          <p:cNvSpPr>
            <a:spLocks noChangeArrowheads="1"/>
          </p:cNvSpPr>
          <p:nvPr/>
        </p:nvSpPr>
        <p:spPr bwMode="auto">
          <a:xfrm>
            <a:off x="533400" y="1828800"/>
            <a:ext cx="9906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just">
              <a:lnSpc>
                <a:spcPct val="115000"/>
              </a:lnSpc>
              <a:spcBef>
                <a:spcPct val="0"/>
              </a:spcBef>
              <a:spcAft>
                <a:spcPts val="1000"/>
              </a:spcAft>
              <a:buClrTx/>
              <a:buFont typeface="Arial" panose="020B0604020202020204" pitchFamily="34" charset="0"/>
              <a:buNone/>
            </a:pPr>
            <a:r>
              <a:rPr lang="en-US" altLang="en-US" sz="2400" dirty="0">
                <a:latin typeface="Comic Sans MS" panose="030F0702030302020204" pitchFamily="66" charset="0"/>
                <a:cs typeface="Times New Roman" panose="02020603050405020304" pitchFamily="18" charset="0"/>
              </a:rPr>
              <a:t>Although roll is not formally taken in class, </a:t>
            </a:r>
            <a:r>
              <a:rPr lang="en-US" altLang="en-US" sz="2400" b="1" dirty="0">
                <a:solidFill>
                  <a:srgbClr val="FF0000"/>
                </a:solidFill>
                <a:latin typeface="Comic Sans MS" panose="030F0702030302020204" pitchFamily="66" charset="0"/>
                <a:cs typeface="Times New Roman" panose="02020603050405020304" pitchFamily="18" charset="0"/>
              </a:rPr>
              <a:t>I strongly recommend regular attendance.</a:t>
            </a:r>
            <a:r>
              <a:rPr lang="en-US" altLang="en-US" sz="2400" dirty="0">
                <a:latin typeface="Comic Sans MS" panose="030F0702030302020204" pitchFamily="66" charset="0"/>
                <a:cs typeface="Times New Roman" panose="02020603050405020304" pitchFamily="18" charset="0"/>
              </a:rPr>
              <a:t> The course has a significant component of interactive learning, </a:t>
            </a:r>
            <a:r>
              <a:rPr lang="en-US" altLang="en-US" sz="2400" b="1" dirty="0">
                <a:solidFill>
                  <a:srgbClr val="FF0000"/>
                </a:solidFill>
                <a:latin typeface="Comic Sans MS" panose="030F0702030302020204" pitchFamily="66" charset="0"/>
                <a:cs typeface="Times New Roman" panose="02020603050405020304" pitchFamily="18" charset="0"/>
              </a:rPr>
              <a:t>and the activities done in class reinforce the material discussed. </a:t>
            </a:r>
            <a:r>
              <a:rPr lang="en-US" altLang="en-US" sz="2400" b="1" u="sng" dirty="0">
                <a:latin typeface="Comic Sans MS" panose="030F0702030302020204" pitchFamily="66" charset="0"/>
                <a:cs typeface="Times New Roman" panose="02020603050405020304" pitchFamily="18" charset="0"/>
              </a:rPr>
              <a:t>The attendance policy described in the Winthrop University undergraduate catalog will be followed.</a:t>
            </a:r>
            <a:endParaRPr lang="en-US" altLang="en-US" sz="2000" b="1" u="sng" dirty="0">
              <a:latin typeface="Comic Sans MS" panose="030F0702030302020204" pitchFamily="66" charset="0"/>
            </a:endParaRPr>
          </a:p>
        </p:txBody>
      </p:sp>
      <p:sp>
        <p:nvSpPr>
          <p:cNvPr id="3" name="Title 2">
            <a:extLst>
              <a:ext uri="{FF2B5EF4-FFF2-40B4-BE49-F238E27FC236}">
                <a16:creationId xmlns:a16="http://schemas.microsoft.com/office/drawing/2014/main" id="{52F14FD3-03FF-471D-9FFD-C0BD432A6A1A}"/>
              </a:ext>
            </a:extLst>
          </p:cNvPr>
          <p:cNvSpPr>
            <a:spLocks noGrp="1"/>
          </p:cNvSpPr>
          <p:nvPr>
            <p:ph type="title"/>
          </p:nvPr>
        </p:nvSpPr>
        <p:spPr/>
        <p:txBody>
          <a:bodyPr/>
          <a:lstStyle/>
          <a:p>
            <a:pPr>
              <a:defRPr/>
            </a:pPr>
            <a:r>
              <a:rPr lang="en-US" dirty="0">
                <a:solidFill>
                  <a:schemeClr val="accent2">
                    <a:lumMod val="50000"/>
                  </a:schemeClr>
                </a:solidFill>
                <a:latin typeface="Comic Sans MS" panose="030F0702030302020204" pitchFamily="66" charset="0"/>
                <a:ea typeface="+mj-ea"/>
                <a:cs typeface="Times New Roman" panose="02020603050405020304" pitchFamily="18" charset="0"/>
              </a:rPr>
              <a:t>Syllabus- </a:t>
            </a:r>
            <a:r>
              <a:rPr lang="en-US" dirty="0">
                <a:solidFill>
                  <a:schemeClr val="accent2">
                    <a:lumMod val="50000"/>
                  </a:schemeClr>
                </a:solidFill>
                <a:latin typeface="Comic Sans MS" panose="030F0702030302020204" pitchFamily="66" charset="0"/>
                <a:ea typeface="+mj-ea"/>
              </a:rPr>
              <a:t>Attendance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885B-D904-4151-B5BA-EB5DA89B59D6}"/>
              </a:ext>
            </a:extLst>
          </p:cNvPr>
          <p:cNvSpPr>
            <a:spLocks noGrp="1"/>
          </p:cNvSpPr>
          <p:nvPr>
            <p:ph type="title"/>
          </p:nvPr>
        </p:nvSpPr>
        <p:spPr>
          <a:xfrm>
            <a:off x="701879" y="-150827"/>
            <a:ext cx="10972800" cy="1143000"/>
          </a:xfrm>
        </p:spPr>
        <p:txBody>
          <a:bodyPr/>
          <a:lstStyle/>
          <a:p>
            <a:pPr>
              <a:defRPr/>
            </a:pPr>
            <a:r>
              <a:rPr lang="en-US" sz="4800" b="1" dirty="0">
                <a:latin typeface="Comic Sans MS" panose="030F0702030302020204" pitchFamily="66" charset="0"/>
                <a:ea typeface="Times New Roman" panose="02020603050405020304" pitchFamily="18" charset="0"/>
                <a:cs typeface="Times New Roman" panose="02020603050405020304" pitchFamily="18" charset="0"/>
              </a:rPr>
              <a:t>COVID-19 Statement: </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111CA9A-C50D-495D-8EDA-0DBDB38FA214}"/>
              </a:ext>
            </a:extLst>
          </p:cNvPr>
          <p:cNvSpPr>
            <a:spLocks noGrp="1"/>
          </p:cNvSpPr>
          <p:nvPr>
            <p:ph idx="1"/>
          </p:nvPr>
        </p:nvSpPr>
        <p:spPr>
          <a:xfrm>
            <a:off x="701879" y="1454790"/>
            <a:ext cx="10896600" cy="5486400"/>
          </a:xfrm>
        </p:spPr>
        <p:txBody>
          <a:bodyPr/>
          <a:lstStyle/>
          <a:p>
            <a:pPr>
              <a:defRPr/>
            </a:pPr>
            <a:endParaRPr lang="en-US" dirty="0">
              <a:latin typeface="Comic Sans MS" panose="030F0702030302020204" pitchFamily="66" charset="0"/>
            </a:endParaRPr>
          </a:p>
          <a:p>
            <a:pPr marL="0" algn="just">
              <a:lnSpc>
                <a:spcPct val="115000"/>
              </a:lnSpc>
              <a:spcBef>
                <a:spcPts val="0"/>
              </a:spcBef>
              <a:spcAft>
                <a:spcPts val="0"/>
              </a:spcAft>
              <a:defRPr/>
            </a:pPr>
            <a:r>
              <a:rPr lang="en-US" sz="2000" dirty="0">
                <a:latin typeface="Comic Sans MS" panose="030F0702030302020204" pitchFamily="66" charset="0"/>
                <a:ea typeface="Times New Roman" panose="02020603050405020304" pitchFamily="18" charset="0"/>
                <a:cs typeface="Times New Roman" panose="02020603050405020304" pitchFamily="18" charset="0"/>
              </a:rPr>
              <a:t>Although COVID-19 has reached an endemic phase it is still important to remain vigilant as we face a recent rise in positive cases.  As socially responsible members of this community, everyone is expected to engage in daily health self-monitoring, to stay home (residence hall or off-campus housing) from on-campus class, work, or activities if they begin experiencing any COVID-related symptoms.</a:t>
            </a:r>
            <a:endParaRPr lang="en-US" sz="1800" dirty="0">
              <a:latin typeface="Comic Sans MS" panose="030F0702030302020204" pitchFamily="66" charset="0"/>
              <a:ea typeface="Calibri" panose="020F0502020204030204" pitchFamily="34" charset="0"/>
              <a:cs typeface="Times New Roman" panose="02020603050405020304" pitchFamily="18" charset="0"/>
            </a:endParaRPr>
          </a:p>
          <a:p>
            <a:pPr marL="0" algn="just">
              <a:lnSpc>
                <a:spcPct val="115000"/>
              </a:lnSpc>
              <a:spcBef>
                <a:spcPts val="0"/>
              </a:spcBef>
              <a:spcAft>
                <a:spcPts val="0"/>
              </a:spcAft>
              <a:defRPr/>
            </a:pPr>
            <a:r>
              <a:rPr lang="en-US" sz="2000" dirty="0">
                <a:latin typeface="Comic Sans MS" panose="030F0702030302020204" pitchFamily="66" charset="0"/>
                <a:ea typeface="Times New Roman" panose="02020603050405020304" pitchFamily="18" charset="0"/>
                <a:cs typeface="Times New Roman" panose="02020603050405020304" pitchFamily="18" charset="0"/>
              </a:rPr>
              <a:t>When experiencing any COVID-related symptoms, students are expected to contact Health Services by completing the QI form in the Patient Portal and respond to the nurse who will contact them with instructions. COVID positive residential students are required to follow their QI plan for 5 days of isolation off campus so be prepared with a back-up plan as well.</a:t>
            </a:r>
            <a:endParaRPr lang="en-US" sz="1800" dirty="0">
              <a:latin typeface="Comic Sans MS" panose="030F0702030302020204" pitchFamily="66" charset="0"/>
              <a:ea typeface="Calibri" panose="020F0502020204030204" pitchFamily="34" charset="0"/>
              <a:cs typeface="Times New Roman" panose="02020603050405020304" pitchFamily="18" charset="0"/>
            </a:endParaRPr>
          </a:p>
          <a:p>
            <a:pPr marL="0" algn="just">
              <a:lnSpc>
                <a:spcPct val="115000"/>
              </a:lnSpc>
              <a:spcBef>
                <a:spcPts val="0"/>
              </a:spcBef>
              <a:spcAft>
                <a:spcPts val="0"/>
              </a:spcAft>
              <a:defRPr/>
            </a:pPr>
            <a:r>
              <a:rPr lang="en-US" sz="2000" dirty="0">
                <a:latin typeface="Comic Sans MS" panose="030F0702030302020204" pitchFamily="66" charset="0"/>
                <a:ea typeface="Times New Roman" panose="02020603050405020304" pitchFamily="18" charset="0"/>
                <a:cs typeface="Times New Roman" panose="02020603050405020304" pitchFamily="18" charset="0"/>
              </a:rPr>
              <a:t>By acknowledgement, you agree to Winthrop’s expectations of you regarding health monitoring and reporting.</a:t>
            </a:r>
            <a:endParaRPr lang="en-US" sz="1800" dirty="0">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8DD7-DFA5-4637-97BE-5CE22E184900}"/>
              </a:ext>
            </a:extLst>
          </p:cNvPr>
          <p:cNvSpPr>
            <a:spLocks noGrp="1"/>
          </p:cNvSpPr>
          <p:nvPr>
            <p:ph type="title"/>
          </p:nvPr>
        </p:nvSpPr>
        <p:spPr/>
        <p:txBody>
          <a:bodyPr/>
          <a:lstStyle/>
          <a:p>
            <a:pPr>
              <a:defRPr/>
            </a:pPr>
            <a:r>
              <a:rPr lang="en-US" sz="4000" b="1" dirty="0">
                <a:solidFill>
                  <a:schemeClr val="accent4">
                    <a:lumMod val="75000"/>
                  </a:schemeClr>
                </a:solidFill>
                <a:latin typeface="Comic Sans MS" panose="030F0702030302020204" pitchFamily="66" charset="0"/>
                <a:ea typeface="Calibri" panose="020F0502020204030204" pitchFamily="34" charset="0"/>
                <a:cs typeface="Times New Roman" panose="02020603050405020304" pitchFamily="18" charset="0"/>
              </a:rPr>
              <a:t>CAS diversity and inclusion statement:</a:t>
            </a:r>
            <a:r>
              <a:rPr lang="x-none" sz="4000" dirty="0">
                <a:solidFill>
                  <a:schemeClr val="accent4">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4000" dirty="0">
              <a:solidFill>
                <a:schemeClr val="accent4">
                  <a:lumMod val="75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F80B8961-D4CE-43F8-A4B5-FAEB794E929B}"/>
              </a:ext>
            </a:extLst>
          </p:cNvPr>
          <p:cNvSpPr>
            <a:spLocks noGrp="1"/>
          </p:cNvSpPr>
          <p:nvPr>
            <p:ph idx="1"/>
          </p:nvPr>
        </p:nvSpPr>
        <p:spPr/>
        <p:txBody>
          <a:bodyPr/>
          <a:lstStyle/>
          <a:p>
            <a:pPr marL="0" indent="0" algn="just">
              <a:lnSpc>
                <a:spcPct val="115000"/>
              </a:lnSpc>
              <a:spcBef>
                <a:spcPts val="1200"/>
              </a:spcBef>
              <a:spcAft>
                <a:spcPts val="0"/>
              </a:spcAft>
              <a:buFont typeface="Arial" panose="020B0604020202020204" pitchFamily="34" charset="0"/>
              <a:buNone/>
              <a:defRPr/>
            </a:pPr>
            <a:r>
              <a:rPr lang="x-none"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At Winthrop University in the College of Arts and Sciences, diversity, equity, and inclusion are essential to our academic mission and institutional identity. We value and see others as whole people. Our faculty, staff, and students work together to create a community where people of all races, ethnicities, genders and gender identities, sexualities, socioeconomic classes, cultural backgrounds, nations of origin, ages, religions, political perspectives, abilities, and body types can truly thrive.</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E142-CDB8-4805-8E5E-98565653506B}"/>
              </a:ext>
            </a:extLst>
          </p:cNvPr>
          <p:cNvSpPr>
            <a:spLocks noGrp="1"/>
          </p:cNvSpPr>
          <p:nvPr>
            <p:ph type="title"/>
          </p:nvPr>
        </p:nvSpPr>
        <p:spPr/>
        <p:txBody>
          <a:bodyPr/>
          <a:lstStyle/>
          <a:p>
            <a:pPr>
              <a:defRPr/>
            </a:pPr>
            <a:r>
              <a:rPr lang="en-US" sz="4400" b="1" dirty="0">
                <a:latin typeface="Comic Sans MS" panose="030F0702030302020204" pitchFamily="66" charset="0"/>
                <a:ea typeface="Times New Roman" panose="02020603050405020304" pitchFamily="18" charset="0"/>
              </a:rPr>
              <a:t>Course Communication</a:t>
            </a:r>
            <a:endParaRPr lang="en-US" sz="4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50FFF43-BC23-4D73-906F-0E2BC5CAD1FC}"/>
              </a:ext>
            </a:extLst>
          </p:cNvPr>
          <p:cNvSpPr>
            <a:spLocks noGrp="1"/>
          </p:cNvSpPr>
          <p:nvPr>
            <p:ph idx="1"/>
          </p:nvPr>
        </p:nvSpPr>
        <p:spPr/>
        <p:txBody>
          <a:bodyPr/>
          <a:lstStyle/>
          <a:p>
            <a:pPr marL="0" algn="just">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omic Sans MS" panose="030F0702030302020204" pitchFamily="66" charset="0"/>
                <a:ea typeface="Times New Roman" panose="02020603050405020304" pitchFamily="18" charset="0"/>
                <a:cs typeface="Times New Roman" panose="02020603050405020304" pitchFamily="18" charset="0"/>
              </a:rPr>
              <a:t>Be sure to check your Winthrop email account daily, as I may send out course related announcements that will come *only* to Winthrop email addresses. </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defRPr/>
            </a:pPr>
            <a:r>
              <a:rPr lang="en-US" sz="2400" dirty="0">
                <a:latin typeface="Comic Sans MS" panose="030F0702030302020204" pitchFamily="66" charset="0"/>
                <a:ea typeface="Times New Roman" panose="02020603050405020304" pitchFamily="18" charset="0"/>
                <a:cs typeface="Times New Roman" panose="02020603050405020304" pitchFamily="18" charset="0"/>
              </a:rPr>
              <a:t>If you email me, please be sure to use your Winthrop email account I will respond to email within 24 hours except from Saturday morning through Sunday afternoon when my response may be slower.</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5B6E-5D55-416C-AEB7-1D50F339C377}"/>
              </a:ext>
            </a:extLst>
          </p:cNvPr>
          <p:cNvSpPr>
            <a:spLocks noGrp="1"/>
          </p:cNvSpPr>
          <p:nvPr>
            <p:ph type="title"/>
          </p:nvPr>
        </p:nvSpPr>
        <p:spPr/>
        <p:txBody>
          <a:bodyPr/>
          <a:lstStyle/>
          <a:p>
            <a:pPr>
              <a:defRPr/>
            </a:pPr>
            <a:r>
              <a:rPr lang="en-US" dirty="0">
                <a:solidFill>
                  <a:schemeClr val="accent2">
                    <a:lumMod val="50000"/>
                  </a:schemeClr>
                </a:solidFill>
                <a:latin typeface="Comic Sans MS" panose="030F0702030302020204" pitchFamily="66" charset="0"/>
              </a:rPr>
              <a:t>Lecture and Recitation</a:t>
            </a:r>
          </a:p>
        </p:txBody>
      </p:sp>
      <p:sp>
        <p:nvSpPr>
          <p:cNvPr id="14339" name="Content Placeholder 2">
            <a:extLst>
              <a:ext uri="{FF2B5EF4-FFF2-40B4-BE49-F238E27FC236}">
                <a16:creationId xmlns:a16="http://schemas.microsoft.com/office/drawing/2014/main" id="{F142CCAC-B013-4E96-8E5C-CE6E2A8F70FB}"/>
              </a:ext>
            </a:extLst>
          </p:cNvPr>
          <p:cNvSpPr>
            <a:spLocks noGrp="1"/>
          </p:cNvSpPr>
          <p:nvPr>
            <p:ph idx="1"/>
          </p:nvPr>
        </p:nvSpPr>
        <p:spPr/>
        <p:txBody>
          <a:bodyPr/>
          <a:lstStyle/>
          <a:p>
            <a:r>
              <a:rPr lang="en-US" altLang="en-US" sz="2400" b="1" u="sng" dirty="0">
                <a:latin typeface="Comic Sans MS" panose="030F0702030302020204" pitchFamily="66" charset="0"/>
              </a:rPr>
              <a:t>Lecture:</a:t>
            </a:r>
            <a:r>
              <a:rPr lang="en-US" altLang="en-US" sz="2400" b="1" dirty="0">
                <a:latin typeface="Comic Sans MS" panose="030F0702030302020204" pitchFamily="66" charset="0"/>
              </a:rPr>
              <a:t> </a:t>
            </a:r>
            <a:r>
              <a:rPr lang="en-US" altLang="en-US" sz="2400" dirty="0">
                <a:latin typeface="Comic Sans MS" panose="030F0702030302020204" pitchFamily="66" charset="0"/>
              </a:rPr>
              <a:t>The PHY 212 lecture </a:t>
            </a:r>
            <a:r>
              <a:rPr lang="en-US" altLang="en-US" sz="2400" b="1" u="sng" dirty="0">
                <a:latin typeface="Comic Sans MS" panose="030F0702030302020204" pitchFamily="66" charset="0"/>
              </a:rPr>
              <a:t>is a flipped model class, </a:t>
            </a:r>
            <a:r>
              <a:rPr lang="en-US" altLang="en-US" sz="2400" b="1" u="sng" dirty="0">
                <a:solidFill>
                  <a:srgbClr val="FF0000"/>
                </a:solidFill>
                <a:latin typeface="Comic Sans MS" panose="030F0702030302020204" pitchFamily="66" charset="0"/>
              </a:rPr>
              <a:t>you are required to read the chapter’s parts in the schedule posted online before coming to class</a:t>
            </a:r>
            <a:r>
              <a:rPr lang="en-US" altLang="en-US" sz="2400" dirty="0">
                <a:latin typeface="Comic Sans MS" panose="030F0702030302020204" pitchFamily="66" charset="0"/>
              </a:rPr>
              <a:t>, I will show videos, explain the concepts and solve problems. </a:t>
            </a:r>
          </a:p>
          <a:p>
            <a:r>
              <a:rPr lang="en-US" altLang="en-US" sz="2400" b="1" u="sng" dirty="0">
                <a:solidFill>
                  <a:srgbClr val="FF0000"/>
                </a:solidFill>
                <a:latin typeface="Comic Sans MS" panose="030F0702030302020204" pitchFamily="66" charset="0"/>
                <a:cs typeface="Times New Roman" panose="02020603050405020304" pitchFamily="18" charset="0"/>
              </a:rPr>
              <a:t>Lecture are not posted before class.</a:t>
            </a:r>
          </a:p>
          <a:p>
            <a:r>
              <a:rPr lang="en-US" altLang="en-US" sz="2400" dirty="0">
                <a:latin typeface="Comic Sans MS" panose="030F0702030302020204" pitchFamily="66" charset="0"/>
                <a:cs typeface="Times New Roman" panose="02020603050405020304" pitchFamily="18" charset="0"/>
              </a:rPr>
              <a:t>There is a </a:t>
            </a:r>
            <a:r>
              <a:rPr lang="en-US" altLang="en-US" sz="2400" b="1" u="sng" dirty="0">
                <a:latin typeface="Comic Sans MS" panose="030F0702030302020204" pitchFamily="66" charset="0"/>
                <a:cs typeface="Times New Roman" panose="02020603050405020304" pitchFamily="18" charset="0"/>
              </a:rPr>
              <a:t>recitation</a:t>
            </a:r>
            <a:r>
              <a:rPr lang="en-US" altLang="en-US" sz="2400" dirty="0">
                <a:latin typeface="Comic Sans MS" panose="030F0702030302020204" pitchFamily="66" charset="0"/>
                <a:cs typeface="Times New Roman" panose="02020603050405020304" pitchFamily="18" charset="0"/>
              </a:rPr>
              <a:t> on </a:t>
            </a:r>
            <a:r>
              <a:rPr lang="en-US" altLang="en-US" sz="2400" b="1" u="sng" dirty="0">
                <a:latin typeface="Comic Sans MS" panose="030F0702030302020204" pitchFamily="66" charset="0"/>
                <a:cs typeface="Times New Roman" panose="02020603050405020304" pitchFamily="18" charset="0"/>
              </a:rPr>
              <a:t>Fridays in Class time</a:t>
            </a:r>
            <a:r>
              <a:rPr lang="en-US" altLang="en-US" sz="2400" dirty="0">
                <a:latin typeface="Comic Sans MS" panose="030F0702030302020204" pitchFamily="66" charset="0"/>
                <a:cs typeface="Times New Roman" panose="02020603050405020304" pitchFamily="18" charset="0"/>
              </a:rPr>
              <a:t>, where I will solve problems and you will have a quiz.</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642</TotalTime>
  <Words>2157</Words>
  <Application>Microsoft Office PowerPoint</Application>
  <PresentationFormat>Widescreen</PresentationFormat>
  <Paragraphs>145</Paragraphs>
  <Slides>32</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Arial</vt:lpstr>
      <vt:lpstr>Calibri</vt:lpstr>
      <vt:lpstr>Comic Sans MS</vt:lpstr>
      <vt:lpstr>Constantia</vt:lpstr>
      <vt:lpstr>Goudy Old Style</vt:lpstr>
      <vt:lpstr>Lucida Grande</vt:lpstr>
      <vt:lpstr>Times New Roman</vt:lpstr>
      <vt:lpstr>Wingdings 2</vt:lpstr>
      <vt:lpstr>4_Flow</vt:lpstr>
      <vt:lpstr>3_Flow</vt:lpstr>
      <vt:lpstr>5_Flow</vt:lpstr>
      <vt:lpstr>6_Flow</vt:lpstr>
      <vt:lpstr>Chapter 17 Temperature, Thermal Expansion</vt:lpstr>
      <vt:lpstr>PowerPoint Presentation</vt:lpstr>
      <vt:lpstr>Webpage and Class notes</vt:lpstr>
      <vt:lpstr>PowerPoint Presentation</vt:lpstr>
      <vt:lpstr>Syllabus- Attendance</vt:lpstr>
      <vt:lpstr>COVID-19 Statement: </vt:lpstr>
      <vt:lpstr>CAS diversity and inclusion statement: </vt:lpstr>
      <vt:lpstr>Course Communication</vt:lpstr>
      <vt:lpstr>Lecture and Recitation</vt:lpstr>
      <vt:lpstr>Homework</vt:lpstr>
      <vt:lpstr>Quizzes</vt:lpstr>
      <vt:lpstr>Exams</vt:lpstr>
      <vt:lpstr>PowerPoint Presentation</vt:lpstr>
      <vt:lpstr>Labs</vt:lpstr>
      <vt:lpstr>Syllabus change policy</vt:lpstr>
      <vt:lpstr>17-1 Temperature: Atomic Theory of Matter </vt:lpstr>
      <vt:lpstr>17-1 Atomic Theory of Matter</vt:lpstr>
      <vt:lpstr>17-2 Temperature and Thermometers</vt:lpstr>
      <vt:lpstr>17-2 Temperature and Thermometers</vt:lpstr>
      <vt:lpstr>17-2 Temperature and Thermometers</vt:lpstr>
      <vt:lpstr>17-2 Temperature and Thermometers</vt:lpstr>
      <vt:lpstr>Problem 3</vt:lpstr>
      <vt:lpstr>17-3 Thermal Equilibrium and The Zeroth Law of Thermodynamics</vt:lpstr>
      <vt:lpstr>17-4 Thermal Expansion</vt:lpstr>
      <vt:lpstr>17-4 Thermal Expansion</vt:lpstr>
      <vt:lpstr>17-4 Thermal Expansion</vt:lpstr>
      <vt:lpstr>Problem 10</vt:lpstr>
      <vt:lpstr>17-4 Thermal Expansion</vt:lpstr>
      <vt:lpstr>17-4 Thermal Expansion</vt:lpstr>
      <vt:lpstr>17-4 Thermal Expansion</vt:lpstr>
      <vt:lpstr>17-4 Thermal Expansion</vt:lpstr>
      <vt:lpstr>17-4 Thermal Expansion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Fatima</cp:lastModifiedBy>
  <cp:revision>15</cp:revision>
  <cp:lastPrinted>2023-12-03T19:52:25Z</cp:lastPrinted>
  <dcterms:created xsi:type="dcterms:W3CDTF">2023-12-03T18:27:30Z</dcterms:created>
  <dcterms:modified xsi:type="dcterms:W3CDTF">2024-01-08T13:16:07Z</dcterms:modified>
</cp:coreProperties>
</file>