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7"/>
  </p:notesMasterIdLst>
  <p:handoutMasterIdLst>
    <p:handoutMasterId r:id="rId8"/>
  </p:handoutMasterIdLst>
  <p:sldIdLst>
    <p:sldId id="256" r:id="rId3"/>
    <p:sldId id="259" r:id="rId4"/>
    <p:sldId id="257" r:id="rId5"/>
    <p:sldId id="258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3FDEE4-E573-4080-B3B5-AE1F1B7A9D22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BF88B8-5DDF-48EF-AE78-562FAB301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23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453B03-5395-4070-9A77-A05416E89C24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DA0661-5155-4D31-8E4C-CDBFD2D2F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3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 userDrawn="1"/>
        </p:nvSpPr>
        <p:spPr bwMode="auto">
          <a:xfrm>
            <a:off x="9855200" y="190500"/>
            <a:ext cx="2235200" cy="889000"/>
          </a:xfrm>
          <a:custGeom>
            <a:avLst/>
            <a:gdLst>
              <a:gd name="T0" fmla="*/ 0 w 1056"/>
              <a:gd name="T1" fmla="*/ 2147483646 h 560"/>
              <a:gd name="T2" fmla="*/ 2147483646 w 1056"/>
              <a:gd name="T3" fmla="*/ 2147483646 h 560"/>
              <a:gd name="T4" fmla="*/ 2147483646 w 1056"/>
              <a:gd name="T5" fmla="*/ 2147483646 h 560"/>
              <a:gd name="T6" fmla="*/ 2147483646 w 1056"/>
              <a:gd name="T7" fmla="*/ 2147483646 h 560"/>
              <a:gd name="T8" fmla="*/ 2147483646 w 1056"/>
              <a:gd name="T9" fmla="*/ 2147483646 h 560"/>
              <a:gd name="T10" fmla="*/ 2147483646 w 1056"/>
              <a:gd name="T11" fmla="*/ 2147483646 h 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56" h="560">
                <a:moveTo>
                  <a:pt x="0" y="72"/>
                </a:moveTo>
                <a:cubicBezTo>
                  <a:pt x="140" y="36"/>
                  <a:pt x="280" y="0"/>
                  <a:pt x="384" y="72"/>
                </a:cubicBezTo>
                <a:cubicBezTo>
                  <a:pt x="488" y="144"/>
                  <a:pt x="552" y="448"/>
                  <a:pt x="624" y="504"/>
                </a:cubicBezTo>
                <a:cubicBezTo>
                  <a:pt x="696" y="560"/>
                  <a:pt x="768" y="456"/>
                  <a:pt x="816" y="408"/>
                </a:cubicBezTo>
                <a:cubicBezTo>
                  <a:pt x="864" y="360"/>
                  <a:pt x="872" y="232"/>
                  <a:pt x="912" y="216"/>
                </a:cubicBezTo>
                <a:cubicBezTo>
                  <a:pt x="952" y="200"/>
                  <a:pt x="1004" y="256"/>
                  <a:pt x="1056" y="312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 userDrawn="1"/>
        </p:nvSpPr>
        <p:spPr bwMode="auto">
          <a:xfrm>
            <a:off x="10058400" y="76200"/>
            <a:ext cx="2032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Oval 9"/>
          <p:cNvSpPr>
            <a:spLocks noChangeArrowheads="1"/>
          </p:cNvSpPr>
          <p:nvPr userDrawn="1"/>
        </p:nvSpPr>
        <p:spPr bwMode="auto">
          <a:xfrm>
            <a:off x="11176000" y="838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 userDrawn="1"/>
        </p:nvSpPr>
        <p:spPr bwMode="auto">
          <a:xfrm>
            <a:off x="11684000" y="3810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4ADCD9E-B9AE-4937-8A4F-506B55FB4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80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0F482FE-2400-4899-931F-E20AC7FC1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79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A8FDB57-5915-4E98-9F82-0FE585650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48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6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219200" y="6324600"/>
            <a:ext cx="2540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470400" y="6324600"/>
            <a:ext cx="38608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042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2EAE6E68-B6F9-4788-BD1C-1350D7B98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348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 userDrawn="1"/>
        </p:nvSpPr>
        <p:spPr bwMode="auto">
          <a:xfrm>
            <a:off x="9855200" y="190500"/>
            <a:ext cx="2235200" cy="889000"/>
          </a:xfrm>
          <a:custGeom>
            <a:avLst/>
            <a:gdLst>
              <a:gd name="T0" fmla="*/ 0 w 1056"/>
              <a:gd name="T1" fmla="*/ 2147483646 h 560"/>
              <a:gd name="T2" fmla="*/ 2147483646 w 1056"/>
              <a:gd name="T3" fmla="*/ 2147483646 h 560"/>
              <a:gd name="T4" fmla="*/ 2147483646 w 1056"/>
              <a:gd name="T5" fmla="*/ 2147483646 h 560"/>
              <a:gd name="T6" fmla="*/ 2147483646 w 1056"/>
              <a:gd name="T7" fmla="*/ 2147483646 h 560"/>
              <a:gd name="T8" fmla="*/ 2147483646 w 1056"/>
              <a:gd name="T9" fmla="*/ 2147483646 h 560"/>
              <a:gd name="T10" fmla="*/ 2147483646 w 1056"/>
              <a:gd name="T11" fmla="*/ 2147483646 h 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56" h="560">
                <a:moveTo>
                  <a:pt x="0" y="72"/>
                </a:moveTo>
                <a:cubicBezTo>
                  <a:pt x="140" y="36"/>
                  <a:pt x="280" y="0"/>
                  <a:pt x="384" y="72"/>
                </a:cubicBezTo>
                <a:cubicBezTo>
                  <a:pt x="488" y="144"/>
                  <a:pt x="552" y="448"/>
                  <a:pt x="624" y="504"/>
                </a:cubicBezTo>
                <a:cubicBezTo>
                  <a:pt x="696" y="560"/>
                  <a:pt x="768" y="456"/>
                  <a:pt x="816" y="408"/>
                </a:cubicBezTo>
                <a:cubicBezTo>
                  <a:pt x="864" y="360"/>
                  <a:pt x="872" y="232"/>
                  <a:pt x="912" y="216"/>
                </a:cubicBezTo>
                <a:cubicBezTo>
                  <a:pt x="952" y="200"/>
                  <a:pt x="1004" y="256"/>
                  <a:pt x="1056" y="312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 userDrawn="1"/>
        </p:nvSpPr>
        <p:spPr bwMode="auto">
          <a:xfrm>
            <a:off x="10058400" y="76200"/>
            <a:ext cx="2032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Oval 9"/>
          <p:cNvSpPr>
            <a:spLocks noChangeArrowheads="1"/>
          </p:cNvSpPr>
          <p:nvPr userDrawn="1"/>
        </p:nvSpPr>
        <p:spPr bwMode="auto">
          <a:xfrm>
            <a:off x="11176000" y="838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 userDrawn="1"/>
        </p:nvSpPr>
        <p:spPr bwMode="auto">
          <a:xfrm>
            <a:off x="11684000" y="3810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9ECE5DF-DA78-4DA9-A566-9F6EF90AF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662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237A134-DB28-4EBE-B9CA-9C9D26353E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153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BC666D7-5F7B-4746-A4F2-9DFFB9EF4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720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6B95574-248B-44AA-AB13-0955B63CF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895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5595AC-B8FA-45F2-83D6-EC6A8B8D89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594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967828A-A467-41AA-B9F3-5C6A54DCDE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660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DE4F43F-0851-4758-B541-9B239B2F5D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17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91E4FDC-2029-4437-8EE5-E734D719C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789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565B83D-3E88-4561-9A9A-71BD6B9A6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830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AA87E0F-83A4-4278-B539-052FC201B5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306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7D8D415-3A78-4AC0-A419-E457A19960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6025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B02A672-5F32-4196-8C0A-95E3547DC2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2236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6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219200" y="6324600"/>
            <a:ext cx="2540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470400" y="6324600"/>
            <a:ext cx="38608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042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5CE043E-BB1E-4396-B10B-A5EBED33A5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08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6A1B91F-EE10-4B13-8208-D4827DFF5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14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2D823A4-F6A2-477C-BFAE-1529DDA90E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84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F35C1C5-2799-4195-996E-8BF8C9FCBB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79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BDFE878-00EB-41E3-9810-A8DA3CD4F4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05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1982124-FF74-4A3E-84E0-DBFF168481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1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FD98CBC-62DC-41E9-8823-7DF1163C21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60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A67AB1D-43D3-44C4-A5D9-13EB66727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88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12078406-0516-4BDA-AD83-86E75BB33D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295" name="Freeform 7"/>
          <p:cNvSpPr>
            <a:spLocks/>
          </p:cNvSpPr>
          <p:nvPr userDrawn="1"/>
        </p:nvSpPr>
        <p:spPr bwMode="auto">
          <a:xfrm>
            <a:off x="9855200" y="190500"/>
            <a:ext cx="2235200" cy="889000"/>
          </a:xfrm>
          <a:custGeom>
            <a:avLst/>
            <a:gdLst>
              <a:gd name="T0" fmla="*/ 0 w 1056"/>
              <a:gd name="T1" fmla="*/ 2147483646 h 560"/>
              <a:gd name="T2" fmla="*/ 2147483646 w 1056"/>
              <a:gd name="T3" fmla="*/ 2147483646 h 560"/>
              <a:gd name="T4" fmla="*/ 2147483646 w 1056"/>
              <a:gd name="T5" fmla="*/ 2147483646 h 560"/>
              <a:gd name="T6" fmla="*/ 2147483646 w 1056"/>
              <a:gd name="T7" fmla="*/ 2147483646 h 560"/>
              <a:gd name="T8" fmla="*/ 2147483646 w 1056"/>
              <a:gd name="T9" fmla="*/ 2147483646 h 560"/>
              <a:gd name="T10" fmla="*/ 2147483646 w 1056"/>
              <a:gd name="T11" fmla="*/ 2147483646 h 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56" h="560">
                <a:moveTo>
                  <a:pt x="0" y="72"/>
                </a:moveTo>
                <a:cubicBezTo>
                  <a:pt x="140" y="36"/>
                  <a:pt x="280" y="0"/>
                  <a:pt x="384" y="72"/>
                </a:cubicBezTo>
                <a:cubicBezTo>
                  <a:pt x="488" y="144"/>
                  <a:pt x="552" y="448"/>
                  <a:pt x="624" y="504"/>
                </a:cubicBezTo>
                <a:cubicBezTo>
                  <a:pt x="696" y="560"/>
                  <a:pt x="768" y="456"/>
                  <a:pt x="816" y="408"/>
                </a:cubicBezTo>
                <a:cubicBezTo>
                  <a:pt x="864" y="360"/>
                  <a:pt x="872" y="232"/>
                  <a:pt x="912" y="216"/>
                </a:cubicBezTo>
                <a:cubicBezTo>
                  <a:pt x="952" y="200"/>
                  <a:pt x="1004" y="256"/>
                  <a:pt x="1056" y="312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10058400" y="76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Oval 9"/>
          <p:cNvSpPr>
            <a:spLocks noChangeArrowheads="1"/>
          </p:cNvSpPr>
          <p:nvPr userDrawn="1"/>
        </p:nvSpPr>
        <p:spPr bwMode="auto">
          <a:xfrm>
            <a:off x="11176000" y="838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 userDrawn="1"/>
        </p:nvSpPr>
        <p:spPr bwMode="auto">
          <a:xfrm>
            <a:off x="11684000" y="3810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99" name="Freeform 11"/>
          <p:cNvSpPr>
            <a:spLocks/>
          </p:cNvSpPr>
          <p:nvPr userDrawn="1"/>
        </p:nvSpPr>
        <p:spPr bwMode="auto">
          <a:xfrm>
            <a:off x="134938" y="1219200"/>
            <a:ext cx="11752262" cy="317500"/>
          </a:xfrm>
          <a:custGeom>
            <a:avLst/>
            <a:gdLst>
              <a:gd name="T0" fmla="*/ 2147483646 w 5552"/>
              <a:gd name="T1" fmla="*/ 2147483646 h 200"/>
              <a:gd name="T2" fmla="*/ 2147483646 w 5552"/>
              <a:gd name="T3" fmla="*/ 2147483646 h 200"/>
              <a:gd name="T4" fmla="*/ 2147483646 w 5552"/>
              <a:gd name="T5" fmla="*/ 2147483646 h 200"/>
              <a:gd name="T6" fmla="*/ 2147483646 w 5552"/>
              <a:gd name="T7" fmla="*/ 2147483646 h 200"/>
              <a:gd name="T8" fmla="*/ 2147483646 w 5552"/>
              <a:gd name="T9" fmla="*/ 2147483646 h 200"/>
              <a:gd name="T10" fmla="*/ 2147483646 w 5552"/>
              <a:gd name="T11" fmla="*/ 2147483646 h 200"/>
              <a:gd name="T12" fmla="*/ 2147483646 w 5552"/>
              <a:gd name="T13" fmla="*/ 0 h 200"/>
              <a:gd name="T14" fmla="*/ 2147483646 w 5552"/>
              <a:gd name="T15" fmla="*/ 2147483646 h 2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52" h="200">
                <a:moveTo>
                  <a:pt x="80" y="144"/>
                </a:moveTo>
                <a:cubicBezTo>
                  <a:pt x="40" y="148"/>
                  <a:pt x="0" y="152"/>
                  <a:pt x="32" y="144"/>
                </a:cubicBezTo>
                <a:cubicBezTo>
                  <a:pt x="64" y="136"/>
                  <a:pt x="120" y="88"/>
                  <a:pt x="272" y="96"/>
                </a:cubicBezTo>
                <a:cubicBezTo>
                  <a:pt x="424" y="104"/>
                  <a:pt x="576" y="200"/>
                  <a:pt x="944" y="192"/>
                </a:cubicBezTo>
                <a:cubicBezTo>
                  <a:pt x="1312" y="184"/>
                  <a:pt x="2024" y="48"/>
                  <a:pt x="2480" y="48"/>
                </a:cubicBezTo>
                <a:cubicBezTo>
                  <a:pt x="2936" y="48"/>
                  <a:pt x="3296" y="200"/>
                  <a:pt x="3680" y="192"/>
                </a:cubicBezTo>
                <a:cubicBezTo>
                  <a:pt x="4064" y="184"/>
                  <a:pt x="4472" y="0"/>
                  <a:pt x="4784" y="0"/>
                </a:cubicBezTo>
                <a:cubicBezTo>
                  <a:pt x="5096" y="0"/>
                  <a:pt x="5324" y="96"/>
                  <a:pt x="5552" y="192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 userDrawn="1"/>
        </p:nvSpPr>
        <p:spPr bwMode="auto">
          <a:xfrm>
            <a:off x="2032000" y="13716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Oval 13"/>
          <p:cNvSpPr>
            <a:spLocks noChangeArrowheads="1"/>
          </p:cNvSpPr>
          <p:nvPr userDrawn="1"/>
        </p:nvSpPr>
        <p:spPr bwMode="auto">
          <a:xfrm>
            <a:off x="7721600" y="13716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Oval 14"/>
          <p:cNvSpPr>
            <a:spLocks noChangeArrowheads="1"/>
          </p:cNvSpPr>
          <p:nvPr userDrawn="1"/>
        </p:nvSpPr>
        <p:spPr bwMode="auto">
          <a:xfrm>
            <a:off x="10261600" y="10668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93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A3FB102D-C5C7-4BEA-9B22-464B73C92E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9" name="Freeform 7"/>
          <p:cNvSpPr>
            <a:spLocks/>
          </p:cNvSpPr>
          <p:nvPr userDrawn="1"/>
        </p:nvSpPr>
        <p:spPr bwMode="auto">
          <a:xfrm>
            <a:off x="9855200" y="190500"/>
            <a:ext cx="2235200" cy="889000"/>
          </a:xfrm>
          <a:custGeom>
            <a:avLst/>
            <a:gdLst>
              <a:gd name="T0" fmla="*/ 0 w 1056"/>
              <a:gd name="T1" fmla="*/ 2147483646 h 560"/>
              <a:gd name="T2" fmla="*/ 2147483646 w 1056"/>
              <a:gd name="T3" fmla="*/ 2147483646 h 560"/>
              <a:gd name="T4" fmla="*/ 2147483646 w 1056"/>
              <a:gd name="T5" fmla="*/ 2147483646 h 560"/>
              <a:gd name="T6" fmla="*/ 2147483646 w 1056"/>
              <a:gd name="T7" fmla="*/ 2147483646 h 560"/>
              <a:gd name="T8" fmla="*/ 2147483646 w 1056"/>
              <a:gd name="T9" fmla="*/ 2147483646 h 560"/>
              <a:gd name="T10" fmla="*/ 2147483646 w 1056"/>
              <a:gd name="T11" fmla="*/ 2147483646 h 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56" h="560">
                <a:moveTo>
                  <a:pt x="0" y="72"/>
                </a:moveTo>
                <a:cubicBezTo>
                  <a:pt x="140" y="36"/>
                  <a:pt x="280" y="0"/>
                  <a:pt x="384" y="72"/>
                </a:cubicBezTo>
                <a:cubicBezTo>
                  <a:pt x="488" y="144"/>
                  <a:pt x="552" y="448"/>
                  <a:pt x="624" y="504"/>
                </a:cubicBezTo>
                <a:cubicBezTo>
                  <a:pt x="696" y="560"/>
                  <a:pt x="768" y="456"/>
                  <a:pt x="816" y="408"/>
                </a:cubicBezTo>
                <a:cubicBezTo>
                  <a:pt x="864" y="360"/>
                  <a:pt x="872" y="232"/>
                  <a:pt x="912" y="216"/>
                </a:cubicBezTo>
                <a:cubicBezTo>
                  <a:pt x="952" y="200"/>
                  <a:pt x="1004" y="256"/>
                  <a:pt x="1056" y="312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10058400" y="76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Oval 9"/>
          <p:cNvSpPr>
            <a:spLocks noChangeArrowheads="1"/>
          </p:cNvSpPr>
          <p:nvPr userDrawn="1"/>
        </p:nvSpPr>
        <p:spPr bwMode="auto">
          <a:xfrm>
            <a:off x="11176000" y="8382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 userDrawn="1"/>
        </p:nvSpPr>
        <p:spPr bwMode="auto">
          <a:xfrm>
            <a:off x="11684000" y="3810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23" name="Freeform 11"/>
          <p:cNvSpPr>
            <a:spLocks/>
          </p:cNvSpPr>
          <p:nvPr userDrawn="1"/>
        </p:nvSpPr>
        <p:spPr bwMode="auto">
          <a:xfrm>
            <a:off x="134938" y="1219200"/>
            <a:ext cx="11752262" cy="317500"/>
          </a:xfrm>
          <a:custGeom>
            <a:avLst/>
            <a:gdLst>
              <a:gd name="T0" fmla="*/ 2147483646 w 5552"/>
              <a:gd name="T1" fmla="*/ 2147483646 h 200"/>
              <a:gd name="T2" fmla="*/ 2147483646 w 5552"/>
              <a:gd name="T3" fmla="*/ 2147483646 h 200"/>
              <a:gd name="T4" fmla="*/ 2147483646 w 5552"/>
              <a:gd name="T5" fmla="*/ 2147483646 h 200"/>
              <a:gd name="T6" fmla="*/ 2147483646 w 5552"/>
              <a:gd name="T7" fmla="*/ 2147483646 h 200"/>
              <a:gd name="T8" fmla="*/ 2147483646 w 5552"/>
              <a:gd name="T9" fmla="*/ 2147483646 h 200"/>
              <a:gd name="T10" fmla="*/ 2147483646 w 5552"/>
              <a:gd name="T11" fmla="*/ 2147483646 h 200"/>
              <a:gd name="T12" fmla="*/ 2147483646 w 5552"/>
              <a:gd name="T13" fmla="*/ 0 h 200"/>
              <a:gd name="T14" fmla="*/ 2147483646 w 5552"/>
              <a:gd name="T15" fmla="*/ 2147483646 h 2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52" h="200">
                <a:moveTo>
                  <a:pt x="80" y="144"/>
                </a:moveTo>
                <a:cubicBezTo>
                  <a:pt x="40" y="148"/>
                  <a:pt x="0" y="152"/>
                  <a:pt x="32" y="144"/>
                </a:cubicBezTo>
                <a:cubicBezTo>
                  <a:pt x="64" y="136"/>
                  <a:pt x="120" y="88"/>
                  <a:pt x="272" y="96"/>
                </a:cubicBezTo>
                <a:cubicBezTo>
                  <a:pt x="424" y="104"/>
                  <a:pt x="576" y="200"/>
                  <a:pt x="944" y="192"/>
                </a:cubicBezTo>
                <a:cubicBezTo>
                  <a:pt x="1312" y="184"/>
                  <a:pt x="2024" y="48"/>
                  <a:pt x="2480" y="48"/>
                </a:cubicBezTo>
                <a:cubicBezTo>
                  <a:pt x="2936" y="48"/>
                  <a:pt x="3296" y="200"/>
                  <a:pt x="3680" y="192"/>
                </a:cubicBezTo>
                <a:cubicBezTo>
                  <a:pt x="4064" y="184"/>
                  <a:pt x="4472" y="0"/>
                  <a:pt x="4784" y="0"/>
                </a:cubicBezTo>
                <a:cubicBezTo>
                  <a:pt x="5096" y="0"/>
                  <a:pt x="5324" y="96"/>
                  <a:pt x="5552" y="192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 userDrawn="1"/>
        </p:nvSpPr>
        <p:spPr bwMode="auto">
          <a:xfrm>
            <a:off x="2032000" y="13716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Oval 13"/>
          <p:cNvSpPr>
            <a:spLocks noChangeArrowheads="1"/>
          </p:cNvSpPr>
          <p:nvPr userDrawn="1"/>
        </p:nvSpPr>
        <p:spPr bwMode="auto">
          <a:xfrm>
            <a:off x="7721600" y="13716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Oval 14"/>
          <p:cNvSpPr>
            <a:spLocks noChangeArrowheads="1"/>
          </p:cNvSpPr>
          <p:nvPr userDrawn="1"/>
        </p:nvSpPr>
        <p:spPr bwMode="auto">
          <a:xfrm>
            <a:off x="10261600" y="1066800"/>
            <a:ext cx="203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800" b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37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latin typeface="Comic Sans MS" panose="030F0702030302020204" pitchFamily="66" charset="0"/>
              </a:rPr>
              <a:t>Quiz 5</a:t>
            </a:r>
            <a:endParaRPr lang="en-US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30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Chapter 6- Problem 24</a:t>
            </a:r>
            <a:endParaRPr lang="en-US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indent="0" algn="just">
                  <a:lnSpc>
                    <a:spcPct val="150000"/>
                  </a:lnSpc>
                  <a:spcBef>
                    <a:spcPts val="50"/>
                  </a:spcBef>
                  <a:spcAft>
                    <a:spcPts val="0"/>
                  </a:spcAft>
                  <a:buNone/>
                  <a:tabLst>
                    <a:tab pos="247015" algn="r"/>
                    <a:tab pos="320040" algn="l"/>
                  </a:tabLst>
                </a:pPr>
                <a:r>
                  <a:rPr lang="en-US" b="1" dirty="0" smtClean="0">
                    <a:solidFill>
                      <a:srgbClr val="00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24</a:t>
                </a:r>
                <a:r>
                  <a:rPr lang="en-US" b="1" dirty="0">
                    <a:solidFill>
                      <a:srgbClr val="00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.</a:t>
                </a:r>
                <a:r>
                  <a:rPr lang="en-US" dirty="0">
                    <a:solidFill>
                      <a:srgbClr val="00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	(I) Calculate the speed of a satellite moving in a stable circular orbit about the Earth at a height of 5800 km</a:t>
                </a:r>
                <a:r>
                  <a:rPr lang="en-US" dirty="0" smtClean="0">
                    <a:solidFill>
                      <a:srgbClr val="00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. (</a:t>
                </a:r>
                <a:r>
                  <a:rPr lang="en-US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m</a:t>
                </a:r>
                <a:r>
                  <a:rPr lang="en-US" baseline="-25000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earth</a:t>
                </a:r>
                <a:r>
                  <a:rPr lang="en-US" dirty="0" smtClean="0">
                    <a:solidFill>
                      <a:srgbClr val="00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= 5.98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kg, </a:t>
                </a:r>
                <a:r>
                  <a:rPr lang="en-US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R</a:t>
                </a:r>
                <a:r>
                  <a:rPr lang="en-US" baseline="-25000" dirty="0" err="1" smtClean="0">
                    <a:solidFill>
                      <a:srgbClr val="00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earth</a:t>
                </a:r>
                <a:r>
                  <a:rPr lang="en-US" dirty="0" smtClean="0">
                    <a:solidFill>
                      <a:srgbClr val="00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=6.38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mtClean="0">
                    <a:solidFill>
                      <a:srgbClr val="000000"/>
                    </a:solidFill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m).</a:t>
                </a:r>
                <a:endParaRPr lang="en-US" dirty="0">
                  <a:solidFill>
                    <a:srgbClr val="000000"/>
                  </a:solidFill>
                  <a:latin typeface="Comic Sans MS" panose="030F0702030302020204" pitchFamily="66" charset="0"/>
                  <a:ea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33" r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05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itle 1"/>
          <p:cNvSpPr>
            <a:spLocks noGrp="1"/>
          </p:cNvSpPr>
          <p:nvPr>
            <p:ph type="title" idx="4294967295"/>
          </p:nvPr>
        </p:nvSpPr>
        <p:spPr>
          <a:xfrm>
            <a:off x="2667000" y="490538"/>
            <a:ext cx="6172200" cy="85725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Chapter 7-Problem 16</a:t>
            </a:r>
          </a:p>
        </p:txBody>
      </p:sp>
      <p:sp>
        <p:nvSpPr>
          <p:cNvPr id="252931" name="Content Placeholder 2"/>
          <p:cNvSpPr>
            <a:spLocks noGrp="1"/>
          </p:cNvSpPr>
          <p:nvPr>
            <p:ph idx="4294967295"/>
          </p:nvPr>
        </p:nvSpPr>
        <p:spPr>
          <a:xfrm>
            <a:off x="2667000" y="1943100"/>
            <a:ext cx="6172200" cy="33940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mtClean="0"/>
          </a:p>
        </p:txBody>
      </p:sp>
      <p:graphicFrame>
        <p:nvGraphicFramePr>
          <p:cNvPr id="252932" name="Object 3"/>
          <p:cNvGraphicFramePr>
            <a:graphicFrameLocks noChangeAspect="1"/>
          </p:cNvGraphicFramePr>
          <p:nvPr/>
        </p:nvGraphicFramePr>
        <p:xfrm>
          <a:off x="2584450" y="2270125"/>
          <a:ext cx="37719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1638300" imgH="241300" progId="Equation.DSMT4">
                  <p:embed/>
                </p:oleObj>
              </mc:Choice>
              <mc:Fallback>
                <p:oleObj r:id="rId3" imgW="1638300" imgH="241300" progId="Equation.DSMT4">
                  <p:embed/>
                  <p:pic>
                    <p:nvPicPr>
                      <p:cNvPr id="25293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2270125"/>
                        <a:ext cx="37719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3" name="Object 4"/>
          <p:cNvGraphicFramePr>
            <a:graphicFrameLocks noChangeAspect="1"/>
          </p:cNvGraphicFramePr>
          <p:nvPr/>
        </p:nvGraphicFramePr>
        <p:xfrm>
          <a:off x="7124700" y="2233613"/>
          <a:ext cx="2757488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5" imgW="1168400" imgH="241300" progId="Equation.DSMT4">
                  <p:embed/>
                </p:oleObj>
              </mc:Choice>
              <mc:Fallback>
                <p:oleObj r:id="rId5" imgW="1168400" imgH="241300" progId="Equation.DSMT4">
                  <p:embed/>
                  <p:pic>
                    <p:nvPicPr>
                      <p:cNvPr id="25293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4700" y="2233613"/>
                        <a:ext cx="2757488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28825" y="1608138"/>
            <a:ext cx="8512175" cy="132397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 marL="385763" marR="0" lvl="0" indent="-385763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6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mic Sans MS" panose="030F0702030302020204" pitchFamily="66" charset="0"/>
                <a:ea typeface="Times New Roman" pitchFamily="18" charset="0"/>
                <a:cs typeface="Arial" panose="020B0604020202020204" pitchFamily="34" charset="0"/>
              </a:rPr>
              <a:t>(I) What is the dot product of </a:t>
            </a: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2667000" y="1098550"/>
            <a:ext cx="223838" cy="2317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kumimoji="0" lang="en-US" altLang="en-US" sz="4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52936" name="TextBox 8"/>
          <p:cNvSpPr txBox="1">
            <a:spLocks noChangeArrowheads="1"/>
          </p:cNvSpPr>
          <p:nvPr/>
        </p:nvSpPr>
        <p:spPr bwMode="auto">
          <a:xfrm>
            <a:off x="6356350" y="2270125"/>
            <a:ext cx="768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  <a:cs typeface="Arial" panose="020B0604020202020204" pitchFamily="34" charset="0"/>
              </a:rPr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194006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Chapter 7-Problem 21</a:t>
            </a:r>
            <a:endParaRPr lang="en-US" altLang="en-US" b="1" dirty="0" smtClean="0"/>
          </a:p>
        </p:txBody>
      </p:sp>
      <p:sp>
        <p:nvSpPr>
          <p:cNvPr id="8" name="Content Placeholder 7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981200" y="2057401"/>
            <a:ext cx="8229600" cy="3394472"/>
          </a:xfrm>
          <a:blipFill rotWithShape="1">
            <a:blip r:embed="rId2"/>
            <a:stretch>
              <a:fillRect l="-1852" t="-270"/>
            </a:stretch>
          </a:blipFill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>
                <a:noFill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261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Cambria Math</vt:lpstr>
      <vt:lpstr>Comic Sans MS</vt:lpstr>
      <vt:lpstr>Times New Roman</vt:lpstr>
      <vt:lpstr>4_Office Theme</vt:lpstr>
      <vt:lpstr>7_Office Theme</vt:lpstr>
      <vt:lpstr>Equation.DSMT4</vt:lpstr>
      <vt:lpstr>Quiz 5</vt:lpstr>
      <vt:lpstr>Chapter 6- Problem 24</vt:lpstr>
      <vt:lpstr>Chapter 7-Problem 16</vt:lpstr>
      <vt:lpstr>Chapter 7-Problem 21</vt:lpstr>
    </vt:vector>
  </TitlesOfParts>
  <Company>Winthrop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Amir, Fatima Zohra</dc:creator>
  <cp:lastModifiedBy>Amir, Fatima Zohra</cp:lastModifiedBy>
  <cp:revision>4</cp:revision>
  <cp:lastPrinted>2023-10-04T20:51:33Z</cp:lastPrinted>
  <dcterms:created xsi:type="dcterms:W3CDTF">2023-10-04T20:40:14Z</dcterms:created>
  <dcterms:modified xsi:type="dcterms:W3CDTF">2023-10-06T10:30:10Z</dcterms:modified>
</cp:coreProperties>
</file>