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6" r:id="rId3"/>
    <p:sldMasterId id="2147483698" r:id="rId4"/>
  </p:sldMasterIdLst>
  <p:notesMasterIdLst>
    <p:notesMasterId r:id="rId9"/>
  </p:notesMasterIdLst>
  <p:sldIdLst>
    <p:sldId id="282" r:id="rId5"/>
    <p:sldId id="303" r:id="rId6"/>
    <p:sldId id="261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22034-F7ED-43C5-9F0C-94505C56E5E1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CB62D8-43CE-4BA4-8AE8-1F77BE8B7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600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>
            <a:extLst>
              <a:ext uri="{FF2B5EF4-FFF2-40B4-BE49-F238E27FC236}">
                <a16:creationId xmlns:a16="http://schemas.microsoft.com/office/drawing/2014/main" id="{EACFED80-CD36-2FA3-8CA4-D0754C4C59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1119188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87400" indent="-301625" defTabSz="1119188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211263" indent="-241300" defTabSz="1119188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97038" indent="-241300" defTabSz="1119188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182813" indent="-241300" defTabSz="1119188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640013" indent="-241300" defTabSz="1119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3097213" indent="-241300" defTabSz="1119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554413" indent="-241300" defTabSz="1119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4011613" indent="-241300" defTabSz="1119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11191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DB05F1-40B3-480C-A3BE-22A55AE2176F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r" defTabSz="11191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20835" name="Rectangle 2">
            <a:extLst>
              <a:ext uri="{FF2B5EF4-FFF2-40B4-BE49-F238E27FC236}">
                <a16:creationId xmlns:a16="http://schemas.microsoft.com/office/drawing/2014/main" id="{2B2EEF08-E752-50F6-E560-4A4A7D8D11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6" name="Rectangle 3">
            <a:extLst>
              <a:ext uri="{FF2B5EF4-FFF2-40B4-BE49-F238E27FC236}">
                <a16:creationId xmlns:a16="http://schemas.microsoft.com/office/drawing/2014/main" id="{E5B972AE-9F17-D55F-B37A-714DBF4410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>
            <a:extLst>
              <a:ext uri="{FF2B5EF4-FFF2-40B4-BE49-F238E27FC236}">
                <a16:creationId xmlns:a16="http://schemas.microsoft.com/office/drawing/2014/main" id="{877DBBEC-1BAB-B3D8-3CDA-9FF22171FE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1073150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65175" indent="-293688" defTabSz="1073150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76338" indent="-234950" defTabSz="1073150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47825" indent="-234950" defTabSz="1073150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119313" indent="-234950" defTabSz="1073150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76513" indent="-234950" defTabSz="1073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3033713" indent="-234950" defTabSz="1073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90913" indent="-234950" defTabSz="1073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948113" indent="-234950" defTabSz="1073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10731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365895-3AB0-4D9B-AA81-DDAC9422184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10731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61795" name="Rectangle 2">
            <a:extLst>
              <a:ext uri="{FF2B5EF4-FFF2-40B4-BE49-F238E27FC236}">
                <a16:creationId xmlns:a16="http://schemas.microsoft.com/office/drawing/2014/main" id="{64C18EF8-24D8-8910-5B76-59C05141AE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1796" name="Rectangle 3">
            <a:extLst>
              <a:ext uri="{FF2B5EF4-FFF2-40B4-BE49-F238E27FC236}">
                <a16:creationId xmlns:a16="http://schemas.microsoft.com/office/drawing/2014/main" id="{5952BF9A-3FA4-2AEE-10A0-988E7ECAFF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>
                <a:latin typeface="Arial" panose="020B0604020202020204" pitchFamily="34" charset="0"/>
              </a:rPr>
              <a:t>Figure 4-26. Caption: Example 4–16.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>
                <a:latin typeface="Arial" panose="020B0604020202020204" pitchFamily="34" charset="0"/>
              </a:rPr>
              <a:t>(a) Box sliding on inclined plane.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>
                <a:latin typeface="Arial" panose="020B0604020202020204" pitchFamily="34" charset="0"/>
              </a:rPr>
              <a:t>(b) Free-body diagram of box.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>
                <a:latin typeface="Arial" panose="020B0604020202020204" pitchFamily="34" charset="0"/>
              </a:rPr>
              <a:t>Answer: On an incline (or any surface), the normal force is perpendicular to the surface and any frictional forces are parallel to the surface.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>
                <a:latin typeface="Arial" panose="020B0604020202020204" pitchFamily="34" charset="0"/>
              </a:rPr>
              <a:t>(a) The normal force is equal to the component of the weight perpendicular to the incline, or mg cos </a:t>
            </a:r>
            <a:r>
              <a:rPr lang="el-GR" altLang="en-US">
                <a:latin typeface="Arial" panose="020B0604020202020204" pitchFamily="34" charset="0"/>
                <a:cs typeface="Arial" panose="020B0604020202020204" pitchFamily="34" charset="0"/>
              </a:rPr>
              <a:t>θ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(b) The force causing the acceleration is the component of the weight parallel to the incline; therefore the acceleration is g sin </a:t>
            </a:r>
            <a:r>
              <a:rPr lang="el-GR" altLang="en-US">
                <a:latin typeface="Arial" panose="020B0604020202020204" pitchFamily="34" charset="0"/>
                <a:cs typeface="Arial" panose="020B0604020202020204" pitchFamily="34" charset="0"/>
              </a:rPr>
              <a:t>θ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(c) The normal force is 85 N and the acceleration is 4.9 m/s</a:t>
            </a:r>
            <a:r>
              <a:rPr lang="en-US" altLang="en-US" baseline="30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l-GR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E0FB2CA-E119-2AEC-B677-7F2BF46233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754390-FB5E-2168-6930-1D9BAF6AAE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7B86A7-3E31-7E5B-9C95-D6029FAE47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517CF-25CD-4D5B-87C9-C4CC85EF75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8913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5D56D35-653E-A4AB-BD4F-0944175117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9D51558-5558-1932-0F27-52A657557C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93A725-F306-3780-0463-D4E722AD3A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F0420-6A76-41A3-902E-0B53A3B1F9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2954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0968" y="190500"/>
            <a:ext cx="2696633" cy="584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1067" y="190500"/>
            <a:ext cx="7886700" cy="584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12F249-7B63-50EE-6833-03551D910C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E9FC04-9888-4A66-E260-F173F963CF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081106-F445-9A4D-6908-9DCEE17D01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02516-E22E-4EF2-87B0-A93F47BDA3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2452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BAFD6E29-C5CA-F154-4419-975F07B4C50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15041261-BCC7-173C-0EAB-F6E63401F2B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D7927-814F-491F-A6F3-D9E6533DB8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89152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DC2BFFB-33D4-7F7F-362B-393B83C7F5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63D326-6ABB-7B23-5D68-9530310FE3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B815031-BF65-0CA9-F78F-AD706CCD88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D7B65-FF6B-4CB2-AE21-EE92B9717F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7728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5A45812-C54D-2C08-B0CC-67F2E04E38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C3AC3BD-C93E-3736-4EFA-FF17E3A7C6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78297D-7D9E-F462-D215-96FD3D762E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B1304-6B8C-4F6D-B20C-52AE631AD3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30007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D2D93CA-410C-1ACF-A89E-4D6E881989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78F507-933C-F212-93A2-9CF19E4CD6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144A58-8674-43E7-3CBC-1756225330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DE236-D4F5-47A7-AC93-C5A44FF919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3012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177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177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A08663-BD07-04F4-5236-E1FF5872FB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FDCF79-20BB-BB7E-F5DF-DC0C390817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1EF997-D89F-DA49-6BDE-3D483D20E6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D0057-3BED-4594-B70C-9D2EB62AF1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707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4F1F031-86A1-347D-C05B-A8A6317EAA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CF83C3D-C55A-6C3A-2C18-2C5F1555BC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7747A7C-E7B2-CCC4-8578-DE03D484BD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ED4AC-5534-4802-81A2-A31019073C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3994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FDBC1B8-6621-F2E3-8301-744E9F97D0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BFD4DE6-B831-95E6-88BF-2AD8FAFE44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FBA9FB9-E35F-76AA-429C-C3432DECE7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79C32-B0DA-461A-A013-8D2CB5228C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05559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5CD5937-72BA-AC84-E980-70B7C3537B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CA991AA-6BDA-0205-B5CA-DE7B4B2C82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AB5901E-D5EF-0080-CCBC-B575D93079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BED87-0E27-4DA9-99AE-BDB15731FE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5485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AFFBB5-0668-E1A5-3B41-A98EBB7AD8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A5140A-75E7-B164-CC46-483C7599D6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44255B-8B29-2B4E-0610-F22C34FC66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29B4B-577D-45D8-8A3E-8A89D4E94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35725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02455A-9875-C420-7517-FAA3B163A3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3F4DF-0B80-BE61-278A-868DF47921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E90F4-C1C1-38D2-A9D3-1F21719031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B81F2-3376-4667-B965-6CB2CBD381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0222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F8E73-0CE7-65D7-E57E-E157BBB442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623A4A-419C-5C30-A46C-C81E267FF8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8B4BA6-D7AE-532B-E9C8-C648B3FB40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A8F93-8521-4945-94CF-020AD2F668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89530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56BA60-232B-0CEC-7504-C68960C0E7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7CA9581-BC96-406F-998D-5A36182842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C2C8413-E3F2-3114-D78C-C3760C106F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18E89-6C3B-4BE8-A428-64326BD8D0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96946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0968" y="190500"/>
            <a:ext cx="2696633" cy="584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1067" y="190500"/>
            <a:ext cx="7886700" cy="584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E39CA5-76BB-9691-CE5E-01C7B51A5B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E4F778-B85A-DC92-9684-7A506681F0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4AAEB39-D7BE-EC0E-9695-E28F480E09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86FDB-8B91-45CD-8126-31571405F0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3818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CD60C1AE-84FC-D75F-B632-E1C3AB1F8F6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763D5A3-D220-18A8-4C86-FBC6554C175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CCD84-0983-469E-9E2D-5E9426AC81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62284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BA7BDE-A08A-F414-AC5A-97A46FE0D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AD7C4D-579E-84B9-34EE-D26AB5FA4B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ACA439-CD89-991E-480D-D87C1EC755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9ACD0-DE4A-4076-900E-7ADF40F270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93483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73FDF35-1D9C-D318-9AB4-5071B531B0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9D23C90-7738-F425-2742-E010E8BC4A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9307AC-AA84-1C3D-C6D9-C81269F987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2D282-13C7-4704-832A-13DA097F15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7165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C69B9B7-66EB-6AF3-CB92-632AC48C23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2AFBFB5-DA38-0DAC-EDB6-0CA748B238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5B16EA-B36E-9F69-461A-6D407E4080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715B8-5844-42AD-97A1-44180A2C8F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25186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17700"/>
            <a:ext cx="5080000" cy="41148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17700"/>
            <a:ext cx="5080000" cy="41148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2BA1AD-637F-8ACF-E5BD-05616B518C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AD92E0-28E2-E5A3-FC97-EF77882525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44795A-521F-187B-00D4-786A6DCCB7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C5842-E18D-4A78-B060-C3041DD7E2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8361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6E7F013-BF02-55C6-9D96-B41B672B4E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65FC492-B4E0-36F5-B283-7235F26BD5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AE8D1AF-3B2A-B2F6-C919-CF871343E8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CB879-8309-43DE-A317-82251C1700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4672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674932-A456-0A4E-D220-755D46C052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9162CB9-6B8C-1CDB-2130-0787BEDE64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749451A-8B55-9F65-40F9-B31EF47456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B0F00-A510-4EE2-9270-2BBBD9CFCA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61970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C29DD01-CA4D-EA33-E777-3B4CFA540D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30DAFFD-9437-E3BC-B9F0-3DB83DDF6E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E02CC6-04F3-E06A-3699-08C0CC8C0E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C02E2-B5D8-468B-8A05-3EC29024B6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0401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0E0F80E-AA42-AF67-27FD-D555278F04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4D5B413-3A1E-FF14-AA91-EE407EAFA5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DF987B9-6DFE-9304-0236-EB05CD3DF5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49A38-7082-48C4-A2A5-0846B8A3A8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90561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C11F8B-82E6-1B8D-F984-8DB8EB0562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31E633-583A-3982-C173-CE172CEDF7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C040C9-070E-AAF7-B4A4-4D618A0AFE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45C41-C70B-4B92-9E9B-DD17C39263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45227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A32A7F-F865-C991-18B7-512E7594F2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774F66-36EC-1EAA-F17D-FC05120F38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314BF0-2B7F-A49B-30EE-7FD4940B0C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7FF35-E55E-4235-A440-FD15572EE6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521950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A90B22-6B91-770B-D4D1-4B7A3BF0A1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E6B827-9F4E-D864-994F-4B81E99DEA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751AE94-1B20-2999-A62B-0C7DE7262E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9B2BA-6183-48DF-BA35-B9D41E0BBC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0931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0969" y="190500"/>
            <a:ext cx="2696633" cy="584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1067" y="190500"/>
            <a:ext cx="7886700" cy="584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93400D-ECD5-45D1-4F46-3DAD39D36B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A3B7E5D-581E-4FA0-3391-3089B8DCF1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E5AC36E-5ED7-D8F3-B896-85180783E9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2118D-7FDA-410C-A029-9439E01D6A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917413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5893E70-6E6B-C230-A766-F8490D1BCF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D567C7-7A26-2446-ACEE-2E92822C97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16D4FB-B9C8-F0E3-BA70-1347387DFD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EDB2A-A9F8-4B03-9F86-5EC9029193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52946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4C749D-1243-1F9D-D8E8-5D9E06A728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2219516-7A61-25F5-7DF6-13AB158E5F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B482A5C-8A2E-EBBF-1090-8FA3BE5FCF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14477-6BEA-41B4-9F25-73968817F4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616975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441CB5-E270-DE92-962A-8088E9397F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9C1019-FDFB-401E-4233-5DF61AEB5E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5F5DF3-55B6-4DA7-6A77-6E22F53C47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89FE8-58F3-4237-B99D-2CA4F03172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195512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177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177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E7583B-14B5-F346-29B3-D7894DCBFD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D07A0-2F67-C071-5E56-56287DCCEA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53AAE6-EEEA-3EA5-2700-58A1F6775E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5BA74-4BFD-4447-8E37-1F3C081560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3689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177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177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4B3ED4-F432-64F9-EFFB-19703E12BB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282312-3E88-1468-88BC-78C5DCDDF8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1F5242-5B00-1491-FAD0-B7FB80B296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ADE2E-8A15-496B-840E-741F80997A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865846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01BB91D-B1C5-4010-D2D9-724B946354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3F9CF74-A3D5-883D-631D-BB809041BE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2F578E2-094C-B018-4279-80E475C3B8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E7497-02BB-4A5D-BA08-DA6B1BA936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759344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A2FDB7-3C14-7C51-055B-05B8DF824B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A55398B-F9E7-CBE5-600C-E136DAAF9E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3315890-3ED0-FAB9-A884-D107030337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5EF50-50F2-4165-9635-8E5F08DC3A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895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908FECB-EE1D-58AB-E31B-C664715B7E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9E55044-13B7-FC35-69DF-E00B740687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26FFE89-AC97-F1E5-9FCD-6921963A41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9EE64-4895-47A6-AE56-CB40E3C2F8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543324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85207F-D83D-2378-9CDA-E8F898EE74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442523-37B5-ADC8-FF5B-2B7AC00207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7C3C1F-5620-B6A7-024E-5F05DE2F3F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25399-E066-43D1-B795-4997BFF9C1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252909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C15CB9-03AC-F2B1-8253-D7702AC847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FF3134-BB9D-1221-8023-EC76FF491E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084AF1-E3C5-C94F-7524-33A0BD0E1D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BFCAB-6FC7-4D01-8491-4A94D31730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046012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FC01306-6250-B975-ECD0-FCEFEFCC71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EBEEC9-0716-53F4-D229-F7514ED7CC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463ACCA-1C10-1B3A-EA53-55E5E76838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633A6-06D7-42E3-8281-A4E4AC6901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752073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0968" y="190500"/>
            <a:ext cx="2696633" cy="584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1067" y="190500"/>
            <a:ext cx="7886700" cy="584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ABA931-ABF1-9071-74C7-D88B45CA83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0D401EC-2893-DA13-6E66-B4543D540B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E30A26D-B65D-D59D-86D3-9C5E1476FC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43FDD-F4D8-4502-A0A8-B052F63DEE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083218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2144A64-B4B5-0D02-C5D4-1AA10AABED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defTabSz="9144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12F9153-FFA0-B349-9F89-0F88BB2765F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764F1-A092-497A-A3D4-0CBF2161DA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857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DB25FE1-545A-07F9-F04B-86AC60A47E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D621DE2-F1DF-FE24-7D23-520C192E73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9C16F00-C953-D11A-5F69-FA9D7599C2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BE8D0-DBBF-42E3-9AFD-CA97E1CACA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5053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BAB743D-38B6-261C-2ADC-7D6C94EDEB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CC64C29-ADB2-42C7-91E0-04971DABFA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7668107-D78D-0E22-0047-314DC864EA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8EE32-6AC3-4A65-95BD-2E82C03784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290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787B0E5-9065-ADE5-8CE7-FF2E23468C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867E5AE-25CA-3CAD-E303-6DA1CE364C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8203545-CBFD-A3CE-058E-81E221533D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D410C-9384-47C3-91E7-2CD4FE2C9B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2009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2899FB-3890-B8CC-30E8-9B92734AAA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E9089B-6F5F-DCB4-E57C-1302428428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3FC9B8-9EAE-1189-4534-0126484EF1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EF5FD-182D-4CD0-87BD-B084F5FD78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6433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C6EAA9-3D12-5B89-6EC7-8BF842FEFF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88687-0A67-7E2E-77F1-3F9849A899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F057EB-6EDA-4AF7-424E-6739FE4E5E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0D80F-E0AA-41F2-B13E-FDE3BEE658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335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FF9774E-AF92-0AD8-0B4C-8E1D25337B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0538" y="1905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D06AD25-7441-791D-61B8-4C77AA4FB4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177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A29FEE7-7346-7E21-77F8-E81DE1062C4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1849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+mn-lt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400BA28-4D67-F090-F0B6-318719970CB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1849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+mn-lt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C99B7A9-C5D9-41C1-DAEC-D5CB84177CB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1849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AAD61B7-51A3-4DF9-AB4E-24C13250FB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AutoShape 7">
            <a:extLst>
              <a:ext uri="{FF2B5EF4-FFF2-40B4-BE49-F238E27FC236}">
                <a16:creationId xmlns:a16="http://schemas.microsoft.com/office/drawing/2014/main" id="{882FE9D9-AC54-7C89-270D-26C99EED952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956800" y="622300"/>
            <a:ext cx="1930400" cy="8382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D395370B-3AED-5572-1F9C-0687A1EB1124}"/>
              </a:ext>
            </a:extLst>
          </p:cNvPr>
          <p:cNvSpPr>
            <a:spLocks noChangeArrowheads="1"/>
          </p:cNvSpPr>
          <p:nvPr userDrawn="1"/>
        </p:nvSpPr>
        <p:spPr bwMode="auto">
          <a:xfrm rot="1907285">
            <a:off x="10769600" y="822325"/>
            <a:ext cx="508000" cy="228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153" name="Line 9">
            <a:extLst>
              <a:ext uri="{FF2B5EF4-FFF2-40B4-BE49-F238E27FC236}">
                <a16:creationId xmlns:a16="http://schemas.microsoft.com/office/drawing/2014/main" id="{BD8DF2CA-EE02-0E3C-EA1B-880CA053C8C3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11104563" y="414338"/>
            <a:ext cx="333375" cy="420687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Line 10">
            <a:extLst>
              <a:ext uri="{FF2B5EF4-FFF2-40B4-BE49-F238E27FC236}">
                <a16:creationId xmlns:a16="http://schemas.microsoft.com/office/drawing/2014/main" id="{2C4CFB68-B441-DD26-FF55-1BB7564E99B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0933113" y="1046163"/>
            <a:ext cx="0" cy="711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Line 11">
            <a:extLst>
              <a:ext uri="{FF2B5EF4-FFF2-40B4-BE49-F238E27FC236}">
                <a16:creationId xmlns:a16="http://schemas.microsoft.com/office/drawing/2014/main" id="{56BB7737-008C-A3F3-A5FB-D6954F66A2D6}"/>
              </a:ext>
            </a:extLst>
          </p:cNvPr>
          <p:cNvSpPr>
            <a:spLocks noChangeShapeType="1"/>
          </p:cNvSpPr>
          <p:nvPr userDrawn="1"/>
        </p:nvSpPr>
        <p:spPr bwMode="auto">
          <a:xfrm flipH="1" flipV="1">
            <a:off x="10280650" y="576263"/>
            <a:ext cx="519113" cy="239712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6" name="Oval 12">
            <a:extLst>
              <a:ext uri="{FF2B5EF4-FFF2-40B4-BE49-F238E27FC236}">
                <a16:creationId xmlns:a16="http://schemas.microsoft.com/office/drawing/2014/main" id="{837582D7-8409-2E03-B083-CEA2081EC49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96000" y="1412875"/>
            <a:ext cx="1987550" cy="211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7" name="Oval 13">
            <a:extLst>
              <a:ext uri="{FF2B5EF4-FFF2-40B4-BE49-F238E27FC236}">
                <a16:creationId xmlns:a16="http://schemas.microsoft.com/office/drawing/2014/main" id="{53AED7DF-82DE-437A-9805-80A19BED9DB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23850" y="1335088"/>
            <a:ext cx="611188" cy="3889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8" name="Oval 14">
            <a:extLst>
              <a:ext uri="{FF2B5EF4-FFF2-40B4-BE49-F238E27FC236}">
                <a16:creationId xmlns:a16="http://schemas.microsoft.com/office/drawing/2014/main" id="{600DCE14-063F-568D-6EF7-967166BEF44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174750" y="1446213"/>
            <a:ext cx="4773613" cy="150812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91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MS PGothic" panose="020B0600070205080204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MS PGothic" panose="020B0600070205080204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MS PGothic" panose="020B0600070205080204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MS PGothic" panose="020B0600070205080204" pitchFamily="34" charset="-128"/>
          <a:cs typeface="MS PGothic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ＭＳ Ｐゴシック" charset="0"/>
          <a:cs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ＭＳ Ｐゴシック" charset="0"/>
          <a:cs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ＭＳ Ｐゴシック" charset="0"/>
          <a:cs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0588604-6A10-155A-84D8-F0FAB8534F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0538" y="1905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18E5C22-03CA-ADC0-3B3F-BFEE278E1A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177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56EFB9E-6D9E-2817-677D-E28EA73845C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1849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+mn-lt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6F9D764-912A-2C7C-2401-78736CA0E84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1849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+mn-lt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C742786-11D8-13FB-8CB1-1FAFFB60FB4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1849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8908880-CC4F-4600-A01E-2BD6E1A77A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AutoShape 7">
            <a:extLst>
              <a:ext uri="{FF2B5EF4-FFF2-40B4-BE49-F238E27FC236}">
                <a16:creationId xmlns:a16="http://schemas.microsoft.com/office/drawing/2014/main" id="{8F392E1D-0190-4FFD-7CB4-493C63F8DE3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956800" y="622300"/>
            <a:ext cx="1930400" cy="8382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D78E4F39-4674-7DAA-6A51-6DE27CA58BD3}"/>
              </a:ext>
            </a:extLst>
          </p:cNvPr>
          <p:cNvSpPr>
            <a:spLocks noChangeArrowheads="1"/>
          </p:cNvSpPr>
          <p:nvPr userDrawn="1"/>
        </p:nvSpPr>
        <p:spPr bwMode="auto">
          <a:xfrm rot="1907285">
            <a:off x="10769600" y="822325"/>
            <a:ext cx="508000" cy="228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7" name="Line 9">
            <a:extLst>
              <a:ext uri="{FF2B5EF4-FFF2-40B4-BE49-F238E27FC236}">
                <a16:creationId xmlns:a16="http://schemas.microsoft.com/office/drawing/2014/main" id="{6F38D1D5-C3B6-5450-AFCE-D34B6E9F93CB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11104563" y="414338"/>
            <a:ext cx="333375" cy="420687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Line 10">
            <a:extLst>
              <a:ext uri="{FF2B5EF4-FFF2-40B4-BE49-F238E27FC236}">
                <a16:creationId xmlns:a16="http://schemas.microsoft.com/office/drawing/2014/main" id="{67ADDB50-05F1-294D-0495-7C822D693F34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0933113" y="1046163"/>
            <a:ext cx="0" cy="711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Line 11">
            <a:extLst>
              <a:ext uri="{FF2B5EF4-FFF2-40B4-BE49-F238E27FC236}">
                <a16:creationId xmlns:a16="http://schemas.microsoft.com/office/drawing/2014/main" id="{AC00DA5E-8F91-D45C-418B-3CFE5F4AD39B}"/>
              </a:ext>
            </a:extLst>
          </p:cNvPr>
          <p:cNvSpPr>
            <a:spLocks noChangeShapeType="1"/>
          </p:cNvSpPr>
          <p:nvPr userDrawn="1"/>
        </p:nvSpPr>
        <p:spPr bwMode="auto">
          <a:xfrm flipH="1" flipV="1">
            <a:off x="10280650" y="576263"/>
            <a:ext cx="519113" cy="239712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6" name="Oval 12">
            <a:extLst>
              <a:ext uri="{FF2B5EF4-FFF2-40B4-BE49-F238E27FC236}">
                <a16:creationId xmlns:a16="http://schemas.microsoft.com/office/drawing/2014/main" id="{6B247BFC-78B7-6E80-26F6-5FB9A6E92DF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96000" y="1412875"/>
            <a:ext cx="1987550" cy="211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7" name="Oval 13">
            <a:extLst>
              <a:ext uri="{FF2B5EF4-FFF2-40B4-BE49-F238E27FC236}">
                <a16:creationId xmlns:a16="http://schemas.microsoft.com/office/drawing/2014/main" id="{ED612335-AD65-7EBE-F9B3-0B357AB42D5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23850" y="1335088"/>
            <a:ext cx="611188" cy="3889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8" name="Oval 14">
            <a:extLst>
              <a:ext uri="{FF2B5EF4-FFF2-40B4-BE49-F238E27FC236}">
                <a16:creationId xmlns:a16="http://schemas.microsoft.com/office/drawing/2014/main" id="{58FB008F-7A92-D995-E467-5536B63D0B1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174750" y="1446213"/>
            <a:ext cx="4773613" cy="150812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52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MS PGothic" panose="020B0600070205080204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MS PGothic" panose="020B0600070205080204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MS PGothic" panose="020B0600070205080204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MS PGothic" panose="020B0600070205080204" pitchFamily="34" charset="-128"/>
          <a:cs typeface="MS PGothic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ＭＳ Ｐゴシック" charset="0"/>
          <a:cs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ＭＳ Ｐゴシック" charset="0"/>
          <a:cs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ＭＳ Ｐゴシック" charset="0"/>
          <a:cs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DA4B800-79DB-A3EB-2A35-1FE8A697B9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0538" y="1905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590510A-20FA-3114-8D1E-BCFB19C134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177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4159F30-8CEF-A0C0-D8F2-13683825B7E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1849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050">
                <a:solidFill>
                  <a:srgbClr val="000000"/>
                </a:solidFill>
                <a:latin typeface="+mn-lt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E130AA9-E4B9-6FA1-6ABA-44A96D5D6E0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1849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fontAlgn="auto" hangingPunct="0">
              <a:spcBef>
                <a:spcPts val="0"/>
              </a:spcBef>
              <a:spcAft>
                <a:spcPts val="0"/>
              </a:spcAft>
              <a:defRPr sz="1050">
                <a:solidFill>
                  <a:srgbClr val="000000"/>
                </a:solidFill>
                <a:latin typeface="+mn-lt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6258F30-5AF6-7B63-1C19-B09FC28A381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1849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140FCFB-E740-4F8C-9960-966BDBDD92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AutoShape 7">
            <a:extLst>
              <a:ext uri="{FF2B5EF4-FFF2-40B4-BE49-F238E27FC236}">
                <a16:creationId xmlns:a16="http://schemas.microsoft.com/office/drawing/2014/main" id="{7CEBBA3B-5288-87F1-DA9C-43A71DEB4E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956800" y="622300"/>
            <a:ext cx="1930400" cy="8382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EE9BE96D-4D42-3E41-9E7C-7586AEBE3FB9}"/>
              </a:ext>
            </a:extLst>
          </p:cNvPr>
          <p:cNvSpPr>
            <a:spLocks noChangeArrowheads="1"/>
          </p:cNvSpPr>
          <p:nvPr userDrawn="1"/>
        </p:nvSpPr>
        <p:spPr bwMode="auto">
          <a:xfrm rot="1907285">
            <a:off x="10769600" y="822325"/>
            <a:ext cx="508000" cy="228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4345" name="Line 9">
            <a:extLst>
              <a:ext uri="{FF2B5EF4-FFF2-40B4-BE49-F238E27FC236}">
                <a16:creationId xmlns:a16="http://schemas.microsoft.com/office/drawing/2014/main" id="{4F822DCA-3B3F-8263-6638-408B6815EC5F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11104563" y="414338"/>
            <a:ext cx="333375" cy="420687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srgbClr val="000000"/>
              </a:solidFill>
              <a:latin typeface="Comic Sans MS"/>
              <a:ea typeface="+mn-ea"/>
            </a:endParaRPr>
          </a:p>
        </p:txBody>
      </p:sp>
      <p:sp>
        <p:nvSpPr>
          <p:cNvPr id="14346" name="Line 10">
            <a:extLst>
              <a:ext uri="{FF2B5EF4-FFF2-40B4-BE49-F238E27FC236}">
                <a16:creationId xmlns:a16="http://schemas.microsoft.com/office/drawing/2014/main" id="{FB61F1FB-E363-6CDC-3CDE-9CCD9D387D95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0933113" y="1046163"/>
            <a:ext cx="0" cy="711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srgbClr val="000000"/>
              </a:solidFill>
              <a:latin typeface="Comic Sans MS"/>
              <a:ea typeface="+mn-ea"/>
            </a:endParaRPr>
          </a:p>
        </p:txBody>
      </p:sp>
      <p:sp>
        <p:nvSpPr>
          <p:cNvPr id="14347" name="Line 11">
            <a:extLst>
              <a:ext uri="{FF2B5EF4-FFF2-40B4-BE49-F238E27FC236}">
                <a16:creationId xmlns:a16="http://schemas.microsoft.com/office/drawing/2014/main" id="{269C3EF7-9D33-AF07-F6BF-FFF54D769C69}"/>
              </a:ext>
            </a:extLst>
          </p:cNvPr>
          <p:cNvSpPr>
            <a:spLocks noChangeShapeType="1"/>
          </p:cNvSpPr>
          <p:nvPr userDrawn="1"/>
        </p:nvSpPr>
        <p:spPr bwMode="auto">
          <a:xfrm flipH="1" flipV="1">
            <a:off x="10280650" y="576263"/>
            <a:ext cx="519113" cy="239712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srgbClr val="000000"/>
              </a:solidFill>
              <a:latin typeface="Comic Sans MS"/>
              <a:ea typeface="+mn-ea"/>
            </a:endParaRPr>
          </a:p>
        </p:txBody>
      </p:sp>
      <p:sp>
        <p:nvSpPr>
          <p:cNvPr id="1036" name="Oval 12">
            <a:extLst>
              <a:ext uri="{FF2B5EF4-FFF2-40B4-BE49-F238E27FC236}">
                <a16:creationId xmlns:a16="http://schemas.microsoft.com/office/drawing/2014/main" id="{ED3B0AB8-06D8-3EA3-92F1-0183FA465F2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96000" y="1412875"/>
            <a:ext cx="1987550" cy="211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037" name="Oval 13">
            <a:extLst>
              <a:ext uri="{FF2B5EF4-FFF2-40B4-BE49-F238E27FC236}">
                <a16:creationId xmlns:a16="http://schemas.microsoft.com/office/drawing/2014/main" id="{57128AF5-2F12-2098-491A-15DD9727663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23850" y="1335088"/>
            <a:ext cx="611188" cy="3889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038" name="Oval 14">
            <a:extLst>
              <a:ext uri="{FF2B5EF4-FFF2-40B4-BE49-F238E27FC236}">
                <a16:creationId xmlns:a16="http://schemas.microsoft.com/office/drawing/2014/main" id="{C5492FCC-D65D-6ACE-414D-35A3218EB93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174750" y="1446213"/>
            <a:ext cx="4773613" cy="150812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90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omic Sans MS" charset="0"/>
          <a:ea typeface="MS PGothic" panose="020B0600070205080204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omic Sans MS" charset="0"/>
          <a:ea typeface="MS PGothic" panose="020B0600070205080204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omic Sans MS" charset="0"/>
          <a:ea typeface="MS PGothic" panose="020B0600070205080204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omic Sans MS" charset="0"/>
          <a:ea typeface="MS PGothic" panose="020B0600070205080204" pitchFamily="34" charset="-128"/>
          <a:cs typeface="MS PGothic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omic Sans MS" charset="0"/>
          <a:ea typeface="ＭＳ Ｐゴシック" charset="0"/>
          <a:cs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omic Sans MS" charset="0"/>
          <a:ea typeface="ＭＳ Ｐゴシック" charset="0"/>
          <a:cs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omic Sans MS" charset="0"/>
          <a:ea typeface="ＭＳ Ｐゴシック" charset="0"/>
          <a:cs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omic Sans MS" charset="0"/>
          <a:ea typeface="ＭＳ Ｐゴシック" charset="0"/>
          <a:cs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2C655E8-5FA9-BE45-DEA2-8D855B052B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0538" y="1905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48B2C4A-BB97-717D-7624-1F296087D7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177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315BB4C-C07F-9A53-9903-9B510C15BFC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1849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+mn-lt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3536CF9-F814-2C5F-5F79-DC17CFCF9C1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1849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+mn-lt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DD7E5F4-5A16-97BF-A51E-7F1DB1F24DA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1849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596D6EA-AB93-4A37-8EF4-4628E05552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AutoShape 7">
            <a:extLst>
              <a:ext uri="{FF2B5EF4-FFF2-40B4-BE49-F238E27FC236}">
                <a16:creationId xmlns:a16="http://schemas.microsoft.com/office/drawing/2014/main" id="{D214381C-1AFB-65E8-1C01-3C090024108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956800" y="622300"/>
            <a:ext cx="1930400" cy="8382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54C7272F-B731-B518-B330-3EE188656AA5}"/>
              </a:ext>
            </a:extLst>
          </p:cNvPr>
          <p:cNvSpPr>
            <a:spLocks noChangeArrowheads="1"/>
          </p:cNvSpPr>
          <p:nvPr userDrawn="1"/>
        </p:nvSpPr>
        <p:spPr bwMode="auto">
          <a:xfrm rot="1907285">
            <a:off x="10769600" y="822325"/>
            <a:ext cx="508000" cy="228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3" name="Line 9">
            <a:extLst>
              <a:ext uri="{FF2B5EF4-FFF2-40B4-BE49-F238E27FC236}">
                <a16:creationId xmlns:a16="http://schemas.microsoft.com/office/drawing/2014/main" id="{D3EB4199-A56B-383F-8B50-267D16C44521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11104563" y="414338"/>
            <a:ext cx="333375" cy="420687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" name="Line 10">
            <a:extLst>
              <a:ext uri="{FF2B5EF4-FFF2-40B4-BE49-F238E27FC236}">
                <a16:creationId xmlns:a16="http://schemas.microsoft.com/office/drawing/2014/main" id="{99866427-9B38-EE0E-BCFD-9A42AF615C6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0933113" y="1046163"/>
            <a:ext cx="0" cy="711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Line 11">
            <a:extLst>
              <a:ext uri="{FF2B5EF4-FFF2-40B4-BE49-F238E27FC236}">
                <a16:creationId xmlns:a16="http://schemas.microsoft.com/office/drawing/2014/main" id="{FF491CC7-9D6C-BA33-685F-6146AFA686D5}"/>
              </a:ext>
            </a:extLst>
          </p:cNvPr>
          <p:cNvSpPr>
            <a:spLocks noChangeShapeType="1"/>
          </p:cNvSpPr>
          <p:nvPr userDrawn="1"/>
        </p:nvSpPr>
        <p:spPr bwMode="auto">
          <a:xfrm flipH="1" flipV="1">
            <a:off x="10280650" y="576263"/>
            <a:ext cx="519113" cy="239712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6" name="Oval 12">
            <a:extLst>
              <a:ext uri="{FF2B5EF4-FFF2-40B4-BE49-F238E27FC236}">
                <a16:creationId xmlns:a16="http://schemas.microsoft.com/office/drawing/2014/main" id="{0613661E-FAED-F057-7711-5B55D15CD38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96000" y="1412875"/>
            <a:ext cx="1987550" cy="211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7" name="Oval 13">
            <a:extLst>
              <a:ext uri="{FF2B5EF4-FFF2-40B4-BE49-F238E27FC236}">
                <a16:creationId xmlns:a16="http://schemas.microsoft.com/office/drawing/2014/main" id="{CD12C0E9-7985-4839-8DEC-4CE8E90C866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23850" y="1335088"/>
            <a:ext cx="611188" cy="3889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8" name="Oval 14">
            <a:extLst>
              <a:ext uri="{FF2B5EF4-FFF2-40B4-BE49-F238E27FC236}">
                <a16:creationId xmlns:a16="http://schemas.microsoft.com/office/drawing/2014/main" id="{EB9938F5-C76D-54BD-00A2-3F11A12A8D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174750" y="1446213"/>
            <a:ext cx="4773613" cy="150812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432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MS PGothic" panose="020B0600070205080204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MS PGothic" panose="020B0600070205080204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MS PGothic" panose="020B0600070205080204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MS PGothic" panose="020B0600070205080204" pitchFamily="34" charset="-128"/>
          <a:cs typeface="MS PGothic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ＭＳ Ｐゴシック" charset="0"/>
          <a:cs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ＭＳ Ｐゴシック" charset="0"/>
          <a:cs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ＭＳ Ｐゴシック" charset="0"/>
          <a:cs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810" name="Content Placeholder 3" descr="Hewitt cartoon Newton#3.jpg">
            <a:extLst>
              <a:ext uri="{FF2B5EF4-FFF2-40B4-BE49-F238E27FC236}">
                <a16:creationId xmlns:a16="http://schemas.microsoft.com/office/drawing/2014/main" id="{51BAD4E0-9D15-36C2-D42D-A77274979B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0925" y="1576388"/>
            <a:ext cx="4198938" cy="500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loud 5">
            <a:extLst>
              <a:ext uri="{FF2B5EF4-FFF2-40B4-BE49-F238E27FC236}">
                <a16:creationId xmlns:a16="http://schemas.microsoft.com/office/drawing/2014/main" id="{3AD15BD1-D124-C7BB-0EF1-D9A7BA1BD393}"/>
              </a:ext>
            </a:extLst>
          </p:cNvPr>
          <p:cNvSpPr>
            <a:spLocks/>
          </p:cNvSpPr>
          <p:nvPr/>
        </p:nvSpPr>
        <p:spPr bwMode="auto">
          <a:xfrm>
            <a:off x="7489825" y="1671638"/>
            <a:ext cx="4022725" cy="1250950"/>
          </a:xfrm>
          <a:custGeom>
            <a:avLst/>
            <a:gdLst>
              <a:gd name="T0" fmla="*/ 2147483647 w 43200"/>
              <a:gd name="T1" fmla="*/ 742079235 h 43200"/>
              <a:gd name="T2" fmla="*/ 1717914396 w 43200"/>
              <a:gd name="T3" fmla="*/ 719485369 h 43200"/>
              <a:gd name="T4" fmla="*/ 2147483647 w 43200"/>
              <a:gd name="T5" fmla="*/ 989334744 h 43200"/>
              <a:gd name="T6" fmla="*/ 2147483647 w 43200"/>
              <a:gd name="T7" fmla="*/ 1000135683 h 43200"/>
              <a:gd name="T8" fmla="*/ 2147483647 w 43200"/>
              <a:gd name="T9" fmla="*/ 1108143517 h 43200"/>
              <a:gd name="T10" fmla="*/ 2147483647 w 43200"/>
              <a:gd name="T11" fmla="*/ 1058816850 h 43200"/>
              <a:gd name="T12" fmla="*/ 2147483647 w 43200"/>
              <a:gd name="T13" fmla="*/ 985138791 h 43200"/>
              <a:gd name="T14" fmla="*/ 2147483647 w 43200"/>
              <a:gd name="T15" fmla="*/ 1039256741 h 43200"/>
              <a:gd name="T16" fmla="*/ 2147483647 w 43200"/>
              <a:gd name="T17" fmla="*/ 650711787 h 43200"/>
              <a:gd name="T18" fmla="*/ 2147483647 w 43200"/>
              <a:gd name="T19" fmla="*/ 853006792 h 43200"/>
              <a:gd name="T20" fmla="*/ 2147483647 w 43200"/>
              <a:gd name="T21" fmla="*/ 435262985 h 43200"/>
              <a:gd name="T22" fmla="*/ 2147483647 w 43200"/>
              <a:gd name="T23" fmla="*/ 511123691 h 43200"/>
              <a:gd name="T24" fmla="*/ 2147483647 w 43200"/>
              <a:gd name="T25" fmla="*/ 153819418 h 43200"/>
              <a:gd name="T26" fmla="*/ 2147483647 w 43200"/>
              <a:gd name="T27" fmla="*/ 189651809 h 43200"/>
              <a:gd name="T28" fmla="*/ 2147483647 w 43200"/>
              <a:gd name="T29" fmla="*/ 112033547 h 43200"/>
              <a:gd name="T30" fmla="*/ 2147483647 w 43200"/>
              <a:gd name="T31" fmla="*/ 66335157 h 43200"/>
              <a:gd name="T32" fmla="*/ 2147483647 w 43200"/>
              <a:gd name="T33" fmla="*/ 133804826 h 43200"/>
              <a:gd name="T34" fmla="*/ 2147483647 w 43200"/>
              <a:gd name="T35" fmla="*/ 94400365 h 43200"/>
              <a:gd name="T36" fmla="*/ 2147483647 w 43200"/>
              <a:gd name="T37" fmla="*/ 147185069 h 43200"/>
              <a:gd name="T38" fmla="*/ 2147483647 w 43200"/>
              <a:gd name="T39" fmla="*/ 185398840 h 43200"/>
              <a:gd name="T40" fmla="*/ 2147483647 w 43200"/>
              <a:gd name="T41" fmla="*/ 447594225 h 43200"/>
              <a:gd name="T42" fmla="*/ 2147483647 w 43200"/>
              <a:gd name="T43" fmla="*/ 407367987 h 43200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43200" h="43200">
                <a:moveTo>
                  <a:pt x="3900" y="14370"/>
                </a:moveTo>
                <a:cubicBezTo>
                  <a:pt x="3629" y="11657"/>
                  <a:pt x="4261" y="8921"/>
                  <a:pt x="5623" y="6907"/>
                </a:cubicBezTo>
                <a:cubicBezTo>
                  <a:pt x="7775" y="3726"/>
                  <a:pt x="11264" y="3017"/>
                  <a:pt x="14005" y="5202"/>
                </a:cubicBezTo>
                <a:cubicBezTo>
                  <a:pt x="15678" y="909"/>
                  <a:pt x="19914" y="22"/>
                  <a:pt x="22456" y="3432"/>
                </a:cubicBezTo>
                <a:cubicBezTo>
                  <a:pt x="23097" y="1683"/>
                  <a:pt x="24328" y="474"/>
                  <a:pt x="25749" y="200"/>
                </a:cubicBezTo>
                <a:cubicBezTo>
                  <a:pt x="27313" y="-102"/>
                  <a:pt x="28875" y="770"/>
                  <a:pt x="29833" y="2481"/>
                </a:cubicBezTo>
                <a:cubicBezTo>
                  <a:pt x="31215" y="267"/>
                  <a:pt x="33501" y="-460"/>
                  <a:pt x="35463" y="690"/>
                </a:cubicBezTo>
                <a:cubicBezTo>
                  <a:pt x="36958" y="1566"/>
                  <a:pt x="38030" y="3400"/>
                  <a:pt x="38318" y="5576"/>
                </a:cubicBezTo>
                <a:cubicBezTo>
                  <a:pt x="40046" y="6218"/>
                  <a:pt x="41422" y="7998"/>
                  <a:pt x="41982" y="10318"/>
                </a:cubicBezTo>
                <a:cubicBezTo>
                  <a:pt x="42389" y="12002"/>
                  <a:pt x="42331" y="13831"/>
                  <a:pt x="41818" y="15460"/>
                </a:cubicBezTo>
                <a:cubicBezTo>
                  <a:pt x="43079" y="17694"/>
                  <a:pt x="43520" y="20590"/>
                  <a:pt x="43016" y="23322"/>
                </a:cubicBezTo>
                <a:cubicBezTo>
                  <a:pt x="42346" y="26954"/>
                  <a:pt x="40128" y="29674"/>
                  <a:pt x="37404" y="30204"/>
                </a:cubicBezTo>
                <a:cubicBezTo>
                  <a:pt x="37391" y="32471"/>
                  <a:pt x="36658" y="34621"/>
                  <a:pt x="35395" y="36101"/>
                </a:cubicBezTo>
                <a:cubicBezTo>
                  <a:pt x="33476" y="38350"/>
                  <a:pt x="30704" y="38639"/>
                  <a:pt x="28555" y="36815"/>
                </a:cubicBezTo>
                <a:cubicBezTo>
                  <a:pt x="27860" y="39948"/>
                  <a:pt x="25999" y="42343"/>
                  <a:pt x="23667" y="43106"/>
                </a:cubicBezTo>
                <a:cubicBezTo>
                  <a:pt x="20919" y="44005"/>
                  <a:pt x="18051" y="42473"/>
                  <a:pt x="16480" y="39266"/>
                </a:cubicBezTo>
                <a:cubicBezTo>
                  <a:pt x="12772" y="42310"/>
                  <a:pt x="7956" y="40599"/>
                  <a:pt x="5804" y="35472"/>
                </a:cubicBezTo>
                <a:cubicBezTo>
                  <a:pt x="3690" y="35809"/>
                  <a:pt x="1705" y="34024"/>
                  <a:pt x="1110" y="31250"/>
                </a:cubicBezTo>
                <a:cubicBezTo>
                  <a:pt x="679" y="29243"/>
                  <a:pt x="1060" y="27077"/>
                  <a:pt x="2113" y="25551"/>
                </a:cubicBezTo>
                <a:cubicBezTo>
                  <a:pt x="619" y="24354"/>
                  <a:pt x="-213" y="22057"/>
                  <a:pt x="-5" y="19704"/>
                </a:cubicBezTo>
                <a:cubicBezTo>
                  <a:pt x="239" y="16949"/>
                  <a:pt x="1845" y="14791"/>
                  <a:pt x="3863" y="14507"/>
                </a:cubicBezTo>
                <a:cubicBezTo>
                  <a:pt x="3875" y="14461"/>
                  <a:pt x="3888" y="14416"/>
                  <a:pt x="3900" y="14370"/>
                </a:cubicBezTo>
                <a:close/>
              </a:path>
              <a:path w="43200" h="43200" fill="none">
                <a:moveTo>
                  <a:pt x="4693" y="26177"/>
                </a:moveTo>
                <a:cubicBezTo>
                  <a:pt x="3809" y="26271"/>
                  <a:pt x="2925" y="25993"/>
                  <a:pt x="2160" y="25380"/>
                </a:cubicBezTo>
                <a:moveTo>
                  <a:pt x="6928" y="34899"/>
                </a:moveTo>
                <a:cubicBezTo>
                  <a:pt x="6573" y="35092"/>
                  <a:pt x="6200" y="35220"/>
                  <a:pt x="5820" y="35280"/>
                </a:cubicBezTo>
                <a:moveTo>
                  <a:pt x="16478" y="39090"/>
                </a:moveTo>
                <a:cubicBezTo>
                  <a:pt x="16211" y="38544"/>
                  <a:pt x="15987" y="37961"/>
                  <a:pt x="15810" y="37350"/>
                </a:cubicBezTo>
                <a:moveTo>
                  <a:pt x="28827" y="34751"/>
                </a:moveTo>
                <a:cubicBezTo>
                  <a:pt x="28788" y="35398"/>
                  <a:pt x="28698" y="36038"/>
                  <a:pt x="28560" y="36660"/>
                </a:cubicBezTo>
                <a:moveTo>
                  <a:pt x="34129" y="22954"/>
                </a:moveTo>
                <a:cubicBezTo>
                  <a:pt x="36133" y="24282"/>
                  <a:pt x="37398" y="27058"/>
                  <a:pt x="37380" y="30090"/>
                </a:cubicBezTo>
                <a:moveTo>
                  <a:pt x="41798" y="15354"/>
                </a:moveTo>
                <a:cubicBezTo>
                  <a:pt x="41473" y="16386"/>
                  <a:pt x="40978" y="17302"/>
                  <a:pt x="40350" y="18030"/>
                </a:cubicBezTo>
                <a:moveTo>
                  <a:pt x="38324" y="5426"/>
                </a:moveTo>
                <a:cubicBezTo>
                  <a:pt x="38379" y="5843"/>
                  <a:pt x="38405" y="6266"/>
                  <a:pt x="38400" y="6690"/>
                </a:cubicBezTo>
                <a:moveTo>
                  <a:pt x="29078" y="3952"/>
                </a:moveTo>
                <a:cubicBezTo>
                  <a:pt x="29267" y="3369"/>
                  <a:pt x="29516" y="2826"/>
                  <a:pt x="29820" y="2340"/>
                </a:cubicBezTo>
                <a:moveTo>
                  <a:pt x="22141" y="4720"/>
                </a:moveTo>
                <a:cubicBezTo>
                  <a:pt x="22218" y="4238"/>
                  <a:pt x="22339" y="3771"/>
                  <a:pt x="22500" y="3330"/>
                </a:cubicBezTo>
                <a:moveTo>
                  <a:pt x="14000" y="5192"/>
                </a:moveTo>
                <a:cubicBezTo>
                  <a:pt x="14472" y="5568"/>
                  <a:pt x="14908" y="6021"/>
                  <a:pt x="15300" y="6540"/>
                </a:cubicBezTo>
                <a:moveTo>
                  <a:pt x="4127" y="15789"/>
                </a:moveTo>
                <a:cubicBezTo>
                  <a:pt x="4024" y="15325"/>
                  <a:pt x="3948" y="14851"/>
                  <a:pt x="3900" y="14370"/>
                </a:cubicBezTo>
              </a:path>
            </a:pathLst>
          </a:cu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38099" dir="2700000" algn="ctr" rotWithShape="0">
              <a:schemeClr val="bg2">
                <a:alpha val="74997"/>
              </a:schemeClr>
            </a:outerShdw>
          </a:effec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  <a:ea typeface="MS PGothic" panose="020B0600070205080204" pitchFamily="34" charset="-128"/>
            </a:endParaRPr>
          </a:p>
        </p:txBody>
      </p:sp>
      <p:sp>
        <p:nvSpPr>
          <p:cNvPr id="119812" name="Rectangle 2">
            <a:extLst>
              <a:ext uri="{FF2B5EF4-FFF2-40B4-BE49-F238E27FC236}">
                <a16:creationId xmlns:a16="http://schemas.microsoft.com/office/drawing/2014/main" id="{FF963E14-8985-BD52-83F8-835600D812D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66700" y="84138"/>
            <a:ext cx="10009188" cy="809625"/>
          </a:xfrm>
        </p:spPr>
        <p:txBody>
          <a:bodyPr/>
          <a:lstStyle/>
          <a:p>
            <a:pPr eaLnBrk="1" hangingPunct="1"/>
            <a:br>
              <a:rPr lang="en-US" altLang="en-US" sz="3300"/>
            </a:br>
            <a:br>
              <a:rPr lang="en-US" altLang="en-US" sz="3300"/>
            </a:br>
            <a:br>
              <a:rPr lang="en-US" altLang="en-US" sz="3300"/>
            </a:br>
            <a:br>
              <a:rPr lang="en-US" altLang="en-US" sz="3300"/>
            </a:br>
            <a:br>
              <a:rPr lang="en-US" altLang="en-US" sz="3300"/>
            </a:br>
            <a:br>
              <a:rPr lang="en-US" altLang="en-US" sz="3300"/>
            </a:br>
            <a:r>
              <a:rPr lang="en-US" altLang="en-US" sz="3300" b="1">
                <a:solidFill>
                  <a:srgbClr val="000000"/>
                </a:solidFill>
              </a:rPr>
              <a:t>Chapter 4:Dynamics: Newton’s Law of Motion</a:t>
            </a:r>
            <a:br>
              <a:rPr lang="en-US" altLang="en-US" sz="3300">
                <a:solidFill>
                  <a:srgbClr val="000000"/>
                </a:solidFill>
              </a:rPr>
            </a:br>
            <a:br>
              <a:rPr lang="en-US" altLang="en-US" sz="3300"/>
            </a:br>
            <a:br>
              <a:rPr lang="en-US" altLang="en-US" sz="3300"/>
            </a:br>
            <a:br>
              <a:rPr lang="en-US" altLang="en-US" sz="3300"/>
            </a:br>
            <a:br>
              <a:rPr lang="en-US" altLang="en-US" sz="3300"/>
            </a:br>
            <a:r>
              <a:rPr lang="en-US" altLang="en-US" sz="3300"/>
              <a:t>  </a:t>
            </a:r>
            <a:br>
              <a:rPr lang="en-US" altLang="en-US" sz="3300"/>
            </a:br>
            <a:endParaRPr lang="en-US" altLang="en-US" sz="3300" b="1">
              <a:solidFill>
                <a:srgbClr val="FF0000"/>
              </a:solidFill>
            </a:endParaRPr>
          </a:p>
        </p:txBody>
      </p:sp>
      <p:sp>
        <p:nvSpPr>
          <p:cNvPr id="119813" name="TextBox 2">
            <a:extLst>
              <a:ext uri="{FF2B5EF4-FFF2-40B4-BE49-F238E27FC236}">
                <a16:creationId xmlns:a16="http://schemas.microsoft.com/office/drawing/2014/main" id="{34CB158C-97F1-CE44-978B-09FDD1095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9425" y="1962150"/>
            <a:ext cx="2393950" cy="715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3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  <a:cs typeface="Arial" panose="020B0604020202020204" pitchFamily="34" charset="0"/>
              </a:rPr>
              <a:t>You cannot touch </a:t>
            </a: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3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  <a:cs typeface="Arial" panose="020B0604020202020204" pitchFamily="34" charset="0"/>
              </a:rPr>
              <a:t>without being touched-</a:t>
            </a: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3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  <a:cs typeface="Arial" panose="020B0604020202020204" pitchFamily="34" charset="0"/>
              </a:rPr>
              <a:t>That</a:t>
            </a:r>
            <a:r>
              <a:rPr kumimoji="0" lang="ja-JP" altLang="en-US" sz="13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  <a:cs typeface="Arial" panose="020B0604020202020204" pitchFamily="34" charset="0"/>
              </a:rPr>
              <a:t>’</a:t>
            </a:r>
            <a:r>
              <a:rPr kumimoji="0" lang="en-US" altLang="ja-JP" sz="13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  <a:cs typeface="Arial" panose="020B0604020202020204" pitchFamily="34" charset="0"/>
              </a:rPr>
              <a:t>s Newton</a:t>
            </a:r>
            <a:r>
              <a:rPr kumimoji="0" lang="ja-JP" altLang="en-US" sz="13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  <a:cs typeface="Arial" panose="020B0604020202020204" pitchFamily="34" charset="0"/>
              </a:rPr>
              <a:t>’</a:t>
            </a:r>
            <a:r>
              <a:rPr kumimoji="0" lang="en-US" altLang="ja-JP" sz="13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  <a:cs typeface="Arial" panose="020B0604020202020204" pitchFamily="34" charset="0"/>
              </a:rPr>
              <a:t>s third law!</a:t>
            </a:r>
            <a:endParaRPr kumimoji="0" lang="en-US" altLang="en-US" sz="13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pic>
        <p:nvPicPr>
          <p:cNvPr id="119814" name="Picture 8">
            <a:extLst>
              <a:ext uri="{FF2B5EF4-FFF2-40B4-BE49-F238E27FC236}">
                <a16:creationId xmlns:a16="http://schemas.microsoft.com/office/drawing/2014/main" id="{9EA9ECBD-DBB1-1DAC-FFF2-B972ABBC8F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25" y="1114425"/>
            <a:ext cx="4768850" cy="272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9815" name="TextBox 1">
            <a:extLst>
              <a:ext uri="{FF2B5EF4-FFF2-40B4-BE49-F238E27FC236}">
                <a16:creationId xmlns:a16="http://schemas.microsoft.com/office/drawing/2014/main" id="{CA5D6484-E3A4-12FF-A21E-DA218EC0D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" y="3429000"/>
            <a:ext cx="57356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0" u="sng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anose="030F0702030302020204" pitchFamily="66" charset="0"/>
              <a:ea typeface="MS PGothic" panose="020B0600070205080204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0" u="sng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anose="030F0702030302020204" pitchFamily="66" charset="0"/>
              <a:ea typeface="MS PGothic" panose="020B0600070205080204" pitchFamily="34" charset="-128"/>
            </a:endParaRPr>
          </a:p>
        </p:txBody>
      </p:sp>
      <p:sp>
        <p:nvSpPr>
          <p:cNvPr id="119816" name="TextBox 2">
            <a:extLst>
              <a:ext uri="{FF2B5EF4-FFF2-40B4-BE49-F238E27FC236}">
                <a16:creationId xmlns:a16="http://schemas.microsoft.com/office/drawing/2014/main" id="{0581894D-7B6A-50C0-B5FA-9E0F914BF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513" y="3702050"/>
            <a:ext cx="6630987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20015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</a:rPr>
              <a:t>Quiz this week.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</a:rPr>
              <a:t>HW2 :Chapter 2: Pb. 51, Pb.63, Pb.67:Chapter 3:</a:t>
            </a:r>
            <a:r>
              <a:rPr kumimoji="0" lang="pl-PL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</a:rPr>
              <a:t> Pb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</a:rPr>
              <a:t>.</a:t>
            </a:r>
            <a:r>
              <a:rPr kumimoji="0" lang="pl-PL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</a:rPr>
              <a:t> 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</a:rPr>
              <a:t>3</a:t>
            </a:r>
            <a:r>
              <a:rPr kumimoji="0" lang="pl-PL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</a:rPr>
              <a:t>, Pb.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</a:rPr>
              <a:t>5</a:t>
            </a:r>
            <a:r>
              <a:rPr kumimoji="0" lang="pl-PL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</a:rPr>
              <a:t>, Pb.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</a:rPr>
              <a:t>10,Pb.38,Pb.46 </a:t>
            </a:r>
          </a:p>
          <a:p>
            <a:pPr marL="120015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</a:rPr>
              <a:t>Due on Monday, Sept. 29</a:t>
            </a:r>
            <a:endParaRPr kumimoji="0" lang="pl-PL" alt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anose="030F0702030302020204" pitchFamily="66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Text Box 2">
            <a:extLst>
              <a:ext uri="{FF2B5EF4-FFF2-40B4-BE49-F238E27FC236}">
                <a16:creationId xmlns:a16="http://schemas.microsoft.com/office/drawing/2014/main" id="{E44FA8C2-DD1F-5203-8D33-A7C319271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8450" y="0"/>
            <a:ext cx="65151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234271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  <a:cs typeface="Arial" panose="020B0604020202020204" pitchFamily="34" charset="0"/>
              </a:rPr>
              <a:t>Solving Problems with Newton’s Laws:  	Free-Body Diagrams</a:t>
            </a:r>
          </a:p>
        </p:txBody>
      </p:sp>
      <p:sp>
        <p:nvSpPr>
          <p:cNvPr id="160771" name="Text Box 3">
            <a:extLst>
              <a:ext uri="{FF2B5EF4-FFF2-40B4-BE49-F238E27FC236}">
                <a16:creationId xmlns:a16="http://schemas.microsoft.com/office/drawing/2014/main" id="{9B0A5A61-9404-9BCE-1FB6-E2507BB86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5" y="1752600"/>
            <a:ext cx="7589838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73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  <a:cs typeface="Arial" panose="020B0604020202020204" pitchFamily="34" charset="0"/>
              </a:rPr>
              <a:t>Example 4-16: Box slides down an incline.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73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  <a:cs typeface="Arial" panose="020B0604020202020204" pitchFamily="34" charset="0"/>
              </a:rPr>
              <a:t>A box of mass </a:t>
            </a:r>
            <a:r>
              <a:rPr kumimoji="0" lang="en-US" altLang="en-US" sz="2400" b="0" i="1" u="none" strike="noStrike" kern="1200" cap="none" spc="0" normalizeH="0" baseline="0" noProof="0">
                <a:ln>
                  <a:noFill/>
                </a:ln>
                <a:solidFill>
                  <a:srgbClr val="000073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  <a:cs typeface="Arial" panose="020B0604020202020204" pitchFamily="34" charset="0"/>
              </a:rPr>
              <a:t>m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73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  <a:cs typeface="Arial" panose="020B0604020202020204" pitchFamily="34" charset="0"/>
              </a:rPr>
              <a:t> is placed on a smooth incline that makes an angle </a:t>
            </a:r>
            <a:r>
              <a:rPr kumimoji="0" lang="el-GR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73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  <a:cs typeface="Arial" panose="020B0604020202020204" pitchFamily="34" charset="0"/>
              </a:rPr>
              <a:t>θ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73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  <a:cs typeface="Arial" panose="020B0604020202020204" pitchFamily="34" charset="0"/>
              </a:rPr>
              <a:t> with the horizontal. (a) Determine the normal force on the box. (b) Determine the box’s acceleration. (c) Evaluate for a mass </a:t>
            </a:r>
            <a:r>
              <a:rPr kumimoji="0" lang="en-US" altLang="en-US" sz="2400" b="0" i="1" u="none" strike="noStrike" kern="1200" cap="none" spc="0" normalizeH="0" baseline="0" noProof="0">
                <a:ln>
                  <a:noFill/>
                </a:ln>
                <a:solidFill>
                  <a:srgbClr val="000073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  <a:cs typeface="Arial" panose="020B0604020202020204" pitchFamily="34" charset="0"/>
              </a:rPr>
              <a:t>m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73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  <a:cs typeface="Arial" panose="020B0604020202020204" pitchFamily="34" charset="0"/>
              </a:rPr>
              <a:t> = 10 kg and an incline of </a:t>
            </a:r>
            <a:r>
              <a:rPr kumimoji="0" lang="el-GR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73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  <a:cs typeface="Arial" panose="020B0604020202020204" pitchFamily="34" charset="0"/>
              </a:rPr>
              <a:t>θ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73"/>
                </a:solidFill>
                <a:effectLst/>
                <a:uLnTx/>
                <a:uFillTx/>
                <a:latin typeface="Comic Sans MS" panose="030F0702030302020204" pitchFamily="66" charset="0"/>
                <a:ea typeface="MS PGothic" panose="020B0600070205080204" pitchFamily="34" charset="-128"/>
                <a:cs typeface="Arial" panose="020B0604020202020204" pitchFamily="34" charset="0"/>
              </a:rPr>
              <a:t> = 30°.</a:t>
            </a:r>
          </a:p>
        </p:txBody>
      </p:sp>
      <p:pic>
        <p:nvPicPr>
          <p:cNvPr id="160772" name="Picture 6" descr="Figure_04_26a">
            <a:extLst>
              <a:ext uri="{FF2B5EF4-FFF2-40B4-BE49-F238E27FC236}">
                <a16:creationId xmlns:a16="http://schemas.microsoft.com/office/drawing/2014/main" id="{9CFEBD3A-A015-3CFA-1B5B-3E0D5055E4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446"/>
          <a:stretch>
            <a:fillRect/>
          </a:stretch>
        </p:blipFill>
        <p:spPr bwMode="auto">
          <a:xfrm>
            <a:off x="8504238" y="1517650"/>
            <a:ext cx="290512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0773" name="Picture 1">
            <a:extLst>
              <a:ext uri="{FF2B5EF4-FFF2-40B4-BE49-F238E27FC236}">
                <a16:creationId xmlns:a16="http://schemas.microsoft.com/office/drawing/2014/main" id="{BAF9E19F-FCA5-C53C-45BD-A068BEBF16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6925" y="4214813"/>
            <a:ext cx="3238500" cy="210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0774" name="TextBox 1">
            <a:extLst>
              <a:ext uri="{FF2B5EF4-FFF2-40B4-BE49-F238E27FC236}">
                <a16:creationId xmlns:a16="http://schemas.microsoft.com/office/drawing/2014/main" id="{7851050E-E7A0-3970-9ADE-5C2805797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0863" y="4086225"/>
            <a:ext cx="3484562" cy="23653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698" name="Picture 2">
            <a:extLst>
              <a:ext uri="{FF2B5EF4-FFF2-40B4-BE49-F238E27FC236}">
                <a16:creationId xmlns:a16="http://schemas.microsoft.com/office/drawing/2014/main" id="{E60620BA-26C6-0E36-4D98-41C5C823C7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9550" y="2303463"/>
            <a:ext cx="7029450" cy="319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88B6B01-80D7-1CFD-A0CA-FC6DB0AD4A69}"/>
              </a:ext>
            </a:extLst>
          </p:cNvPr>
          <p:cNvSpPr/>
          <p:nvPr/>
        </p:nvSpPr>
        <p:spPr>
          <a:xfrm>
            <a:off x="4165600" y="579438"/>
            <a:ext cx="2555875" cy="6477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-38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ＭＳ Ｐゴシック"/>
                <a:cs typeface="+mj-cs"/>
              </a:rPr>
              <a:t>Problem 40</a:t>
            </a: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/>
              <a:ea typeface="ＭＳ Ｐゴシック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A349B-9878-79AE-D2C8-E3B624C9A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325" y="287338"/>
            <a:ext cx="7543800" cy="7223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300" dirty="0">
                <a:solidFill>
                  <a:srgbClr val="000000">
                    <a:lumMod val="75000"/>
                    <a:lumOff val="25000"/>
                  </a:srgbClr>
                </a:solidFill>
                <a:ea typeface="ＭＳ Ｐゴシック" panose="020B0600070205080204" pitchFamily="34" charset="-128"/>
                <a:cs typeface="+mj-cs"/>
              </a:rPr>
              <a:t>Problem 37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a typeface="ＭＳ Ｐゴシック" panose="020B0600070205080204" pitchFamily="34" charset="-128"/>
              <a:cs typeface="+mj-cs"/>
            </a:endParaRPr>
          </a:p>
        </p:txBody>
      </p:sp>
      <p:pic>
        <p:nvPicPr>
          <p:cNvPr id="156675" name="Picture 3">
            <a:extLst>
              <a:ext uri="{FF2B5EF4-FFF2-40B4-BE49-F238E27FC236}">
                <a16:creationId xmlns:a16="http://schemas.microsoft.com/office/drawing/2014/main" id="{1CFFA7A6-9543-F232-EB4D-09F0F3966F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5300" y="1652588"/>
            <a:ext cx="8736013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6676" name="Picture 4">
            <a:extLst>
              <a:ext uri="{FF2B5EF4-FFF2-40B4-BE49-F238E27FC236}">
                <a16:creationId xmlns:a16="http://schemas.microsoft.com/office/drawing/2014/main" id="{5D2B5678-8E41-3886-2FB3-10683DDBA4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7600" y="4116388"/>
            <a:ext cx="4560888" cy="2633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1_Blank Presentation">
  <a:themeElements>
    <a:clrScheme name="Blank Presentation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Blank Presentation">
      <a:majorFont>
        <a:latin typeface="Comic Sans MS"/>
        <a:ea typeface="ＭＳ Ｐゴシック"/>
        <a:cs typeface="ＭＳ Ｐゴシック"/>
      </a:majorFont>
      <a:minorFont>
        <a:latin typeface="Comic Sans MS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Blank Presentation">
  <a:themeElements>
    <a:clrScheme name="Blank Presentation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Blank Presentation">
      <a:majorFont>
        <a:latin typeface="Comic Sans MS"/>
        <a:ea typeface="ＭＳ Ｐゴシック"/>
        <a:cs typeface="ＭＳ Ｐゴシック"/>
      </a:majorFont>
      <a:minorFont>
        <a:latin typeface="Comic Sans MS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3_Blank Presentation">
  <a:themeElements>
    <a:clrScheme name="Blank Presentation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Blank Presentation">
      <a:majorFont>
        <a:latin typeface="Comic Sans MS"/>
        <a:ea typeface="ＭＳ Ｐゴシック"/>
        <a:cs typeface="ＭＳ Ｐゴシック"/>
      </a:majorFont>
      <a:minorFont>
        <a:latin typeface="Comic Sans MS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0_Blank Presentation">
  <a:themeElements>
    <a:clrScheme name="Blank Presentation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Blank Presentation">
      <a:majorFont>
        <a:latin typeface="Comic Sans MS"/>
        <a:ea typeface="ＭＳ Ｐゴシック"/>
        <a:cs typeface="ＭＳ Ｐゴシック"/>
      </a:majorFont>
      <a:minorFont>
        <a:latin typeface="Comic Sans MS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291</Words>
  <Application>Microsoft Office PowerPoint</Application>
  <PresentationFormat>Widescreen</PresentationFormat>
  <Paragraphs>21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Aptos</vt:lpstr>
      <vt:lpstr>Arial</vt:lpstr>
      <vt:lpstr>Comic Sans MS</vt:lpstr>
      <vt:lpstr>Wingdings</vt:lpstr>
      <vt:lpstr>11_Blank Presentation</vt:lpstr>
      <vt:lpstr>4_Blank Presentation</vt:lpstr>
      <vt:lpstr>13_Blank Presentation</vt:lpstr>
      <vt:lpstr>10_Blank Presentation</vt:lpstr>
      <vt:lpstr>      Chapter 4:Dynamics: Newton’s Law of Motion        </vt:lpstr>
      <vt:lpstr>PowerPoint Presentation</vt:lpstr>
      <vt:lpstr>PowerPoint Presentation</vt:lpstr>
      <vt:lpstr>Problem 37</vt:lpstr>
    </vt:vector>
  </TitlesOfParts>
  <Company>Winthrop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Chapter 4:Dynamics: Newton’s Law of Motion        </dc:title>
  <dc:creator>Amir, Fatima Zohra</dc:creator>
  <cp:lastModifiedBy>Fatima</cp:lastModifiedBy>
  <cp:revision>3</cp:revision>
  <dcterms:created xsi:type="dcterms:W3CDTF">2025-09-24T16:25:38Z</dcterms:created>
  <dcterms:modified xsi:type="dcterms:W3CDTF">2025-09-26T11:56:24Z</dcterms:modified>
</cp:coreProperties>
</file>