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theme/theme12.xml" ContentType="application/vnd.openxmlformats-officedocument.theme+xml"/>
  <Override PartName="/ppt/slideLayouts/slideLayout69.xml" ContentType="application/vnd.openxmlformats-officedocument.presentationml.slideLayout+xml"/>
  <Override PartName="/ppt/theme/theme1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 id="2147483972" r:id="rId10"/>
    <p:sldMasterId id="2147483975" r:id="rId11"/>
    <p:sldMasterId id="2147483981" r:id="rId12"/>
    <p:sldMasterId id="2147483983" r:id="rId13"/>
    <p:sldMasterId id="2147483985" r:id="rId14"/>
    <p:sldMasterId id="2147484024" r:id="rId15"/>
    <p:sldMasterId id="2147484039" r:id="rId16"/>
  </p:sldMasterIdLst>
  <p:notesMasterIdLst>
    <p:notesMasterId r:id="rId67"/>
  </p:notesMasterIdLst>
  <p:handoutMasterIdLst>
    <p:handoutMasterId r:id="rId68"/>
  </p:handoutMasterIdLst>
  <p:sldIdLst>
    <p:sldId id="582" r:id="rId17"/>
    <p:sldId id="586" r:id="rId18"/>
    <p:sldId id="587" r:id="rId19"/>
    <p:sldId id="588" r:id="rId20"/>
    <p:sldId id="589" r:id="rId21"/>
    <p:sldId id="590" r:id="rId22"/>
    <p:sldId id="373" r:id="rId23"/>
    <p:sldId id="435" r:id="rId24"/>
    <p:sldId id="406" r:id="rId25"/>
    <p:sldId id="436" r:id="rId26"/>
    <p:sldId id="591" r:id="rId27"/>
    <p:sldId id="592" r:id="rId28"/>
    <p:sldId id="437" r:id="rId29"/>
    <p:sldId id="438" r:id="rId30"/>
    <p:sldId id="593" r:id="rId31"/>
    <p:sldId id="594" r:id="rId32"/>
    <p:sldId id="595" r:id="rId33"/>
    <p:sldId id="596" r:id="rId34"/>
    <p:sldId id="597" r:id="rId35"/>
    <p:sldId id="598" r:id="rId36"/>
    <p:sldId id="600" r:id="rId37"/>
    <p:sldId id="602" r:id="rId38"/>
    <p:sldId id="601" r:id="rId39"/>
    <p:sldId id="603" r:id="rId40"/>
    <p:sldId id="605" r:id="rId41"/>
    <p:sldId id="604" r:id="rId42"/>
    <p:sldId id="618" r:id="rId43"/>
    <p:sldId id="619" r:id="rId44"/>
    <p:sldId id="620" r:id="rId45"/>
    <p:sldId id="621" r:id="rId46"/>
    <p:sldId id="625" r:id="rId47"/>
    <p:sldId id="622" r:id="rId48"/>
    <p:sldId id="624" r:id="rId49"/>
    <p:sldId id="623" r:id="rId50"/>
    <p:sldId id="627" r:id="rId51"/>
    <p:sldId id="628" r:id="rId52"/>
    <p:sldId id="633" r:id="rId53"/>
    <p:sldId id="634" r:id="rId54"/>
    <p:sldId id="636" r:id="rId55"/>
    <p:sldId id="635" r:id="rId56"/>
    <p:sldId id="638" r:id="rId57"/>
    <p:sldId id="637" r:id="rId58"/>
    <p:sldId id="639" r:id="rId59"/>
    <p:sldId id="640" r:id="rId60"/>
    <p:sldId id="450" r:id="rId61"/>
    <p:sldId id="451" r:id="rId62"/>
    <p:sldId id="631" r:id="rId63"/>
    <p:sldId id="632" r:id="rId64"/>
    <p:sldId id="630" r:id="rId65"/>
    <p:sldId id="629" r:id="rId6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61DB4C93-319E-41C3-8CC9-B7A17D0EE80D}">
          <p14:sldIdLst>
            <p14:sldId id="582"/>
            <p14:sldId id="586"/>
            <p14:sldId id="587"/>
            <p14:sldId id="588"/>
            <p14:sldId id="589"/>
            <p14:sldId id="590"/>
            <p14:sldId id="373"/>
            <p14:sldId id="435"/>
            <p14:sldId id="406"/>
            <p14:sldId id="436"/>
            <p14:sldId id="591"/>
            <p14:sldId id="592"/>
            <p14:sldId id="437"/>
            <p14:sldId id="438"/>
            <p14:sldId id="593"/>
            <p14:sldId id="594"/>
            <p14:sldId id="595"/>
            <p14:sldId id="596"/>
            <p14:sldId id="597"/>
            <p14:sldId id="598"/>
            <p14:sldId id="600"/>
            <p14:sldId id="602"/>
            <p14:sldId id="601"/>
            <p14:sldId id="603"/>
            <p14:sldId id="605"/>
            <p14:sldId id="604"/>
            <p14:sldId id="618"/>
            <p14:sldId id="619"/>
            <p14:sldId id="620"/>
            <p14:sldId id="621"/>
            <p14:sldId id="625"/>
            <p14:sldId id="622"/>
            <p14:sldId id="624"/>
            <p14:sldId id="623"/>
            <p14:sldId id="627"/>
            <p14:sldId id="628"/>
            <p14:sldId id="633"/>
            <p14:sldId id="634"/>
            <p14:sldId id="636"/>
            <p14:sldId id="635"/>
            <p14:sldId id="638"/>
            <p14:sldId id="637"/>
            <p14:sldId id="639"/>
            <p14:sldId id="640"/>
            <p14:sldId id="450"/>
            <p14:sldId id="451"/>
            <p14:sldId id="631"/>
            <p14:sldId id="632"/>
            <p14:sldId id="630"/>
            <p14:sldId id="629"/>
          </p14:sldIdLst>
        </p14:section>
      </p14:sectionLst>
    </p:ext>
    <p:ext uri="{EFAFB233-063F-42B5-8137-9DF3F51BA10A}">
      <p15:sldGuideLst xmlns:p15="http://schemas.microsoft.com/office/powerpoint/2012/main">
        <p15:guide id="1" orient="horz" pos="3408" userDrawn="1">
          <p15:clr>
            <a:srgbClr val="A4A3A4"/>
          </p15:clr>
        </p15:guide>
        <p15:guide id="2" orient="horz" pos="3600" userDrawn="1">
          <p15:clr>
            <a:srgbClr val="A4A3A4"/>
          </p15:clr>
        </p15:guide>
        <p15:guide id="3" orient="horz" pos="912" userDrawn="1">
          <p15:clr>
            <a:srgbClr val="A4A3A4"/>
          </p15:clr>
        </p15:guide>
        <p15:guide id="4" orient="horz" pos="3360" userDrawn="1">
          <p15:clr>
            <a:srgbClr val="A4A3A4"/>
          </p15:clr>
        </p15:guide>
        <p15:guide id="5" pos="7488" userDrawn="1">
          <p15:clr>
            <a:srgbClr val="A4A3A4"/>
          </p15:clr>
        </p15:guide>
        <p15:guide id="6" pos="576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00"/>
    <a:srgbClr val="9B3700"/>
    <a:srgbClr val="AA0541"/>
    <a:srgbClr val="A80442"/>
    <a:srgbClr val="B80449"/>
    <a:srgbClr val="C80550"/>
    <a:srgbClr val="000000"/>
    <a:srgbClr val="5A5000"/>
    <a:srgbClr val="3C5421"/>
    <a:srgbClr val="0A5D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22" autoAdjust="0"/>
    <p:restoredTop sz="96374" autoAdjust="0"/>
  </p:normalViewPr>
  <p:slideViewPr>
    <p:cSldViewPr>
      <p:cViewPr varScale="1">
        <p:scale>
          <a:sx n="63" d="100"/>
          <a:sy n="63" d="100"/>
        </p:scale>
        <p:origin x="52" y="32"/>
      </p:cViewPr>
      <p:guideLst>
        <p:guide orient="horz" pos="3408"/>
        <p:guide orient="horz" pos="3600"/>
        <p:guide orient="horz" pos="912"/>
        <p:guide orient="horz" pos="3360"/>
        <p:guide pos="7488"/>
        <p:guide pos="57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24CCBF-31CF-4FCA-A5B4-50142834420A}" type="datetimeFigureOut">
              <a:rPr lang="en-US" smtClean="0"/>
              <a:t>4/15/2025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D84B720-C9F6-4BFC-BC5C-B1B8D70204DA}" type="datetimeFigureOut">
              <a:rPr lang="en-US" smtClean="0"/>
              <a:t>4/15/2025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429000"/>
            <a:ext cx="748792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66040" y="4114800"/>
            <a:ext cx="748792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581400"/>
            <a:ext cx="748792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AF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188720"/>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492800" y="6400800"/>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785207270"/>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AF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6861" y="38100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34" name="Appendix Link 4">
            <a:extLst>
              <a:ext uri="{FF2B5EF4-FFF2-40B4-BE49-F238E27FC236}">
                <a16:creationId xmlns:a16="http://schemas.microsoft.com/office/drawing/2014/main" id="{E8DC9E9A-6C3B-4B84-8D76-FA6277D1C9DE}"/>
              </a:ext>
            </a:extLst>
          </p:cNvPr>
          <p:cNvSpPr>
            <a:spLocks noGrp="1"/>
          </p:cNvSpPr>
          <p:nvPr>
            <p:ph sz="quarter" idx="20" hasCustomPrompt="1"/>
          </p:nvPr>
        </p:nvSpPr>
        <p:spPr>
          <a:xfrm>
            <a:off x="4492800" y="6400800"/>
            <a:ext cx="3206400" cy="190800"/>
          </a:xfrm>
        </p:spPr>
        <p:txBody>
          <a:bodyPr>
            <a:noAutofit/>
          </a:bodyPr>
          <a:lstStyle>
            <a:lvl1pPr algn="ctr">
              <a:defRPr sz="900"/>
            </a:lvl1pPr>
          </a:lstStyle>
          <a:p>
            <a:pPr lvl="0"/>
            <a:r>
              <a:rPr lang="en-US" dirty="0"/>
              <a:t>Add text alternative link, if needed.</a:t>
            </a:r>
          </a:p>
        </p:txBody>
      </p:sp>
      <p:sp>
        <p:nvSpPr>
          <p:cNvPr id="35" name="Image Credit 5">
            <a:extLst>
              <a:ext uri="{FF2B5EF4-FFF2-40B4-BE49-F238E27FC236}">
                <a16:creationId xmlns:a16="http://schemas.microsoft.com/office/drawing/2014/main" id="{8DBA62DF-01D7-4AB9-8D1B-9D39A8C704E7}"/>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6" name="Slide Number Placeholder 6">
            <a:extLst>
              <a:ext uri="{FF2B5EF4-FFF2-40B4-BE49-F238E27FC236}">
                <a16:creationId xmlns:a16="http://schemas.microsoft.com/office/drawing/2014/main" id="{A85811D5-C2F0-4F97-8142-E218D74E6408}"/>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0662724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475488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17" name="Group 16"/>
          <p:cNvGrpSpPr/>
          <p:nvPr userDrawn="1"/>
        </p:nvGrpSpPr>
        <p:grpSpPr>
          <a:xfrm>
            <a:off x="0" y="165100"/>
            <a:ext cx="11582400" cy="1358900"/>
            <a:chOff x="0" y="269875"/>
            <a:chExt cx="8686800" cy="1358900"/>
          </a:xfrm>
        </p:grpSpPr>
        <p:sp>
          <p:nvSpPr>
            <p:cNvPr id="18"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0"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1"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27996804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32766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49530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4620768" y="6553200"/>
            <a:ext cx="2950464"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2"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3"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308503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7"/>
            <a:ext cx="12192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828800" y="3886200"/>
            <a:ext cx="85344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12192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609600" y="990600"/>
            <a:ext cx="109728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4621216" y="66056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12192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711200" y="1066800"/>
            <a:ext cx="108712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711200" y="2011680"/>
            <a:ext cx="108712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711200" y="2880360"/>
            <a:ext cx="108712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711200" y="3672840"/>
            <a:ext cx="108712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711200" y="4617720"/>
            <a:ext cx="108712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711200" y="5638800"/>
            <a:ext cx="108712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4621216"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12192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212555" y="10668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212555" y="19812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212555" y="28956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212555" y="38100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212555" y="47244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212555" y="56388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6400800" y="10668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6400800" y="19812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6400800" y="28956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6400800" y="38100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6400800" y="47244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6400800" y="56388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4623350"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12192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609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6197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4621216"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7483" y="960438"/>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4621216"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582160" y="4260274"/>
            <a:ext cx="759968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609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609600" y="41910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6197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6193368" y="41910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4621216" y="60198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609602"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609602"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766734"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6666526" y="6488875"/>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7571317"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7571317"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609601"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544783" y="6488875"/>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2438400" y="5253037"/>
            <a:ext cx="73152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2438400" y="5895975"/>
            <a:ext cx="73152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371600" y="128651"/>
            <a:ext cx="94488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4476084" y="510540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3001" y="228600"/>
            <a:ext cx="12229669"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12192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704" userDrawn="1">
          <p15:clr>
            <a:srgbClr val="FBAE40"/>
          </p15:clr>
        </p15:guide>
        <p15:guide id="3" pos="684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1219200" y="1478280"/>
            <a:ext cx="9753600" cy="1188720"/>
          </a:xfrm>
          <a:prstGeom prst="rect">
            <a:avLst/>
          </a:prstGeom>
        </p:spPr>
        <p:txBody>
          <a:bodyPr anchor="ctr"/>
          <a:lstStyle>
            <a:lvl1pPr>
              <a:defRPr sz="5000" b="1">
                <a:solidFill>
                  <a:srgbClr val="4650AA"/>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1219200" y="2971800"/>
            <a:ext cx="9753600" cy="2514600"/>
          </a:xfrm>
          <a:prstGeom prst="rect">
            <a:avLst/>
          </a:prstGeom>
        </p:spPr>
        <p:txBody>
          <a:bodyPr/>
          <a:lstStyle>
            <a:lvl1pPr marL="0" indent="0" algn="ctr">
              <a:spcBef>
                <a:spcPts val="1200"/>
              </a:spcBef>
              <a:spcAft>
                <a:spcPts val="600"/>
              </a:spcAft>
              <a:buFont typeface="Arial" panose="020B0604020202020204" pitchFamily="34" charset="0"/>
              <a:buNone/>
              <a:defRPr sz="5400" b="1">
                <a:solidFill>
                  <a:srgbClr val="9B3700"/>
                </a:solidFill>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185C8E"/>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8382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3810000"/>
            <a:ext cx="109728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30480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48006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4620768" y="6553200"/>
            <a:ext cx="2950464"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5146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38100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50292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581400"/>
            <a:ext cx="748792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17932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306324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394716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609600" y="483108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609600" y="571500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217920" y="12954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21488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217920" y="21488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609600" y="30022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6217920" y="30022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609600" y="385572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6217920" y="385572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609600" y="470916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6217920" y="470916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609600" y="55626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6217920" y="55626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8631936" y="6705600"/>
            <a:ext cx="3560064"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12192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609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6197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476084" y="65294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4364324" y="65294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609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609600" y="41910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6197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6193368" y="41910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4476084" y="59960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609602"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609602"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766734"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6701916"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7571317"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7571317"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609601"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544783"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2438400" y="5253037"/>
            <a:ext cx="73152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2438400" y="5895975"/>
            <a:ext cx="73152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371600" y="128651"/>
            <a:ext cx="94488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4623350" y="50816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3001" y="228600"/>
            <a:ext cx="12229669"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12192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04" userDrawn="1">
          <p15:clr>
            <a:srgbClr val="FBAE40"/>
          </p15:clr>
        </p15:guide>
        <p15:guide id="3" pos="684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429000"/>
            <a:ext cx="68072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04800" y="4114800"/>
            <a:ext cx="68072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78400" y="4260274"/>
            <a:ext cx="69088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581400"/>
            <a:ext cx="68072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7"/>
            <a:ext cx="12192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828800" y="3886200"/>
            <a:ext cx="85344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429000"/>
            <a:ext cx="68072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04800" y="4114800"/>
            <a:ext cx="68072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78400" y="4260274"/>
            <a:ext cx="69088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581400"/>
            <a:ext cx="68072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5892800" y="76200"/>
            <a:ext cx="6096000" cy="3200400"/>
          </a:xfrm>
          <a:prstGeom prst="rect">
            <a:avLst/>
          </a:prstGeom>
        </p:spPr>
        <p:txBody>
          <a:bodyPr/>
          <a:lstStyle>
            <a:lvl1pPr algn="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5892800" y="3581400"/>
            <a:ext cx="6096000" cy="1463040"/>
          </a:xfrm>
          <a:prstGeom prst="rect">
            <a:avLst/>
          </a:prstGeom>
        </p:spPr>
        <p:txBody>
          <a:bodyPr anchor="ct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5953760" y="5486400"/>
            <a:ext cx="5974080" cy="6858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tx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ntent Placeholder 5"/>
          <p:cNvSpPr>
            <a:spLocks noGrp="1"/>
          </p:cNvSpPr>
          <p:nvPr>
            <p:ph sz="quarter" idx="12"/>
          </p:nvPr>
        </p:nvSpPr>
        <p:spPr>
          <a:xfrm>
            <a:off x="101600" y="825500"/>
            <a:ext cx="5669280" cy="5349240"/>
          </a:xfrm>
          <a:prstGeom prst="rect">
            <a:avLst/>
          </a:prstGeo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0" y="6771640"/>
            <a:ext cx="12192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7"/>
            <a:ext cx="12192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422400" y="1524001"/>
            <a:ext cx="93980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422400" y="2971800"/>
            <a:ext cx="85344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63085" y="2643187"/>
            <a:ext cx="9603316"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963085" y="1143001"/>
            <a:ext cx="9603316"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12192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609600" y="1066800"/>
            <a:ext cx="109728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4475480" y="66294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609600" y="1600200"/>
            <a:ext cx="538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8" y="960438"/>
            <a:ext cx="5490632"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6197600" y="1600200"/>
            <a:ext cx="54864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609600" y="1600200"/>
            <a:ext cx="53848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6197600" y="1600200"/>
            <a:ext cx="53848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609600" y="37338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609600" y="43434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6197600" y="37338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6197600" y="43434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12192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609600" y="990600"/>
            <a:ext cx="109728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609600" y="1600200"/>
            <a:ext cx="538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8" y="960438"/>
            <a:ext cx="5490632"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6197600" y="1600200"/>
            <a:ext cx="54864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609600" y="1600200"/>
            <a:ext cx="53848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6197600" y="1600200"/>
            <a:ext cx="53848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609600" y="36576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609600" y="42672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6197600" y="36576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6197600" y="42672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461474" y="2099014"/>
            <a:ext cx="5151277"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sp>
        <p:nvSpPr>
          <p:cNvPr id="7" name="Title"/>
          <p:cNvSpPr>
            <a:spLocks noGrp="1"/>
          </p:cNvSpPr>
          <p:nvPr>
            <p:ph type="ctrTitle" hasCustomPrompt="1"/>
          </p:nvPr>
        </p:nvSpPr>
        <p:spPr>
          <a:xfrm>
            <a:off x="829056" y="3140015"/>
            <a:ext cx="3718560" cy="1157665"/>
          </a:xfrm>
          <a:prstGeom prst="rect">
            <a:avLst/>
          </a:prstGeom>
        </p:spPr>
        <p:txBody>
          <a:bodyPr anchor="b">
            <a:noAutofit/>
          </a:bodyPr>
          <a:lstStyle>
            <a:lvl1pPr algn="l">
              <a:lnSpc>
                <a:spcPct val="100000"/>
              </a:lnSpc>
              <a:defRPr sz="2600" b="1">
                <a:solidFill>
                  <a:schemeClr val="bg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p:ph type="subTitle" idx="1" hasCustomPrompt="1"/>
          </p:nvPr>
        </p:nvSpPr>
        <p:spPr>
          <a:xfrm>
            <a:off x="829056" y="4261104"/>
            <a:ext cx="3718560" cy="612821"/>
          </a:xfrm>
          <a:prstGeom prst="rect">
            <a:avLst/>
          </a:prstGeom>
        </p:spPr>
        <p:txBody>
          <a:bodyPr/>
          <a:lstStyle>
            <a:lvl1pPr marL="0" indent="0" algn="l">
              <a:buNone/>
              <a:defRPr sz="18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29056" y="5093209"/>
            <a:ext cx="3718560" cy="576185"/>
          </a:xfrm>
          <a:prstGeom prst="rect">
            <a:avLst/>
          </a:prstGeom>
        </p:spPr>
        <p:txBody>
          <a:bodyPr/>
          <a:lstStyle>
            <a:lvl1pPr>
              <a:spcBef>
                <a:spcPts val="0"/>
              </a:spcBef>
              <a:defRPr sz="1200" b="1">
                <a:solidFill>
                  <a:schemeClr val="bg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12192000" cy="374266"/>
          </a:xfrm>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1970956055"/>
      </p:ext>
    </p:extLst>
  </p:cSld>
  <p:clrMapOvr>
    <a:masterClrMapping/>
  </p:clrMapOvr>
  <p:extLst>
    <p:ext uri="{DCECCB84-F9BA-43D5-87BE-67443E8EF086}">
      <p15:sldGuideLst xmlns:p15="http://schemas.microsoft.com/office/powerpoint/2012/main">
        <p15:guide id="1" orient="horz" pos="957" userDrawn="1">
          <p15:clr>
            <a:srgbClr val="FBAE40"/>
          </p15:clr>
        </p15:guide>
        <p15:guide id="2" orient="horz" pos="410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11050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3768" userDrawn="1">
          <p15:clr>
            <a:srgbClr val="FBAE40"/>
          </p15:clr>
        </p15:guide>
        <p15:guide id="3" pos="3552" userDrawn="1">
          <p15:clr>
            <a:srgbClr val="FBAE40"/>
          </p15:clr>
        </p15:guide>
        <p15:guide id="4" pos="3840" userDrawn="1">
          <p15:clr>
            <a:srgbClr val="FBAE40"/>
          </p15:clr>
        </p15:guide>
        <p15:guide id="5" pos="3296" userDrawn="1">
          <p15:clr>
            <a:srgbClr val="FBAE40"/>
          </p15:clr>
        </p15:guide>
        <p15:guide id="6" pos="416" userDrawn="1">
          <p15:clr>
            <a:srgbClr val="FBAE40"/>
          </p15:clr>
        </p15:guide>
        <p15:guide id="7" orient="horz" pos="1488" userDrawn="1">
          <p15:clr>
            <a:srgbClr val="FBAE40"/>
          </p15:clr>
        </p15:guide>
        <p15:guide id="8" orient="horz" pos="367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anchor="ctr">
            <a:normAutofit/>
          </a:bodyPr>
          <a:lstStyle>
            <a:lvl1pPr algn="ctr" defTabSz="914400" rtl="0" eaLnBrk="1" latinLnBrk="0" hangingPunct="1">
              <a:lnSpc>
                <a:spcPct val="90000"/>
              </a:lnSpc>
              <a:spcBef>
                <a:spcPct val="0"/>
              </a:spcBef>
              <a:buNone/>
              <a:defRPr lang="en-US" sz="4000" b="1" kern="1200" dirty="0">
                <a:solidFill>
                  <a:srgbClr val="AF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4008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395233875"/>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guide id="4" pos="5376" userDrawn="1">
          <p15:clr>
            <a:srgbClr val="FBAE40"/>
          </p15:clr>
        </p15:guide>
        <p15:guide id="5" pos="5152"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AF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6861" y="38100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34" name="Appendix Link 4">
            <a:extLst>
              <a:ext uri="{FF2B5EF4-FFF2-40B4-BE49-F238E27FC236}">
                <a16:creationId xmlns:a16="http://schemas.microsoft.com/office/drawing/2014/main" id="{E8DC9E9A-6C3B-4B84-8D76-FA6277D1C9DE}"/>
              </a:ext>
            </a:extLst>
          </p:cNvPr>
          <p:cNvSpPr>
            <a:spLocks noGrp="1"/>
          </p:cNvSpPr>
          <p:nvPr>
            <p:ph sz="quarter" idx="20" hasCustomPrompt="1"/>
          </p:nvPr>
        </p:nvSpPr>
        <p:spPr>
          <a:xfrm>
            <a:off x="4492800" y="6400800"/>
            <a:ext cx="3206400" cy="190800"/>
          </a:xfrm>
        </p:spPr>
        <p:txBody>
          <a:bodyPr>
            <a:noAutofit/>
          </a:bodyPr>
          <a:lstStyle>
            <a:lvl1pPr algn="ctr">
              <a:defRPr sz="900"/>
            </a:lvl1pPr>
          </a:lstStyle>
          <a:p>
            <a:pPr lvl="0"/>
            <a:r>
              <a:rPr lang="en-US" dirty="0"/>
              <a:t>Add text alternative link, if needed.</a:t>
            </a:r>
          </a:p>
        </p:txBody>
      </p:sp>
      <p:sp>
        <p:nvSpPr>
          <p:cNvPr id="35" name="Image Credit 5">
            <a:extLst>
              <a:ext uri="{FF2B5EF4-FFF2-40B4-BE49-F238E27FC236}">
                <a16:creationId xmlns:a16="http://schemas.microsoft.com/office/drawing/2014/main" id="{8DBA62DF-01D7-4AB9-8D1B-9D39A8C704E7}"/>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6" name="Slide Number Placeholder 6">
            <a:extLst>
              <a:ext uri="{FF2B5EF4-FFF2-40B4-BE49-F238E27FC236}">
                <a16:creationId xmlns:a16="http://schemas.microsoft.com/office/drawing/2014/main" id="{A85811D5-C2F0-4F97-8142-E218D74E6408}"/>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02230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AF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4008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6137865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AF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188720"/>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492800" y="6400800"/>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50868800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AF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188720"/>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188721"/>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492800" y="6400800"/>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51295447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TER CLOSING">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4567933" y="381447"/>
            <a:ext cx="3056137"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66949" y="1005698"/>
            <a:ext cx="3258105"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2307662" y="3759737"/>
            <a:ext cx="757667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4358781" y="5292176"/>
            <a:ext cx="34744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12192000" cy="370936"/>
          </a:xfrm>
        </p:spPr>
        <p:txBody>
          <a:bodyPr/>
          <a:lstStyle>
            <a:lvl1pPr algn="ctr">
              <a:defRPr sz="850">
                <a:latin typeface="Times New Roman" panose="02020603050405020304" pitchFamily="18" charset="0"/>
                <a:cs typeface="Times New Roman" panose="02020603050405020304" pitchFamily="18" charset="0"/>
              </a:defRPr>
            </a:lvl1pPr>
          </a:lstStyle>
          <a:p>
            <a:pPr>
              <a:defRPr/>
            </a:pPr>
            <a:r>
              <a:rPr lang="en-US" sz="900" dirty="0">
                <a:solidFill>
                  <a:srgbClr val="000000"/>
                </a:solidFill>
              </a:rPr>
              <a:t>© 20XX McGraw-Hill. All rights reserved. Authorized only for instructor use in the classroom.</a:t>
            </a:r>
          </a:p>
          <a:p>
            <a:pPr>
              <a:defRPr/>
            </a:pPr>
            <a:r>
              <a:rPr lang="en-US" sz="900" dirty="0">
                <a:solidFill>
                  <a:srgbClr val="000000"/>
                </a:solidFill>
              </a:rPr>
              <a:t>No reproduction or further distribution permitted without the prior written consent of McGraw-Hill.</a:t>
            </a:r>
            <a:endPar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223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457199" y="2366309"/>
            <a:ext cx="10262559" cy="526936"/>
          </a:xfrm>
          <a:prstGeom prst="rect">
            <a:avLst/>
          </a:prstGeom>
        </p:spPr>
        <p:txBody>
          <a:bodyPr anchor="ctr">
            <a:noAutofit/>
          </a:bodyPr>
          <a:lstStyle>
            <a:lvl1pPr algn="l">
              <a:defRPr lang="en-US" sz="2400" b="1" kern="1200" dirty="0">
                <a:solidFill>
                  <a:srgbClr val="C00000"/>
                </a:solidFill>
                <a:latin typeface="Times New Roman" panose="02020603050405020304" pitchFamily="18" charset="0"/>
                <a:ea typeface="+mj-ea"/>
                <a:cs typeface="Times New Roman" panose="02020603050405020304" pitchFamily="18" charset="0"/>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11516269" y="6682315"/>
            <a:ext cx="457200" cy="143831"/>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81961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6000" y="198000"/>
            <a:ext cx="11280000" cy="810000"/>
          </a:xfrm>
          <a:prstGeom prst="rect">
            <a:avLst/>
          </a:prstGeom>
        </p:spPr>
        <p:txBody>
          <a:bodyPr anchor="ctr">
            <a:noAutofit/>
          </a:bodyPr>
          <a:lstStyle>
            <a:lvl1pPr algn="ctr" defTabSz="914400" rtl="0" eaLnBrk="1" latinLnBrk="0" hangingPunct="1">
              <a:spcBef>
                <a:spcPct val="0"/>
              </a:spcBef>
              <a:buNone/>
              <a:defRPr lang="en-US" sz="4000" b="1" kern="1200" dirty="0">
                <a:solidFill>
                  <a:srgbClr val="C00000"/>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10" name="Content Placeholder 9">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456001" y="1371600"/>
            <a:ext cx="11279999" cy="4876800"/>
          </a:xfrm>
        </p:spPr>
        <p:txBody>
          <a:bodyPr>
            <a:noAutofit/>
          </a:bodyPr>
          <a:lstStyle>
            <a:lvl1pPr>
              <a:defRPr sz="2800">
                <a:latin typeface="Times New Roman" panose="02020603050405020304" pitchFamily="18" charset="0"/>
                <a:cs typeface="Times New Roman" panose="02020603050405020304" pitchFamily="18" charset="0"/>
              </a:defRPr>
            </a:lvl1pPr>
            <a:lvl2pPr>
              <a:defRPr sz="2800">
                <a:latin typeface="Calibri (Body)"/>
              </a:defRPr>
            </a:lvl2pPr>
            <a:lvl3pPr>
              <a:defRPr sz="2800">
                <a:latin typeface="Calibri (Body)"/>
              </a:defRPr>
            </a:lvl3pPr>
            <a:lvl4pPr>
              <a:defRPr sz="2800">
                <a:latin typeface="Calibri (Body)"/>
              </a:defRPr>
            </a:lvl4pPr>
            <a:lvl5pPr>
              <a:defRPr sz="2800">
                <a:latin typeface="Calibri (Body)"/>
              </a:defRPr>
            </a:lvl5pPr>
          </a:lstStyle>
          <a:p>
            <a:pPr lvl="0"/>
            <a:r>
              <a:rPr lang="en-US" dirty="0"/>
              <a:t>Slide Content</a:t>
            </a:r>
          </a:p>
        </p:txBody>
      </p:sp>
      <p:sp>
        <p:nvSpPr>
          <p:cNvPr id="5" name="Text Placeholder 4">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4086400" y="1066801"/>
            <a:ext cx="39744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4086400" y="6324601"/>
            <a:ext cx="39744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Tree>
    <p:extLst>
      <p:ext uri="{BB962C8B-B14F-4D97-AF65-F5344CB8AC3E}">
        <p14:creationId xmlns:p14="http://schemas.microsoft.com/office/powerpoint/2010/main" val="241375172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vert="horz" lIns="91440" tIns="45720" rIns="91440" bIns="45720" rtlCol="0" anchor="ctr">
            <a:noAutofit/>
          </a:bodyPr>
          <a:lstStyle>
            <a:lvl1pPr>
              <a:lnSpc>
                <a:spcPct val="90000"/>
              </a:lnSpc>
              <a:defRPr lang="en-US" sz="4000" dirty="0">
                <a:solidFill>
                  <a:srgbClr val="C00000"/>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4108704" y="1059828"/>
            <a:ext cx="3974592" cy="228600"/>
          </a:xfrm>
          <a:prstGeom prst="rect">
            <a:avLst/>
          </a:prstGeom>
        </p:spPr>
        <p:txBody>
          <a:bodyPr vert="horz" lIns="91440" tIns="45720" rIns="91440" bIns="45720" rtlCol="0" anchor="ctr">
            <a:noAutofit/>
          </a:bodyPr>
          <a:lstStyle>
            <a:lvl1pPr>
              <a:defRPr lang="en-US" sz="12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486833" y="1410562"/>
            <a:ext cx="5437632" cy="393192"/>
          </a:xfrm>
        </p:spPr>
        <p:txBody>
          <a:bodyPr anchor="ctr">
            <a:noAutofit/>
          </a:bodyPr>
          <a:lstStyle>
            <a:lvl1pPr algn="ctr">
              <a:defRPr b="1">
                <a:solidFill>
                  <a:srgbClr val="C00000"/>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457200" y="1933303"/>
            <a:ext cx="5437632" cy="4315968"/>
          </a:xfrm>
        </p:spPr>
        <p:txBody>
          <a:bodyPr>
            <a:noAutofit/>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6286860" y="1410562"/>
            <a:ext cx="5437632" cy="393192"/>
          </a:xfrm>
        </p:spPr>
        <p:txBody>
          <a:bodyPr anchor="ctr">
            <a:noAutofit/>
          </a:bodyPr>
          <a:lstStyle>
            <a:lvl1pPr algn="ctr">
              <a:defRPr b="1">
                <a:solidFill>
                  <a:srgbClr val="C00000"/>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6297168" y="1932432"/>
            <a:ext cx="5437632" cy="4315968"/>
          </a:xfrm>
        </p:spPr>
        <p:txBody>
          <a:bodyPr>
            <a:noAutofit/>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4108704" y="6348550"/>
            <a:ext cx="3974592" cy="228600"/>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994538177"/>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guide id="3" pos="3840" userDrawn="1">
          <p15:clr>
            <a:srgbClr val="FBAE40"/>
          </p15:clr>
        </p15:guide>
        <p15:guide id="4" pos="3968" userDrawn="1">
          <p15:clr>
            <a:srgbClr val="FBAE40"/>
          </p15:clr>
        </p15:guide>
        <p15:guide id="5" pos="3712"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475488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17" name="Group 16"/>
          <p:cNvGrpSpPr/>
          <p:nvPr userDrawn="1"/>
        </p:nvGrpSpPr>
        <p:grpSpPr>
          <a:xfrm>
            <a:off x="0" y="165100"/>
            <a:ext cx="11582400" cy="1358900"/>
            <a:chOff x="0" y="269875"/>
            <a:chExt cx="8686800" cy="1358900"/>
          </a:xfrm>
        </p:grpSpPr>
        <p:sp>
          <p:nvSpPr>
            <p:cNvPr id="18"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0"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1"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2669472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41148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0"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2"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22115693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32766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49530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4620768" y="6553200"/>
            <a:ext cx="2950464"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2"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3"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39361854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8956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41148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53340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9" name="Group 8"/>
          <p:cNvGrpSpPr/>
          <p:nvPr userDrawn="1"/>
        </p:nvGrpSpPr>
        <p:grpSpPr>
          <a:xfrm>
            <a:off x="0" y="165100"/>
            <a:ext cx="11582400" cy="1358900"/>
            <a:chOff x="0" y="269875"/>
            <a:chExt cx="8686800" cy="1358900"/>
          </a:xfrm>
        </p:grpSpPr>
        <p:sp>
          <p:nvSpPr>
            <p:cNvPr id="12"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3"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5"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6"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32929050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399"/>
            <a:ext cx="10972800" cy="720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631357"/>
            <a:ext cx="10972800" cy="720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3586315"/>
            <a:ext cx="10972800" cy="720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4541273"/>
            <a:ext cx="10972800" cy="720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9" name="Group 8"/>
          <p:cNvGrpSpPr/>
          <p:nvPr userDrawn="1"/>
        </p:nvGrpSpPr>
        <p:grpSpPr>
          <a:xfrm>
            <a:off x="0" y="165100"/>
            <a:ext cx="11582400" cy="1358900"/>
            <a:chOff x="0" y="269875"/>
            <a:chExt cx="8686800" cy="1358900"/>
          </a:xfrm>
        </p:grpSpPr>
        <p:sp>
          <p:nvSpPr>
            <p:cNvPr id="12"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3"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5"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6"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
        <p:nvSpPr>
          <p:cNvPr id="17" name="Content Placeholder 1"/>
          <p:cNvSpPr>
            <a:spLocks noGrp="1"/>
          </p:cNvSpPr>
          <p:nvPr>
            <p:ph idx="18"/>
          </p:nvPr>
        </p:nvSpPr>
        <p:spPr>
          <a:xfrm>
            <a:off x="609600" y="5496232"/>
            <a:ext cx="10972800" cy="720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90040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48412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329184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409956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609600" y="490728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609600" y="57150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6217920" y="57150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p:cNvGrpSpPr/>
          <p:nvPr userDrawn="1"/>
        </p:nvGrpSpPr>
        <p:grpSpPr>
          <a:xfrm>
            <a:off x="0" y="165100"/>
            <a:ext cx="11582400" cy="1358900"/>
            <a:chOff x="0" y="269875"/>
            <a:chExt cx="8686800" cy="1358900"/>
          </a:xfrm>
        </p:grpSpPr>
        <p:sp>
          <p:nvSpPr>
            <p:cNvPr id="17"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8"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0"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4279624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65557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36347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461391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609600" y="55930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15" name="Group 14"/>
          <p:cNvGrpSpPr/>
          <p:nvPr userDrawn="1"/>
        </p:nvGrpSpPr>
        <p:grpSpPr>
          <a:xfrm>
            <a:off x="0" y="165100"/>
            <a:ext cx="11582400" cy="1358900"/>
            <a:chOff x="0" y="269875"/>
            <a:chExt cx="8686800" cy="1358900"/>
          </a:xfrm>
        </p:grpSpPr>
        <p:sp>
          <p:nvSpPr>
            <p:cNvPr id="17"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8"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0"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
        <p:nvSpPr>
          <p:cNvPr id="21" name="Content Placeholder 1"/>
          <p:cNvSpPr>
            <a:spLocks noGrp="1"/>
          </p:cNvSpPr>
          <p:nvPr>
            <p:ph idx="21"/>
          </p:nvPr>
        </p:nvSpPr>
        <p:spPr>
          <a:xfrm>
            <a:off x="6217920" y="16764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
          <p:cNvSpPr>
            <a:spLocks noGrp="1"/>
          </p:cNvSpPr>
          <p:nvPr>
            <p:ph idx="22"/>
          </p:nvPr>
        </p:nvSpPr>
        <p:spPr>
          <a:xfrm>
            <a:off x="6217920" y="265557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
          <p:cNvSpPr>
            <a:spLocks noGrp="1"/>
          </p:cNvSpPr>
          <p:nvPr>
            <p:ph idx="23"/>
          </p:nvPr>
        </p:nvSpPr>
        <p:spPr>
          <a:xfrm>
            <a:off x="6217920" y="36347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
          <p:cNvSpPr>
            <a:spLocks noGrp="1"/>
          </p:cNvSpPr>
          <p:nvPr>
            <p:ph idx="24"/>
          </p:nvPr>
        </p:nvSpPr>
        <p:spPr>
          <a:xfrm>
            <a:off x="6217920" y="461391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
          <p:cNvSpPr>
            <a:spLocks noGrp="1"/>
          </p:cNvSpPr>
          <p:nvPr>
            <p:ph idx="25"/>
          </p:nvPr>
        </p:nvSpPr>
        <p:spPr>
          <a:xfrm>
            <a:off x="6217920" y="55930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12638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12192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609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6197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476084" y="65294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8611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429000"/>
            <a:ext cx="748792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66040" y="4114800"/>
            <a:ext cx="748792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4364324" y="65294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030933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609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609600" y="41910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6197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6193368" y="41910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4476084" y="59960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9100446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609602"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609602"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766734"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6701916"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6575756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7571317"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7571317"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609601"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544783"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0051779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2438400" y="5253037"/>
            <a:ext cx="73152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2438400" y="5895975"/>
            <a:ext cx="73152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371600" y="128651"/>
            <a:ext cx="94488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4623350" y="50816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934747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3001" y="228600"/>
            <a:ext cx="12229669"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12192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3233253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04" userDrawn="1">
          <p15:clr>
            <a:srgbClr val="FBAE40"/>
          </p15:clr>
        </p15:guide>
        <p15:guide id="3" pos="6848"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4/15/2025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9698378"/>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4/15/2025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1231818"/>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4/15/2025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8032458"/>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4/15/2025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01908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582160" y="4260274"/>
            <a:ext cx="759968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4/15/2025</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7659641"/>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4/15/2025</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7774165"/>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4/15/2025</a:t>
            </a:fld>
            <a:endParaRPr lang="en-US" dirty="0"/>
          </a:p>
        </p:txBody>
      </p:sp>
      <p:sp>
        <p:nvSpPr>
          <p:cNvPr id="3" name="Footer Placeholder 2"/>
          <p:cNvSpPr>
            <a:spLocks noGrp="1"/>
          </p:cNvSpPr>
          <p:nvPr>
            <p:ph type="ftr" sz="quarter" idx="11"/>
          </p:nvPr>
        </p:nvSpPr>
        <p:spPr/>
        <p:txBody>
          <a:bodyPr/>
          <a:lstStyle/>
          <a:p>
            <a:pPr defTabSz="457200">
              <a:spcBef>
                <a:spcPct val="20000"/>
              </a:spcBef>
              <a:defRPr/>
            </a:pP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25404682"/>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4/15/2025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1569971"/>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7DE6118-2437-4B30-8E3C-4D2BE6020583}" type="datetimeFigureOut">
              <a:rPr lang="en-US" smtClean="0"/>
              <a:pPr/>
              <a:t>4/15/2025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9706892"/>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4/15/2025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8281130"/>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4/15/2025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2584168"/>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224733"/>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3552">
          <p15:clr>
            <a:srgbClr val="FBAE40"/>
          </p15:clr>
        </p15:guide>
        <p15:guide id="4" pos="3840">
          <p15:clr>
            <a:srgbClr val="FBAE40"/>
          </p15:clr>
        </p15:guide>
        <p15:guide id="5" pos="3296">
          <p15:clr>
            <a:srgbClr val="FBAE40"/>
          </p15:clr>
        </p15:guide>
        <p15:guide id="6" pos="416">
          <p15:clr>
            <a:srgbClr val="FBAE40"/>
          </p15:clr>
        </p15:guide>
        <p15:guide id="7" orient="horz" pos="1488">
          <p15:clr>
            <a:srgbClr val="FBAE40"/>
          </p15:clr>
        </p15:guide>
        <p15:guide id="8" orient="horz" pos="367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anchor="ctr">
            <a:normAutofit/>
          </a:bodyPr>
          <a:lstStyle>
            <a:lvl1pPr algn="ctr" defTabSz="914400" rtl="0" eaLnBrk="1" latinLnBrk="0" hangingPunct="1">
              <a:lnSpc>
                <a:spcPct val="90000"/>
              </a:lnSpc>
              <a:spcBef>
                <a:spcPct val="0"/>
              </a:spcBef>
              <a:buNone/>
              <a:defRPr lang="en-US" sz="4000" b="1" kern="1200" dirty="0">
                <a:solidFill>
                  <a:srgbClr val="AF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4008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93011090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5376">
          <p15:clr>
            <a:srgbClr val="FBAE40"/>
          </p15:clr>
        </p15:guide>
        <p15:guide id="5" pos="51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AF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4008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7719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1.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69.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71.xml"/><Relationship Id="rId1" Type="http://schemas.openxmlformats.org/officeDocument/2006/relationships/slideLayout" Target="../slideLayouts/slideLayout7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15.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image" Target="../media/image7.jp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theme" Target="../theme/theme16.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016000" cy="762000"/>
          </a:xfrm>
          <a:prstGeom prst="rect">
            <a:avLst/>
          </a:prstGeom>
        </p:spPr>
      </p:pic>
      <p:sp>
        <p:nvSpPr>
          <p:cNvPr id="13" name="Red Bar"/>
          <p:cNvSpPr/>
          <p:nvPr userDrawn="1"/>
        </p:nvSpPr>
        <p:spPr>
          <a:xfrm>
            <a:off x="0" y="6248401"/>
            <a:ext cx="12192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309" y="6351926"/>
            <a:ext cx="4297492"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2142" y="283845"/>
            <a:ext cx="1332685"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6747031" y="337349"/>
            <a:ext cx="5165324"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050" spc="40"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40"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5" name="Long Copyright"/>
          <p:cNvSpPr>
            <a:spLocks noGrp="1"/>
          </p:cNvSpPr>
          <p:nvPr>
            <p:ph type="ftr" sz="quarter" idx="3"/>
          </p:nvPr>
        </p:nvSpPr>
        <p:spPr>
          <a:xfrm>
            <a:off x="0" y="6478439"/>
            <a:ext cx="12192000" cy="379562"/>
          </a:xfrm>
          <a:prstGeom prst="rect">
            <a:avLst/>
          </a:prstGeom>
        </p:spPr>
        <p:txBody>
          <a:bodyPr vert="horz" lIns="91440" tIns="45720" rIns="91440" bIns="45720" rtlCol="0" anchor="ctr"/>
          <a:lstStyle>
            <a:lvl1pPr algn="ctr">
              <a:defRPr sz="80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3454020337"/>
      </p:ext>
    </p:extLst>
  </p:cSld>
  <p:clrMap bg1="lt1" tx1="dk1" bg2="lt2" tx2="dk2" accent1="accent1" accent2="accent2" accent3="accent3" accent4="accent4" accent5="accent5" accent6="accent6" hlink="hlink" folHlink="folHlink"/>
  <p:sldLayoutIdLst>
    <p:sldLayoutId id="2147483973" r:id="rId1"/>
    <p:sldLayoutId id="2147483974" r:id="rId2"/>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3840"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960" userDrawn="1">
          <p15:clr>
            <a:srgbClr val="F26B43"/>
          </p15:clr>
        </p15:guide>
        <p15:guide id="11" orient="horz" pos="4104"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98000"/>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7" name="MGH Yellow Line">
            <a:extLst>
              <a:ext uri="{FF2B5EF4-FFF2-40B4-BE49-F238E27FC236}">
                <a16:creationId xmlns:a16="http://schemas.microsoft.com/office/drawing/2014/main" id="{57D5A372-C0CA-43F7-B652-973281BD7572}"/>
              </a:ext>
              <a:ext uri="{C183D7F6-B498-43B3-948B-1728B52AA6E4}">
                <adec:decorative xmlns:adec="http://schemas.microsoft.com/office/drawing/2017/decorative" val="1"/>
              </a:ext>
            </a:extLst>
          </p:cNvPr>
          <p:cNvSpPr/>
          <p:nvPr userDrawn="1"/>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8" name="Short Copyright">
            <a:extLst>
              <a:ext uri="{FF2B5EF4-FFF2-40B4-BE49-F238E27FC236}">
                <a16:creationId xmlns:a16="http://schemas.microsoft.com/office/drawing/2014/main" id="{085086B7-2982-4014-8785-7C4CD8629BB5}"/>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1367867168"/>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2"/>
            <a:ext cx="12192000" cy="362309"/>
          </a:xfrm>
          <a:prstGeom prst="rect">
            <a:avLst/>
          </a:prstGeom>
        </p:spPr>
        <p:txBody>
          <a:bodyPr vert="horz" lIns="91440" tIns="45720" rIns="91440" bIns="45720" rtlCol="0" anchor="ctr"/>
          <a:lstStyle>
            <a:lvl1pPr algn="ctr">
              <a:defRPr sz="800">
                <a:solidFill>
                  <a:schemeClr val="tx1"/>
                </a:solidFill>
                <a:latin typeface="Times New Roman" panose="02020603050405020304" pitchFamily="18" charset="0"/>
                <a:cs typeface="Times New Roman" panose="02020603050405020304" pitchFamily="18" charset="0"/>
              </a:defRPr>
            </a:lvl1pPr>
          </a:lstStyle>
          <a:p>
            <a:endParaRPr lang="en-US" dirty="0"/>
          </a:p>
        </p:txBody>
      </p:sp>
      <p:sp>
        <p:nvSpPr>
          <p:cNvPr id="4" name="MGH Yellow Line">
            <a:extLst>
              <a:ext uri="{FF2B5EF4-FFF2-40B4-BE49-F238E27FC236}">
                <a16:creationId xmlns:a16="http://schemas.microsoft.com/office/drawing/2014/main" id="{0C2341B1-EE18-431D-86B4-AAE756BDE3E4}"/>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57610"/>
      </p:ext>
    </p:extLst>
  </p:cSld>
  <p:clrMap bg1="lt1" tx1="dk1" bg2="lt2" tx2="dk2" accent1="accent1" accent2="accent2" accent3="accent3" accent4="accent4" accent5="accent5" accent6="accent6" hlink="hlink" folHlink="folHlink"/>
  <p:sldLayoutIdLst>
    <p:sldLayoutId id="2147483982"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2816"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2160" userDrawn="1">
          <p15:clr>
            <a:srgbClr val="F26B43"/>
          </p15:clr>
        </p15:guide>
        <p15:guide id="13" pos="4864"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457202" y="1976546"/>
            <a:ext cx="8640791"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8830323" y="1"/>
            <a:ext cx="3361677"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457201" y="136257"/>
            <a:ext cx="8098404" cy="685800"/>
          </a:xfrm>
          <a:prstGeom prst="rect">
            <a:avLst/>
          </a:prstGeom>
        </p:spPr>
        <p:txBody>
          <a:bodyPr vert="horz" lIns="91440" tIns="45720" rIns="91440" bIns="45720" rtlCol="0" anchor="ctr">
            <a:normAutofit/>
          </a:bodyPr>
          <a:lstStyle/>
          <a:p>
            <a:r>
              <a:rPr lang="en-US" dirty="0"/>
              <a:t>Title goes here</a:t>
            </a:r>
          </a:p>
        </p:txBody>
      </p:sp>
      <p:sp>
        <p:nvSpPr>
          <p:cNvPr id="14"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12" name="Short Copyright">
            <a:extLst>
              <a:ext uri="{FF2B5EF4-FFF2-40B4-BE49-F238E27FC236}">
                <a16:creationId xmlns:a16="http://schemas.microsoft.com/office/drawing/2014/main" id="{C88BAE25-50C1-4EB1-9377-2E575ADC7E35}"/>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1045717196"/>
      </p:ext>
    </p:extLst>
  </p:cSld>
  <p:clrMap bg1="lt1" tx1="dk1" bg2="lt2" tx2="dk2" accent1="accent1" accent2="accent2" accent3="accent3" accent4="accent4" accent5="accent5" accent6="accent6" hlink="hlink" folHlink="folHlink"/>
  <p:sldLayoutIdLst>
    <p:sldLayoutId id="2147483984"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7392" userDrawn="1">
          <p15:clr>
            <a:srgbClr val="F26B43"/>
          </p15:clr>
        </p15:guide>
        <p15:guide id="6" pos="288" userDrawn="1">
          <p15:clr>
            <a:srgbClr val="F26B43"/>
          </p15:clr>
        </p15:guide>
        <p15:guide id="7" pos="5728" userDrawn="1">
          <p15:clr>
            <a:srgbClr val="F26B43"/>
          </p15:clr>
        </p15:guide>
        <p15:guide id="9" orient="horz" pos="4211" userDrawn="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3973" userDrawn="1">
          <p15:clr>
            <a:srgbClr val="F26B43"/>
          </p15:clr>
        </p15:guide>
        <p15:guide id="14" orient="horz" pos="2260" userDrawn="1">
          <p15:clr>
            <a:srgbClr val="F26B43"/>
          </p15:clr>
        </p15:guide>
        <p15:guide id="15" pos="352"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6" name="MGH Yellow Line">
            <a:extLst>
              <a:ext uri="{FF2B5EF4-FFF2-40B4-BE49-F238E27FC236}">
                <a16:creationId xmlns:a16="http://schemas.microsoft.com/office/drawing/2014/main" id="{E3BE6750-A346-4CF4-BE1F-CE885148EB90}"/>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7" name="Short Copyright">
            <a:extLst>
              <a:ext uri="{FF2B5EF4-FFF2-40B4-BE49-F238E27FC236}">
                <a16:creationId xmlns:a16="http://schemas.microsoft.com/office/drawing/2014/main" id="{3D63F795-2150-4ED5-ADC4-A38F01250FF5}"/>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469469335"/>
      </p:ext>
    </p:extLst>
  </p:cSld>
  <p:clrMap bg1="lt1" tx1="dk1" bg2="lt2" tx2="dk2" accent1="accent1" accent2="accent2" accent3="accent3" accent4="accent4" accent5="accent5" accent6="accent6" hlink="hlink" folHlink="folHlink"/>
  <p:sldLayoutIdLst>
    <p:sldLayoutId id="2147483986" r:id="rId1"/>
    <p:sldLayoutId id="2147483987" r:id="rId2"/>
  </p:sldLayoutIdLst>
  <p:hf hdr="0" ftr="0" dt="0"/>
  <p:txStyles>
    <p:titleStyle>
      <a:lvl1pPr algn="l" defTabSz="914400" rtl="0" eaLnBrk="1" latinLnBrk="0" hangingPunct="1">
        <a:lnSpc>
          <a:spcPct val="90000"/>
        </a:lnSpc>
        <a:spcBef>
          <a:spcPct val="0"/>
        </a:spcBef>
        <a:buNone/>
        <a:defRPr lang="en-US" sz="4000" b="1" kern="1200" dirty="0">
          <a:solidFill>
            <a:srgbClr val="C00000"/>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12192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10" name="Copyright" descr="©McGraw-Hill Education&#10;"/>
          <p:cNvSpPr txBox="1">
            <a:spLocks/>
          </p:cNvSpPr>
          <p:nvPr userDrawn="1"/>
        </p:nvSpPr>
        <p:spPr>
          <a:xfrm>
            <a:off x="0" y="6705600"/>
            <a:ext cx="207264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 2019 McGraw-Hill Education</a:t>
            </a:r>
          </a:p>
        </p:txBody>
      </p:sp>
    </p:spTree>
    <p:extLst>
      <p:ext uri="{BB962C8B-B14F-4D97-AF65-F5344CB8AC3E}">
        <p14:creationId xmlns:p14="http://schemas.microsoft.com/office/powerpoint/2010/main" val="398303618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4/15/2025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817710"/>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016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449580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8288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12192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10" name="Copyright" descr="©McGraw-Hill Education&#10;"/>
          <p:cNvSpPr txBox="1">
            <a:spLocks/>
          </p:cNvSpPr>
          <p:nvPr userDrawn="1"/>
        </p:nvSpPr>
        <p:spPr>
          <a:xfrm>
            <a:off x="0" y="6705600"/>
            <a:ext cx="207264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 2019 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71" r:id="rId2"/>
    <p:sldLayoutId id="2147483966" r:id="rId3"/>
    <p:sldLayoutId id="2147483967" r:id="rId4"/>
    <p:sldLayoutId id="2147483968" r:id="rId5"/>
    <p:sldLayoutId id="2147483969" r:id="rId6"/>
    <p:sldLayoutId id="2147483970" r:id="rId7"/>
    <p:sldLayoutId id="2147483953" r:id="rId8"/>
    <p:sldLayoutId id="2147483954" r:id="rId9"/>
    <p:sldLayoutId id="2147483955" r:id="rId10"/>
    <p:sldLayoutId id="2147483956" r:id="rId11"/>
    <p:sldLayoutId id="2147483957" r:id="rId12"/>
    <p:sldLayoutId id="2147483958" r:id="rId13"/>
    <p:sldLayoutId id="21474839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7272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12192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5" name="Copyright" descr="©McGraw-Hill Education."/>
          <p:cNvSpPr txBox="1"/>
          <p:nvPr userDrawn="1"/>
        </p:nvSpPr>
        <p:spPr>
          <a:xfrm>
            <a:off x="0" y="6629400"/>
            <a:ext cx="24384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2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615761" y="1943669"/>
            <a:ext cx="11576240" cy="4914333"/>
          </a:xfrm>
          <a:prstGeom prst="rect">
            <a:avLst/>
          </a:prstGeom>
        </p:spPr>
      </p:pic>
      <p:sp>
        <p:nvSpPr>
          <p:cNvPr id="8" name="Copyright" descr="©McGraw-Hill Education"/>
          <p:cNvSpPr txBox="1"/>
          <p:nvPr userDrawn="1"/>
        </p:nvSpPr>
        <p:spPr>
          <a:xfrm>
            <a:off x="0" y="6629400"/>
            <a:ext cx="24384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8288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12192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11" name="Copyright" descr="©McGraw-Hill Education"/>
          <p:cNvSpPr txBox="1">
            <a:spLocks/>
          </p:cNvSpPr>
          <p:nvPr userDrawn="1"/>
        </p:nvSpPr>
        <p:spPr>
          <a:xfrm>
            <a:off x="0" y="6705600"/>
            <a:ext cx="18288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5.bin"/><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7.jpeg"/><Relationship Id="rId1" Type="http://schemas.openxmlformats.org/officeDocument/2006/relationships/slideLayout" Target="../slideLayouts/slideLayout100.xml"/><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1.jpeg"/><Relationship Id="rId1" Type="http://schemas.openxmlformats.org/officeDocument/2006/relationships/slideLayout" Target="../slideLayouts/slideLayout100.xml"/><Relationship Id="rId6" Type="http://schemas.openxmlformats.org/officeDocument/2006/relationships/image" Target="../media/image23.wmf"/><Relationship Id="rId5" Type="http://schemas.openxmlformats.org/officeDocument/2006/relationships/oleObject" Target="../embeddings/oleObject8.bin"/><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4.jpeg"/><Relationship Id="rId1" Type="http://schemas.openxmlformats.org/officeDocument/2006/relationships/slideLayout" Target="../slideLayouts/slideLayout100.xml"/><Relationship Id="rId5" Type="http://schemas.openxmlformats.org/officeDocument/2006/relationships/slide" Target="slide10.xml"/><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0.bin"/><Relationship Id="rId1" Type="http://schemas.openxmlformats.org/officeDocument/2006/relationships/slideLayout" Target="../slideLayouts/slideLayout100.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0.bin"/><Relationship Id="rId1" Type="http://schemas.openxmlformats.org/officeDocument/2006/relationships/slideLayout" Target="../slideLayouts/slideLayout100.xml"/><Relationship Id="rId6" Type="http://schemas.openxmlformats.org/officeDocument/2006/relationships/image" Target="../media/image27.png"/><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2.bin"/><Relationship Id="rId1" Type="http://schemas.openxmlformats.org/officeDocument/2006/relationships/slideLayout" Target="../slideLayouts/slideLayout100.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3.bin"/><Relationship Id="rId1" Type="http://schemas.openxmlformats.org/officeDocument/2006/relationships/slideLayout" Target="../slideLayouts/slideLayout100.xml"/><Relationship Id="rId6" Type="http://schemas.openxmlformats.org/officeDocument/2006/relationships/image" Target="../media/image34.jpg"/><Relationship Id="rId5" Type="http://schemas.openxmlformats.org/officeDocument/2006/relationships/image" Target="../media/image33.w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9.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41.wmf"/><Relationship Id="rId7" Type="http://schemas.openxmlformats.org/officeDocument/2006/relationships/oleObject" Target="../embeddings/oleObject17.bin"/><Relationship Id="rId2" Type="http://schemas.openxmlformats.org/officeDocument/2006/relationships/oleObject" Target="../embeddings/oleObject15.bin"/><Relationship Id="rId1" Type="http://schemas.openxmlformats.org/officeDocument/2006/relationships/slideLayout" Target="../slideLayouts/slideLayout100.xml"/><Relationship Id="rId6" Type="http://schemas.openxmlformats.org/officeDocument/2006/relationships/image" Target="../media/image40.jpg"/><Relationship Id="rId5" Type="http://schemas.openxmlformats.org/officeDocument/2006/relationships/image" Target="../media/image42.wmf"/><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jpg"/><Relationship Id="rId1" Type="http://schemas.openxmlformats.org/officeDocument/2006/relationships/slideLayout" Target="../slideLayouts/slideLayout100.xml"/><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18.bin"/><Relationship Id="rId1" Type="http://schemas.openxmlformats.org/officeDocument/2006/relationships/slideLayout" Target="../slideLayouts/slideLayout100.xml"/><Relationship Id="rId6" Type="http://schemas.openxmlformats.org/officeDocument/2006/relationships/oleObject" Target="../embeddings/oleObject20.bin"/><Relationship Id="rId5" Type="http://schemas.openxmlformats.org/officeDocument/2006/relationships/image" Target="../media/image45.wmf"/><Relationship Id="rId10" Type="http://schemas.openxmlformats.org/officeDocument/2006/relationships/image" Target="../media/image40.jpg"/><Relationship Id="rId4" Type="http://schemas.openxmlformats.org/officeDocument/2006/relationships/oleObject" Target="../embeddings/oleObject19.bin"/><Relationship Id="rId9" Type="http://schemas.openxmlformats.org/officeDocument/2006/relationships/image" Target="../media/image47.wmf"/></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00.xml"/></Relationships>
</file>

<file path=ppt/slides/_rels/slide42.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22.bin"/><Relationship Id="rId1" Type="http://schemas.openxmlformats.org/officeDocument/2006/relationships/slideLayout" Target="../slideLayouts/slideLayout100.xml"/><Relationship Id="rId6" Type="http://schemas.openxmlformats.org/officeDocument/2006/relationships/oleObject" Target="../embeddings/oleObject24.bin"/><Relationship Id="rId5" Type="http://schemas.openxmlformats.org/officeDocument/2006/relationships/image" Target="../media/image49.wmf"/><Relationship Id="rId4" Type="http://schemas.openxmlformats.org/officeDocument/2006/relationships/oleObject" Target="../embeddings/oleObject23.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25.bin"/><Relationship Id="rId1" Type="http://schemas.openxmlformats.org/officeDocument/2006/relationships/slideLayout" Target="../slideLayouts/slideLayout100.xml"/><Relationship Id="rId6" Type="http://schemas.openxmlformats.org/officeDocument/2006/relationships/image" Target="../media/image53.jpeg"/><Relationship Id="rId5" Type="http://schemas.openxmlformats.org/officeDocument/2006/relationships/image" Target="../media/image52.wmf"/><Relationship Id="rId4" Type="http://schemas.openxmlformats.org/officeDocument/2006/relationships/oleObject" Target="../embeddings/oleObject26.bin"/></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100.x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114800" y="2743200"/>
            <a:ext cx="3673328" cy="457200"/>
          </a:xfrm>
        </p:spPr>
        <p:txBody>
          <a:bodyPr/>
          <a:lstStyle/>
          <a:p>
            <a:r>
              <a:rPr lang="en-US" noProof="0" dirty="0">
                <a:solidFill>
                  <a:srgbClr val="1E3482"/>
                </a:solidFill>
              </a:rPr>
              <a:t>Chapter</a:t>
            </a:r>
            <a:r>
              <a:rPr lang="en-US" sz="2800" dirty="0">
                <a:solidFill>
                  <a:srgbClr val="1E3482"/>
                </a:solidFill>
              </a:rPr>
              <a:t> 7: </a:t>
            </a:r>
            <a:r>
              <a:rPr lang="en-US" altLang="en-US" dirty="0">
                <a:solidFill>
                  <a:srgbClr val="B60000"/>
                </a:solidFill>
              </a:rPr>
              <a:t>Momentum</a:t>
            </a:r>
            <a:br>
              <a:rPr lang="en-US" altLang="en-US" dirty="0"/>
            </a:br>
            <a:endParaRPr lang="en-US" noProof="0" dirty="0"/>
          </a:p>
        </p:txBody>
      </p:sp>
      <p:sp>
        <p:nvSpPr>
          <p:cNvPr id="8" name="Subtitle 2"/>
          <p:cNvSpPr>
            <a:spLocks noGrp="1"/>
          </p:cNvSpPr>
          <p:nvPr>
            <p:ph type="subTitle" idx="1"/>
          </p:nvPr>
        </p:nvSpPr>
        <p:spPr>
          <a:xfrm>
            <a:off x="762000" y="2819400"/>
            <a:ext cx="3673328" cy="1405586"/>
          </a:xfrm>
        </p:spPr>
        <p:txBody>
          <a:bodyPr>
            <a:noAutofit/>
          </a:bodyPr>
          <a:lstStyle/>
          <a:p>
            <a:r>
              <a:rPr lang="en-US" altLang="en-US" dirty="0"/>
              <a:t>No  Quiz on Thursday,</a:t>
            </a:r>
          </a:p>
          <a:p>
            <a:r>
              <a:rPr lang="en-US" altLang="en-US" dirty="0"/>
              <a:t>Exam 3 on April 22, chapters 7 and 8</a:t>
            </a:r>
          </a:p>
          <a:p>
            <a:r>
              <a:rPr lang="en-US" altLang="en-US" dirty="0"/>
              <a:t>Study guide posted</a:t>
            </a:r>
          </a:p>
        </p:txBody>
      </p:sp>
      <p:sp>
        <p:nvSpPr>
          <p:cNvPr id="2" name="TextBox 1">
            <a:extLst>
              <a:ext uri="{FF2B5EF4-FFF2-40B4-BE49-F238E27FC236}">
                <a16:creationId xmlns:a16="http://schemas.microsoft.com/office/drawing/2014/main" id="{975206DD-4520-4169-B6D9-6AF335AFA9C0}"/>
              </a:ext>
            </a:extLst>
          </p:cNvPr>
          <p:cNvSpPr txBox="1"/>
          <p:nvPr/>
        </p:nvSpPr>
        <p:spPr>
          <a:xfrm>
            <a:off x="6781800" y="2743200"/>
            <a:ext cx="3048000" cy="1384995"/>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Final Exam on Wednesday, April 30 at 11:30 am </a:t>
            </a:r>
          </a:p>
        </p:txBody>
      </p:sp>
    </p:spTree>
    <p:extLst>
      <p:ext uri="{BB962C8B-B14F-4D97-AF65-F5344CB8AC3E}">
        <p14:creationId xmlns:p14="http://schemas.microsoft.com/office/powerpoint/2010/main" val="2966906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Answer</a:t>
            </a:r>
            <a:r>
              <a:rPr lang="en-IN" dirty="0"/>
              <a:t> 7.2</a:t>
            </a:r>
          </a:p>
        </p:txBody>
      </p:sp>
      <p:sp>
        <p:nvSpPr>
          <p:cNvPr id="3" name="Content Placeholder 2"/>
          <p:cNvSpPr>
            <a:spLocks noGrp="1"/>
          </p:cNvSpPr>
          <p:nvPr>
            <p:ph idx="1"/>
          </p:nvPr>
        </p:nvSpPr>
        <p:spPr>
          <a:xfrm>
            <a:off x="1981200" y="1676400"/>
            <a:ext cx="8229600" cy="2761180"/>
          </a:xfrm>
        </p:spPr>
        <p:txBody>
          <a:bodyPr>
            <a:normAutofit fontScale="92500" lnSpcReduction="20000"/>
          </a:bodyPr>
          <a:lstStyle/>
          <a:p>
            <a:pPr>
              <a:spcBef>
                <a:spcPts val="600"/>
              </a:spcBef>
            </a:pPr>
            <a:r>
              <a:rPr lang="en-IN" sz="2800" dirty="0"/>
              <a:t>An 18-wheeler and a </a:t>
            </a:r>
            <a:r>
              <a:rPr lang="en-IN" sz="2800" dirty="0" err="1"/>
              <a:t>Volkswagon</a:t>
            </a:r>
            <a:r>
              <a:rPr lang="en-IN" sz="2800" dirty="0"/>
              <a:t> Beetle are rolling along with the same </a:t>
            </a:r>
            <a:r>
              <a:rPr lang="en-IN" sz="2800" dirty="0">
                <a:solidFill>
                  <a:srgbClr val="0000E1"/>
                </a:solidFill>
              </a:rPr>
              <a:t>momentum</a:t>
            </a:r>
            <a:r>
              <a:rPr lang="en-IN" sz="2800" dirty="0"/>
              <a:t>. Which one is going faster?</a:t>
            </a:r>
          </a:p>
          <a:p>
            <a:pPr marL="367200">
              <a:spcBef>
                <a:spcPts val="600"/>
              </a:spcBef>
            </a:pPr>
            <a:endParaRPr lang="en-IN" sz="2400" dirty="0"/>
          </a:p>
          <a:p>
            <a:pPr marL="914400" indent="-547200">
              <a:spcBef>
                <a:spcPts val="600"/>
              </a:spcBef>
              <a:buFont typeface="+mj-lt"/>
              <a:buAutoNum type="alphaUcPeriod" startAt="2"/>
            </a:pPr>
            <a:r>
              <a:rPr lang="en-IN" sz="2400" dirty="0" err="1"/>
              <a:t>Volkswagon</a:t>
            </a:r>
            <a:r>
              <a:rPr lang="en-IN" sz="2400" dirty="0"/>
              <a:t> beetle</a:t>
            </a:r>
            <a:br>
              <a:rPr lang="en-IN" sz="2400" dirty="0"/>
            </a:br>
            <a:r>
              <a:rPr lang="en-US" altLang="en-US" sz="2400" dirty="0">
                <a:solidFill>
                  <a:srgbClr val="000000"/>
                </a:solidFill>
              </a:rPr>
              <a:t>Remember m</a:t>
            </a:r>
            <a:r>
              <a:rPr lang="en-US" altLang="en-US" sz="2400" baseline="-25000" dirty="0">
                <a:solidFill>
                  <a:srgbClr val="000000"/>
                </a:solidFill>
              </a:rPr>
              <a:t>1</a:t>
            </a:r>
            <a:r>
              <a:rPr lang="en-US" altLang="en-US" sz="2400" dirty="0">
                <a:solidFill>
                  <a:srgbClr val="000000"/>
                </a:solidFill>
              </a:rPr>
              <a:t>v</a:t>
            </a:r>
            <a:r>
              <a:rPr lang="en-US" altLang="en-US" sz="2400" baseline="-25000" dirty="0">
                <a:solidFill>
                  <a:srgbClr val="000000"/>
                </a:solidFill>
              </a:rPr>
              <a:t>1</a:t>
            </a:r>
            <a:r>
              <a:rPr lang="en-US" altLang="en-US" sz="2400" dirty="0">
                <a:solidFill>
                  <a:srgbClr val="000000"/>
                </a:solidFill>
              </a:rPr>
              <a:t> = m</a:t>
            </a:r>
            <a:r>
              <a:rPr lang="en-US" altLang="en-US" sz="2400" baseline="-25000" dirty="0">
                <a:solidFill>
                  <a:srgbClr val="000000"/>
                </a:solidFill>
              </a:rPr>
              <a:t>2</a:t>
            </a:r>
            <a:r>
              <a:rPr lang="en-US" altLang="en-US" sz="2400" dirty="0">
                <a:solidFill>
                  <a:srgbClr val="000000"/>
                </a:solidFill>
              </a:rPr>
              <a:t>v</a:t>
            </a:r>
            <a:r>
              <a:rPr lang="en-US" altLang="en-US" sz="2400" baseline="-25000" dirty="0">
                <a:solidFill>
                  <a:srgbClr val="000000"/>
                </a:solidFill>
              </a:rPr>
              <a:t>2</a:t>
            </a:r>
            <a:endParaRPr lang="en-IN" sz="2400" dirty="0"/>
          </a:p>
        </p:txBody>
      </p:sp>
      <p:pic>
        <p:nvPicPr>
          <p:cNvPr id="9" name="Picture 3" descr="A semi truck and trailer (an 18-wheeler) is shown  with a small blue arrow (a velocity vector) indicating the small velocity it has."/>
          <p:cNvPicPr>
            <a:picLocks noGrp="1" noChangeAspect="1"/>
          </p:cNvPicPr>
          <p:nvPr>
            <p:ph idx="13"/>
          </p:nvPr>
        </p:nvPicPr>
        <p:blipFill rotWithShape="1">
          <a:blip r:embed="rId2">
            <a:extLst>
              <a:ext uri="{28A0092B-C50C-407E-A947-70E740481C1C}">
                <a14:useLocalDpi xmlns:a14="http://schemas.microsoft.com/office/drawing/2010/main" val="0"/>
              </a:ext>
            </a:extLst>
          </a:blip>
          <a:srcRect b="7783"/>
          <a:stretch/>
        </p:blipFill>
        <p:spPr bwMode="auto">
          <a:xfrm>
            <a:off x="2167267" y="4800600"/>
            <a:ext cx="4500000" cy="124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A volkswagon Beetle is shown with a long blue arrow (a velocity vector) indicating the large velocity it has."/>
          <p:cNvPicPr>
            <a:picLocks noGrp="1" noChangeAspect="1"/>
          </p:cNvPicPr>
          <p:nvPr>
            <p:ph idx="14"/>
          </p:nvPr>
        </p:nvPicPr>
        <p:blipFill rotWithShape="1">
          <a:blip r:embed="rId3">
            <a:extLst>
              <a:ext uri="{28A0092B-C50C-407E-A947-70E740481C1C}">
                <a14:useLocalDpi xmlns:a14="http://schemas.microsoft.com/office/drawing/2010/main" val="0"/>
              </a:ext>
            </a:extLst>
          </a:blip>
          <a:srcRect b="8677"/>
          <a:stretch/>
        </p:blipFill>
        <p:spPr bwMode="auto">
          <a:xfrm>
            <a:off x="8460000" y="5029200"/>
            <a:ext cx="2055600" cy="12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7"/>
          <p:cNvSpPr>
            <a:spLocks noGrp="1"/>
          </p:cNvSpPr>
          <p:nvPr>
            <p:ph type="body" sz="quarter" idx="15"/>
          </p:nvPr>
        </p:nvSpPr>
        <p:spPr>
          <a:xfrm>
            <a:off x="7032000" y="6705600"/>
            <a:ext cx="3636000" cy="155448"/>
          </a:xfrm>
        </p:spPr>
        <p:txBody>
          <a:bodyPr/>
          <a:lstStyle/>
          <a:p>
            <a:r>
              <a:rPr lang="en-IN" dirty="0">
                <a:latin typeface="Cambria Math" panose="02040503050406030204" pitchFamily="18" charset="0"/>
                <a:ea typeface="Cambria Math" panose="02040503050406030204" pitchFamily="18" charset="0"/>
              </a:rPr>
              <a:t>(First) </a:t>
            </a:r>
            <a:r>
              <a:rPr lang="en-IN" dirty="0" err="1">
                <a:latin typeface="Cambria Math" panose="02040503050406030204" pitchFamily="18" charset="0"/>
                <a:ea typeface="Cambria Math" panose="02040503050406030204" pitchFamily="18" charset="0"/>
              </a:rPr>
              <a:t>Comstocks</a:t>
            </a:r>
            <a:r>
              <a:rPr lang="en-IN" dirty="0">
                <a:latin typeface="Cambria Math" panose="02040503050406030204" pitchFamily="18" charset="0"/>
                <a:ea typeface="Cambria Math" panose="02040503050406030204" pitchFamily="18" charset="0"/>
              </a:rPr>
              <a:t> Images/</a:t>
            </a:r>
            <a:r>
              <a:rPr lang="en-IN" dirty="0" err="1">
                <a:latin typeface="Cambria Math" panose="02040503050406030204" pitchFamily="18" charset="0"/>
                <a:ea typeface="Cambria Math" panose="02040503050406030204" pitchFamily="18" charset="0"/>
              </a:rPr>
              <a:t>Alamy</a:t>
            </a:r>
            <a:r>
              <a:rPr lang="en-IN" dirty="0">
                <a:latin typeface="Cambria Math" panose="02040503050406030204" pitchFamily="18" charset="0"/>
                <a:ea typeface="Cambria Math" panose="02040503050406030204" pitchFamily="18" charset="0"/>
              </a:rPr>
              <a:t> </a:t>
            </a:r>
            <a:r>
              <a:rPr lang="en-IN" dirty="0"/>
              <a:t>(Second) </a:t>
            </a:r>
            <a:r>
              <a:rPr lang="en-IN" dirty="0">
                <a:latin typeface="Cambria Math" panose="02040503050406030204" pitchFamily="18" charset="0"/>
                <a:ea typeface="Cambria Math" panose="02040503050406030204" pitchFamily="18" charset="0"/>
              </a:rPr>
              <a:t>© McGraw-Hill Education/Gary He</a:t>
            </a:r>
            <a:endParaRPr lang="en-IN" dirty="0"/>
          </a:p>
        </p:txBody>
      </p:sp>
      <p:cxnSp>
        <p:nvCxnSpPr>
          <p:cNvPr id="13" name="Straight Arrow Connector 4"/>
          <p:cNvCxnSpPr>
            <a:cxnSpLocks noChangeShapeType="1"/>
          </p:cNvCxnSpPr>
          <p:nvPr/>
        </p:nvCxnSpPr>
        <p:spPr bwMode="auto">
          <a:xfrm flipH="1">
            <a:off x="1981200" y="5576721"/>
            <a:ext cx="228600" cy="0"/>
          </a:xfrm>
          <a:prstGeom prst="straightConnector1">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6"/>
          <p:cNvCxnSpPr>
            <a:cxnSpLocks noChangeShapeType="1"/>
          </p:cNvCxnSpPr>
          <p:nvPr/>
        </p:nvCxnSpPr>
        <p:spPr bwMode="auto">
          <a:xfrm flipH="1">
            <a:off x="6858000" y="5715000"/>
            <a:ext cx="1638300" cy="0"/>
          </a:xfrm>
          <a:prstGeom prst="straightConnector1">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3087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noProof="0" dirty="0"/>
              <a:t>Impulse-Momentum Principle</a:t>
            </a:r>
            <a:r>
              <a:rPr lang="en-US" sz="1600" dirty="0"/>
              <a:t> 1</a:t>
            </a:r>
            <a:endParaRPr lang="en-US" noProof="0" dirty="0"/>
          </a:p>
        </p:txBody>
      </p:sp>
      <p:sp>
        <p:nvSpPr>
          <p:cNvPr id="3" name="Content Placeholder 2"/>
          <p:cNvSpPr>
            <a:spLocks noGrp="1"/>
          </p:cNvSpPr>
          <p:nvPr>
            <p:ph idx="1"/>
          </p:nvPr>
        </p:nvSpPr>
        <p:spPr>
          <a:xfrm>
            <a:off x="1866646" y="1097280"/>
            <a:ext cx="8460000" cy="1463040"/>
          </a:xfrm>
        </p:spPr>
        <p:txBody>
          <a:bodyPr>
            <a:normAutofit fontScale="92500" lnSpcReduction="10000"/>
          </a:bodyPr>
          <a:lstStyle/>
          <a:p>
            <a:pPr>
              <a:spcBef>
                <a:spcPts val="600"/>
              </a:spcBef>
            </a:pPr>
            <a:r>
              <a:rPr lang="en-US" altLang="en-US" sz="2800" dirty="0"/>
              <a:t>The impulse acting on an object produces a change in momentum of the object that is equal in both magnitude and direction to the impulse.</a:t>
            </a:r>
            <a:endParaRPr lang="en-US" sz="2800" dirty="0"/>
          </a:p>
        </p:txBody>
      </p:sp>
      <p:graphicFrame>
        <p:nvGraphicFramePr>
          <p:cNvPr id="8" name="Object 3">
            <a:extLst>
              <a:ext uri="{C183D7F6-B498-43B3-948B-1728B52AA6E4}">
                <adec:decorative xmlns:adec="http://schemas.microsoft.com/office/drawing/2017/decorative" val="1"/>
              </a:ext>
            </a:extLst>
          </p:cNvPr>
          <p:cNvGraphicFramePr>
            <a:graphicFrameLocks noGrp="1" noChangeAspect="1"/>
          </p:cNvGraphicFramePr>
          <p:nvPr>
            <p:ph idx="13"/>
            <p:extLst>
              <p:ext uri="{D42A27DB-BD31-4B8C-83A1-F6EECF244321}">
                <p14:modId xmlns:p14="http://schemas.microsoft.com/office/powerpoint/2010/main" val="4293849188"/>
              </p:ext>
            </p:extLst>
          </p:nvPr>
        </p:nvGraphicFramePr>
        <p:xfrm>
          <a:off x="3584575" y="2971800"/>
          <a:ext cx="5022850" cy="1279525"/>
        </p:xfrm>
        <a:graphic>
          <a:graphicData uri="http://schemas.openxmlformats.org/presentationml/2006/ole">
            <mc:AlternateContent xmlns:mc="http://schemas.openxmlformats.org/markup-compatibility/2006">
              <mc:Choice xmlns:v="urn:schemas-microsoft-com:vml" Requires="v">
                <p:oleObj name="Equation" r:id="rId2" imgW="1993680" imgH="507960" progId="Equation.DSMT4">
                  <p:embed/>
                </p:oleObj>
              </mc:Choice>
              <mc:Fallback>
                <p:oleObj name="Equation" r:id="rId2" imgW="1993680" imgH="507960" progId="Equation.DSMT4">
                  <p:embed/>
                  <p:pic>
                    <p:nvPicPr>
                      <p:cNvPr id="4" name="Object 3"/>
                      <p:cNvPicPr/>
                      <p:nvPr/>
                    </p:nvPicPr>
                    <p:blipFill>
                      <a:blip r:embed="rId3"/>
                      <a:stretch>
                        <a:fillRect/>
                      </a:stretch>
                    </p:blipFill>
                    <p:spPr>
                      <a:xfrm>
                        <a:off x="3584575" y="2971800"/>
                        <a:ext cx="5022850" cy="1279525"/>
                      </a:xfrm>
                      <a:prstGeom prst="rect">
                        <a:avLst/>
                      </a:prstGeom>
                      <a:solidFill>
                        <a:srgbClr val="EFFF5D"/>
                      </a:solidFill>
                    </p:spPr>
                  </p:pic>
                </p:oleObj>
              </mc:Fallback>
            </mc:AlternateContent>
          </a:graphicData>
        </a:graphic>
      </p:graphicFrame>
      <p:sp>
        <p:nvSpPr>
          <p:cNvPr id="5" name="Text Placeholder 4" hidden="1"/>
          <p:cNvSpPr>
            <a:spLocks noGrp="1"/>
          </p:cNvSpPr>
          <p:nvPr>
            <p:ph sz="quarter" idx="20"/>
          </p:nvPr>
        </p:nvSpPr>
        <p:spPr/>
        <p:txBody>
          <a:bodyPr/>
          <a:lstStyle/>
          <a:p>
            <a:endParaRPr lang="en-US" sz="800"/>
          </a:p>
        </p:txBody>
      </p:sp>
      <p:sp>
        <p:nvSpPr>
          <p:cNvPr id="6" name="Text Placeholder 5" hidden="1"/>
          <p:cNvSpPr>
            <a:spLocks noGrp="1"/>
          </p:cNvSpPr>
          <p:nvPr>
            <p:ph type="body" sz="quarter" idx="19"/>
          </p:nvPr>
        </p:nvSpPr>
        <p:spPr/>
        <p:txBody>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190343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lnSpc>
                <a:spcPct val="100000"/>
              </a:lnSpc>
            </a:pPr>
            <a:r>
              <a:rPr lang="en-US" noProof="0" dirty="0"/>
              <a:t>Impulse-Momentum Principle</a:t>
            </a:r>
            <a:r>
              <a:rPr lang="en-US" sz="1600" dirty="0"/>
              <a:t> 2</a:t>
            </a:r>
            <a:endParaRPr lang="en-US" noProof="0" dirty="0"/>
          </a:p>
        </p:txBody>
      </p:sp>
      <p:sp>
        <p:nvSpPr>
          <p:cNvPr id="9" name="Content Placeholder 2"/>
          <p:cNvSpPr>
            <a:spLocks noGrp="1"/>
          </p:cNvSpPr>
          <p:nvPr>
            <p:ph sz="quarter" idx="11"/>
          </p:nvPr>
        </p:nvSpPr>
        <p:spPr>
          <a:xfrm>
            <a:off x="838200" y="1097280"/>
            <a:ext cx="5410200" cy="2377440"/>
          </a:xfrm>
        </p:spPr>
        <p:txBody>
          <a:bodyPr/>
          <a:lstStyle/>
          <a:p>
            <a:r>
              <a:rPr lang="en-US" altLang="en-US" sz="2800" dirty="0"/>
              <a:t>When a ball bounces back with the same speed, the momentum changes from </a:t>
            </a:r>
            <a:r>
              <a:rPr lang="en-US" altLang="en-US" sz="2800" b="1" dirty="0">
                <a:solidFill>
                  <a:srgbClr val="9B3700"/>
                </a:solidFill>
              </a:rPr>
              <a:t>-mv</a:t>
            </a:r>
            <a:r>
              <a:rPr lang="en-US" altLang="en-US" sz="2800" dirty="0">
                <a:solidFill>
                  <a:srgbClr val="CC4D00"/>
                </a:solidFill>
              </a:rPr>
              <a:t> </a:t>
            </a:r>
            <a:r>
              <a:rPr lang="en-US" altLang="en-US" sz="2800" dirty="0"/>
              <a:t>to </a:t>
            </a:r>
            <a:r>
              <a:rPr lang="en-US" altLang="en-US" sz="2800" b="1" dirty="0">
                <a:solidFill>
                  <a:srgbClr val="9B3700"/>
                </a:solidFill>
              </a:rPr>
              <a:t>mv</a:t>
            </a:r>
            <a:r>
              <a:rPr lang="en-US" altLang="en-US" sz="2800" dirty="0"/>
              <a:t>, so the change in momentum is </a:t>
            </a:r>
            <a:r>
              <a:rPr lang="en-US" altLang="en-US" sz="2800" b="1" dirty="0">
                <a:solidFill>
                  <a:srgbClr val="9B3700"/>
                </a:solidFill>
              </a:rPr>
              <a:t>2mv</a:t>
            </a:r>
            <a:r>
              <a:rPr lang="en-US" altLang="en-US" sz="2800" dirty="0"/>
              <a:t>.</a:t>
            </a:r>
            <a:endParaRPr lang="en-US" sz="2800" dirty="0"/>
          </a:p>
        </p:txBody>
      </p:sp>
      <p:pic>
        <p:nvPicPr>
          <p:cNvPr id="18" name="Picture 3" descr="Three images of a ball are shown, one before it hits the floor, one while it is contact with the floor, and one when it bounces back up from the floor. Before it hits the floor it is shown with an initial momentum vector labeled p i, pointing downward.  During the contact, a vector ∆p is shown pointing upward.  In addition an impulse vector is shown applied to the ball (which is slightly misshapen due to its contact with the floor) upward by the floor.  After the collision with the floor the ball is shown moving upward, with a final momentum vector p f, pointing upward."/>
          <p:cNvPicPr>
            <a:picLocks noGrp="1" noChangeAspect="1"/>
          </p:cNvPicPr>
          <p:nvPr>
            <p:ph sz="quarter" idx="12"/>
          </p:nvPr>
        </p:nvPicPr>
        <p:blipFill>
          <a:blip r:embed="rId2" cstate="hqprint">
            <a:extLst>
              <a:ext uri="{28A0092B-C50C-407E-A947-70E740481C1C}">
                <a14:useLocalDpi xmlns:a14="http://schemas.microsoft.com/office/drawing/2010/main" val="0"/>
              </a:ext>
            </a:extLst>
          </a:blip>
          <a:stretch>
            <a:fillRect/>
          </a:stretch>
        </p:blipFill>
        <p:spPr>
          <a:xfrm>
            <a:off x="7065070" y="1144331"/>
            <a:ext cx="3931920" cy="2589469"/>
          </a:xfrm>
        </p:spPr>
      </p:pic>
      <p:graphicFrame>
        <p:nvGraphicFramePr>
          <p:cNvPr id="19" name="Object 4">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3749949724"/>
              </p:ext>
            </p:extLst>
          </p:nvPr>
        </p:nvGraphicFramePr>
        <p:xfrm>
          <a:off x="1195010" y="3733800"/>
          <a:ext cx="5472112" cy="585788"/>
        </p:xfrm>
        <a:graphic>
          <a:graphicData uri="http://schemas.openxmlformats.org/presentationml/2006/ole">
            <mc:AlternateContent xmlns:mc="http://schemas.openxmlformats.org/markup-compatibility/2006">
              <mc:Choice xmlns:v="urn:schemas-microsoft-com:vml" Requires="v">
                <p:oleObj name="Equation" r:id="rId3" imgW="2374560" imgH="253800" progId="Equation.DSMT4">
                  <p:embed/>
                </p:oleObj>
              </mc:Choice>
              <mc:Fallback>
                <p:oleObj name="Equation" r:id="rId3" imgW="2374560" imgH="253800" progId="Equation.DSMT4">
                  <p:embed/>
                  <p:pic>
                    <p:nvPicPr>
                      <p:cNvPr id="2" name="Object 4"/>
                      <p:cNvPicPr/>
                      <p:nvPr/>
                    </p:nvPicPr>
                    <p:blipFill>
                      <a:blip r:embed="rId4"/>
                      <a:stretch>
                        <a:fillRect/>
                      </a:stretch>
                    </p:blipFill>
                    <p:spPr>
                      <a:xfrm>
                        <a:off x="1195010" y="3733800"/>
                        <a:ext cx="5472112" cy="585788"/>
                      </a:xfrm>
                      <a:prstGeom prst="rect">
                        <a:avLst/>
                      </a:prstGeom>
                      <a:noFill/>
                    </p:spPr>
                  </p:pic>
                </p:oleObj>
              </mc:Fallback>
            </mc:AlternateContent>
          </a:graphicData>
        </a:graphic>
      </p:graphicFrame>
      <p:sp>
        <p:nvSpPr>
          <p:cNvPr id="16" name="Text Placeholder 5" hidden="1"/>
          <p:cNvSpPr>
            <a:spLocks noGrp="1"/>
          </p:cNvSpPr>
          <p:nvPr>
            <p:ph type="body" sz="quarter" idx="18"/>
          </p:nvPr>
        </p:nvSpPr>
        <p:spPr/>
        <p:txBody>
          <a:bodyPr>
            <a:normAutofit fontScale="70000" lnSpcReduction="20000"/>
          </a:bodyPr>
          <a:lstStyle/>
          <a:p>
            <a:endParaRPr lang="en-US"/>
          </a:p>
        </p:txBody>
      </p:sp>
      <p:sp>
        <p:nvSpPr>
          <p:cNvPr id="17" name="Text Placeholder 6" hidden="1"/>
          <p:cNvSpPr>
            <a:spLocks noGrp="1"/>
          </p:cNvSpPr>
          <p:nvPr>
            <p:ph type="body" sz="quarter" idx="19"/>
          </p:nvPr>
        </p:nvSpPr>
        <p:spPr/>
        <p:txBody>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66718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7.3</a:t>
            </a:r>
            <a:endParaRPr lang="en-US" sz="1500" b="1" dirty="0"/>
          </a:p>
        </p:txBody>
      </p:sp>
      <p:sp>
        <p:nvSpPr>
          <p:cNvPr id="5" name="Content Placeholder 2"/>
          <p:cNvSpPr>
            <a:spLocks noGrp="1"/>
          </p:cNvSpPr>
          <p:nvPr>
            <p:ph idx="1"/>
          </p:nvPr>
        </p:nvSpPr>
        <p:spPr>
          <a:xfrm>
            <a:off x="1447800" y="1459029"/>
            <a:ext cx="8877300" cy="4754880"/>
          </a:xfrm>
        </p:spPr>
        <p:txBody>
          <a:bodyPr/>
          <a:lstStyle/>
          <a:p>
            <a:pPr>
              <a:defRPr/>
            </a:pPr>
            <a:r>
              <a:rPr lang="en-IN" sz="2400" dirty="0"/>
              <a:t>Maggie drops a </a:t>
            </a:r>
            <a:r>
              <a:rPr lang="en-IN" sz="2400" dirty="0">
                <a:solidFill>
                  <a:srgbClr val="0000FF"/>
                </a:solidFill>
              </a:rPr>
              <a:t>stuffed bear </a:t>
            </a:r>
            <a:r>
              <a:rPr lang="en-IN" sz="2400" dirty="0"/>
              <a:t>over the side of her crib. It hits the floor with speed v and </a:t>
            </a:r>
            <a:r>
              <a:rPr lang="en-IN" sz="2400" dirty="0">
                <a:solidFill>
                  <a:srgbClr val="0000FF"/>
                </a:solidFill>
              </a:rPr>
              <a:t>comes to rest</a:t>
            </a:r>
            <a:r>
              <a:rPr lang="en-IN" sz="2400" dirty="0"/>
              <a:t>. She then drops a </a:t>
            </a:r>
            <a:r>
              <a:rPr lang="en-IN" sz="2400" dirty="0">
                <a:solidFill>
                  <a:srgbClr val="B60000"/>
                </a:solidFill>
              </a:rPr>
              <a:t>rubber ball </a:t>
            </a:r>
            <a:r>
              <a:rPr lang="en-IN" sz="2400" dirty="0"/>
              <a:t>with the same mass from the same height, and it </a:t>
            </a:r>
            <a:r>
              <a:rPr lang="en-IN" sz="2400" dirty="0">
                <a:solidFill>
                  <a:srgbClr val="B60000"/>
                </a:solidFill>
              </a:rPr>
              <a:t>bounces back upwards </a:t>
            </a:r>
            <a:r>
              <a:rPr lang="en-IN" sz="2400" dirty="0"/>
              <a:t>with speed v. Compare the change in momentum of the bear and the ball.</a:t>
            </a:r>
          </a:p>
          <a:p>
            <a:pPr marL="914400" indent="-548640">
              <a:buClr>
                <a:schemeClr val="tx1"/>
              </a:buClr>
              <a:buFont typeface="+mj-lt"/>
              <a:buAutoNum type="alphaUcPeriod"/>
              <a:defRPr/>
            </a:pPr>
            <a:r>
              <a:rPr lang="pl-PL" sz="2000" dirty="0">
                <a:solidFill>
                  <a:srgbClr val="0000FF"/>
                </a:solidFill>
              </a:rPr>
              <a:t>∆</a:t>
            </a:r>
            <a:r>
              <a:rPr lang="pl-PL" sz="2000" b="1" dirty="0">
                <a:solidFill>
                  <a:srgbClr val="0000FF"/>
                </a:solidFill>
              </a:rPr>
              <a:t>p</a:t>
            </a:r>
            <a:r>
              <a:rPr lang="pl-PL" sz="2000" baseline="-25000" dirty="0">
                <a:solidFill>
                  <a:srgbClr val="0000FF"/>
                </a:solidFill>
              </a:rPr>
              <a:t>bear</a:t>
            </a:r>
            <a:r>
              <a:rPr lang="pl-PL" sz="2000" dirty="0">
                <a:solidFill>
                  <a:srgbClr val="0000FF"/>
                </a:solidFill>
              </a:rPr>
              <a:t> </a:t>
            </a:r>
            <a:r>
              <a:rPr lang="pl-PL" sz="2000" dirty="0"/>
              <a:t>= </a:t>
            </a:r>
            <a:r>
              <a:rPr lang="pl-PL" sz="2000" dirty="0">
                <a:solidFill>
                  <a:srgbClr val="B60000"/>
                </a:solidFill>
              </a:rPr>
              <a:t>∆</a:t>
            </a:r>
            <a:r>
              <a:rPr lang="pl-PL" sz="2000" b="1" dirty="0">
                <a:solidFill>
                  <a:srgbClr val="B60000"/>
                </a:solidFill>
              </a:rPr>
              <a:t>p</a:t>
            </a:r>
            <a:r>
              <a:rPr lang="pl-PL" sz="2000" baseline="-25000" dirty="0">
                <a:solidFill>
                  <a:srgbClr val="B60000"/>
                </a:solidFill>
              </a:rPr>
              <a:t>ball</a:t>
            </a:r>
          </a:p>
          <a:p>
            <a:pPr marL="914400" indent="-548640">
              <a:buClr>
                <a:schemeClr val="tx1"/>
              </a:buClr>
              <a:buFont typeface="+mj-lt"/>
              <a:buAutoNum type="alphaUcPeriod"/>
              <a:defRPr/>
            </a:pPr>
            <a:r>
              <a:rPr lang="pl-PL" sz="2000" dirty="0">
                <a:solidFill>
                  <a:srgbClr val="0000FF"/>
                </a:solidFill>
              </a:rPr>
              <a:t>∆</a:t>
            </a:r>
            <a:r>
              <a:rPr lang="pl-PL" sz="2000" b="1" dirty="0">
                <a:solidFill>
                  <a:srgbClr val="0000FF"/>
                </a:solidFill>
              </a:rPr>
              <a:t>p</a:t>
            </a:r>
            <a:r>
              <a:rPr lang="pl-PL" sz="2000" baseline="-25000" dirty="0">
                <a:solidFill>
                  <a:srgbClr val="0000FF"/>
                </a:solidFill>
              </a:rPr>
              <a:t>bear</a:t>
            </a:r>
            <a:r>
              <a:rPr lang="pl-PL" sz="2000" dirty="0">
                <a:solidFill>
                  <a:srgbClr val="0000FF"/>
                </a:solidFill>
              </a:rPr>
              <a:t> </a:t>
            </a:r>
            <a:r>
              <a:rPr lang="pl-PL" sz="2000" dirty="0"/>
              <a:t>= 2 </a:t>
            </a:r>
            <a:r>
              <a:rPr lang="pl-PL" sz="2000" dirty="0">
                <a:solidFill>
                  <a:srgbClr val="B60000"/>
                </a:solidFill>
              </a:rPr>
              <a:t>∆</a:t>
            </a:r>
            <a:r>
              <a:rPr lang="pl-PL" sz="2000" b="1" dirty="0">
                <a:solidFill>
                  <a:srgbClr val="B60000"/>
                </a:solidFill>
              </a:rPr>
              <a:t>p</a:t>
            </a:r>
            <a:r>
              <a:rPr lang="pl-PL" sz="2000" baseline="-25000" dirty="0">
                <a:solidFill>
                  <a:srgbClr val="B60000"/>
                </a:solidFill>
              </a:rPr>
              <a:t>ball</a:t>
            </a:r>
          </a:p>
          <a:p>
            <a:pPr marL="914400" indent="-548640">
              <a:buClr>
                <a:schemeClr val="tx1"/>
              </a:buClr>
              <a:buFont typeface="+mj-lt"/>
              <a:buAutoNum type="alphaUcPeriod"/>
              <a:defRPr/>
            </a:pPr>
            <a:r>
              <a:rPr lang="pl-PL" sz="2000" dirty="0">
                <a:solidFill>
                  <a:srgbClr val="0000FF"/>
                </a:solidFill>
              </a:rPr>
              <a:t>∆</a:t>
            </a:r>
            <a:r>
              <a:rPr lang="pl-PL" sz="2000" b="1" dirty="0">
                <a:solidFill>
                  <a:srgbClr val="0000FF"/>
                </a:solidFill>
              </a:rPr>
              <a:t>p</a:t>
            </a:r>
            <a:r>
              <a:rPr lang="pl-PL" sz="2000" baseline="-25000" dirty="0">
                <a:solidFill>
                  <a:srgbClr val="0000FF"/>
                </a:solidFill>
              </a:rPr>
              <a:t>bear</a:t>
            </a:r>
            <a:r>
              <a:rPr lang="pl-PL" sz="2000" dirty="0">
                <a:solidFill>
                  <a:srgbClr val="0000FF"/>
                </a:solidFill>
              </a:rPr>
              <a:t> </a:t>
            </a:r>
            <a:r>
              <a:rPr lang="pl-PL" sz="2000" dirty="0"/>
              <a:t>= ½ </a:t>
            </a:r>
            <a:r>
              <a:rPr lang="pl-PL" sz="2000" dirty="0">
                <a:solidFill>
                  <a:srgbClr val="B60000"/>
                </a:solidFill>
              </a:rPr>
              <a:t>∆</a:t>
            </a:r>
            <a:r>
              <a:rPr lang="pl-PL" sz="2000" b="1" dirty="0">
                <a:solidFill>
                  <a:srgbClr val="B60000"/>
                </a:solidFill>
              </a:rPr>
              <a:t>p</a:t>
            </a:r>
            <a:r>
              <a:rPr lang="pl-PL" sz="2000" baseline="-25000" dirty="0">
                <a:solidFill>
                  <a:srgbClr val="B60000"/>
                </a:solidFill>
              </a:rPr>
              <a:t>ball</a:t>
            </a:r>
          </a:p>
          <a:p>
            <a:pPr marL="914400" indent="-548640">
              <a:buClr>
                <a:schemeClr val="tx1"/>
              </a:buClr>
              <a:buFont typeface="+mj-lt"/>
              <a:buAutoNum type="alphaUcPeriod"/>
              <a:defRPr/>
            </a:pPr>
            <a:r>
              <a:rPr lang="pl-PL" sz="2000" dirty="0">
                <a:solidFill>
                  <a:srgbClr val="0000FF"/>
                </a:solidFill>
              </a:rPr>
              <a:t>∆</a:t>
            </a:r>
            <a:r>
              <a:rPr lang="pl-PL" sz="2000" b="1" dirty="0">
                <a:solidFill>
                  <a:srgbClr val="0000FF"/>
                </a:solidFill>
              </a:rPr>
              <a:t>p</a:t>
            </a:r>
            <a:r>
              <a:rPr lang="pl-PL" sz="2000" baseline="-25000" dirty="0">
                <a:solidFill>
                  <a:srgbClr val="0000FF"/>
                </a:solidFill>
              </a:rPr>
              <a:t>bear</a:t>
            </a:r>
            <a:r>
              <a:rPr lang="pl-PL" sz="2000" dirty="0">
                <a:solidFill>
                  <a:srgbClr val="0000FF"/>
                </a:solidFill>
              </a:rPr>
              <a:t> </a:t>
            </a:r>
            <a:r>
              <a:rPr lang="pl-PL" sz="2000" dirty="0"/>
              <a:t>= -</a:t>
            </a:r>
            <a:r>
              <a:rPr lang="pl-PL" sz="2000" dirty="0">
                <a:solidFill>
                  <a:srgbClr val="B60000"/>
                </a:solidFill>
              </a:rPr>
              <a:t> ∆</a:t>
            </a:r>
            <a:r>
              <a:rPr lang="pl-PL" sz="2000" b="1" dirty="0">
                <a:solidFill>
                  <a:srgbClr val="B60000"/>
                </a:solidFill>
              </a:rPr>
              <a:t>p</a:t>
            </a:r>
            <a:r>
              <a:rPr lang="pl-PL" sz="2000" baseline="-25000" dirty="0">
                <a:solidFill>
                  <a:srgbClr val="B60000"/>
                </a:solidFill>
              </a:rPr>
              <a:t>ball</a:t>
            </a:r>
          </a:p>
        </p:txBody>
      </p:sp>
    </p:spTree>
    <p:extLst>
      <p:ext uri="{BB962C8B-B14F-4D97-AF65-F5344CB8AC3E}">
        <p14:creationId xmlns:p14="http://schemas.microsoft.com/office/powerpoint/2010/main" val="19516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7.3</a:t>
            </a:r>
            <a:endParaRPr lang="en-US" sz="1500" b="1" dirty="0"/>
          </a:p>
        </p:txBody>
      </p:sp>
      <p:sp>
        <p:nvSpPr>
          <p:cNvPr id="5" name="Content Placeholder 2"/>
          <p:cNvSpPr>
            <a:spLocks noGrp="1"/>
          </p:cNvSpPr>
          <p:nvPr>
            <p:ph idx="1"/>
          </p:nvPr>
        </p:nvSpPr>
        <p:spPr/>
        <p:txBody>
          <a:bodyPr/>
          <a:lstStyle/>
          <a:p>
            <a:pPr>
              <a:defRPr/>
            </a:pPr>
            <a:r>
              <a:rPr lang="en-IN" sz="2400" dirty="0"/>
              <a:t>Maggie drops a </a:t>
            </a:r>
            <a:r>
              <a:rPr lang="en-IN" sz="2400" dirty="0">
                <a:solidFill>
                  <a:srgbClr val="0000E1"/>
                </a:solidFill>
              </a:rPr>
              <a:t>stuffed bear </a:t>
            </a:r>
            <a:r>
              <a:rPr lang="en-IN" sz="2400" dirty="0"/>
              <a:t>over the side of her crib. It hits the floor with speed v and </a:t>
            </a:r>
            <a:r>
              <a:rPr lang="en-IN" sz="2400" dirty="0">
                <a:solidFill>
                  <a:srgbClr val="0000E1"/>
                </a:solidFill>
              </a:rPr>
              <a:t>comes to rest</a:t>
            </a:r>
            <a:r>
              <a:rPr lang="en-IN" sz="2400" dirty="0"/>
              <a:t>. She then drops a </a:t>
            </a:r>
            <a:r>
              <a:rPr lang="en-IN" sz="2400" dirty="0">
                <a:solidFill>
                  <a:srgbClr val="B60000"/>
                </a:solidFill>
              </a:rPr>
              <a:t>rubber ball </a:t>
            </a:r>
            <a:r>
              <a:rPr lang="en-IN" sz="2400" dirty="0"/>
              <a:t>with the same mass from the same height, and it </a:t>
            </a:r>
            <a:r>
              <a:rPr lang="en-IN" sz="2400" dirty="0">
                <a:solidFill>
                  <a:srgbClr val="B60000"/>
                </a:solidFill>
              </a:rPr>
              <a:t>bounces back upwards </a:t>
            </a:r>
            <a:r>
              <a:rPr lang="en-IN" sz="2400" dirty="0"/>
              <a:t>with speed v. Compare the change in momentum of the bear and the ball.</a:t>
            </a:r>
          </a:p>
          <a:p>
            <a:pPr marL="914400" indent="-548640">
              <a:lnSpc>
                <a:spcPct val="150000"/>
              </a:lnSpc>
              <a:buClr>
                <a:schemeClr val="tx1"/>
              </a:buClr>
              <a:buFont typeface="+mj-lt"/>
              <a:buAutoNum type="alphaUcPeriod" startAt="3"/>
              <a:defRPr/>
            </a:pPr>
            <a:r>
              <a:rPr lang="pl-PL" sz="2000" dirty="0">
                <a:solidFill>
                  <a:srgbClr val="0000E1"/>
                </a:solidFill>
              </a:rPr>
              <a:t>∆</a:t>
            </a:r>
            <a:r>
              <a:rPr lang="pl-PL" sz="2000" b="1" dirty="0">
                <a:solidFill>
                  <a:srgbClr val="0000E1"/>
                </a:solidFill>
              </a:rPr>
              <a:t>p</a:t>
            </a:r>
            <a:r>
              <a:rPr lang="pl-PL" sz="2000" baseline="-25000" dirty="0">
                <a:solidFill>
                  <a:srgbClr val="0000E1"/>
                </a:solidFill>
              </a:rPr>
              <a:t>bear</a:t>
            </a:r>
            <a:r>
              <a:rPr lang="pl-PL" sz="2000" dirty="0">
                <a:solidFill>
                  <a:srgbClr val="4650AA"/>
                </a:solidFill>
              </a:rPr>
              <a:t> </a:t>
            </a:r>
            <a:r>
              <a:rPr lang="pl-PL" sz="2000" dirty="0"/>
              <a:t>= ½</a:t>
            </a:r>
            <a:r>
              <a:rPr lang="pl-PL" sz="2000" dirty="0">
                <a:solidFill>
                  <a:srgbClr val="4650AA"/>
                </a:solidFill>
              </a:rPr>
              <a:t> </a:t>
            </a:r>
            <a:r>
              <a:rPr lang="pl-PL" sz="2000" dirty="0">
                <a:solidFill>
                  <a:srgbClr val="B60000"/>
                </a:solidFill>
              </a:rPr>
              <a:t>∆</a:t>
            </a:r>
            <a:r>
              <a:rPr lang="pl-PL" sz="2000" b="1" dirty="0">
                <a:solidFill>
                  <a:srgbClr val="B60000"/>
                </a:solidFill>
              </a:rPr>
              <a:t>p</a:t>
            </a:r>
            <a:r>
              <a:rPr lang="pl-PL" sz="2000" baseline="-25000" dirty="0">
                <a:solidFill>
                  <a:srgbClr val="B60000"/>
                </a:solidFill>
              </a:rPr>
              <a:t>ball</a:t>
            </a:r>
            <a:br>
              <a:rPr lang="en-IN" sz="2000" dirty="0">
                <a:solidFill>
                  <a:srgbClr val="4650AA"/>
                </a:solidFill>
              </a:rPr>
            </a:br>
            <a:r>
              <a:rPr lang="pl-PL" sz="2000" dirty="0"/>
              <a:t>p</a:t>
            </a:r>
            <a:r>
              <a:rPr lang="pl-PL" sz="2000" baseline="-25000" dirty="0"/>
              <a:t>final</a:t>
            </a:r>
            <a:r>
              <a:rPr lang="pl-PL" sz="2000" dirty="0"/>
              <a:t> – p</a:t>
            </a:r>
            <a:r>
              <a:rPr lang="pl-PL" sz="2000" baseline="-25000" dirty="0"/>
              <a:t>initial</a:t>
            </a:r>
            <a:r>
              <a:rPr lang="pl-PL" sz="2000" dirty="0"/>
              <a:t> = ∆p</a:t>
            </a:r>
            <a:br>
              <a:rPr lang="en-IN" sz="2000" dirty="0">
                <a:solidFill>
                  <a:srgbClr val="4650AA"/>
                </a:solidFill>
              </a:rPr>
            </a:br>
            <a:r>
              <a:rPr lang="pl-PL" sz="2000" dirty="0">
                <a:solidFill>
                  <a:srgbClr val="0000E1"/>
                </a:solidFill>
              </a:rPr>
              <a:t>0-</a:t>
            </a:r>
            <a:r>
              <a:rPr lang="en-US" sz="2000" dirty="0">
                <a:solidFill>
                  <a:srgbClr val="0000E1"/>
                </a:solidFill>
              </a:rPr>
              <a:t>(-</a:t>
            </a:r>
            <a:r>
              <a:rPr lang="pl-PL" sz="2000" dirty="0">
                <a:solidFill>
                  <a:srgbClr val="0000E1"/>
                </a:solidFill>
              </a:rPr>
              <a:t>mv</a:t>
            </a:r>
            <a:r>
              <a:rPr lang="en-US" sz="2000" dirty="0">
                <a:solidFill>
                  <a:srgbClr val="0000E1"/>
                </a:solidFill>
              </a:rPr>
              <a:t>)</a:t>
            </a:r>
            <a:r>
              <a:rPr lang="pl-PL" sz="2000" dirty="0">
                <a:solidFill>
                  <a:srgbClr val="0000E1"/>
                </a:solidFill>
              </a:rPr>
              <a:t> = mv = ∆p</a:t>
            </a:r>
            <a:r>
              <a:rPr lang="pl-PL" sz="2000" baseline="-25000" dirty="0">
                <a:solidFill>
                  <a:srgbClr val="0000E1"/>
                </a:solidFill>
              </a:rPr>
              <a:t>bear</a:t>
            </a:r>
            <a:br>
              <a:rPr lang="en-IN" sz="2000" dirty="0">
                <a:solidFill>
                  <a:srgbClr val="0000FF"/>
                </a:solidFill>
              </a:rPr>
            </a:br>
            <a:r>
              <a:rPr lang="pl-PL" sz="2000" dirty="0">
                <a:solidFill>
                  <a:srgbClr val="B60000"/>
                </a:solidFill>
              </a:rPr>
              <a:t>mv-</a:t>
            </a:r>
            <a:r>
              <a:rPr lang="en-US" sz="2000" dirty="0">
                <a:solidFill>
                  <a:srgbClr val="B60000"/>
                </a:solidFill>
              </a:rPr>
              <a:t>(-</a:t>
            </a:r>
            <a:r>
              <a:rPr lang="pl-PL" sz="2000" dirty="0">
                <a:solidFill>
                  <a:srgbClr val="B60000"/>
                </a:solidFill>
              </a:rPr>
              <a:t>mv</a:t>
            </a:r>
            <a:r>
              <a:rPr lang="en-US" sz="2000" dirty="0">
                <a:solidFill>
                  <a:srgbClr val="B60000"/>
                </a:solidFill>
              </a:rPr>
              <a:t>)</a:t>
            </a:r>
            <a:r>
              <a:rPr lang="pl-PL" sz="2000" dirty="0">
                <a:solidFill>
                  <a:srgbClr val="B60000"/>
                </a:solidFill>
              </a:rPr>
              <a:t> = 2mv = ∆p</a:t>
            </a:r>
            <a:r>
              <a:rPr lang="pl-PL" sz="2000" baseline="-25000" dirty="0">
                <a:solidFill>
                  <a:srgbClr val="B60000"/>
                </a:solidFill>
              </a:rPr>
              <a:t>ball</a:t>
            </a:r>
          </a:p>
        </p:txBody>
      </p:sp>
    </p:spTree>
    <p:extLst>
      <p:ext uri="{BB962C8B-B14F-4D97-AF65-F5344CB8AC3E}">
        <p14:creationId xmlns:p14="http://schemas.microsoft.com/office/powerpoint/2010/main" val="344216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818177" y="44164"/>
            <a:ext cx="8460000" cy="810000"/>
          </a:xfrm>
        </p:spPr>
        <p:txBody>
          <a:bodyPr>
            <a:normAutofit fontScale="90000"/>
          </a:bodyPr>
          <a:lstStyle/>
          <a:p>
            <a:pPr>
              <a:lnSpc>
                <a:spcPct val="100000"/>
              </a:lnSpc>
            </a:pPr>
            <a:r>
              <a:rPr lang="en-US" noProof="0" dirty="0"/>
              <a:t>Conservation of Momentum</a:t>
            </a:r>
            <a:r>
              <a:rPr lang="en-US" sz="1600" dirty="0"/>
              <a:t> 1</a:t>
            </a:r>
            <a:endParaRPr lang="en-US" noProof="0" dirty="0"/>
          </a:p>
        </p:txBody>
      </p:sp>
      <p:pic>
        <p:nvPicPr>
          <p:cNvPr id="18" name="Picture 2" descr="Two football players colliding. Their force vectors are equal in size but opposite in direction, as are the impulses they each deliv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92179"/>
            <a:ext cx="4191000" cy="3724631"/>
          </a:xfrm>
        </p:spPr>
      </p:pic>
      <p:sp>
        <p:nvSpPr>
          <p:cNvPr id="15" name="Content Placeholder 3"/>
          <p:cNvSpPr>
            <a:spLocks noGrp="1"/>
          </p:cNvSpPr>
          <p:nvPr>
            <p:ph idx="13"/>
          </p:nvPr>
        </p:nvSpPr>
        <p:spPr>
          <a:xfrm>
            <a:off x="6048177" y="888376"/>
            <a:ext cx="5105399" cy="4993200"/>
          </a:xfrm>
        </p:spPr>
        <p:txBody>
          <a:bodyPr>
            <a:normAutofit/>
          </a:bodyPr>
          <a:lstStyle/>
          <a:p>
            <a:pPr>
              <a:spcBef>
                <a:spcPts val="600"/>
              </a:spcBef>
            </a:pPr>
            <a:r>
              <a:rPr lang="en-US" altLang="en-US" sz="2800" dirty="0"/>
              <a:t>Does Newton’s third law still hold?</a:t>
            </a:r>
          </a:p>
          <a:p>
            <a:pPr lvl="1" indent="-457200">
              <a:spcBef>
                <a:spcPts val="600"/>
              </a:spcBef>
              <a:spcAft>
                <a:spcPts val="0"/>
              </a:spcAft>
            </a:pPr>
            <a:r>
              <a:rPr lang="en-US" altLang="en-US" sz="2400" dirty="0"/>
              <a:t>For every action, there is an equal but opposite reaction.</a:t>
            </a:r>
          </a:p>
          <a:p>
            <a:pPr lvl="1" indent="-457200">
              <a:spcBef>
                <a:spcPts val="600"/>
              </a:spcBef>
              <a:spcAft>
                <a:spcPts val="0"/>
              </a:spcAft>
            </a:pPr>
            <a:r>
              <a:rPr lang="en-US" altLang="en-US" sz="2400" dirty="0"/>
              <a:t>The defensive back exerts a force on the fullback, and the fullback exerts an equal but opposite force on the defensive back.</a:t>
            </a:r>
            <a:endParaRPr lang="en-US" noProof="0" dirty="0"/>
          </a:p>
        </p:txBody>
      </p:sp>
      <p:sp>
        <p:nvSpPr>
          <p:cNvPr id="16" name="Text Placeholder 4" hidden="1"/>
          <p:cNvSpPr>
            <a:spLocks noGrp="1"/>
          </p:cNvSpPr>
          <p:nvPr>
            <p:ph sz="quarter" idx="20"/>
          </p:nvPr>
        </p:nvSpPr>
        <p:spPr/>
        <p:txBody>
          <a:bodyPr/>
          <a:lstStyle/>
          <a:p>
            <a:endParaRPr lang="en-US" sz="800"/>
          </a:p>
        </p:txBody>
      </p:sp>
      <p:sp>
        <p:nvSpPr>
          <p:cNvPr id="17" name="Text Placeholder 5" hidden="1"/>
          <p:cNvSpPr>
            <a:spLocks noGrp="1"/>
          </p:cNvSpPr>
          <p:nvPr>
            <p:ph type="body" sz="quarter" idx="21"/>
          </p:nvPr>
        </p:nvSpPr>
        <p:spPr/>
        <p:txBody>
          <a:bodyPr>
            <a:normAutofit fontScale="55000" lnSpcReduction="20000"/>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15</a:t>
            </a:fld>
            <a:endParaRPr lang="en-US" dirty="0"/>
          </a:p>
        </p:txBody>
      </p:sp>
    </p:spTree>
    <p:extLst>
      <p:ext uri="{BB962C8B-B14F-4D97-AF65-F5344CB8AC3E}">
        <p14:creationId xmlns:p14="http://schemas.microsoft.com/office/powerpoint/2010/main" val="137075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pPr>
              <a:lnSpc>
                <a:spcPct val="100000"/>
              </a:lnSpc>
            </a:pPr>
            <a:r>
              <a:rPr lang="en-US" noProof="0" dirty="0"/>
              <a:t>Conservation of Momentum</a:t>
            </a:r>
            <a:r>
              <a:rPr lang="en-US" sz="1600" dirty="0"/>
              <a:t> 2</a:t>
            </a:r>
            <a:endParaRPr lang="en-US" noProof="0" dirty="0"/>
          </a:p>
        </p:txBody>
      </p:sp>
      <p:pic>
        <p:nvPicPr>
          <p:cNvPr id="18" name="Picture 2" descr="Two football players colliding. Their force vectors are equal in size but opposite in direction, as are the impulses they each deliv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47800"/>
            <a:ext cx="4572000" cy="3724631"/>
          </a:xfrm>
        </p:spPr>
      </p:pic>
      <p:sp>
        <p:nvSpPr>
          <p:cNvPr id="15" name="Content Placeholder 3"/>
          <p:cNvSpPr>
            <a:spLocks noGrp="1"/>
          </p:cNvSpPr>
          <p:nvPr>
            <p:ph idx="13"/>
          </p:nvPr>
        </p:nvSpPr>
        <p:spPr>
          <a:xfrm>
            <a:off x="6760486" y="1097280"/>
            <a:ext cx="4572000" cy="4993200"/>
          </a:xfrm>
        </p:spPr>
        <p:txBody>
          <a:bodyPr/>
          <a:lstStyle/>
          <a:p>
            <a:pPr marL="0" lvl="1" indent="0">
              <a:spcBef>
                <a:spcPts val="600"/>
              </a:spcBef>
              <a:spcAft>
                <a:spcPts val="0"/>
              </a:spcAft>
              <a:buNone/>
            </a:pPr>
            <a:r>
              <a:rPr lang="en-US" altLang="en-US" noProof="0" dirty="0"/>
              <a:t>If the net external force acting on a system of objects is zero, the total momentum of the system is </a:t>
            </a:r>
            <a:r>
              <a:rPr lang="en-US" altLang="en-US" b="1" i="1" noProof="0" dirty="0">
                <a:solidFill>
                  <a:srgbClr val="0A5D00"/>
                </a:solidFill>
              </a:rPr>
              <a:t>conserved</a:t>
            </a:r>
            <a:r>
              <a:rPr lang="en-US" altLang="en-US" noProof="0" dirty="0"/>
              <a:t>. ( No external force is included)</a:t>
            </a:r>
            <a:endParaRPr lang="en-US" noProof="0" dirty="0"/>
          </a:p>
        </p:txBody>
      </p:sp>
      <p:sp>
        <p:nvSpPr>
          <p:cNvPr id="16" name="Text Placeholder 4" hidden="1"/>
          <p:cNvSpPr>
            <a:spLocks noGrp="1"/>
          </p:cNvSpPr>
          <p:nvPr>
            <p:ph sz="quarter" idx="20"/>
          </p:nvPr>
        </p:nvSpPr>
        <p:spPr/>
        <p:txBody>
          <a:bodyPr/>
          <a:lstStyle/>
          <a:p>
            <a:endParaRPr lang="en-US" sz="800"/>
          </a:p>
        </p:txBody>
      </p:sp>
      <p:sp>
        <p:nvSpPr>
          <p:cNvPr id="17" name="Text Placeholder 5" hidden="1"/>
          <p:cNvSpPr>
            <a:spLocks noGrp="1"/>
          </p:cNvSpPr>
          <p:nvPr>
            <p:ph type="body" sz="quarter" idx="21"/>
          </p:nvPr>
        </p:nvSpPr>
        <p:spPr/>
        <p:txBody>
          <a:bodyPr>
            <a:normAutofit fontScale="55000" lnSpcReduction="20000"/>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16</a:t>
            </a:fld>
            <a:endParaRPr lang="en-US" dirty="0"/>
          </a:p>
        </p:txBody>
      </p:sp>
    </p:spTree>
    <p:extLst>
      <p:ext uri="{BB962C8B-B14F-4D97-AF65-F5344CB8AC3E}">
        <p14:creationId xmlns:p14="http://schemas.microsoft.com/office/powerpoint/2010/main" val="282637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pPr>
              <a:lnSpc>
                <a:spcPct val="100000"/>
              </a:lnSpc>
            </a:pPr>
            <a:r>
              <a:rPr lang="en-US" noProof="0" dirty="0"/>
              <a:t>Conservation of Momentum</a:t>
            </a:r>
            <a:r>
              <a:rPr lang="en-US" sz="1600" dirty="0"/>
              <a:t> 3</a:t>
            </a:r>
            <a:endParaRPr lang="en-US" noProof="0" dirty="0"/>
          </a:p>
        </p:txBody>
      </p:sp>
      <p:pic>
        <p:nvPicPr>
          <p:cNvPr id="18" name="Picture 2" descr="Two football players colliding. Their force vectors are equal in size but opposite in direction, as are the impulses they each deliv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47801"/>
            <a:ext cx="4572000" cy="3724631"/>
          </a:xfrm>
        </p:spPr>
      </p:pic>
      <p:sp>
        <p:nvSpPr>
          <p:cNvPr id="15" name="Content Placeholder 3"/>
          <p:cNvSpPr>
            <a:spLocks noGrp="1"/>
          </p:cNvSpPr>
          <p:nvPr>
            <p:ph idx="13"/>
          </p:nvPr>
        </p:nvSpPr>
        <p:spPr>
          <a:xfrm>
            <a:off x="6400800" y="1097280"/>
            <a:ext cx="4572000" cy="4389120"/>
          </a:xfrm>
        </p:spPr>
        <p:txBody>
          <a:bodyPr>
            <a:normAutofit/>
          </a:bodyPr>
          <a:lstStyle/>
          <a:p>
            <a:pPr marL="0" lvl="1" indent="0">
              <a:buNone/>
            </a:pPr>
            <a:r>
              <a:rPr lang="en-US" altLang="en-US" noProof="0" dirty="0"/>
              <a:t>The changes in momentum for each are equal and opposite.</a:t>
            </a:r>
          </a:p>
          <a:p>
            <a:pPr marL="0" lvl="1" indent="0">
              <a:buNone/>
            </a:pPr>
            <a:r>
              <a:rPr lang="en-US" altLang="en-US" noProof="0" dirty="0"/>
              <a:t>The total change of the momentum for the two players is zero.</a:t>
            </a:r>
            <a:endParaRPr lang="en-US" noProof="0" dirty="0"/>
          </a:p>
        </p:txBody>
      </p:sp>
      <p:sp>
        <p:nvSpPr>
          <p:cNvPr id="16" name="Text Placeholder 4" hidden="1"/>
          <p:cNvSpPr>
            <a:spLocks noGrp="1"/>
          </p:cNvSpPr>
          <p:nvPr>
            <p:ph sz="quarter" idx="20"/>
          </p:nvPr>
        </p:nvSpPr>
        <p:spPr/>
        <p:txBody>
          <a:bodyPr/>
          <a:lstStyle/>
          <a:p>
            <a:endParaRPr lang="en-US" sz="800"/>
          </a:p>
        </p:txBody>
      </p:sp>
      <p:sp>
        <p:nvSpPr>
          <p:cNvPr id="17" name="Text Placeholder 5" hidden="1"/>
          <p:cNvSpPr>
            <a:spLocks noGrp="1"/>
          </p:cNvSpPr>
          <p:nvPr>
            <p:ph type="body" sz="quarter" idx="21"/>
          </p:nvPr>
        </p:nvSpPr>
        <p:spPr/>
        <p:txBody>
          <a:bodyPr>
            <a:normAutofit fontScale="55000" lnSpcReduction="20000"/>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2134829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10820400" cy="2560320"/>
          </a:xfrm>
        </p:spPr>
        <p:txBody>
          <a:bodyPr>
            <a:noAutofit/>
          </a:bodyPr>
          <a:lstStyle/>
          <a:p>
            <a:pPr>
              <a:lnSpc>
                <a:spcPct val="100000"/>
              </a:lnSpc>
            </a:pPr>
            <a:r>
              <a:rPr lang="en-US" sz="2400" dirty="0"/>
              <a:t>A 100-kg fullback moving straight downfield at 5 m/s collides with a 75-kg defensive back moving in the opposite direction at 4 m/s. The defensive back hangs on to the fullback, and the two players move together after the collision. </a:t>
            </a:r>
            <a:r>
              <a:rPr lang="en-US" sz="2400" u="sng" dirty="0"/>
              <a:t>What is the initial momentum of each player?</a:t>
            </a:r>
          </a:p>
        </p:txBody>
      </p:sp>
      <p:pic>
        <p:nvPicPr>
          <p:cNvPr id="13" name="Picture 2" descr="A 100 kg fullback player is shown moving to the right with a velocity of 5 m/s.  A 75 kg defensive back is shown moving to the left with a velocity of minus 4 m/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4999" y="2971800"/>
            <a:ext cx="7967797" cy="2514600"/>
          </a:xfrm>
        </p:spPr>
      </p:pic>
      <p:sp>
        <p:nvSpPr>
          <p:cNvPr id="12" name="Text Placeholder 3" hidden="1"/>
          <p:cNvSpPr>
            <a:spLocks noGrp="1"/>
          </p:cNvSpPr>
          <p:nvPr>
            <p:ph idx="13"/>
          </p:nvPr>
        </p:nvSpPr>
        <p:spPr/>
        <p:txBody>
          <a:bodyPr/>
          <a:lstStyle/>
          <a:p>
            <a:endParaRPr lang="en-US"/>
          </a:p>
        </p:txBody>
      </p:sp>
      <p:sp>
        <p:nvSpPr>
          <p:cNvPr id="11" name="Text Placeholder 4" hidden="1"/>
          <p:cNvSpPr>
            <a:spLocks noGrp="1"/>
          </p:cNvSpPr>
          <p:nvPr>
            <p:ph type="body" sz="quarter" idx="19"/>
          </p:nvPr>
        </p:nvSpPr>
        <p:spPr/>
        <p:txBody>
          <a:bodyPr/>
          <a:lstStyle/>
          <a:p>
            <a:endParaRPr lang="en-US"/>
          </a:p>
        </p:txBody>
      </p:sp>
      <p:sp>
        <p:nvSpPr>
          <p:cNvPr id="7" name="Slide Number Placeholder 5"/>
          <p:cNvSpPr>
            <a:spLocks noGrp="1"/>
          </p:cNvSpPr>
          <p:nvPr>
            <p:ph type="sldNum" sz="quarter" idx="10"/>
          </p:nvPr>
        </p:nvSpPr>
        <p:spPr/>
        <p:txBody>
          <a:bodyPr/>
          <a:lstStyle/>
          <a:p>
            <a:fld id="{68151E55-6873-49E2-B8D5-2F265E6F1973}" type="slidenum">
              <a:rPr lang="en-US" smtClean="0"/>
              <a:t>18</a:t>
            </a:fld>
            <a:endParaRPr lang="en-US" dirty="0"/>
          </a:p>
        </p:txBody>
      </p:sp>
    </p:spTree>
    <p:extLst>
      <p:ext uri="{BB962C8B-B14F-4D97-AF65-F5344CB8AC3E}">
        <p14:creationId xmlns:p14="http://schemas.microsoft.com/office/powerpoint/2010/main" val="295666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1097280"/>
          </a:xfrm>
        </p:spPr>
        <p:txBody>
          <a:bodyPr>
            <a:noAutofit/>
          </a:bodyPr>
          <a:lstStyle/>
          <a:p>
            <a:pPr>
              <a:lnSpc>
                <a:spcPct val="100000"/>
              </a:lnSpc>
            </a:pPr>
            <a:r>
              <a:rPr lang="en-US" sz="3600" dirty="0"/>
              <a:t>What is the initial momentum of each player?</a:t>
            </a:r>
            <a:r>
              <a:rPr lang="en-US" sz="1600" dirty="0"/>
              <a:t> 1</a:t>
            </a:r>
            <a:endParaRPr lang="en-US" sz="3600" dirty="0"/>
          </a:p>
        </p:txBody>
      </p:sp>
      <p:sp>
        <p:nvSpPr>
          <p:cNvPr id="9" name="Content Placeholder 2"/>
          <p:cNvSpPr>
            <a:spLocks noGrp="1"/>
          </p:cNvSpPr>
          <p:nvPr>
            <p:ph sz="quarter" idx="11"/>
          </p:nvPr>
        </p:nvSpPr>
        <p:spPr>
          <a:xfrm>
            <a:off x="1889760" y="1371600"/>
            <a:ext cx="2560320" cy="548640"/>
          </a:xfrm>
        </p:spPr>
        <p:txBody>
          <a:bodyPr/>
          <a:lstStyle/>
          <a:p>
            <a:r>
              <a:rPr lang="en-US" altLang="en-US" sz="2800" dirty="0"/>
              <a:t>Fullback:</a:t>
            </a:r>
            <a:endParaRPr lang="en-US" sz="2800" dirty="0"/>
          </a:p>
        </p:txBody>
      </p:sp>
      <p:sp>
        <p:nvSpPr>
          <p:cNvPr id="10" name="Content Placeholder 3"/>
          <p:cNvSpPr>
            <a:spLocks noGrp="1"/>
          </p:cNvSpPr>
          <p:nvPr>
            <p:ph sz="quarter" idx="12"/>
          </p:nvPr>
        </p:nvSpPr>
        <p:spPr>
          <a:xfrm>
            <a:off x="6096000" y="1371600"/>
            <a:ext cx="4206240" cy="548640"/>
          </a:xfrm>
        </p:spPr>
        <p:txBody>
          <a:bodyPr>
            <a:normAutofit lnSpcReduction="10000"/>
          </a:bodyPr>
          <a:lstStyle/>
          <a:p>
            <a:r>
              <a:rPr lang="en-US" altLang="en-US" sz="2800" dirty="0"/>
              <a:t>Defensive back:</a:t>
            </a:r>
            <a:endParaRPr lang="en-US" sz="2800" dirty="0"/>
          </a:p>
        </p:txBody>
      </p:sp>
      <p:pic>
        <p:nvPicPr>
          <p:cNvPr id="18" name="Picture 4" descr="A 100 kg fullback player is shown moving to the right with a velocity of 5 m/s.  A 75 kg defensive back is shown moving to the left with a velocity of minus 4 m/s."/>
          <p:cNvPicPr>
            <a:picLocks noGrp="1" noChangeAspect="1"/>
          </p:cNvPicPr>
          <p:nvPr>
            <p:ph sz="quarter" idx="13"/>
          </p:nvPr>
        </p:nvPicPr>
        <p:blipFill>
          <a:blip r:embed="rId2" cstate="hqprint">
            <a:extLst>
              <a:ext uri="{28A0092B-C50C-407E-A947-70E740481C1C}">
                <a14:useLocalDpi xmlns:a14="http://schemas.microsoft.com/office/drawing/2010/main" val="0"/>
              </a:ext>
            </a:extLst>
          </a:blip>
          <a:stretch>
            <a:fillRect/>
          </a:stretch>
        </p:blipFill>
        <p:spPr>
          <a:xfrm>
            <a:off x="2438400" y="2275047"/>
            <a:ext cx="6001098" cy="1897062"/>
          </a:xfrm>
        </p:spPr>
      </p:pic>
      <p:sp>
        <p:nvSpPr>
          <p:cNvPr id="16" name="Text Placeholder 5" hidden="1"/>
          <p:cNvSpPr>
            <a:spLocks noGrp="1"/>
          </p:cNvSpPr>
          <p:nvPr>
            <p:ph type="body" sz="quarter" idx="18"/>
          </p:nvPr>
        </p:nvSpPr>
        <p:spPr/>
        <p:txBody>
          <a:bodyPr>
            <a:normAutofit fontScale="70000" lnSpcReduction="20000"/>
          </a:bodyPr>
          <a:lstStyle/>
          <a:p>
            <a:endParaRPr lang="en-US"/>
          </a:p>
        </p:txBody>
      </p:sp>
      <p:sp>
        <p:nvSpPr>
          <p:cNvPr id="17" name="Text Placeholder 6" hidden="1"/>
          <p:cNvSpPr>
            <a:spLocks noGrp="1"/>
          </p:cNvSpPr>
          <p:nvPr>
            <p:ph type="body" sz="quarter" idx="19"/>
          </p:nvPr>
        </p:nvSpPr>
        <p:spPr/>
        <p:txBody>
          <a:bodyPr/>
          <a:lstStyle/>
          <a:p>
            <a:endParaRPr lang="en-US"/>
          </a:p>
        </p:txBody>
      </p:sp>
      <p:sp>
        <p:nvSpPr>
          <p:cNvPr id="7" name="Slide Number Placeholder 7"/>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51900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nSpc>
                <a:spcPct val="100000"/>
              </a:lnSpc>
            </a:pPr>
            <a:r>
              <a:rPr lang="en-US" noProof="0" dirty="0"/>
              <a:t>Collisions</a:t>
            </a:r>
          </a:p>
        </p:txBody>
      </p:sp>
      <p:sp>
        <p:nvSpPr>
          <p:cNvPr id="9" name="Content Placeholder 2"/>
          <p:cNvSpPr>
            <a:spLocks noGrp="1"/>
          </p:cNvSpPr>
          <p:nvPr>
            <p:ph sz="quarter" idx="20"/>
          </p:nvPr>
        </p:nvSpPr>
        <p:spPr>
          <a:xfrm>
            <a:off x="990600" y="1097280"/>
            <a:ext cx="9334500" cy="4846320"/>
          </a:xfrm>
        </p:spPr>
        <p:txBody>
          <a:bodyPr>
            <a:normAutofit fontScale="85000" lnSpcReduction="10000"/>
          </a:bodyPr>
          <a:lstStyle/>
          <a:p>
            <a:pPr>
              <a:spcAft>
                <a:spcPts val="1200"/>
              </a:spcAft>
            </a:pPr>
            <a:r>
              <a:rPr lang="en-US" altLang="en-US" sz="2800" dirty="0"/>
              <a:t>How can we describe the change in velocities of colliding football players, or balls colliding with bats?</a:t>
            </a:r>
          </a:p>
          <a:p>
            <a:pPr>
              <a:spcAft>
                <a:spcPts val="1200"/>
              </a:spcAft>
            </a:pPr>
            <a:r>
              <a:rPr lang="en-US" altLang="en-US" sz="2800" dirty="0"/>
              <a:t>How does a strong force applied for a very short time affect the motion?</a:t>
            </a:r>
          </a:p>
          <a:p>
            <a:pPr>
              <a:spcAft>
                <a:spcPts val="1200"/>
              </a:spcAft>
            </a:pPr>
            <a:r>
              <a:rPr lang="en-US" altLang="en-US" sz="2800" dirty="0"/>
              <a:t>Can we apply Newton’s Laws to collisions?</a:t>
            </a:r>
          </a:p>
          <a:p>
            <a:pPr>
              <a:spcAft>
                <a:spcPts val="1200"/>
              </a:spcAft>
            </a:pPr>
            <a:r>
              <a:rPr lang="en-US" altLang="en-US" sz="2800" dirty="0"/>
              <a:t>What exactly is </a:t>
            </a:r>
            <a:r>
              <a:rPr lang="en-US" altLang="en-US" sz="2800" b="1" i="1" dirty="0">
                <a:solidFill>
                  <a:srgbClr val="0A5D00"/>
                </a:solidFill>
              </a:rPr>
              <a:t>momentum</a:t>
            </a:r>
            <a:r>
              <a:rPr lang="en-US" altLang="en-US" sz="2800" dirty="0"/>
              <a:t>? How is it different from force or energy?</a:t>
            </a:r>
          </a:p>
          <a:p>
            <a:pPr>
              <a:spcAft>
                <a:spcPts val="1200"/>
              </a:spcAft>
            </a:pPr>
            <a:r>
              <a:rPr lang="en-US" altLang="en-US" sz="2800" dirty="0"/>
              <a:t>What does “</a:t>
            </a:r>
            <a:r>
              <a:rPr lang="en-US" altLang="en-US" sz="2800" b="1" i="1" dirty="0">
                <a:solidFill>
                  <a:srgbClr val="0A5D00"/>
                </a:solidFill>
              </a:rPr>
              <a:t>Conservation of Momentum</a:t>
            </a:r>
            <a:r>
              <a:rPr lang="en-US" altLang="en-US" sz="2800" dirty="0"/>
              <a:t>” mean?</a:t>
            </a:r>
          </a:p>
          <a:p>
            <a:pPr>
              <a:spcAft>
                <a:spcPts val="1200"/>
              </a:spcAft>
            </a:pPr>
            <a:r>
              <a:rPr lang="en-US" altLang="en-US" sz="2800" dirty="0"/>
              <a:t>Chapter 7 has the answers to these questions.</a:t>
            </a:r>
            <a:endParaRPr lang="en-US" sz="2800" dirty="0"/>
          </a:p>
        </p:txBody>
      </p:sp>
      <p:sp>
        <p:nvSpPr>
          <p:cNvPr id="7" name="Text Placeholder 3" hidden="1"/>
          <p:cNvSpPr>
            <a:spLocks noGrp="1"/>
          </p:cNvSpPr>
          <p:nvPr>
            <p:ph sz="quarter" idx="11"/>
          </p:nvPr>
        </p:nvSpPr>
        <p:spPr/>
        <p:txBody>
          <a:bodyPr/>
          <a:lstStyle/>
          <a:p>
            <a:endParaRPr lang="en-US" sz="800">
              <a:latin typeface="Times New Roman" panose="02020603050405020304" pitchFamily="18" charset="0"/>
              <a:cs typeface="Times New Roman" panose="02020603050405020304" pitchFamily="18" charset="0"/>
            </a:endParaRPr>
          </a:p>
        </p:txBody>
      </p:sp>
      <p:sp>
        <p:nvSpPr>
          <p:cNvPr id="8" name="Text Placeholder 4" hidden="1"/>
          <p:cNvSpPr>
            <a:spLocks noGrp="1"/>
          </p:cNvSpPr>
          <p:nvPr>
            <p:ph type="body" sz="quarter" idx="19"/>
          </p:nvPr>
        </p:nvSpPr>
        <p:spPr/>
        <p:txBody>
          <a:bodyPr/>
          <a:lstStyle/>
          <a:p>
            <a:endParaRPr lang="en-US"/>
          </a:p>
        </p:txBody>
      </p:sp>
      <p:sp>
        <p:nvSpPr>
          <p:cNvPr id="10" name="Slide Number Placeholder 5"/>
          <p:cNvSpPr>
            <a:spLocks noGrp="1"/>
          </p:cNvSpPr>
          <p:nvPr>
            <p:ph type="sldNum" sz="quarter" idx="10"/>
          </p:nvPr>
        </p:nvSpPr>
        <p:spPr/>
        <p:txBody>
          <a:bodyPr/>
          <a:lstStyle/>
          <a:p>
            <a:fld id="{68151E55-6873-49E2-B8D5-2F265E6F1973}" type="slidenum">
              <a:rPr lang="en-US" smtClean="0"/>
              <a:t>2</a:t>
            </a:fld>
            <a:endParaRPr lang="en-US" dirty="0"/>
          </a:p>
        </p:txBody>
      </p:sp>
    </p:spTree>
    <p:extLst>
      <p:ext uri="{BB962C8B-B14F-4D97-AF65-F5344CB8AC3E}">
        <p14:creationId xmlns:p14="http://schemas.microsoft.com/office/powerpoint/2010/main" val="15858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1097280"/>
          </a:xfrm>
        </p:spPr>
        <p:txBody>
          <a:bodyPr>
            <a:noAutofit/>
          </a:bodyPr>
          <a:lstStyle/>
          <a:p>
            <a:pPr>
              <a:lnSpc>
                <a:spcPct val="100000"/>
              </a:lnSpc>
            </a:pPr>
            <a:r>
              <a:rPr lang="en-US" sz="3600" dirty="0"/>
              <a:t>What is the initial momentum of each player?</a:t>
            </a:r>
            <a:r>
              <a:rPr lang="en-US" sz="1600" dirty="0"/>
              <a:t> 2</a:t>
            </a:r>
            <a:endParaRPr lang="en-US" sz="3600" dirty="0"/>
          </a:p>
        </p:txBody>
      </p:sp>
      <p:sp>
        <p:nvSpPr>
          <p:cNvPr id="9" name="Content Placeholder 2"/>
          <p:cNvSpPr>
            <a:spLocks noGrp="1"/>
          </p:cNvSpPr>
          <p:nvPr>
            <p:ph sz="quarter" idx="11"/>
          </p:nvPr>
        </p:nvSpPr>
        <p:spPr>
          <a:xfrm>
            <a:off x="1889760" y="1371600"/>
            <a:ext cx="2560320" cy="548640"/>
          </a:xfrm>
        </p:spPr>
        <p:txBody>
          <a:bodyPr/>
          <a:lstStyle/>
          <a:p>
            <a:r>
              <a:rPr lang="en-US" altLang="en-US" sz="2800" dirty="0"/>
              <a:t>Fullback:</a:t>
            </a:r>
            <a:endParaRPr lang="en-US" sz="2800" dirty="0"/>
          </a:p>
        </p:txBody>
      </p:sp>
      <p:sp>
        <p:nvSpPr>
          <p:cNvPr id="10" name="Content Placeholder 4"/>
          <p:cNvSpPr>
            <a:spLocks noGrp="1"/>
          </p:cNvSpPr>
          <p:nvPr>
            <p:ph sz="quarter" idx="12"/>
          </p:nvPr>
        </p:nvSpPr>
        <p:spPr>
          <a:xfrm>
            <a:off x="6096000" y="1371600"/>
            <a:ext cx="4206240" cy="548640"/>
          </a:xfrm>
        </p:spPr>
        <p:txBody>
          <a:bodyPr>
            <a:normAutofit lnSpcReduction="10000"/>
          </a:bodyPr>
          <a:lstStyle/>
          <a:p>
            <a:r>
              <a:rPr lang="en-US" altLang="en-US" sz="2800" dirty="0"/>
              <a:t>Defensive back:</a:t>
            </a:r>
            <a:endParaRPr lang="en-US" sz="2800" dirty="0"/>
          </a:p>
        </p:txBody>
      </p:sp>
      <p:pic>
        <p:nvPicPr>
          <p:cNvPr id="18" name="Picture 6" descr="A 100 kg fullback player is shown moving to the right with a velocity of 5 m/s.  A 75 kg defensive back is shown moving to the left with a velocity of minus 4 m/s."/>
          <p:cNvPicPr>
            <a:picLocks noGrp="1" noChangeAspect="1"/>
          </p:cNvPicPr>
          <p:nvPr>
            <p:ph sz="quarter" idx="13"/>
          </p:nvPr>
        </p:nvPicPr>
        <p:blipFill>
          <a:blip r:embed="rId2" cstate="hqprint">
            <a:extLst>
              <a:ext uri="{28A0092B-C50C-407E-A947-70E740481C1C}">
                <a14:useLocalDpi xmlns:a14="http://schemas.microsoft.com/office/drawing/2010/main" val="0"/>
              </a:ext>
            </a:extLst>
          </a:blip>
          <a:stretch>
            <a:fillRect/>
          </a:stretch>
        </p:blipFill>
        <p:spPr>
          <a:xfrm>
            <a:off x="3200400" y="3716459"/>
            <a:ext cx="5715000" cy="1803630"/>
          </a:xfrm>
        </p:spPr>
      </p:pic>
      <p:graphicFrame>
        <p:nvGraphicFramePr>
          <p:cNvPr id="19" name="Object 3">
            <a:extLs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1164452133"/>
              </p:ext>
            </p:extLst>
          </p:nvPr>
        </p:nvGraphicFramePr>
        <p:xfrm>
          <a:off x="2346325" y="2057400"/>
          <a:ext cx="3048000" cy="1554163"/>
        </p:xfrm>
        <a:graphic>
          <a:graphicData uri="http://schemas.openxmlformats.org/presentationml/2006/ole">
            <mc:AlternateContent xmlns:mc="http://schemas.openxmlformats.org/markup-compatibility/2006">
              <mc:Choice xmlns:v="urn:schemas-microsoft-com:vml" Requires="v">
                <p:oleObj name="Equation" r:id="rId3" imgW="1269720" imgH="647640" progId="Equation.DSMT4">
                  <p:embed/>
                </p:oleObj>
              </mc:Choice>
              <mc:Fallback>
                <p:oleObj name="Equation" r:id="rId3" imgW="1269720" imgH="647640" progId="Equation.DSMT4">
                  <p:embed/>
                  <p:pic>
                    <p:nvPicPr>
                      <p:cNvPr id="8" name="Object 3"/>
                      <p:cNvPicPr/>
                      <p:nvPr/>
                    </p:nvPicPr>
                    <p:blipFill>
                      <a:blip r:embed="rId4"/>
                      <a:stretch>
                        <a:fillRect/>
                      </a:stretch>
                    </p:blipFill>
                    <p:spPr>
                      <a:xfrm>
                        <a:off x="2346325" y="2057400"/>
                        <a:ext cx="3048000" cy="1554163"/>
                      </a:xfrm>
                      <a:prstGeom prst="rect">
                        <a:avLst/>
                      </a:prstGeom>
                    </p:spPr>
                  </p:pic>
                </p:oleObj>
              </mc:Fallback>
            </mc:AlternateContent>
          </a:graphicData>
        </a:graphic>
      </p:graphicFrame>
      <p:graphicFrame>
        <p:nvGraphicFramePr>
          <p:cNvPr id="20" name="Object 5">
            <a:extLst>
              <a:ext uri="{C183D7F6-B498-43B3-948B-1728B52AA6E4}">
                <adec:decorative xmlns:adec="http://schemas.microsoft.com/office/drawing/2017/decorative" val="1"/>
              </a:ext>
            </a:extLst>
          </p:cNvPr>
          <p:cNvGraphicFramePr>
            <a:graphicFrameLocks noGrp="1" noChangeAspect="1"/>
          </p:cNvGraphicFramePr>
          <p:nvPr>
            <p:ph sz="quarter" idx="15"/>
            <p:extLst>
              <p:ext uri="{D42A27DB-BD31-4B8C-83A1-F6EECF244321}">
                <p14:modId xmlns:p14="http://schemas.microsoft.com/office/powerpoint/2010/main" val="1768277965"/>
              </p:ext>
            </p:extLst>
          </p:nvPr>
        </p:nvGraphicFramePr>
        <p:xfrm>
          <a:off x="6553200" y="2057400"/>
          <a:ext cx="3016250" cy="1554163"/>
        </p:xfrm>
        <a:graphic>
          <a:graphicData uri="http://schemas.openxmlformats.org/presentationml/2006/ole">
            <mc:AlternateContent xmlns:mc="http://schemas.openxmlformats.org/markup-compatibility/2006">
              <mc:Choice xmlns:v="urn:schemas-microsoft-com:vml" Requires="v">
                <p:oleObj name="Equation" r:id="rId5" imgW="1257120" imgH="647640" progId="Equation.DSMT4">
                  <p:embed/>
                </p:oleObj>
              </mc:Choice>
              <mc:Fallback>
                <p:oleObj name="Equation" r:id="rId5" imgW="1257120" imgH="647640" progId="Equation.DSMT4">
                  <p:embed/>
                  <p:pic>
                    <p:nvPicPr>
                      <p:cNvPr id="9" name="Object 5"/>
                      <p:cNvPicPr/>
                      <p:nvPr/>
                    </p:nvPicPr>
                    <p:blipFill>
                      <a:blip r:embed="rId6"/>
                      <a:stretch>
                        <a:fillRect/>
                      </a:stretch>
                    </p:blipFill>
                    <p:spPr>
                      <a:xfrm>
                        <a:off x="6553200" y="2057400"/>
                        <a:ext cx="3016250" cy="1554163"/>
                      </a:xfrm>
                      <a:prstGeom prst="rect">
                        <a:avLst/>
                      </a:prstGeom>
                    </p:spPr>
                  </p:pic>
                </p:oleObj>
              </mc:Fallback>
            </mc:AlternateContent>
          </a:graphicData>
        </a:graphic>
      </p:graphicFrame>
      <p:sp>
        <p:nvSpPr>
          <p:cNvPr id="16" name="Text Placeholder 7" hidden="1"/>
          <p:cNvSpPr>
            <a:spLocks noGrp="1"/>
          </p:cNvSpPr>
          <p:nvPr>
            <p:ph type="body" sz="quarter" idx="18"/>
          </p:nvPr>
        </p:nvSpPr>
        <p:spPr/>
        <p:txBody>
          <a:bodyPr>
            <a:normAutofit fontScale="70000" lnSpcReduction="20000"/>
          </a:bodyPr>
          <a:lstStyle/>
          <a:p>
            <a:endParaRPr lang="en-US"/>
          </a:p>
        </p:txBody>
      </p:sp>
      <p:sp>
        <p:nvSpPr>
          <p:cNvPr id="17" name="Text Placeholder 8" hidden="1"/>
          <p:cNvSpPr>
            <a:spLocks noGrp="1"/>
          </p:cNvSpPr>
          <p:nvPr>
            <p:ph type="body" sz="quarter" idx="19"/>
          </p:nvPr>
        </p:nvSpPr>
        <p:spPr/>
        <p:txBody>
          <a:bodyPr/>
          <a:lstStyle/>
          <a:p>
            <a:endParaRPr lang="en-US"/>
          </a:p>
        </p:txBody>
      </p:sp>
      <p:sp>
        <p:nvSpPr>
          <p:cNvPr id="7" name="Slide Number Placeholder 9"/>
          <p:cNvSpPr>
            <a:spLocks noGrp="1"/>
          </p:cNvSpPr>
          <p:nvPr>
            <p:ph type="sldNum" sz="quarter" idx="10"/>
          </p:nvPr>
        </p:nvSpPr>
        <p:spPr/>
        <p:txBody>
          <a:bodyPr/>
          <a:lstStyle/>
          <a:p>
            <a:fld id="{68151E55-6873-49E2-B8D5-2F265E6F1973}" type="slidenum">
              <a:rPr lang="en-US" smtClean="0"/>
              <a:t>20</a:t>
            </a:fld>
            <a:endParaRPr lang="en-US" dirty="0"/>
          </a:p>
        </p:txBody>
      </p:sp>
    </p:spTree>
    <p:extLst>
      <p:ext uri="{BB962C8B-B14F-4D97-AF65-F5344CB8AC3E}">
        <p14:creationId xmlns:p14="http://schemas.microsoft.com/office/powerpoint/2010/main" val="3602631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1097280"/>
          </a:xfrm>
        </p:spPr>
        <p:txBody>
          <a:bodyPr>
            <a:noAutofit/>
          </a:bodyPr>
          <a:lstStyle/>
          <a:p>
            <a:pPr>
              <a:lnSpc>
                <a:spcPct val="100000"/>
              </a:lnSpc>
            </a:pPr>
            <a:r>
              <a:rPr lang="en-US" sz="3600" dirty="0"/>
              <a:t>What is the total momentum of the system?</a:t>
            </a:r>
            <a:r>
              <a:rPr lang="en-US" sz="1600" dirty="0"/>
              <a:t> 2</a:t>
            </a:r>
            <a:endParaRPr lang="en-US" sz="3600" dirty="0"/>
          </a:p>
        </p:txBody>
      </p:sp>
      <p:sp>
        <p:nvSpPr>
          <p:cNvPr id="9" name="Content Placeholder 2"/>
          <p:cNvSpPr>
            <a:spLocks noGrp="1"/>
          </p:cNvSpPr>
          <p:nvPr>
            <p:ph sz="quarter" idx="11"/>
          </p:nvPr>
        </p:nvSpPr>
        <p:spPr>
          <a:xfrm>
            <a:off x="1889760" y="1371600"/>
            <a:ext cx="5486400" cy="548640"/>
          </a:xfrm>
        </p:spPr>
        <p:txBody>
          <a:bodyPr/>
          <a:lstStyle/>
          <a:p>
            <a:r>
              <a:rPr lang="en-US" altLang="en-US" sz="2800" dirty="0"/>
              <a:t>Total momentum:</a:t>
            </a:r>
            <a:endParaRPr lang="en-US" sz="2800" dirty="0"/>
          </a:p>
        </p:txBody>
      </p:sp>
      <p:pic>
        <p:nvPicPr>
          <p:cNvPr id="18" name="Picture 4" descr="A 100 kg fullback player is shown moving to the right with a velocity of 5 m/s, amd thus a momentum, p1, of 500 kg m/s to the right.  A 75 kg defensive back is shown moving to the left with a velocity of minus 4 m/s, and thus a momentum, p2, of 300 kg m/s to the left."/>
          <p:cNvPicPr>
            <a:picLocks noGrp="1" noChangeAspect="1"/>
          </p:cNvPicPr>
          <p:nvPr>
            <p:ph sz="quarter" idx="12"/>
          </p:nvPr>
        </p:nvPicPr>
        <p:blipFill>
          <a:blip r:embed="rId2" cstate="hqprint">
            <a:extLst>
              <a:ext uri="{28A0092B-C50C-407E-A947-70E740481C1C}">
                <a14:useLocalDpi xmlns:a14="http://schemas.microsoft.com/office/drawing/2010/main" val="0"/>
              </a:ext>
            </a:extLst>
          </a:blip>
          <a:stretch>
            <a:fillRect/>
          </a:stretch>
        </p:blipFill>
        <p:spPr>
          <a:xfrm>
            <a:off x="2759075" y="1961825"/>
            <a:ext cx="5334000" cy="1680919"/>
          </a:xfrm>
        </p:spPr>
      </p:pic>
      <p:graphicFrame>
        <p:nvGraphicFramePr>
          <p:cNvPr id="19" name="Object 3">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1019374316"/>
              </p:ext>
            </p:extLst>
          </p:nvPr>
        </p:nvGraphicFramePr>
        <p:xfrm>
          <a:off x="3124200" y="3530600"/>
          <a:ext cx="4968875" cy="1646238"/>
        </p:xfrm>
        <a:graphic>
          <a:graphicData uri="http://schemas.openxmlformats.org/presentationml/2006/ole">
            <mc:AlternateContent xmlns:mc="http://schemas.openxmlformats.org/markup-compatibility/2006">
              <mc:Choice xmlns:v="urn:schemas-microsoft-com:vml" Requires="v">
                <p:oleObj name="Equation" r:id="rId3" imgW="2031840" imgH="672840" progId="Equation.DSMT4">
                  <p:embed/>
                </p:oleObj>
              </mc:Choice>
              <mc:Fallback>
                <p:oleObj name="Equation" r:id="rId3" imgW="2031840" imgH="672840" progId="Equation.DSMT4">
                  <p:embed/>
                  <p:pic>
                    <p:nvPicPr>
                      <p:cNvPr id="19" name="Object 4"/>
                      <p:cNvPicPr/>
                      <p:nvPr/>
                    </p:nvPicPr>
                    <p:blipFill>
                      <a:blip r:embed="rId4"/>
                      <a:stretch>
                        <a:fillRect/>
                      </a:stretch>
                    </p:blipFill>
                    <p:spPr>
                      <a:xfrm>
                        <a:off x="3124200" y="3530600"/>
                        <a:ext cx="4968875" cy="1646238"/>
                      </a:xfrm>
                      <a:prstGeom prst="rect">
                        <a:avLst/>
                      </a:prstGeom>
                    </p:spPr>
                  </p:pic>
                </p:oleObj>
              </mc:Fallback>
            </mc:AlternateContent>
          </a:graphicData>
        </a:graphic>
      </p:graphicFrame>
      <p:sp>
        <p:nvSpPr>
          <p:cNvPr id="16" name="Text Placeholder 5"/>
          <p:cNvSpPr>
            <a:spLocks noGrp="1"/>
          </p:cNvSpPr>
          <p:nvPr>
            <p:ph type="body" sz="quarter" idx="18"/>
          </p:nvPr>
        </p:nvSpPr>
        <p:spPr/>
        <p:txBody>
          <a:bodyPr>
            <a:normAutofit fontScale="70000" lnSpcReduction="20000"/>
          </a:bodyPr>
          <a:lstStyle/>
          <a:p>
            <a:r>
              <a:rPr lang="en-US" noProof="0" dirty="0">
                <a:hlinkClick r:id="rId5" action="ppaction://hlinksldjump"/>
              </a:rPr>
              <a:t>Access the text alternative for slide images.</a:t>
            </a:r>
            <a:endParaRPr lang="en-US" noProof="0" dirty="0"/>
          </a:p>
        </p:txBody>
      </p:sp>
      <p:sp>
        <p:nvSpPr>
          <p:cNvPr id="17" name="Text Placeholder 6" hidden="1"/>
          <p:cNvSpPr>
            <a:spLocks noGrp="1"/>
          </p:cNvSpPr>
          <p:nvPr>
            <p:ph type="body" sz="quarter" idx="19"/>
          </p:nvPr>
        </p:nvSpPr>
        <p:spPr/>
        <p:txBody>
          <a:bodyPr/>
          <a:lstStyle/>
          <a:p>
            <a:endParaRPr lang="en-US"/>
          </a:p>
        </p:txBody>
      </p:sp>
      <p:sp>
        <p:nvSpPr>
          <p:cNvPr id="7" name="Slide Number Placeholder 7"/>
          <p:cNvSpPr>
            <a:spLocks noGrp="1"/>
          </p:cNvSpPr>
          <p:nvPr>
            <p:ph type="sldNum" sz="quarter" idx="10"/>
          </p:nvPr>
        </p:nvSpPr>
        <p:spPr/>
        <p:txBody>
          <a:bodyPr/>
          <a:lstStyle/>
          <a:p>
            <a:fld id="{68151E55-6873-49E2-B8D5-2F265E6F1973}" type="slidenum">
              <a:rPr lang="en-US" smtClean="0"/>
              <a:t>21</a:t>
            </a:fld>
            <a:endParaRPr lang="en-US" dirty="0"/>
          </a:p>
        </p:txBody>
      </p:sp>
    </p:spTree>
    <p:extLst>
      <p:ext uri="{BB962C8B-B14F-4D97-AF65-F5344CB8AC3E}">
        <p14:creationId xmlns:p14="http://schemas.microsoft.com/office/powerpoint/2010/main" val="218627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1097280"/>
          </a:xfrm>
        </p:spPr>
        <p:txBody>
          <a:bodyPr>
            <a:noAutofit/>
          </a:bodyPr>
          <a:lstStyle/>
          <a:p>
            <a:pPr>
              <a:lnSpc>
                <a:spcPct val="100000"/>
              </a:lnSpc>
            </a:pPr>
            <a:r>
              <a:rPr lang="en-US" sz="3600" dirty="0"/>
              <a:t>What is the velocity of the two players immediately after the collision?</a:t>
            </a:r>
            <a:r>
              <a:rPr lang="en-US" sz="1600" dirty="0"/>
              <a:t> 1</a:t>
            </a:r>
            <a:endParaRPr lang="en-US" sz="3600" dirty="0"/>
          </a:p>
        </p:txBody>
      </p:sp>
      <p:sp>
        <p:nvSpPr>
          <p:cNvPr id="3" name="Content Placeholder 2"/>
          <p:cNvSpPr>
            <a:spLocks noGrp="1"/>
          </p:cNvSpPr>
          <p:nvPr>
            <p:ph sz="quarter" idx="11"/>
          </p:nvPr>
        </p:nvSpPr>
        <p:spPr>
          <a:xfrm>
            <a:off x="1866000" y="1371600"/>
            <a:ext cx="2743200" cy="548640"/>
          </a:xfrm>
        </p:spPr>
        <p:txBody>
          <a:bodyPr/>
          <a:lstStyle/>
          <a:p>
            <a:r>
              <a:rPr lang="en-US" altLang="en-US" sz="2800" dirty="0"/>
              <a:t>Total mass:</a:t>
            </a:r>
            <a:endParaRPr lang="en-US" sz="2800" dirty="0"/>
          </a:p>
        </p:txBody>
      </p:sp>
      <p:graphicFrame>
        <p:nvGraphicFramePr>
          <p:cNvPr id="13"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149779984"/>
              </p:ext>
            </p:extLst>
          </p:nvPr>
        </p:nvGraphicFramePr>
        <p:xfrm>
          <a:off x="2438400" y="2011363"/>
          <a:ext cx="2870200" cy="1006475"/>
        </p:xfrm>
        <a:graphic>
          <a:graphicData uri="http://schemas.openxmlformats.org/presentationml/2006/ole">
            <mc:AlternateContent xmlns:mc="http://schemas.openxmlformats.org/markup-compatibility/2006">
              <mc:Choice xmlns:v="urn:schemas-microsoft-com:vml" Requires="v">
                <p:oleObj name="Equation" r:id="rId2" imgW="1231560" imgH="431640" progId="Equation.DSMT4">
                  <p:embed/>
                </p:oleObj>
              </mc:Choice>
              <mc:Fallback>
                <p:oleObj name="Equation" r:id="rId2" imgW="1231560" imgH="431640" progId="Equation.DSMT4">
                  <p:embed/>
                  <p:pic>
                    <p:nvPicPr>
                      <p:cNvPr id="13" name="Object 3"/>
                      <p:cNvPicPr/>
                      <p:nvPr/>
                    </p:nvPicPr>
                    <p:blipFill>
                      <a:blip r:embed="rId3"/>
                      <a:stretch>
                        <a:fillRect/>
                      </a:stretch>
                    </p:blipFill>
                    <p:spPr>
                      <a:xfrm>
                        <a:off x="2438400" y="2011363"/>
                        <a:ext cx="2870200" cy="1006475"/>
                      </a:xfrm>
                      <a:prstGeom prst="rect">
                        <a:avLst/>
                      </a:prstGeom>
                    </p:spPr>
                  </p:pic>
                </p:oleObj>
              </mc:Fallback>
            </mc:AlternateContent>
          </a:graphicData>
        </a:graphic>
      </p:graphicFrame>
      <p:sp>
        <p:nvSpPr>
          <p:cNvPr id="5" name="Content Placeholder 4"/>
          <p:cNvSpPr>
            <a:spLocks noGrp="1"/>
          </p:cNvSpPr>
          <p:nvPr>
            <p:ph sz="quarter" idx="13"/>
          </p:nvPr>
        </p:nvSpPr>
        <p:spPr>
          <a:xfrm>
            <a:off x="1866000" y="3108960"/>
            <a:ext cx="3017520" cy="548640"/>
          </a:xfrm>
        </p:spPr>
        <p:txBody>
          <a:bodyPr>
            <a:normAutofit/>
          </a:bodyPr>
          <a:lstStyle/>
          <a:p>
            <a:r>
              <a:rPr lang="en-US" altLang="en-US" sz="2800" dirty="0"/>
              <a:t>Velocity of both?:</a:t>
            </a:r>
            <a:endParaRPr lang="en-US" sz="2800" dirty="0"/>
          </a:p>
        </p:txBody>
      </p:sp>
      <p:pic>
        <p:nvPicPr>
          <p:cNvPr id="15" name="Picture 5" descr="Two football players are shown moving together after they have collided.  They are moving to the right with a velocity equal to 1.14 m/s and a momentum equal to 200 kg m/s."/>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553200" y="1645921"/>
            <a:ext cx="3749040" cy="3496227"/>
          </a:xfrm>
        </p:spPr>
      </p:pic>
      <p:sp>
        <p:nvSpPr>
          <p:cNvPr id="10" name="Text Placeholder 6" hidden="1"/>
          <p:cNvSpPr>
            <a:spLocks noGrp="1"/>
          </p:cNvSpPr>
          <p:nvPr>
            <p:ph type="body" sz="quarter" idx="18"/>
          </p:nvPr>
        </p:nvSpPr>
        <p:spPr/>
        <p:txBody>
          <a:bodyPr>
            <a:normAutofit fontScale="70000" lnSpcReduction="20000"/>
          </a:bodyPr>
          <a:lstStyle/>
          <a:p>
            <a:endParaRPr lang="en-US"/>
          </a:p>
        </p:txBody>
      </p:sp>
      <p:sp>
        <p:nvSpPr>
          <p:cNvPr id="11" name="Text Placeholder 7" hidden="1"/>
          <p:cNvSpPr>
            <a:spLocks noGrp="1"/>
          </p:cNvSpPr>
          <p:nvPr>
            <p:ph type="body" sz="quarter" idx="19"/>
          </p:nvPr>
        </p:nvSpPr>
        <p:spPr/>
        <p:txBody>
          <a:bodyPr/>
          <a:lstStyle/>
          <a:p>
            <a:endParaRPr lang="en-US"/>
          </a:p>
        </p:txBody>
      </p:sp>
      <p:sp>
        <p:nvSpPr>
          <p:cNvPr id="12" name="Slide Number Placeholder 8"/>
          <p:cNvSpPr>
            <a:spLocks noGrp="1"/>
          </p:cNvSpPr>
          <p:nvPr>
            <p:ph type="sldNum" sz="quarter" idx="10"/>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118881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409" y="-53340"/>
            <a:ext cx="8460000" cy="1097280"/>
          </a:xfrm>
        </p:spPr>
        <p:txBody>
          <a:bodyPr>
            <a:noAutofit/>
          </a:bodyPr>
          <a:lstStyle/>
          <a:p>
            <a:pPr>
              <a:lnSpc>
                <a:spcPct val="100000"/>
              </a:lnSpc>
            </a:pPr>
            <a:r>
              <a:rPr lang="en-US" sz="2400" dirty="0"/>
              <a:t>What is the velocity of the two players immediately after the collision? 2</a:t>
            </a:r>
          </a:p>
        </p:txBody>
      </p:sp>
      <p:sp>
        <p:nvSpPr>
          <p:cNvPr id="3" name="Content Placeholder 2"/>
          <p:cNvSpPr>
            <a:spLocks noGrp="1"/>
          </p:cNvSpPr>
          <p:nvPr>
            <p:ph sz="quarter" idx="11"/>
          </p:nvPr>
        </p:nvSpPr>
        <p:spPr>
          <a:xfrm>
            <a:off x="1853398" y="964364"/>
            <a:ext cx="2743200" cy="548640"/>
          </a:xfrm>
        </p:spPr>
        <p:txBody>
          <a:bodyPr/>
          <a:lstStyle/>
          <a:p>
            <a:r>
              <a:rPr lang="en-US" altLang="en-US" sz="2800" dirty="0"/>
              <a:t>Total mass:</a:t>
            </a:r>
            <a:endParaRPr lang="en-US" sz="2800" dirty="0"/>
          </a:p>
        </p:txBody>
      </p:sp>
      <p:graphicFrame>
        <p:nvGraphicFramePr>
          <p:cNvPr id="13"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4179349437"/>
              </p:ext>
            </p:extLst>
          </p:nvPr>
        </p:nvGraphicFramePr>
        <p:xfrm>
          <a:off x="2411413" y="1457325"/>
          <a:ext cx="2870200" cy="1006475"/>
        </p:xfrm>
        <a:graphic>
          <a:graphicData uri="http://schemas.openxmlformats.org/presentationml/2006/ole">
            <mc:AlternateContent xmlns:mc="http://schemas.openxmlformats.org/markup-compatibility/2006">
              <mc:Choice xmlns:v="urn:schemas-microsoft-com:vml" Requires="v">
                <p:oleObj name="Equation" r:id="rId2" imgW="1231560" imgH="431640" progId="Equation.DSMT4">
                  <p:embed/>
                </p:oleObj>
              </mc:Choice>
              <mc:Fallback>
                <p:oleObj name="Equation" r:id="rId2" imgW="1231560" imgH="431640" progId="Equation.DSMT4">
                  <p:embed/>
                  <p:pic>
                    <p:nvPicPr>
                      <p:cNvPr id="10" name="Object 3"/>
                      <p:cNvPicPr/>
                      <p:nvPr/>
                    </p:nvPicPr>
                    <p:blipFill>
                      <a:blip r:embed="rId3"/>
                      <a:stretch>
                        <a:fillRect/>
                      </a:stretch>
                    </p:blipFill>
                    <p:spPr>
                      <a:xfrm>
                        <a:off x="2411413" y="1457325"/>
                        <a:ext cx="2870200" cy="1006475"/>
                      </a:xfrm>
                      <a:prstGeom prst="rect">
                        <a:avLst/>
                      </a:prstGeom>
                    </p:spPr>
                  </p:pic>
                </p:oleObj>
              </mc:Fallback>
            </mc:AlternateContent>
          </a:graphicData>
        </a:graphic>
      </p:graphicFrame>
      <p:sp>
        <p:nvSpPr>
          <p:cNvPr id="5" name="Content Placeholder 4"/>
          <p:cNvSpPr>
            <a:spLocks noGrp="1"/>
          </p:cNvSpPr>
          <p:nvPr>
            <p:ph sz="quarter" idx="13"/>
          </p:nvPr>
        </p:nvSpPr>
        <p:spPr>
          <a:xfrm>
            <a:off x="1967700" y="2530708"/>
            <a:ext cx="3657600" cy="548640"/>
          </a:xfrm>
        </p:spPr>
        <p:txBody>
          <a:bodyPr>
            <a:normAutofit/>
          </a:bodyPr>
          <a:lstStyle/>
          <a:p>
            <a:r>
              <a:rPr lang="en-US" altLang="en-US" sz="2800" dirty="0"/>
              <a:t>Velocity of both:</a:t>
            </a:r>
            <a:endParaRPr lang="en-US" sz="2800" dirty="0"/>
          </a:p>
        </p:txBody>
      </p:sp>
      <p:graphicFrame>
        <p:nvGraphicFramePr>
          <p:cNvPr id="14" name="Object 5">
            <a:extLs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970104204"/>
              </p:ext>
            </p:extLst>
          </p:nvPr>
        </p:nvGraphicFramePr>
        <p:xfrm>
          <a:off x="2433638" y="3084513"/>
          <a:ext cx="3616325" cy="1554162"/>
        </p:xfrm>
        <a:graphic>
          <a:graphicData uri="http://schemas.openxmlformats.org/presentationml/2006/ole">
            <mc:AlternateContent xmlns:mc="http://schemas.openxmlformats.org/markup-compatibility/2006">
              <mc:Choice xmlns:v="urn:schemas-microsoft-com:vml" Requires="v">
                <p:oleObj name="Equation" r:id="rId4" imgW="1625400" imgH="698400" progId="Equation.DSMT4">
                  <p:embed/>
                </p:oleObj>
              </mc:Choice>
              <mc:Fallback>
                <p:oleObj name="Equation" r:id="rId4" imgW="1625400" imgH="698400" progId="Equation.DSMT4">
                  <p:embed/>
                  <p:pic>
                    <p:nvPicPr>
                      <p:cNvPr id="11" name="Object 5"/>
                      <p:cNvPicPr/>
                      <p:nvPr/>
                    </p:nvPicPr>
                    <p:blipFill>
                      <a:blip r:embed="rId5"/>
                      <a:stretch>
                        <a:fillRect/>
                      </a:stretch>
                    </p:blipFill>
                    <p:spPr>
                      <a:xfrm>
                        <a:off x="2433638" y="3084513"/>
                        <a:ext cx="3616325" cy="1554162"/>
                      </a:xfrm>
                      <a:prstGeom prst="rect">
                        <a:avLst/>
                      </a:prstGeom>
                    </p:spPr>
                  </p:pic>
                </p:oleObj>
              </mc:Fallback>
            </mc:AlternateContent>
          </a:graphicData>
        </a:graphic>
      </p:graphicFrame>
      <p:sp>
        <p:nvSpPr>
          <p:cNvPr id="7" name="Content Placeholder 6"/>
          <p:cNvSpPr>
            <a:spLocks noGrp="1"/>
          </p:cNvSpPr>
          <p:nvPr>
            <p:ph sz="quarter" idx="15"/>
          </p:nvPr>
        </p:nvSpPr>
        <p:spPr>
          <a:xfrm>
            <a:off x="1916631" y="4751005"/>
            <a:ext cx="8460000" cy="914400"/>
          </a:xfrm>
        </p:spPr>
        <p:txBody>
          <a:bodyPr vert="horz" lIns="91440" tIns="0" rIns="0" bIns="0" rtlCol="0">
            <a:normAutofit/>
          </a:bodyPr>
          <a:lstStyle/>
          <a:p>
            <a:r>
              <a:rPr lang="en-US" altLang="en-US" sz="2800" dirty="0">
                <a:solidFill>
                  <a:srgbClr val="B60000"/>
                </a:solidFill>
              </a:rPr>
              <a:t>This velocity is in the direction of the fullback (the one with larger initial momentum)</a:t>
            </a:r>
            <a:endParaRPr lang="en-US" sz="2800" dirty="0">
              <a:solidFill>
                <a:srgbClr val="B60000"/>
              </a:solidFill>
            </a:endParaRPr>
          </a:p>
        </p:txBody>
      </p:sp>
      <p:pic>
        <p:nvPicPr>
          <p:cNvPr id="15" name="Picture 7" descr="Two football players are shown moving together after they have collided.  They are moving to the right with a velocity equal to 1.14 m/s and a momentum equal to 200 kg m/s."/>
          <p:cNvPicPr>
            <a:picLocks noGrp="1" noChangeAspect="1"/>
          </p:cNvPicPr>
          <p:nvPr>
            <p:ph sz="quarter" idx="16"/>
          </p:nvPr>
        </p:nvPicPr>
        <p:blipFill>
          <a:blip r:embed="rId6">
            <a:extLst>
              <a:ext uri="{28A0092B-C50C-407E-A947-70E740481C1C}">
                <a14:useLocalDpi xmlns:a14="http://schemas.microsoft.com/office/drawing/2010/main" val="0"/>
              </a:ext>
            </a:extLst>
          </a:blip>
          <a:stretch>
            <a:fillRect/>
          </a:stretch>
        </p:blipFill>
        <p:spPr>
          <a:xfrm>
            <a:off x="6675922" y="1056915"/>
            <a:ext cx="3749040" cy="3496227"/>
          </a:xfrm>
        </p:spPr>
      </p:pic>
      <p:sp>
        <p:nvSpPr>
          <p:cNvPr id="10" name="Text Placeholder 8" hidden="1"/>
          <p:cNvSpPr>
            <a:spLocks noGrp="1"/>
          </p:cNvSpPr>
          <p:nvPr>
            <p:ph type="body" sz="quarter" idx="18"/>
          </p:nvPr>
        </p:nvSpPr>
        <p:spPr/>
        <p:txBody>
          <a:bodyPr>
            <a:normAutofit fontScale="70000" lnSpcReduction="20000"/>
          </a:bodyPr>
          <a:lstStyle/>
          <a:p>
            <a:endParaRPr lang="en-US"/>
          </a:p>
        </p:txBody>
      </p:sp>
      <p:sp>
        <p:nvSpPr>
          <p:cNvPr id="11" name="Text Placeholder 9" hidden="1"/>
          <p:cNvSpPr>
            <a:spLocks noGrp="1"/>
          </p:cNvSpPr>
          <p:nvPr>
            <p:ph type="body" sz="quarter" idx="19"/>
          </p:nvPr>
        </p:nvSpPr>
        <p:spPr/>
        <p:txBody>
          <a:bodyPr/>
          <a:lstStyle/>
          <a:p>
            <a:endParaRPr lang="en-US"/>
          </a:p>
        </p:txBody>
      </p:sp>
      <p:sp>
        <p:nvSpPr>
          <p:cNvPr id="12" name="Slide Number Placeholder 10"/>
          <p:cNvSpPr>
            <a:spLocks noGrp="1"/>
          </p:cNvSpPr>
          <p:nvPr>
            <p:ph type="sldNum" sz="quarter" idx="10"/>
          </p:nvPr>
        </p:nvSpPr>
        <p:spPr/>
        <p:txBody>
          <a:bodyPr/>
          <a:lstStyle/>
          <a:p>
            <a:fld id="{68151E55-6873-49E2-B8D5-2F265E6F1973}" type="slidenum">
              <a:rPr lang="en-US" smtClean="0"/>
              <a:pPr/>
              <a:t>23</a:t>
            </a:fld>
            <a:endParaRPr lang="en-US" dirty="0"/>
          </a:p>
        </p:txBody>
      </p:sp>
    </p:spTree>
    <p:extLst>
      <p:ext uri="{BB962C8B-B14F-4D97-AF65-F5344CB8AC3E}">
        <p14:creationId xmlns:p14="http://schemas.microsoft.com/office/powerpoint/2010/main" val="202680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pPr>
              <a:lnSpc>
                <a:spcPct val="100000"/>
              </a:lnSpc>
            </a:pPr>
            <a:r>
              <a:rPr lang="en-US" altLang="en-US" noProof="0" dirty="0"/>
              <a:t>Recoil</a:t>
            </a:r>
            <a:endParaRPr lang="en-US" noProof="0" dirty="0"/>
          </a:p>
        </p:txBody>
      </p:sp>
      <p:sp>
        <p:nvSpPr>
          <p:cNvPr id="16" name="Content Placeholder 2"/>
          <p:cNvSpPr>
            <a:spLocks noGrp="1"/>
          </p:cNvSpPr>
          <p:nvPr>
            <p:ph sz="quarter" idx="20"/>
          </p:nvPr>
        </p:nvSpPr>
        <p:spPr>
          <a:xfrm>
            <a:off x="1866900" y="1219200"/>
            <a:ext cx="8458200" cy="3108960"/>
          </a:xfrm>
        </p:spPr>
        <p:txBody>
          <a:bodyPr>
            <a:normAutofit/>
          </a:bodyPr>
          <a:lstStyle/>
          <a:p>
            <a:r>
              <a:rPr lang="en-US" altLang="en-US" sz="2800" dirty="0"/>
              <a:t>Why does a shotgun slam against your shoulder when fired, sometimes painfully?</a:t>
            </a:r>
          </a:p>
          <a:p>
            <a:r>
              <a:rPr lang="en-US" altLang="en-US" sz="2800" dirty="0"/>
              <a:t>How can a rocket accelerate in empty space when there is nothing there to push against except itself?</a:t>
            </a:r>
            <a:endParaRPr lang="en-US" sz="2800" dirty="0"/>
          </a:p>
        </p:txBody>
      </p:sp>
      <p:sp>
        <p:nvSpPr>
          <p:cNvPr id="14" name="Text Placeholder 3" hidden="1"/>
          <p:cNvSpPr>
            <a:spLocks noGrp="1"/>
          </p:cNvSpPr>
          <p:nvPr>
            <p:ph sz="quarter" idx="11"/>
          </p:nvPr>
        </p:nvSpPr>
        <p:spPr/>
        <p:txBody>
          <a:bodyPr anchor="ctr"/>
          <a:lstStyle/>
          <a:p>
            <a:endParaRPr lang="en-US" sz="800">
              <a:latin typeface="Times New Roman" panose="02020603050405020304" pitchFamily="18" charset="0"/>
              <a:cs typeface="Times New Roman" panose="02020603050405020304" pitchFamily="18" charset="0"/>
            </a:endParaRPr>
          </a:p>
        </p:txBody>
      </p:sp>
      <p:sp>
        <p:nvSpPr>
          <p:cNvPr id="15" name="Text Placeholder 4" hidden="1"/>
          <p:cNvSpPr>
            <a:spLocks noGrp="1"/>
          </p:cNvSpPr>
          <p:nvPr>
            <p:ph type="body" sz="quarter" idx="19"/>
          </p:nvPr>
        </p:nvSpPr>
        <p:spPr/>
        <p:txBody>
          <a:bodyPr/>
          <a:lstStyle/>
          <a:p>
            <a:endParaRPr lang="en-US"/>
          </a:p>
        </p:txBody>
      </p:sp>
      <p:sp>
        <p:nvSpPr>
          <p:cNvPr id="12" name="Slide Number Placeholder 5"/>
          <p:cNvSpPr>
            <a:spLocks noGrp="1"/>
          </p:cNvSpPr>
          <p:nvPr>
            <p:ph type="sldNum" sz="quarter" idx="10"/>
          </p:nvPr>
        </p:nvSpPr>
        <p:spPr/>
        <p:txBody>
          <a:bodyPr/>
          <a:lstStyle/>
          <a:p>
            <a:fld id="{68151E55-6873-49E2-B8D5-2F265E6F1973}" type="slidenum">
              <a:rPr lang="en-US" smtClean="0"/>
              <a:pPr/>
              <a:t>24</a:t>
            </a:fld>
            <a:endParaRPr lang="en-US" dirty="0"/>
          </a:p>
        </p:txBody>
      </p:sp>
    </p:spTree>
    <p:extLst>
      <p:ext uri="{BB962C8B-B14F-4D97-AF65-F5344CB8AC3E}">
        <p14:creationId xmlns:p14="http://schemas.microsoft.com/office/powerpoint/2010/main" val="392248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1645920"/>
          </a:xfrm>
        </p:spPr>
        <p:txBody>
          <a:bodyPr>
            <a:normAutofit/>
          </a:bodyPr>
          <a:lstStyle/>
          <a:p>
            <a:pPr>
              <a:lnSpc>
                <a:spcPct val="100000"/>
              </a:lnSpc>
            </a:pPr>
            <a:r>
              <a:rPr lang="en-US" sz="2800" dirty="0"/>
              <a:t>Two skaters of different masses prepare to push off against one another. Which one will gain the larger velocity? 1</a:t>
            </a:r>
          </a:p>
        </p:txBody>
      </p:sp>
      <p:sp>
        <p:nvSpPr>
          <p:cNvPr id="9" name="Content Placeholder 2"/>
          <p:cNvSpPr>
            <a:spLocks noGrp="1"/>
          </p:cNvSpPr>
          <p:nvPr>
            <p:ph sz="quarter" idx="11"/>
          </p:nvPr>
        </p:nvSpPr>
        <p:spPr>
          <a:xfrm>
            <a:off x="1866000" y="2011680"/>
            <a:ext cx="4023360" cy="2011680"/>
          </a:xfrm>
        </p:spPr>
        <p:txBody>
          <a:bodyPr/>
          <a:lstStyle/>
          <a:p>
            <a:pPr marL="457200" indent="-457200">
              <a:spcBef>
                <a:spcPts val="600"/>
              </a:spcBef>
              <a:spcAft>
                <a:spcPts val="600"/>
              </a:spcAft>
              <a:buClr>
                <a:schemeClr val="tx1"/>
              </a:buClr>
              <a:buFont typeface="Arial" panose="020B0604020202020204" pitchFamily="34" charset="0"/>
              <a:buAutoNum type="alphaLcParenR"/>
            </a:pPr>
            <a:r>
              <a:rPr lang="en-US" altLang="en-US" sz="2400" dirty="0"/>
              <a:t>The more massive one</a:t>
            </a:r>
          </a:p>
          <a:p>
            <a:pPr marL="457200" indent="-457200">
              <a:spcBef>
                <a:spcPts val="600"/>
              </a:spcBef>
              <a:spcAft>
                <a:spcPts val="600"/>
              </a:spcAft>
              <a:buClr>
                <a:schemeClr val="tx1"/>
              </a:buClr>
              <a:buFont typeface="Arial" panose="020B0604020202020204" pitchFamily="34" charset="0"/>
              <a:buAutoNum type="alphaLcParenR"/>
            </a:pPr>
            <a:r>
              <a:rPr lang="en-US" altLang="en-US" sz="2400" dirty="0"/>
              <a:t>The less massive one</a:t>
            </a:r>
          </a:p>
          <a:p>
            <a:pPr marL="457200" indent="-457200">
              <a:spcBef>
                <a:spcPts val="600"/>
              </a:spcBef>
              <a:spcAft>
                <a:spcPts val="600"/>
              </a:spcAft>
              <a:buClr>
                <a:schemeClr val="tx1"/>
              </a:buClr>
              <a:buFont typeface="Arial" panose="020B0604020202020204" pitchFamily="34" charset="0"/>
              <a:buAutoNum type="alphaLcParenR"/>
            </a:pPr>
            <a:r>
              <a:rPr lang="en-US" altLang="en-US" sz="2400" dirty="0"/>
              <a:t>They will each have equal but opposite velocities.</a:t>
            </a:r>
            <a:endParaRPr lang="en-US" sz="2400" dirty="0"/>
          </a:p>
        </p:txBody>
      </p:sp>
      <p:pic>
        <p:nvPicPr>
          <p:cNvPr id="19" name="Picture 3" descr="Two ice skaters are shown facing each other, about to push off from one another.  One skater is much larger than the other."/>
          <p:cNvPicPr>
            <a:picLocks noGrp="1" noChangeAspect="1"/>
          </p:cNvPicPr>
          <p:nvPr>
            <p:ph sz="quarter" idx="12"/>
          </p:nvPr>
        </p:nvPicPr>
        <p:blipFill>
          <a:blip r:embed="rId2" cstate="hqprint">
            <a:extLst>
              <a:ext uri="{28A0092B-C50C-407E-A947-70E740481C1C}">
                <a14:useLocalDpi xmlns:a14="http://schemas.microsoft.com/office/drawing/2010/main" val="0"/>
              </a:ext>
            </a:extLst>
          </a:blip>
          <a:stretch>
            <a:fillRect/>
          </a:stretch>
        </p:blipFill>
        <p:spPr>
          <a:xfrm>
            <a:off x="6890068" y="2024544"/>
            <a:ext cx="3435932" cy="3385656"/>
          </a:xfrm>
        </p:spPr>
      </p:pic>
      <p:sp>
        <p:nvSpPr>
          <p:cNvPr id="16" name="Text Placeholder 4" hidden="1"/>
          <p:cNvSpPr>
            <a:spLocks noGrp="1"/>
          </p:cNvSpPr>
          <p:nvPr>
            <p:ph type="body" sz="quarter" idx="18"/>
          </p:nvPr>
        </p:nvSpPr>
        <p:spPr/>
        <p:txBody>
          <a:bodyPr>
            <a:normAutofit fontScale="70000" lnSpcReduction="20000"/>
          </a:bodyPr>
          <a:lstStyle/>
          <a:p>
            <a:endParaRPr lang="en-US"/>
          </a:p>
        </p:txBody>
      </p:sp>
      <p:sp>
        <p:nvSpPr>
          <p:cNvPr id="17" name="Text Placeholder 5" hidden="1"/>
          <p:cNvSpPr>
            <a:spLocks noGrp="1"/>
          </p:cNvSpPr>
          <p:nvPr>
            <p:ph type="body" sz="quarter" idx="19"/>
          </p:nvPr>
        </p:nvSpPr>
        <p:spPr/>
        <p:txBody>
          <a:bodyPr/>
          <a:lstStyle/>
          <a:p>
            <a:endParaRPr lang="en-US"/>
          </a:p>
        </p:txBody>
      </p:sp>
      <p:sp>
        <p:nvSpPr>
          <p:cNvPr id="20" name="Slide Number Placeholder 6"/>
          <p:cNvSpPr>
            <a:spLocks noGrp="1"/>
          </p:cNvSpPr>
          <p:nvPr>
            <p:ph type="sldNum" sz="quarter" idx="10"/>
          </p:nvPr>
        </p:nvSpPr>
        <p:spPr/>
        <p:txBody>
          <a:bodyPr/>
          <a:lstStyle/>
          <a:p>
            <a:fld id="{68151E55-6873-49E2-B8D5-2F265E6F1973}" type="slidenum">
              <a:rPr lang="en-US" smtClean="0"/>
              <a:pPr/>
              <a:t>25</a:t>
            </a:fld>
            <a:endParaRPr lang="en-US" dirty="0"/>
          </a:p>
        </p:txBody>
      </p:sp>
    </p:spTree>
    <p:extLst>
      <p:ext uri="{BB962C8B-B14F-4D97-AF65-F5344CB8AC3E}">
        <p14:creationId xmlns:p14="http://schemas.microsoft.com/office/powerpoint/2010/main" val="4106916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59873" y="91440"/>
            <a:ext cx="8954400" cy="1645920"/>
          </a:xfrm>
        </p:spPr>
        <p:txBody>
          <a:bodyPr>
            <a:noAutofit/>
          </a:bodyPr>
          <a:lstStyle/>
          <a:p>
            <a:pPr>
              <a:lnSpc>
                <a:spcPct val="100000"/>
              </a:lnSpc>
            </a:pPr>
            <a:r>
              <a:rPr lang="en-US" sz="3200" dirty="0"/>
              <a:t>Two skaters of different masses prepare to push off against one another. Which one will gain the larger velocity? 2</a:t>
            </a:r>
          </a:p>
        </p:txBody>
      </p:sp>
      <p:sp>
        <p:nvSpPr>
          <p:cNvPr id="9" name="Content Placeholder 2"/>
          <p:cNvSpPr>
            <a:spLocks noGrp="1"/>
          </p:cNvSpPr>
          <p:nvPr>
            <p:ph sz="quarter" idx="11"/>
          </p:nvPr>
        </p:nvSpPr>
        <p:spPr>
          <a:xfrm>
            <a:off x="1866000" y="2011680"/>
            <a:ext cx="4023360" cy="2011680"/>
          </a:xfrm>
        </p:spPr>
        <p:txBody>
          <a:bodyPr/>
          <a:lstStyle/>
          <a:p>
            <a:pPr marL="457200" indent="-457200">
              <a:spcBef>
                <a:spcPts val="600"/>
              </a:spcBef>
              <a:spcAft>
                <a:spcPts val="600"/>
              </a:spcAft>
              <a:buClr>
                <a:schemeClr val="tx1"/>
              </a:buClr>
              <a:buFont typeface="Arial" panose="020B0604020202020204" pitchFamily="34" charset="0"/>
              <a:buAutoNum type="alphaLcParenR"/>
            </a:pPr>
            <a:r>
              <a:rPr lang="en-US" altLang="en-US" sz="2400" dirty="0"/>
              <a:t>The more massive one</a:t>
            </a:r>
          </a:p>
          <a:p>
            <a:pPr marL="457200" indent="-457200">
              <a:spcBef>
                <a:spcPts val="600"/>
              </a:spcBef>
              <a:spcAft>
                <a:spcPts val="600"/>
              </a:spcAft>
              <a:buClr>
                <a:schemeClr val="tx1"/>
              </a:buClr>
              <a:buFont typeface="Arial" panose="020B0604020202020204" pitchFamily="34" charset="0"/>
              <a:buAutoNum type="alphaLcParenR"/>
            </a:pPr>
            <a:r>
              <a:rPr lang="en-US" altLang="en-US" sz="2400" dirty="0"/>
              <a:t>The less massive one</a:t>
            </a:r>
          </a:p>
          <a:p>
            <a:pPr marL="457200" indent="-457200">
              <a:spcBef>
                <a:spcPts val="600"/>
              </a:spcBef>
              <a:spcAft>
                <a:spcPts val="600"/>
              </a:spcAft>
              <a:buClr>
                <a:schemeClr val="tx1"/>
              </a:buClr>
              <a:buFont typeface="Arial" panose="020B0604020202020204" pitchFamily="34" charset="0"/>
              <a:buAutoNum type="alphaLcParenR"/>
            </a:pPr>
            <a:r>
              <a:rPr lang="en-US" altLang="en-US" sz="2400" dirty="0"/>
              <a:t>They will each have equal but opposite velocities.</a:t>
            </a:r>
            <a:endParaRPr lang="en-US" sz="2400" dirty="0"/>
          </a:p>
        </p:txBody>
      </p:sp>
      <p:sp>
        <p:nvSpPr>
          <p:cNvPr id="10" name="Content Placeholder 3"/>
          <p:cNvSpPr>
            <a:spLocks noGrp="1"/>
          </p:cNvSpPr>
          <p:nvPr>
            <p:ph sz="quarter" idx="12"/>
          </p:nvPr>
        </p:nvSpPr>
        <p:spPr>
          <a:xfrm>
            <a:off x="1866000" y="4389120"/>
            <a:ext cx="3840480" cy="548640"/>
          </a:xfrm>
        </p:spPr>
        <p:txBody>
          <a:bodyPr>
            <a:normAutofit/>
          </a:bodyPr>
          <a:lstStyle/>
          <a:p>
            <a:pPr marL="457200" indent="-457200">
              <a:buFont typeface="+mj-lt"/>
              <a:buAutoNum type="alphaLcParenR" startAt="2"/>
            </a:pPr>
            <a:r>
              <a:rPr lang="en-US" altLang="en-US" sz="2400" dirty="0"/>
              <a:t>The less massive one!</a:t>
            </a:r>
            <a:endParaRPr lang="en-US" sz="2400" dirty="0"/>
          </a:p>
        </p:txBody>
      </p:sp>
      <p:sp>
        <p:nvSpPr>
          <p:cNvPr id="11" name="Content Placeholder 4"/>
          <p:cNvSpPr>
            <a:spLocks noGrp="1"/>
          </p:cNvSpPr>
          <p:nvPr>
            <p:ph sz="quarter" idx="13"/>
          </p:nvPr>
        </p:nvSpPr>
        <p:spPr>
          <a:xfrm>
            <a:off x="1866000" y="4937760"/>
            <a:ext cx="1472184" cy="457200"/>
          </a:xfrm>
        </p:spPr>
        <p:txBody>
          <a:bodyPr vert="horz" lIns="91440" tIns="45720" rIns="0" bIns="0" rtlCol="0">
            <a:noAutofit/>
          </a:bodyPr>
          <a:lstStyle/>
          <a:p>
            <a:r>
              <a:rPr lang="en-US" altLang="en-US" sz="2400" i="1" dirty="0"/>
              <a:t>Remember </a:t>
            </a:r>
            <a:endParaRPr lang="en-US" sz="2400" dirty="0"/>
          </a:p>
        </p:txBody>
      </p:sp>
      <p:graphicFrame>
        <p:nvGraphicFramePr>
          <p:cNvPr id="18" name="Object 5">
            <a:extLs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1834819010"/>
              </p:ext>
            </p:extLst>
          </p:nvPr>
        </p:nvGraphicFramePr>
        <p:xfrm>
          <a:off x="3333750" y="4910138"/>
          <a:ext cx="1703388" cy="547687"/>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19" name="Object 4"/>
                      <p:cNvPicPr/>
                      <p:nvPr/>
                    </p:nvPicPr>
                    <p:blipFill>
                      <a:blip r:embed="rId3"/>
                      <a:stretch>
                        <a:fillRect/>
                      </a:stretch>
                    </p:blipFill>
                    <p:spPr>
                      <a:xfrm>
                        <a:off x="3333750" y="4910138"/>
                        <a:ext cx="1703388" cy="547687"/>
                      </a:xfrm>
                      <a:prstGeom prst="rect">
                        <a:avLst/>
                      </a:prstGeom>
                      <a:noFill/>
                    </p:spPr>
                  </p:pic>
                </p:oleObj>
              </mc:Fallback>
            </mc:AlternateContent>
          </a:graphicData>
        </a:graphic>
      </p:graphicFrame>
      <p:pic>
        <p:nvPicPr>
          <p:cNvPr id="19" name="Picture 6" descr="Two ice skaters are shown facing each other, about to push off from one another.  One skater is much larger than the othe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6553200" y="2377441"/>
            <a:ext cx="3657600" cy="3597215"/>
          </a:xfrm>
        </p:spPr>
      </p:pic>
      <p:sp>
        <p:nvSpPr>
          <p:cNvPr id="16" name="Text Placeholder 7" hidden="1"/>
          <p:cNvSpPr>
            <a:spLocks noGrp="1"/>
          </p:cNvSpPr>
          <p:nvPr>
            <p:ph type="body" sz="quarter" idx="18"/>
          </p:nvPr>
        </p:nvSpPr>
        <p:spPr/>
        <p:txBody>
          <a:bodyPr>
            <a:normAutofit fontScale="70000" lnSpcReduction="20000"/>
          </a:bodyPr>
          <a:lstStyle/>
          <a:p>
            <a:endParaRPr lang="en-US"/>
          </a:p>
        </p:txBody>
      </p:sp>
      <p:sp>
        <p:nvSpPr>
          <p:cNvPr id="17" name="Text Placeholder 8" hidden="1"/>
          <p:cNvSpPr>
            <a:spLocks noGrp="1"/>
          </p:cNvSpPr>
          <p:nvPr>
            <p:ph type="body" sz="quarter" idx="19"/>
          </p:nvPr>
        </p:nvSpPr>
        <p:spPr/>
        <p:txBody>
          <a:bodyPr/>
          <a:lstStyle/>
          <a:p>
            <a:endParaRPr lang="en-US"/>
          </a:p>
        </p:txBody>
      </p:sp>
      <p:sp>
        <p:nvSpPr>
          <p:cNvPr id="20" name="Slide Number Placeholder 9"/>
          <p:cNvSpPr>
            <a:spLocks noGrp="1"/>
          </p:cNvSpPr>
          <p:nvPr>
            <p:ph type="sldNum" sz="quarter" idx="10"/>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3721990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altLang="en-US" sz="2800" dirty="0"/>
              <a:t>How can the total momentum be zero when at least one of the skaters is moving?</a:t>
            </a:r>
            <a:endParaRPr lang="en-US" sz="2800" dirty="0"/>
          </a:p>
        </p:txBody>
      </p:sp>
      <p:sp>
        <p:nvSpPr>
          <p:cNvPr id="3" name="Content Placeholder 2"/>
          <p:cNvSpPr>
            <a:spLocks noGrp="1"/>
          </p:cNvSpPr>
          <p:nvPr>
            <p:ph sz="quarter" idx="11"/>
          </p:nvPr>
        </p:nvSpPr>
        <p:spPr>
          <a:xfrm>
            <a:off x="609600" y="985007"/>
            <a:ext cx="5340916" cy="1097280"/>
          </a:xfrm>
        </p:spPr>
        <p:txBody>
          <a:bodyPr vert="horz" lIns="91440" tIns="45720" rIns="0" bIns="0" rtlCol="0">
            <a:noAutofit/>
          </a:bodyPr>
          <a:lstStyle/>
          <a:p>
            <a:pPr>
              <a:spcAft>
                <a:spcPts val="600"/>
              </a:spcAft>
            </a:pPr>
            <a:r>
              <a:rPr lang="en-US" altLang="en-US" sz="2400" dirty="0"/>
              <a:t>Both must move with momentum values equal in magnitude but opposite in direction:  </a:t>
            </a:r>
            <a:endParaRPr lang="en-US" sz="2400" dirty="0"/>
          </a:p>
        </p:txBody>
      </p:sp>
      <p:graphicFrame>
        <p:nvGraphicFramePr>
          <p:cNvPr id="13" name="Object 4">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991395860"/>
              </p:ext>
            </p:extLst>
          </p:nvPr>
        </p:nvGraphicFramePr>
        <p:xfrm>
          <a:off x="2509563" y="1996824"/>
          <a:ext cx="1092200" cy="457200"/>
        </p:xfrm>
        <a:graphic>
          <a:graphicData uri="http://schemas.openxmlformats.org/presentationml/2006/ole">
            <mc:AlternateContent xmlns:mc="http://schemas.openxmlformats.org/markup-compatibility/2006">
              <mc:Choice xmlns:v="urn:schemas-microsoft-com:vml" Requires="v">
                <p:oleObj name="Equation" r:id="rId2" imgW="545760" imgH="228600" progId="Equation.DSMT4">
                  <p:embed/>
                </p:oleObj>
              </mc:Choice>
              <mc:Fallback>
                <p:oleObj name="Equation" r:id="rId2" imgW="545760" imgH="228600" progId="Equation.DSMT4">
                  <p:embed/>
                  <p:pic>
                    <p:nvPicPr>
                      <p:cNvPr id="18" name="Object 5"/>
                      <p:cNvPicPr/>
                      <p:nvPr/>
                    </p:nvPicPr>
                    <p:blipFill>
                      <a:blip r:embed="rId3"/>
                      <a:stretch>
                        <a:fillRect/>
                      </a:stretch>
                    </p:blipFill>
                    <p:spPr>
                      <a:xfrm>
                        <a:off x="2509563" y="1996824"/>
                        <a:ext cx="1092200" cy="457200"/>
                      </a:xfrm>
                      <a:prstGeom prst="rect">
                        <a:avLst/>
                      </a:prstGeom>
                      <a:noFill/>
                    </p:spPr>
                  </p:pic>
                </p:oleObj>
              </mc:Fallback>
            </mc:AlternateContent>
          </a:graphicData>
        </a:graphic>
      </p:graphicFrame>
      <p:sp>
        <p:nvSpPr>
          <p:cNvPr id="6" name="Content Placeholder 5"/>
          <p:cNvSpPr>
            <a:spLocks noGrp="1"/>
          </p:cNvSpPr>
          <p:nvPr>
            <p:ph sz="quarter" idx="13"/>
          </p:nvPr>
        </p:nvSpPr>
        <p:spPr>
          <a:xfrm>
            <a:off x="609600" y="2758226"/>
            <a:ext cx="5105400" cy="2651760"/>
          </a:xfrm>
        </p:spPr>
        <p:txBody>
          <a:bodyPr vert="horz" lIns="91440" tIns="45720" rIns="0" bIns="0" rtlCol="0">
            <a:noAutofit/>
          </a:bodyPr>
          <a:lstStyle/>
          <a:p>
            <a:pPr>
              <a:spcBef>
                <a:spcPct val="0"/>
              </a:spcBef>
              <a:spcAft>
                <a:spcPts val="600"/>
              </a:spcAft>
              <a:buClr>
                <a:schemeClr val="tx2"/>
              </a:buClr>
            </a:pPr>
            <a:r>
              <a:rPr lang="en-US" altLang="en-US" sz="2400" dirty="0"/>
              <a:t>When added together, the total final momentum of the system is then zero.</a:t>
            </a:r>
          </a:p>
          <a:p>
            <a:pPr>
              <a:spcBef>
                <a:spcPct val="0"/>
              </a:spcBef>
              <a:spcAft>
                <a:spcPts val="600"/>
              </a:spcAft>
              <a:buClr>
                <a:schemeClr val="tx2"/>
              </a:buClr>
            </a:pPr>
            <a:r>
              <a:rPr lang="en-US" altLang="en-US" sz="2400" dirty="0"/>
              <a:t>Since momentum is mass times velocity </a:t>
            </a:r>
            <a:r>
              <a:rPr lang="en-US" altLang="en-US" sz="2400" b="1" dirty="0">
                <a:solidFill>
                  <a:srgbClr val="9B3700"/>
                </a:solidFill>
              </a:rPr>
              <a:t>p = mv</a:t>
            </a:r>
            <a:r>
              <a:rPr lang="en-US" altLang="en-US" sz="2400" dirty="0"/>
              <a:t>, the skater with the smaller mass must have the larger </a:t>
            </a:r>
            <a:endParaRPr lang="en-US" sz="2400" dirty="0"/>
          </a:p>
        </p:txBody>
      </p:sp>
      <p:sp>
        <p:nvSpPr>
          <p:cNvPr id="7" name="Content Placeholder 6"/>
          <p:cNvSpPr>
            <a:spLocks noGrp="1"/>
          </p:cNvSpPr>
          <p:nvPr>
            <p:ph sz="quarter" idx="14"/>
          </p:nvPr>
        </p:nvSpPr>
        <p:spPr>
          <a:xfrm>
            <a:off x="3210114" y="4353083"/>
            <a:ext cx="1243584" cy="457200"/>
          </a:xfrm>
        </p:spPr>
        <p:txBody>
          <a:bodyPr vert="horz" lIns="91440" tIns="0" rIns="0" bIns="0" rtlCol="0">
            <a:normAutofit/>
          </a:bodyPr>
          <a:lstStyle/>
          <a:p>
            <a:pPr>
              <a:spcAft>
                <a:spcPts val="600"/>
              </a:spcAft>
            </a:pPr>
            <a:r>
              <a:rPr lang="en-US" altLang="en-US" sz="2400" dirty="0"/>
              <a:t>velocity: </a:t>
            </a:r>
            <a:endParaRPr lang="en-US" sz="2400" dirty="0"/>
          </a:p>
        </p:txBody>
      </p:sp>
      <p:graphicFrame>
        <p:nvGraphicFramePr>
          <p:cNvPr id="14" name="Object 7">
            <a:extLst>
              <a:ext uri="{C183D7F6-B498-43B3-948B-1728B52AA6E4}">
                <adec:decorative xmlns:adec="http://schemas.microsoft.com/office/drawing/2017/decorative" val="1"/>
              </a:ext>
            </a:extLst>
          </p:cNvPr>
          <p:cNvGraphicFramePr>
            <a:graphicFrameLocks noGrp="1" noChangeAspect="1"/>
          </p:cNvGraphicFramePr>
          <p:nvPr>
            <p:ph sz="quarter" idx="15"/>
            <p:extLst>
              <p:ext uri="{D42A27DB-BD31-4B8C-83A1-F6EECF244321}">
                <p14:modId xmlns:p14="http://schemas.microsoft.com/office/powerpoint/2010/main" val="955817590"/>
              </p:ext>
            </p:extLst>
          </p:nvPr>
        </p:nvGraphicFramePr>
        <p:xfrm>
          <a:off x="2184124" y="4810283"/>
          <a:ext cx="2103735" cy="676117"/>
        </p:xfrm>
        <a:graphic>
          <a:graphicData uri="http://schemas.openxmlformats.org/presentationml/2006/ole">
            <mc:AlternateContent xmlns:mc="http://schemas.openxmlformats.org/markup-compatibility/2006">
              <mc:Choice xmlns:v="urn:schemas-microsoft-com:vml" Requires="v">
                <p:oleObj name="Equation" r:id="rId4" imgW="711000" imgH="228600" progId="Equation.DSMT4">
                  <p:embed/>
                </p:oleObj>
              </mc:Choice>
              <mc:Fallback>
                <p:oleObj name="Equation" r:id="rId4" imgW="711000" imgH="228600" progId="Equation.DSMT4">
                  <p:embed/>
                  <p:pic>
                    <p:nvPicPr>
                      <p:cNvPr id="13" name="Object 4"/>
                      <p:cNvPicPr/>
                      <p:nvPr/>
                    </p:nvPicPr>
                    <p:blipFill>
                      <a:blip r:embed="rId5"/>
                      <a:stretch>
                        <a:fillRect/>
                      </a:stretch>
                    </p:blipFill>
                    <p:spPr>
                      <a:xfrm>
                        <a:off x="2184124" y="4810283"/>
                        <a:ext cx="2103735" cy="676117"/>
                      </a:xfrm>
                      <a:prstGeom prst="rect">
                        <a:avLst/>
                      </a:prstGeom>
                      <a:noFill/>
                    </p:spPr>
                  </p:pic>
                </p:oleObj>
              </mc:Fallback>
            </mc:AlternateContent>
          </a:graphicData>
        </a:graphic>
      </p:graphicFrame>
      <p:pic>
        <p:nvPicPr>
          <p:cNvPr id="15" name="Picture 8" descr="Two ice skaters are shown facing each other, having just pushed off against one another.  One weighs 100 kg and the other 50 kg. The smaller one (50 kg) is shown moving to the right.  Two vectors are shown on the skater. A momentum vector p, and a velocity vector v2.  The larger skater (100 kg) is shown moving to the left.  A vector minus p, is shown, which is equal in magnitude (but opposite in direction) to the momentum vector for the smaller skater.  The larger skater also is shown with a velocity vector, v1, pointing towards the left.  This vector is half the length of the velocity vector v2 of the smaller skater."/>
          <p:cNvPicPr>
            <a:picLocks noGrp="1" noChangeAspect="1"/>
          </p:cNvPicPr>
          <p:nvPr>
            <p:ph sz="quarter" idx="16"/>
          </p:nvPr>
        </p:nvPicPr>
        <p:blipFill>
          <a:blip r:embed="rId6">
            <a:extLst>
              <a:ext uri="{28A0092B-C50C-407E-A947-70E740481C1C}">
                <a14:useLocalDpi xmlns:a14="http://schemas.microsoft.com/office/drawing/2010/main" val="0"/>
              </a:ext>
            </a:extLst>
          </a:blip>
          <a:stretch>
            <a:fillRect/>
          </a:stretch>
        </p:blipFill>
        <p:spPr>
          <a:xfrm>
            <a:off x="5904297" y="1738551"/>
            <a:ext cx="4572000" cy="3380898"/>
          </a:xfrm>
        </p:spPr>
      </p:pic>
      <p:sp>
        <p:nvSpPr>
          <p:cNvPr id="10" name="Text Placeholder 9"/>
          <p:cNvSpPr>
            <a:spLocks noGrp="1"/>
          </p:cNvSpPr>
          <p:nvPr>
            <p:ph type="body" sz="quarter" idx="18"/>
          </p:nvPr>
        </p:nvSpPr>
        <p:spPr/>
        <p:txBody>
          <a:bodyPr>
            <a:normAutofit fontScale="70000" lnSpcReduction="20000"/>
          </a:bodyPr>
          <a:lstStyle/>
          <a:p>
            <a:r>
              <a:rPr lang="en-US" noProof="0" dirty="0">
                <a:hlinkClick r:id="" action="ppaction://noaction"/>
              </a:rPr>
              <a:t>Access the text alternative for slide images.</a:t>
            </a:r>
            <a:endParaRPr lang="en-US" noProof="0" dirty="0"/>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27</a:t>
            </a:fld>
            <a:endParaRPr lang="en-US" dirty="0"/>
          </a:p>
        </p:txBody>
      </p:sp>
    </p:spTree>
    <p:extLst>
      <p:ext uri="{BB962C8B-B14F-4D97-AF65-F5344CB8AC3E}">
        <p14:creationId xmlns:p14="http://schemas.microsoft.com/office/powerpoint/2010/main" val="1753013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866646" y="198000"/>
            <a:ext cx="8460000" cy="1188720"/>
          </a:xfrm>
        </p:spPr>
        <p:txBody>
          <a:bodyPr>
            <a:noAutofit/>
          </a:bodyPr>
          <a:lstStyle/>
          <a:p>
            <a:pPr>
              <a:lnSpc>
                <a:spcPct val="100000"/>
              </a:lnSpc>
            </a:pPr>
            <a:r>
              <a:rPr lang="en-US" altLang="en-US" sz="2800" i="1" dirty="0"/>
              <a:t>Recoil</a:t>
            </a:r>
            <a:r>
              <a:rPr lang="en-US" altLang="en-US" sz="2800" dirty="0"/>
              <a:t> is what happens when a brief force between two objects causes the objects to move in opposite directions.</a:t>
            </a:r>
            <a:endParaRPr lang="en-US" sz="2800" dirty="0"/>
          </a:p>
        </p:txBody>
      </p:sp>
      <p:sp>
        <p:nvSpPr>
          <p:cNvPr id="14" name="Content Placeholder 2"/>
          <p:cNvSpPr>
            <a:spLocks noGrp="1"/>
          </p:cNvSpPr>
          <p:nvPr>
            <p:ph idx="1"/>
          </p:nvPr>
        </p:nvSpPr>
        <p:spPr>
          <a:xfrm>
            <a:off x="533400" y="1645920"/>
            <a:ext cx="4990846" cy="4206240"/>
          </a:xfrm>
        </p:spPr>
        <p:txBody>
          <a:bodyPr>
            <a:normAutofit/>
          </a:bodyPr>
          <a:lstStyle/>
          <a:p>
            <a:pPr>
              <a:spcBef>
                <a:spcPts val="600"/>
              </a:spcBef>
            </a:pPr>
            <a:r>
              <a:rPr lang="en-US" altLang="en-US" sz="2800" dirty="0"/>
              <a:t>The lighter object attains the larger velocity to equalize the magnitudes of the momentums of the two objects.</a:t>
            </a:r>
          </a:p>
          <a:p>
            <a:pPr>
              <a:spcBef>
                <a:spcPts val="600"/>
              </a:spcBef>
            </a:pPr>
            <a:r>
              <a:rPr lang="en-US" altLang="en-US" sz="2800" dirty="0"/>
              <a:t>The total momentum of the system is conserved and does not change.</a:t>
            </a:r>
            <a:endParaRPr lang="en-US" sz="2800" dirty="0"/>
          </a:p>
        </p:txBody>
      </p:sp>
      <p:pic>
        <p:nvPicPr>
          <p:cNvPr id="18" name="Picture 3" descr="Two ice skaters are shown facing each other, having just pushed off against one another.  One weighs 100 kg and the other 50 kg. The smaller one (50 kg) is shown moving to the right.  Two vectors are shown on the skater. A momentum vector p, and a velocity vector v2.  The larger skater (100 kg) is shown moving to the left.  A vector minus p, is shown, which is equal in magnitude (but opposite in direction) to the momentum vector for the smaller skater.  The larger skater also is shown with a velocity vector, v1, pointing towards the left.  This vector is half the length of the velocity vector v2 of the smaller skate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5757672" y="1737360"/>
            <a:ext cx="4572000" cy="3380898"/>
          </a:xfrm>
        </p:spPr>
      </p:pic>
      <p:sp>
        <p:nvSpPr>
          <p:cNvPr id="16" name="Text Placeholder 4"/>
          <p:cNvSpPr>
            <a:spLocks noGrp="1"/>
          </p:cNvSpPr>
          <p:nvPr>
            <p:ph sz="quarter" idx="20"/>
          </p:nvPr>
        </p:nvSpPr>
        <p:spPr/>
        <p:txBody>
          <a:bodyPr anchor="ctr"/>
          <a:lstStyle/>
          <a:p>
            <a:r>
              <a:rPr lang="en-US" sz="800" dirty="0">
                <a:hlinkClick r:id="" action="ppaction://noaction"/>
              </a:rPr>
              <a:t>Access the text alternative for slide images.</a:t>
            </a:r>
            <a:endParaRPr lang="en-US" sz="800" dirty="0"/>
          </a:p>
        </p:txBody>
      </p:sp>
      <p:sp>
        <p:nvSpPr>
          <p:cNvPr id="17" name="Text Placeholder 5" hidden="1"/>
          <p:cNvSpPr>
            <a:spLocks noGrp="1"/>
          </p:cNvSpPr>
          <p:nvPr>
            <p:ph type="body" sz="quarter" idx="21"/>
          </p:nvPr>
        </p:nvSpPr>
        <p:spPr/>
        <p:txBody>
          <a:bodyPr>
            <a:normAutofit fontScale="55000" lnSpcReduction="20000"/>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28</a:t>
            </a:fld>
            <a:endParaRPr lang="en-US" dirty="0"/>
          </a:p>
        </p:txBody>
      </p:sp>
    </p:spTree>
    <p:extLst>
      <p:ext uri="{BB962C8B-B14F-4D97-AF65-F5344CB8AC3E}">
        <p14:creationId xmlns:p14="http://schemas.microsoft.com/office/powerpoint/2010/main" val="1246415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646" y="198000"/>
            <a:ext cx="8460000" cy="914400"/>
          </a:xfrm>
        </p:spPr>
        <p:txBody>
          <a:bodyPr>
            <a:noAutofit/>
          </a:bodyPr>
          <a:lstStyle/>
          <a:p>
            <a:pPr>
              <a:lnSpc>
                <a:spcPct val="100000"/>
              </a:lnSpc>
            </a:pPr>
            <a:r>
              <a:rPr lang="en-US" sz="3600" dirty="0"/>
              <a:t>Is momentum conserved when shooting a shotgun? </a:t>
            </a:r>
            <a:r>
              <a:rPr lang="en-US" sz="1600" dirty="0"/>
              <a:t>1</a:t>
            </a:r>
            <a:endParaRPr lang="en-US" noProof="0" dirty="0"/>
          </a:p>
        </p:txBody>
      </p:sp>
      <p:sp>
        <p:nvSpPr>
          <p:cNvPr id="9" name="Content Placeholder 2"/>
          <p:cNvSpPr>
            <a:spLocks noGrp="1"/>
          </p:cNvSpPr>
          <p:nvPr>
            <p:ph idx="1"/>
          </p:nvPr>
        </p:nvSpPr>
        <p:spPr>
          <a:xfrm>
            <a:off x="1447800" y="1371600"/>
            <a:ext cx="8878846" cy="1645920"/>
          </a:xfrm>
        </p:spPr>
        <p:txBody>
          <a:bodyPr vert="horz" lIns="91440" tIns="45720" rIns="0" bIns="0" rtlCol="0">
            <a:normAutofit fontScale="92500"/>
          </a:bodyPr>
          <a:lstStyle/>
          <a:p>
            <a:pPr>
              <a:spcBef>
                <a:spcPts val="0"/>
              </a:spcBef>
            </a:pPr>
            <a:r>
              <a:rPr lang="en-US" altLang="en-US" sz="2400" dirty="0"/>
              <a:t>The explosion of the powder causes the shot to move very rapidly forward.</a:t>
            </a:r>
          </a:p>
          <a:p>
            <a:pPr>
              <a:spcBef>
                <a:spcPts val="0"/>
              </a:spcBef>
            </a:pPr>
            <a:r>
              <a:rPr lang="en-US" altLang="en-US" sz="2400" dirty="0"/>
              <a:t>If the gun is free to move, it will recoil backward with a momentum equal in magnitude to the momentum of the shot.</a:t>
            </a:r>
            <a:endParaRPr lang="en-US" sz="2400" dirty="0"/>
          </a:p>
        </p:txBody>
      </p:sp>
      <p:pic>
        <p:nvPicPr>
          <p:cNvPr id="13" name="Picture 3" descr="A carton of a shotgun is shown with shot coming out the front end.  Two momentum vectors are shown; a vector labeled p for the shot, shown pointing towards the right and a vector labeled minus p for the shotgun, shown pointing towards the left."/>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967135" y="3581400"/>
            <a:ext cx="6172200" cy="2319251"/>
          </a:xfrm>
        </p:spPr>
      </p:pic>
      <p:sp>
        <p:nvSpPr>
          <p:cNvPr id="12" name="Text Placeholder 4" hidden="1"/>
          <p:cNvSpPr>
            <a:spLocks noGrp="1"/>
          </p:cNvSpPr>
          <p:nvPr>
            <p:ph sz="quarter" idx="20"/>
          </p:nvPr>
        </p:nvSpPr>
        <p:spPr/>
        <p:txBody>
          <a:bodyPr anchor="ctr"/>
          <a:lstStyle/>
          <a:p>
            <a:endParaRPr lang="en-US" sz="800"/>
          </a:p>
        </p:txBody>
      </p:sp>
      <p:sp>
        <p:nvSpPr>
          <p:cNvPr id="11" name="Text Placeholder 5" hidden="1"/>
          <p:cNvSpPr>
            <a:spLocks noGrp="1"/>
          </p:cNvSpPr>
          <p:nvPr>
            <p:ph type="body" sz="quarter" idx="19"/>
          </p:nvPr>
        </p:nvSpPr>
        <p:spPr/>
        <p:txBody>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29</a:t>
            </a:fld>
            <a:endParaRPr lang="en-US" dirty="0"/>
          </a:p>
        </p:txBody>
      </p:sp>
    </p:spTree>
    <p:extLst>
      <p:ext uri="{BB962C8B-B14F-4D97-AF65-F5344CB8AC3E}">
        <p14:creationId xmlns:p14="http://schemas.microsoft.com/office/powerpoint/2010/main" val="294100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nSpc>
                <a:spcPct val="100000"/>
              </a:lnSpc>
            </a:pPr>
            <a:r>
              <a:rPr lang="en-US" altLang="en-US" noProof="0" dirty="0"/>
              <a:t>What happens when a ball bounces?</a:t>
            </a:r>
            <a:r>
              <a:rPr lang="en-US" altLang="en-US" sz="1600" dirty="0"/>
              <a:t> 1</a:t>
            </a:r>
            <a:endParaRPr lang="en-US" sz="1600" dirty="0"/>
          </a:p>
        </p:txBody>
      </p:sp>
      <p:sp>
        <p:nvSpPr>
          <p:cNvPr id="9" name="Content Placeholder 2"/>
          <p:cNvSpPr>
            <a:spLocks noGrp="1"/>
          </p:cNvSpPr>
          <p:nvPr>
            <p:ph idx="1"/>
          </p:nvPr>
        </p:nvSpPr>
        <p:spPr>
          <a:xfrm>
            <a:off x="484686" y="1008000"/>
            <a:ext cx="5246571" cy="4937760"/>
          </a:xfrm>
        </p:spPr>
        <p:txBody>
          <a:bodyPr>
            <a:noAutofit/>
          </a:bodyPr>
          <a:lstStyle/>
          <a:p>
            <a:pPr>
              <a:spcBef>
                <a:spcPct val="0"/>
              </a:spcBef>
            </a:pPr>
            <a:r>
              <a:rPr lang="en-US" altLang="en-US" sz="2800" dirty="0"/>
              <a:t>When it reaches the floor, its velocity quickly changes direction.</a:t>
            </a:r>
          </a:p>
          <a:p>
            <a:pPr>
              <a:spcBef>
                <a:spcPct val="0"/>
              </a:spcBef>
            </a:pPr>
            <a:r>
              <a:rPr lang="en-US" altLang="en-US" sz="2800" dirty="0"/>
              <a:t>There must be a strong force exerted on the ball by the floor during the short time they are in contact.</a:t>
            </a:r>
          </a:p>
          <a:p>
            <a:pPr>
              <a:spcBef>
                <a:spcPct val="0"/>
              </a:spcBef>
            </a:pPr>
            <a:r>
              <a:rPr lang="en-US" altLang="en-US" sz="2800" dirty="0"/>
              <a:t>This force provides the upward acceleration necessary to change the direction of the ball’s velocity.</a:t>
            </a:r>
            <a:endParaRPr lang="en-US" sz="2800" dirty="0"/>
          </a:p>
        </p:txBody>
      </p:sp>
      <p:pic>
        <p:nvPicPr>
          <p:cNvPr id="13" name="Picture 3" descr="A man is shown dropping a ball and it bouncing back off the floor.  The ball is shown with an initial velocity v1 pointing downward and a final velocity v2 pointing upward."/>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6999171" y="1204968"/>
            <a:ext cx="3657600" cy="4510032"/>
          </a:xfrm>
        </p:spPr>
      </p:pic>
      <p:sp>
        <p:nvSpPr>
          <p:cNvPr id="11" name="Text Placeholder 4" hidden="1"/>
          <p:cNvSpPr>
            <a:spLocks noGrp="1"/>
          </p:cNvSpPr>
          <p:nvPr>
            <p:ph sz="quarter" idx="20"/>
          </p:nvPr>
        </p:nvSpPr>
        <p:spPr/>
        <p:txBody>
          <a:bodyPr/>
          <a:lstStyle/>
          <a:p>
            <a:endParaRPr lang="en-US"/>
          </a:p>
        </p:txBody>
      </p:sp>
      <p:sp>
        <p:nvSpPr>
          <p:cNvPr id="12" name="Text Placeholder 5" hidden="1"/>
          <p:cNvSpPr>
            <a:spLocks noGrp="1"/>
          </p:cNvSpPr>
          <p:nvPr>
            <p:ph type="body" sz="quarter" idx="21"/>
          </p:nvPr>
        </p:nvSpPr>
        <p:spPr/>
        <p:txBody>
          <a:bodyPr>
            <a:normAutofit fontScale="550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3</a:t>
            </a:fld>
            <a:endParaRPr lang="en-US" dirty="0"/>
          </a:p>
        </p:txBody>
      </p:sp>
    </p:spTree>
    <p:extLst>
      <p:ext uri="{BB962C8B-B14F-4D97-AF65-F5344CB8AC3E}">
        <p14:creationId xmlns:p14="http://schemas.microsoft.com/office/powerpoint/2010/main" val="379789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646" y="198000"/>
            <a:ext cx="8460000" cy="914400"/>
          </a:xfrm>
        </p:spPr>
        <p:txBody>
          <a:bodyPr>
            <a:noAutofit/>
          </a:bodyPr>
          <a:lstStyle/>
          <a:p>
            <a:pPr>
              <a:lnSpc>
                <a:spcPct val="100000"/>
              </a:lnSpc>
            </a:pPr>
            <a:r>
              <a:rPr lang="en-US" noProof="0" dirty="0"/>
              <a:t>Is momentum conserved when shooting a shotgun?</a:t>
            </a:r>
            <a:r>
              <a:rPr lang="en-US" sz="1600" dirty="0"/>
              <a:t> 2</a:t>
            </a:r>
            <a:endParaRPr lang="en-US" noProof="0" dirty="0"/>
          </a:p>
        </p:txBody>
      </p:sp>
      <p:sp>
        <p:nvSpPr>
          <p:cNvPr id="9" name="Content Placeholder 2"/>
          <p:cNvSpPr>
            <a:spLocks noGrp="1"/>
          </p:cNvSpPr>
          <p:nvPr>
            <p:ph idx="1"/>
          </p:nvPr>
        </p:nvSpPr>
        <p:spPr>
          <a:xfrm>
            <a:off x="914400" y="1371600"/>
            <a:ext cx="10363200" cy="2743200"/>
          </a:xfrm>
        </p:spPr>
        <p:txBody>
          <a:bodyPr vert="horz" lIns="91440" tIns="45720" rIns="0" bIns="0" rtlCol="0">
            <a:noAutofit/>
          </a:bodyPr>
          <a:lstStyle/>
          <a:p>
            <a:pPr>
              <a:spcBef>
                <a:spcPts val="0"/>
              </a:spcBef>
            </a:pPr>
            <a:r>
              <a:rPr lang="en-US" altLang="en-US" sz="2400" dirty="0"/>
              <a:t>Even though the mass of the shot is small, its momentum is large due to its large velocity.</a:t>
            </a:r>
          </a:p>
          <a:p>
            <a:pPr>
              <a:spcBef>
                <a:spcPts val="0"/>
              </a:spcBef>
            </a:pPr>
            <a:r>
              <a:rPr lang="en-US" altLang="en-US" sz="2400" dirty="0"/>
              <a:t>The shotgun recoils with a momentum equal in magnitude to the momentum of the shot.</a:t>
            </a:r>
          </a:p>
          <a:p>
            <a:pPr>
              <a:spcBef>
                <a:spcPts val="0"/>
              </a:spcBef>
            </a:pPr>
            <a:r>
              <a:rPr lang="en-US" altLang="en-US" sz="2400" dirty="0"/>
              <a:t>The </a:t>
            </a:r>
            <a:r>
              <a:rPr lang="en-US" altLang="en-US" sz="2400" u="sng" dirty="0"/>
              <a:t>recoil velocity of the shotgun will be smaller than the shot’s velocity </a:t>
            </a:r>
            <a:r>
              <a:rPr lang="en-US" altLang="en-US" sz="2400" dirty="0"/>
              <a:t>because the </a:t>
            </a:r>
            <a:r>
              <a:rPr lang="en-US" altLang="en-US" sz="2400" u="sng" dirty="0"/>
              <a:t>shotgun has more mass</a:t>
            </a:r>
            <a:r>
              <a:rPr lang="en-US" altLang="en-US" sz="2400" dirty="0"/>
              <a:t>, but it can still be sizeable.</a:t>
            </a:r>
            <a:endParaRPr lang="en-US" sz="2400" dirty="0"/>
          </a:p>
        </p:txBody>
      </p:sp>
      <p:pic>
        <p:nvPicPr>
          <p:cNvPr id="13" name="Picture 3" descr="A carton of a shotgun is shown with shot coming out the front end.  Two momentum vectors are shown; a vector labeled p for the shot, shown pointing towards the right and a vector labeled minus p for the shotgun, shown pointing towards the left.  In addition the momentum p is equal to mv, with m very small and v very large.  The momentum -p is shown with a much larger m (indicating the larger mass) and a much smaller velocity."/>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3276600" y="4533900"/>
            <a:ext cx="6262830" cy="2362200"/>
          </a:xfrm>
        </p:spPr>
      </p:pic>
      <p:sp>
        <p:nvSpPr>
          <p:cNvPr id="12" name="Text Placeholder 4" hidden="1"/>
          <p:cNvSpPr>
            <a:spLocks noGrp="1"/>
          </p:cNvSpPr>
          <p:nvPr>
            <p:ph sz="quarter" idx="20"/>
          </p:nvPr>
        </p:nvSpPr>
        <p:spPr/>
        <p:txBody>
          <a:bodyPr anchor="ctr"/>
          <a:lstStyle/>
          <a:p>
            <a:endParaRPr lang="en-US" sz="800"/>
          </a:p>
        </p:txBody>
      </p:sp>
      <p:sp>
        <p:nvSpPr>
          <p:cNvPr id="11" name="Text Placeholder 5" hidden="1"/>
          <p:cNvSpPr>
            <a:spLocks noGrp="1"/>
          </p:cNvSpPr>
          <p:nvPr>
            <p:ph type="body" sz="quarter" idx="19"/>
          </p:nvPr>
        </p:nvSpPr>
        <p:spPr/>
        <p:txBody>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30</a:t>
            </a:fld>
            <a:endParaRPr lang="en-US" dirty="0"/>
          </a:p>
        </p:txBody>
      </p:sp>
    </p:spTree>
    <p:extLst>
      <p:ext uri="{BB962C8B-B14F-4D97-AF65-F5344CB8AC3E}">
        <p14:creationId xmlns:p14="http://schemas.microsoft.com/office/powerpoint/2010/main" val="2389972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06880" y="198000"/>
            <a:ext cx="8778240" cy="914400"/>
          </a:xfrm>
        </p:spPr>
        <p:txBody>
          <a:bodyPr vert="horz" lIns="0" tIns="0" rIns="0" bIns="0" rtlCol="0" anchor="ctr">
            <a:noAutofit/>
          </a:bodyPr>
          <a:lstStyle/>
          <a:p>
            <a:pPr>
              <a:lnSpc>
                <a:spcPct val="100000"/>
              </a:lnSpc>
            </a:pPr>
            <a:r>
              <a:rPr lang="en-US" noProof="0" dirty="0"/>
              <a:t>How can you avoid a bruised shoulder?</a:t>
            </a:r>
            <a:r>
              <a:rPr lang="en-US" sz="1600" dirty="0"/>
              <a:t> 1</a:t>
            </a:r>
            <a:endParaRPr lang="en-US" noProof="0" dirty="0"/>
          </a:p>
        </p:txBody>
      </p:sp>
      <p:sp>
        <p:nvSpPr>
          <p:cNvPr id="9" name="Content Placeholder 2"/>
          <p:cNvSpPr>
            <a:spLocks noGrp="1"/>
          </p:cNvSpPr>
          <p:nvPr>
            <p:ph sz="quarter" idx="11"/>
          </p:nvPr>
        </p:nvSpPr>
        <p:spPr>
          <a:xfrm>
            <a:off x="1871472" y="1097280"/>
            <a:ext cx="8460000" cy="914400"/>
          </a:xfrm>
        </p:spPr>
        <p:txBody>
          <a:bodyPr vert="horz" lIns="91440" tIns="45720" rIns="0" bIns="0" rtlCol="0">
            <a:noAutofit/>
          </a:bodyPr>
          <a:lstStyle/>
          <a:p>
            <a:pPr>
              <a:spcAft>
                <a:spcPts val="600"/>
              </a:spcAft>
            </a:pPr>
            <a:r>
              <a:rPr lang="en-US" altLang="en-US" sz="2800" dirty="0"/>
              <a:t>If the shotgun is held firmly against your shoulder, it doesn’t hurt as much.</a:t>
            </a:r>
            <a:endParaRPr lang="en-US" sz="2800" dirty="0"/>
          </a:p>
        </p:txBody>
      </p:sp>
      <p:sp>
        <p:nvSpPr>
          <p:cNvPr id="10" name="Content Placeholder 3"/>
          <p:cNvSpPr>
            <a:spLocks noGrp="1"/>
          </p:cNvSpPr>
          <p:nvPr>
            <p:ph sz="quarter" idx="12"/>
          </p:nvPr>
        </p:nvSpPr>
        <p:spPr>
          <a:xfrm>
            <a:off x="1866000" y="2057400"/>
            <a:ext cx="8460000" cy="640080"/>
          </a:xfrm>
        </p:spPr>
        <p:txBody>
          <a:bodyPr vert="horz" lIns="91440" tIns="0" rIns="91440" bIns="0" rtlCol="0" anchor="ctr">
            <a:normAutofit/>
          </a:bodyPr>
          <a:lstStyle/>
          <a:p>
            <a:pPr marL="914400" lvl="3" indent="0">
              <a:spcBef>
                <a:spcPts val="0"/>
              </a:spcBef>
              <a:spcAft>
                <a:spcPts val="600"/>
              </a:spcAft>
              <a:buNone/>
            </a:pPr>
            <a:r>
              <a:rPr lang="en-US" altLang="en-US" sz="3200" i="1" dirty="0">
                <a:solidFill>
                  <a:srgbClr val="B60000"/>
                </a:solidFill>
              </a:rPr>
              <a:t>WHY?</a:t>
            </a:r>
            <a:endParaRPr lang="en-US" sz="1100" dirty="0"/>
          </a:p>
        </p:txBody>
      </p:sp>
      <p:pic>
        <p:nvPicPr>
          <p:cNvPr id="18" name="Picture 4" descr="A carton of a shotgun is shown with shot coming out the front end.  Two momentum vectors are shown; a vector labeled p for the shot, shown pointing towards the right and a vector labeled minus p for the shotgun, shown pointing towards the left."/>
          <p:cNvPicPr>
            <a:picLocks noGrp="1" noChangeAspect="1"/>
          </p:cNvPicPr>
          <p:nvPr>
            <p:ph sz="quarter" idx="13"/>
          </p:nvPr>
        </p:nvPicPr>
        <p:blipFill>
          <a:blip r:embed="rId2" cstate="hqprint">
            <a:extLst>
              <a:ext uri="{28A0092B-C50C-407E-A947-70E740481C1C}">
                <a14:useLocalDpi xmlns:a14="http://schemas.microsoft.com/office/drawing/2010/main" val="0"/>
              </a:ext>
            </a:extLst>
          </a:blip>
          <a:stretch>
            <a:fillRect/>
          </a:stretch>
        </p:blipFill>
        <p:spPr>
          <a:xfrm>
            <a:off x="3429000" y="3138957"/>
            <a:ext cx="6589132" cy="2487863"/>
          </a:xfrm>
        </p:spPr>
      </p:pic>
      <p:sp>
        <p:nvSpPr>
          <p:cNvPr id="16" name="Text Placeholder 5" hidden="1"/>
          <p:cNvSpPr>
            <a:spLocks noGrp="1"/>
          </p:cNvSpPr>
          <p:nvPr>
            <p:ph type="body" sz="quarter" idx="18"/>
          </p:nvPr>
        </p:nvSpPr>
        <p:spPr/>
        <p:txBody>
          <a:bodyPr>
            <a:normAutofit fontScale="70000" lnSpcReduction="20000"/>
          </a:bodyPr>
          <a:lstStyle/>
          <a:p>
            <a:endParaRPr lang="en-US"/>
          </a:p>
        </p:txBody>
      </p:sp>
      <p:sp>
        <p:nvSpPr>
          <p:cNvPr id="17" name="Text Placeholder 6" hidden="1"/>
          <p:cNvSpPr>
            <a:spLocks noGrp="1"/>
          </p:cNvSpPr>
          <p:nvPr>
            <p:ph type="body" sz="quarter" idx="19"/>
          </p:nvPr>
        </p:nvSpPr>
        <p:spPr/>
        <p:txBody>
          <a:bodyPr/>
          <a:lstStyle/>
          <a:p>
            <a:endParaRPr lang="en-US"/>
          </a:p>
        </p:txBody>
      </p:sp>
      <p:sp>
        <p:nvSpPr>
          <p:cNvPr id="7" name="Slide Number Placeholder 7"/>
          <p:cNvSpPr>
            <a:spLocks noGrp="1"/>
          </p:cNvSpPr>
          <p:nvPr>
            <p:ph type="sldNum" sz="quarter" idx="10"/>
          </p:nvPr>
        </p:nvSpPr>
        <p:spPr/>
        <p:txBody>
          <a:bodyPr/>
          <a:lstStyle/>
          <a:p>
            <a:fld id="{68151E55-6873-49E2-B8D5-2F265E6F1973}" type="slidenum">
              <a:rPr lang="en-US" smtClean="0"/>
              <a:t>31</a:t>
            </a:fld>
            <a:endParaRPr lang="en-US" dirty="0"/>
          </a:p>
        </p:txBody>
      </p:sp>
    </p:spTree>
    <p:extLst>
      <p:ext uri="{BB962C8B-B14F-4D97-AF65-F5344CB8AC3E}">
        <p14:creationId xmlns:p14="http://schemas.microsoft.com/office/powerpoint/2010/main" val="456858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06880" y="198000"/>
            <a:ext cx="8778240" cy="914400"/>
          </a:xfrm>
        </p:spPr>
        <p:txBody>
          <a:bodyPr vert="horz" lIns="0" tIns="0" rIns="0" bIns="0" rtlCol="0" anchor="ctr">
            <a:noAutofit/>
          </a:bodyPr>
          <a:lstStyle/>
          <a:p>
            <a:pPr>
              <a:lnSpc>
                <a:spcPct val="100000"/>
              </a:lnSpc>
            </a:pPr>
            <a:r>
              <a:rPr lang="en-US" sz="3600" dirty="0"/>
              <a:t>How can you avoid a bruised shoulder? </a:t>
            </a:r>
          </a:p>
        </p:txBody>
      </p:sp>
      <p:sp>
        <p:nvSpPr>
          <p:cNvPr id="8" name="Content Placeholder 2"/>
          <p:cNvSpPr>
            <a:spLocks noGrp="1"/>
          </p:cNvSpPr>
          <p:nvPr>
            <p:ph idx="1"/>
          </p:nvPr>
        </p:nvSpPr>
        <p:spPr>
          <a:xfrm>
            <a:off x="1181100" y="1161110"/>
            <a:ext cx="9829800" cy="2743200"/>
          </a:xfrm>
        </p:spPr>
        <p:txBody>
          <a:bodyPr vert="horz" lIns="91440" tIns="45720" rIns="0" bIns="0" rtlCol="0">
            <a:normAutofit/>
          </a:bodyPr>
          <a:lstStyle/>
          <a:p>
            <a:pPr>
              <a:spcBef>
                <a:spcPts val="0"/>
              </a:spcBef>
            </a:pPr>
            <a:r>
              <a:rPr lang="en-US" altLang="en-US" sz="2800" dirty="0"/>
              <a:t>If you think of the system as just the shotgun and the pellets, then your shoulder applies a strong external force to the system.</a:t>
            </a:r>
          </a:p>
          <a:p>
            <a:pPr>
              <a:spcBef>
                <a:spcPts val="0"/>
              </a:spcBef>
            </a:pPr>
            <a:r>
              <a:rPr lang="en-US" altLang="en-US" sz="2800" dirty="0"/>
              <a:t>Since conservation of momentum requires the external force to be zero, the momentum of this system is not conserved.</a:t>
            </a:r>
            <a:endParaRPr lang="en-US" sz="2800" dirty="0"/>
          </a:p>
        </p:txBody>
      </p:sp>
      <p:pic>
        <p:nvPicPr>
          <p:cNvPr id="12" name="Picture 3" descr="A carton of a shotgun is shown with shot coming out the front end.  Two momentum vectors are shown; a vector labeled p for the shot, shown pointing towards the right and a vector labeled minus p for the shotgun, shown pointing towards the left."/>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3009900" y="3733800"/>
            <a:ext cx="6172200" cy="2327564"/>
          </a:xfrm>
        </p:spPr>
      </p:pic>
      <p:sp>
        <p:nvSpPr>
          <p:cNvPr id="11" name="Text Placeholder 4" hidden="1"/>
          <p:cNvSpPr>
            <a:spLocks noGrp="1"/>
          </p:cNvSpPr>
          <p:nvPr>
            <p:ph sz="quarter" idx="20"/>
          </p:nvPr>
        </p:nvSpPr>
        <p:spPr/>
        <p:txBody>
          <a:bodyPr anchor="ctr"/>
          <a:lstStyle/>
          <a:p>
            <a:endParaRPr lang="en-US" sz="800"/>
          </a:p>
        </p:txBody>
      </p:sp>
      <p:sp>
        <p:nvSpPr>
          <p:cNvPr id="10" name="Text Placeholder 5" hidden="1"/>
          <p:cNvSpPr>
            <a:spLocks noGrp="1"/>
          </p:cNvSpPr>
          <p:nvPr>
            <p:ph type="body" sz="quarter" idx="19"/>
          </p:nvPr>
        </p:nvSpPr>
        <p:spPr/>
        <p:txBody>
          <a:bodyPr/>
          <a:lstStyle/>
          <a:p>
            <a:endParaRPr lang="en-US"/>
          </a:p>
        </p:txBody>
      </p:sp>
      <p:sp>
        <p:nvSpPr>
          <p:cNvPr id="13" name="Slide Number Placeholder 6"/>
          <p:cNvSpPr>
            <a:spLocks noGrp="1"/>
          </p:cNvSpPr>
          <p:nvPr>
            <p:ph type="sldNum" sz="quarter" idx="10"/>
          </p:nvPr>
        </p:nvSpPr>
        <p:spPr/>
        <p:txBody>
          <a:bodyPr/>
          <a:lstStyle/>
          <a:p>
            <a:fld id="{68151E55-6873-49E2-B8D5-2F265E6F1973}" type="slidenum">
              <a:rPr lang="en-US" smtClean="0"/>
              <a:t>32</a:t>
            </a:fld>
            <a:endParaRPr lang="en-US" dirty="0"/>
          </a:p>
        </p:txBody>
      </p:sp>
    </p:spTree>
    <p:extLst>
      <p:ext uri="{BB962C8B-B14F-4D97-AF65-F5344CB8AC3E}">
        <p14:creationId xmlns:p14="http://schemas.microsoft.com/office/powerpoint/2010/main" val="1459907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06880" y="198000"/>
            <a:ext cx="8778240" cy="914400"/>
          </a:xfrm>
        </p:spPr>
        <p:txBody>
          <a:bodyPr vert="horz" lIns="0" tIns="0" rIns="0" bIns="0" rtlCol="0" anchor="ctr">
            <a:noAutofit/>
          </a:bodyPr>
          <a:lstStyle/>
          <a:p>
            <a:pPr>
              <a:lnSpc>
                <a:spcPct val="100000"/>
              </a:lnSpc>
            </a:pPr>
            <a:r>
              <a:rPr lang="en-US" noProof="0" dirty="0"/>
              <a:t>How can you avoid a bruised shoulder?</a:t>
            </a:r>
            <a:r>
              <a:rPr lang="en-US" sz="1600" dirty="0"/>
              <a:t> 3</a:t>
            </a:r>
            <a:endParaRPr lang="en-US" noProof="0" dirty="0"/>
          </a:p>
        </p:txBody>
      </p:sp>
      <p:sp>
        <p:nvSpPr>
          <p:cNvPr id="8" name="Content Placeholder 2"/>
          <p:cNvSpPr>
            <a:spLocks noGrp="1"/>
          </p:cNvSpPr>
          <p:nvPr>
            <p:ph idx="1"/>
          </p:nvPr>
        </p:nvSpPr>
        <p:spPr>
          <a:xfrm>
            <a:off x="1066800" y="1097280"/>
            <a:ext cx="9753600" cy="3108960"/>
          </a:xfrm>
        </p:spPr>
        <p:txBody>
          <a:bodyPr vert="horz" lIns="91440" tIns="45720" rIns="0" bIns="0" rtlCol="0">
            <a:normAutofit/>
          </a:bodyPr>
          <a:lstStyle/>
          <a:p>
            <a:pPr>
              <a:spcBef>
                <a:spcPts val="0"/>
              </a:spcBef>
            </a:pPr>
            <a:r>
              <a:rPr lang="en-US" altLang="en-US" sz="2800" dirty="0"/>
              <a:t>If you think of the system as including yourself with your shoulder against the shotgun, then momentum is conserved because all the forces involved are internal to this system (except possibly friction between your feet and the earth).</a:t>
            </a:r>
          </a:p>
          <a:p>
            <a:pPr>
              <a:spcBef>
                <a:spcPts val="0"/>
              </a:spcBef>
            </a:pPr>
            <a:r>
              <a:rPr lang="en-US" altLang="en-US" sz="2800" dirty="0"/>
              <a:t>With your mass added to the system, the recoil velocity is smaller.</a:t>
            </a:r>
            <a:endParaRPr lang="en-US" sz="2800" dirty="0"/>
          </a:p>
        </p:txBody>
      </p:sp>
      <p:pic>
        <p:nvPicPr>
          <p:cNvPr id="12" name="Picture 3" descr="A carton of a shotgun is shown with shot coming out the front end.  Two momentum vectors are shown; a vector labeled p for the shot, shown pointing towards the right and a vector labeled minus p for the shotgun, shown pointing towards the left."/>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3010694" y="3827318"/>
            <a:ext cx="6172200" cy="2327564"/>
          </a:xfrm>
        </p:spPr>
      </p:pic>
      <p:sp>
        <p:nvSpPr>
          <p:cNvPr id="11" name="Text Placeholder 4" hidden="1"/>
          <p:cNvSpPr>
            <a:spLocks noGrp="1"/>
          </p:cNvSpPr>
          <p:nvPr>
            <p:ph sz="quarter" idx="20"/>
          </p:nvPr>
        </p:nvSpPr>
        <p:spPr/>
        <p:txBody>
          <a:bodyPr anchor="ctr"/>
          <a:lstStyle/>
          <a:p>
            <a:endParaRPr lang="en-US" sz="800"/>
          </a:p>
        </p:txBody>
      </p:sp>
      <p:sp>
        <p:nvSpPr>
          <p:cNvPr id="10" name="Text Placeholder 5" hidden="1"/>
          <p:cNvSpPr>
            <a:spLocks noGrp="1"/>
          </p:cNvSpPr>
          <p:nvPr>
            <p:ph type="body" sz="quarter" idx="19"/>
          </p:nvPr>
        </p:nvSpPr>
        <p:spPr/>
        <p:txBody>
          <a:bodyPr/>
          <a:lstStyle/>
          <a:p>
            <a:endParaRPr lang="en-US"/>
          </a:p>
        </p:txBody>
      </p:sp>
      <p:sp>
        <p:nvSpPr>
          <p:cNvPr id="2" name="Slide Number Placeholder 6"/>
          <p:cNvSpPr>
            <a:spLocks noGrp="1"/>
          </p:cNvSpPr>
          <p:nvPr>
            <p:ph type="sldNum" sz="quarter" idx="10"/>
          </p:nvPr>
        </p:nvSpPr>
        <p:spPr/>
        <p:txBody>
          <a:bodyPr/>
          <a:lstStyle/>
          <a:p>
            <a:fld id="{68151E55-6873-49E2-B8D5-2F265E6F1973}" type="slidenum">
              <a:rPr lang="en-US" smtClean="0"/>
              <a:t>33</a:t>
            </a:fld>
            <a:endParaRPr lang="en-US" dirty="0"/>
          </a:p>
        </p:txBody>
      </p:sp>
    </p:spTree>
    <p:extLst>
      <p:ext uri="{BB962C8B-B14F-4D97-AF65-F5344CB8AC3E}">
        <p14:creationId xmlns:p14="http://schemas.microsoft.com/office/powerpoint/2010/main" val="2766606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06880" y="198000"/>
            <a:ext cx="8778240" cy="914400"/>
          </a:xfrm>
        </p:spPr>
        <p:txBody>
          <a:bodyPr vert="horz" lIns="0" tIns="0" rIns="0" bIns="0" rtlCol="0" anchor="ctr">
            <a:noAutofit/>
          </a:bodyPr>
          <a:lstStyle/>
          <a:p>
            <a:pPr>
              <a:lnSpc>
                <a:spcPct val="100000"/>
              </a:lnSpc>
            </a:pPr>
            <a:r>
              <a:rPr lang="en-US" noProof="0" dirty="0"/>
              <a:t>How can you avoid a bruised shoulder?</a:t>
            </a:r>
            <a:r>
              <a:rPr lang="en-US" sz="1600" dirty="0"/>
              <a:t> 4</a:t>
            </a:r>
            <a:endParaRPr lang="en-US" noProof="0" dirty="0"/>
          </a:p>
        </p:txBody>
      </p:sp>
      <p:sp>
        <p:nvSpPr>
          <p:cNvPr id="8" name="Content Placeholder 2"/>
          <p:cNvSpPr>
            <a:spLocks noGrp="1"/>
          </p:cNvSpPr>
          <p:nvPr>
            <p:ph idx="1"/>
          </p:nvPr>
        </p:nvSpPr>
        <p:spPr>
          <a:xfrm>
            <a:off x="1866646" y="1097280"/>
            <a:ext cx="8460000" cy="2377440"/>
          </a:xfrm>
        </p:spPr>
        <p:txBody>
          <a:bodyPr vert="horz" lIns="91440" tIns="45720" rIns="0" bIns="0" rtlCol="0">
            <a:normAutofit fontScale="92500" lnSpcReduction="10000"/>
          </a:bodyPr>
          <a:lstStyle/>
          <a:p>
            <a:pPr>
              <a:spcBef>
                <a:spcPts val="0"/>
              </a:spcBef>
            </a:pPr>
            <a:r>
              <a:rPr lang="en-US" altLang="en-US" sz="2800" dirty="0"/>
              <a:t>If you think of the system as including yourself and the earth, then momentum is conserved because all the forces involved are internal to this system.</a:t>
            </a:r>
          </a:p>
          <a:p>
            <a:pPr>
              <a:spcBef>
                <a:spcPts val="0"/>
              </a:spcBef>
            </a:pPr>
            <a:r>
              <a:rPr lang="en-US" altLang="en-US" sz="2800" dirty="0"/>
              <a:t>The large mass of the </a:t>
            </a:r>
            <a:r>
              <a:rPr lang="en-US" altLang="en-US" sz="2800" u="sng" dirty="0"/>
              <a:t>earth means that the change in momentum of the earth would be imperceptible.</a:t>
            </a:r>
            <a:endParaRPr lang="en-US" sz="2800" u="sng" dirty="0"/>
          </a:p>
        </p:txBody>
      </p:sp>
      <p:pic>
        <p:nvPicPr>
          <p:cNvPr id="12" name="Picture 3" descr="A carton of a shotgun is shown with shot coming out the front end.  Two momentum vectors are shown; a vector labeled p for the shot, shown pointing towards the right and a vector labeled minus p for the shotgun, shown pointing towards the left."/>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3010694" y="3827318"/>
            <a:ext cx="6172200" cy="2327564"/>
          </a:xfrm>
        </p:spPr>
      </p:pic>
      <p:sp>
        <p:nvSpPr>
          <p:cNvPr id="11" name="Text Placeholder 4" hidden="1"/>
          <p:cNvSpPr>
            <a:spLocks noGrp="1"/>
          </p:cNvSpPr>
          <p:nvPr>
            <p:ph sz="quarter" idx="20"/>
          </p:nvPr>
        </p:nvSpPr>
        <p:spPr/>
        <p:txBody>
          <a:bodyPr anchor="ctr"/>
          <a:lstStyle/>
          <a:p>
            <a:endParaRPr lang="en-US" sz="800"/>
          </a:p>
        </p:txBody>
      </p:sp>
      <p:sp>
        <p:nvSpPr>
          <p:cNvPr id="10" name="Text Placeholder 5" hidden="1"/>
          <p:cNvSpPr>
            <a:spLocks noGrp="1"/>
          </p:cNvSpPr>
          <p:nvPr>
            <p:ph type="body" sz="quarter" idx="19"/>
          </p:nvPr>
        </p:nvSpPr>
        <p:spPr/>
        <p:txBody>
          <a:bodyPr/>
          <a:lstStyle/>
          <a:p>
            <a:endParaRPr lang="en-US"/>
          </a:p>
        </p:txBody>
      </p:sp>
      <p:sp>
        <p:nvSpPr>
          <p:cNvPr id="2" name="Slide Number Placeholder 6"/>
          <p:cNvSpPr>
            <a:spLocks noGrp="1"/>
          </p:cNvSpPr>
          <p:nvPr>
            <p:ph type="sldNum" sz="quarter" idx="10"/>
          </p:nvPr>
        </p:nvSpPr>
        <p:spPr/>
        <p:txBody>
          <a:bodyPr/>
          <a:lstStyle/>
          <a:p>
            <a:fld id="{68151E55-6873-49E2-B8D5-2F265E6F1973}" type="slidenum">
              <a:rPr lang="en-US" smtClean="0"/>
              <a:t>34</a:t>
            </a:fld>
            <a:endParaRPr lang="en-US" dirty="0"/>
          </a:p>
        </p:txBody>
      </p:sp>
    </p:spTree>
    <p:extLst>
      <p:ext uri="{BB962C8B-B14F-4D97-AF65-F5344CB8AC3E}">
        <p14:creationId xmlns:p14="http://schemas.microsoft.com/office/powerpoint/2010/main" val="2959221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nSpc>
                <a:spcPct val="100000"/>
              </a:lnSpc>
            </a:pPr>
            <a:r>
              <a:rPr lang="en-US" altLang="en-US" noProof="0" dirty="0"/>
              <a:t>Elastic and Inelastic Collisions</a:t>
            </a:r>
            <a:r>
              <a:rPr lang="en-US" altLang="en-US" sz="1600" dirty="0"/>
              <a:t> 1</a:t>
            </a:r>
            <a:endParaRPr lang="en-US" noProof="0" dirty="0"/>
          </a:p>
        </p:txBody>
      </p:sp>
      <p:sp>
        <p:nvSpPr>
          <p:cNvPr id="9" name="Content Placeholder 2"/>
          <p:cNvSpPr>
            <a:spLocks noGrp="1"/>
          </p:cNvSpPr>
          <p:nvPr>
            <p:ph idx="1"/>
          </p:nvPr>
        </p:nvSpPr>
        <p:spPr>
          <a:xfrm>
            <a:off x="609600" y="1097280"/>
            <a:ext cx="6553200" cy="4846320"/>
          </a:xfrm>
        </p:spPr>
        <p:txBody>
          <a:bodyPr vert="horz" lIns="91440" tIns="45720" rIns="0" bIns="0" rtlCol="0">
            <a:normAutofit/>
          </a:bodyPr>
          <a:lstStyle/>
          <a:p>
            <a:pPr>
              <a:spcBef>
                <a:spcPts val="600"/>
              </a:spcBef>
            </a:pPr>
            <a:r>
              <a:rPr lang="en-US" altLang="en-US" sz="2800" dirty="0"/>
              <a:t>Different kinds of collisions produce different results.</a:t>
            </a:r>
          </a:p>
          <a:p>
            <a:pPr lvl="1" indent="-457200">
              <a:spcBef>
                <a:spcPts val="600"/>
              </a:spcBef>
            </a:pPr>
            <a:r>
              <a:rPr lang="en-US" altLang="en-US" sz="2400" dirty="0"/>
              <a:t>Sometimes the objects stick together.</a:t>
            </a:r>
          </a:p>
          <a:p>
            <a:pPr lvl="1" indent="-457200">
              <a:spcBef>
                <a:spcPts val="600"/>
              </a:spcBef>
            </a:pPr>
            <a:r>
              <a:rPr lang="en-US" altLang="en-US" sz="2400" dirty="0"/>
              <a:t>Sometimes the objects bounce apart.</a:t>
            </a:r>
          </a:p>
          <a:p>
            <a:pPr>
              <a:spcBef>
                <a:spcPts val="600"/>
              </a:spcBef>
            </a:pPr>
            <a:r>
              <a:rPr lang="en-US" altLang="en-US" sz="2800" dirty="0"/>
              <a:t>What is the difference between these types of collisions?</a:t>
            </a:r>
          </a:p>
          <a:p>
            <a:pPr>
              <a:spcBef>
                <a:spcPts val="600"/>
              </a:spcBef>
            </a:pPr>
            <a:r>
              <a:rPr lang="en-US" altLang="en-US" sz="2800" dirty="0"/>
              <a:t>Is energy conserved as well as momentum?</a:t>
            </a:r>
            <a:endParaRPr lang="en-US" noProof="0" dirty="0"/>
          </a:p>
        </p:txBody>
      </p:sp>
      <p:pic>
        <p:nvPicPr>
          <p:cNvPr id="13" name="Picture 3" descr="The images shows two different collisions, one labeled as elastic and one labeled as perfectly inelastic.  The elastic collision shows a ball moving towards a wall with an initial velocity v i.  It bounces off the wall and then moves away with a final velocity v f.  The magnitudes of these two velocity vectors are the same (v f = v i).  The perfectly inelastic collision shows a mass moving towards a wall with an initial velocity v i.  It then collides and sticks to the wall, and so has a final velocity of zero."/>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315200" y="1097280"/>
            <a:ext cx="3657600" cy="4772950"/>
          </a:xfrm>
        </p:spPr>
      </p:pic>
      <p:sp>
        <p:nvSpPr>
          <p:cNvPr id="11" name="Text Placeholder 4" hidden="1"/>
          <p:cNvSpPr>
            <a:spLocks noGrp="1"/>
          </p:cNvSpPr>
          <p:nvPr>
            <p:ph sz="quarter" idx="20"/>
          </p:nvPr>
        </p:nvSpPr>
        <p:spPr/>
        <p:txBody>
          <a:bodyPr anchor="ctr"/>
          <a:lstStyle/>
          <a:p>
            <a:endParaRPr lang="en-US" sz="800"/>
          </a:p>
        </p:txBody>
      </p:sp>
      <p:sp>
        <p:nvSpPr>
          <p:cNvPr id="12" name="Text Placeholder 5" hidden="1"/>
          <p:cNvSpPr>
            <a:spLocks noGrp="1"/>
          </p:cNvSpPr>
          <p:nvPr>
            <p:ph type="body" sz="quarter" idx="21"/>
          </p:nvPr>
        </p:nvSpPr>
        <p:spPr/>
        <p:txBody>
          <a:bodyPr>
            <a:normAutofit fontScale="55000" lnSpcReduction="20000"/>
          </a:bodyPr>
          <a:lstStyle/>
          <a:p>
            <a:endParaRPr lang="en-US"/>
          </a:p>
        </p:txBody>
      </p:sp>
      <p:sp>
        <p:nvSpPr>
          <p:cNvPr id="7" name="Slide Number Placeholder 6"/>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3392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nSpc>
                <a:spcPct val="100000"/>
              </a:lnSpc>
            </a:pPr>
            <a:r>
              <a:rPr lang="en-US" altLang="en-US" sz="3200" dirty="0"/>
              <a:t>Elastic and Inelastic Collisions 2</a:t>
            </a:r>
            <a:endParaRPr lang="en-US" sz="3200" dirty="0"/>
          </a:p>
        </p:txBody>
      </p:sp>
      <p:sp>
        <p:nvSpPr>
          <p:cNvPr id="9" name="Content Placeholder 2"/>
          <p:cNvSpPr>
            <a:spLocks noGrp="1"/>
          </p:cNvSpPr>
          <p:nvPr>
            <p:ph idx="1"/>
          </p:nvPr>
        </p:nvSpPr>
        <p:spPr>
          <a:xfrm>
            <a:off x="1865354" y="842647"/>
            <a:ext cx="8458200" cy="4206240"/>
          </a:xfrm>
        </p:spPr>
        <p:txBody>
          <a:bodyPr vert="horz" lIns="91440" tIns="45720" rIns="0" bIns="0" rtlCol="0">
            <a:normAutofit fontScale="92500"/>
          </a:bodyPr>
          <a:lstStyle/>
          <a:p>
            <a:pPr>
              <a:spcBef>
                <a:spcPts val="300"/>
              </a:spcBef>
            </a:pPr>
            <a:r>
              <a:rPr lang="en-US" altLang="en-US" sz="2800" dirty="0"/>
              <a:t>A collision in which the objects stick together after collision is called a </a:t>
            </a:r>
            <a:r>
              <a:rPr lang="en-US" altLang="en-US" sz="2800" b="1" i="1" dirty="0">
                <a:solidFill>
                  <a:srgbClr val="0A5D00"/>
                </a:solidFill>
              </a:rPr>
              <a:t>perfectly inelastic collision</a:t>
            </a:r>
            <a:r>
              <a:rPr lang="en-US" altLang="en-US" sz="2800" dirty="0"/>
              <a:t>.</a:t>
            </a:r>
          </a:p>
          <a:p>
            <a:pPr lvl="1" indent="-457200">
              <a:spcBef>
                <a:spcPts val="300"/>
              </a:spcBef>
            </a:pPr>
            <a:r>
              <a:rPr lang="en-US" altLang="en-US" sz="2400" dirty="0"/>
              <a:t>The objects do not bounce at all.</a:t>
            </a:r>
          </a:p>
          <a:p>
            <a:pPr lvl="1" indent="-457200">
              <a:spcBef>
                <a:spcPts val="300"/>
              </a:spcBef>
            </a:pPr>
            <a:r>
              <a:rPr lang="en-US" altLang="en-US" sz="2400" dirty="0"/>
              <a:t>If we know the total momentum before the collision, we can calculate the final momentum and velocity of the now-joined objects.</a:t>
            </a:r>
          </a:p>
          <a:p>
            <a:pPr>
              <a:spcBef>
                <a:spcPts val="300"/>
              </a:spcBef>
            </a:pPr>
            <a:r>
              <a:rPr lang="en-US" altLang="en-US" sz="2800" dirty="0"/>
              <a:t>For example:</a:t>
            </a:r>
          </a:p>
          <a:p>
            <a:pPr lvl="1" indent="-457200">
              <a:spcBef>
                <a:spcPts val="300"/>
              </a:spcBef>
            </a:pPr>
            <a:r>
              <a:rPr lang="en-US" altLang="en-US" sz="2400" dirty="0"/>
              <a:t>The football players who stay together after colliding.</a:t>
            </a:r>
          </a:p>
          <a:p>
            <a:pPr lvl="1" indent="-457200">
              <a:spcBef>
                <a:spcPts val="300"/>
              </a:spcBef>
            </a:pPr>
            <a:r>
              <a:rPr lang="en-US" altLang="en-US" sz="2400" dirty="0"/>
              <a:t>Coupling railroad cars.</a:t>
            </a:r>
            <a:endParaRPr lang="en-US" noProof="0" dirty="0"/>
          </a:p>
        </p:txBody>
      </p:sp>
      <p:pic>
        <p:nvPicPr>
          <p:cNvPr id="13" name="Picture 3" descr="Five railroad cars are shown.  Four of them are linked together and stationary.  Car 5 is shown moving towards the four stationary cars with an initial momentum p initial."/>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866900" y="5486400"/>
            <a:ext cx="8458200" cy="749618"/>
          </a:xfrm>
        </p:spPr>
      </p:pic>
      <p:sp>
        <p:nvSpPr>
          <p:cNvPr id="11" name="Text Placeholder 4" hidden="1"/>
          <p:cNvSpPr>
            <a:spLocks noGrp="1"/>
          </p:cNvSpPr>
          <p:nvPr>
            <p:ph sz="quarter" idx="20"/>
          </p:nvPr>
        </p:nvSpPr>
        <p:spPr/>
        <p:txBody>
          <a:bodyPr anchor="ctr"/>
          <a:lstStyle/>
          <a:p>
            <a:endParaRPr lang="en-US" sz="800"/>
          </a:p>
        </p:txBody>
      </p:sp>
      <p:sp>
        <p:nvSpPr>
          <p:cNvPr id="12" name="Text Placeholder 5" hidden="1"/>
          <p:cNvSpPr>
            <a:spLocks noGrp="1"/>
          </p:cNvSpPr>
          <p:nvPr>
            <p:ph type="body" sz="quarter" idx="21"/>
          </p:nvPr>
        </p:nvSpPr>
        <p:spPr/>
        <p:txBody>
          <a:bodyPr>
            <a:normAutofit fontScale="550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36</a:t>
            </a:fld>
            <a:endParaRPr lang="en-US" dirty="0"/>
          </a:p>
        </p:txBody>
      </p:sp>
    </p:spTree>
    <p:extLst>
      <p:ext uri="{BB962C8B-B14F-4D97-AF65-F5344CB8AC3E}">
        <p14:creationId xmlns:p14="http://schemas.microsoft.com/office/powerpoint/2010/main" val="3349678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4301"/>
            <a:ext cx="9677399" cy="2011680"/>
          </a:xfrm>
        </p:spPr>
        <p:txBody>
          <a:bodyPr>
            <a:noAutofit/>
          </a:bodyPr>
          <a:lstStyle/>
          <a:p>
            <a:pPr>
              <a:lnSpc>
                <a:spcPct val="100000"/>
              </a:lnSpc>
            </a:pPr>
            <a:r>
              <a:rPr lang="en-US" sz="2400" dirty="0"/>
              <a:t>Four railroad cars, all with the same mass of 20,000 kg, sit on a track. A fifth car of identical mass approaches them with a velocity of 15 m/s. This car collides and couples with the other four cars. What is the initial momentum of the system? 1</a:t>
            </a:r>
          </a:p>
        </p:txBody>
      </p:sp>
      <p:sp>
        <p:nvSpPr>
          <p:cNvPr id="8" name="Content Placeholder 2"/>
          <p:cNvSpPr>
            <a:spLocks noGrp="1"/>
          </p:cNvSpPr>
          <p:nvPr>
            <p:ph sz="quarter" idx="11"/>
          </p:nvPr>
        </p:nvSpPr>
        <p:spPr>
          <a:xfrm>
            <a:off x="1866000" y="2468880"/>
            <a:ext cx="2834640" cy="2377440"/>
          </a:xfrm>
        </p:spPr>
        <p:txBody>
          <a:bodyPr/>
          <a:lstStyle/>
          <a:p>
            <a:pPr marL="457200" indent="-457200">
              <a:spcAft>
                <a:spcPts val="1200"/>
              </a:spcAft>
              <a:buClr>
                <a:schemeClr val="tx1"/>
              </a:buClr>
              <a:buFont typeface="Arial" panose="020B0604020202020204" pitchFamily="34" charset="0"/>
              <a:buAutoNum type="alphaLcParenR"/>
            </a:pPr>
            <a:r>
              <a:rPr lang="en-US" altLang="en-US" sz="2400" dirty="0"/>
              <a:t>200,000 </a:t>
            </a:r>
            <a:r>
              <a:rPr lang="en-US" altLang="en-US" sz="2400" dirty="0" err="1"/>
              <a:t>kg·m</a:t>
            </a:r>
            <a:r>
              <a:rPr lang="en-US" altLang="en-US" sz="2400" dirty="0"/>
              <a:t>/s</a:t>
            </a:r>
          </a:p>
          <a:p>
            <a:pPr marL="457200" indent="-457200">
              <a:spcAft>
                <a:spcPts val="1200"/>
              </a:spcAft>
              <a:buClr>
                <a:schemeClr val="tx1"/>
              </a:buClr>
              <a:buFont typeface="Arial" panose="020B0604020202020204" pitchFamily="34" charset="0"/>
              <a:buAutoNum type="alphaLcParenR"/>
            </a:pPr>
            <a:r>
              <a:rPr lang="en-US" altLang="en-US" sz="2400" dirty="0"/>
              <a:t>300,000 </a:t>
            </a:r>
            <a:r>
              <a:rPr lang="en-US" altLang="en-US" sz="2400" dirty="0" err="1"/>
              <a:t>kg·m</a:t>
            </a:r>
            <a:r>
              <a:rPr lang="en-US" altLang="en-US" sz="2400" dirty="0"/>
              <a:t>/s</a:t>
            </a:r>
          </a:p>
          <a:p>
            <a:pPr marL="457200" indent="-457200">
              <a:spcAft>
                <a:spcPts val="1200"/>
              </a:spcAft>
              <a:buClr>
                <a:schemeClr val="tx1"/>
              </a:buClr>
              <a:buFont typeface="Arial" panose="020B0604020202020204" pitchFamily="34" charset="0"/>
              <a:buAutoNum type="alphaLcParenR"/>
            </a:pPr>
            <a:r>
              <a:rPr lang="en-US" altLang="en-US" sz="2400" dirty="0"/>
              <a:t>600,000 </a:t>
            </a:r>
            <a:r>
              <a:rPr lang="en-US" altLang="en-US" sz="2400" dirty="0" err="1"/>
              <a:t>kg·m</a:t>
            </a:r>
            <a:r>
              <a:rPr lang="en-US" altLang="en-US" sz="2400" dirty="0"/>
              <a:t>/s</a:t>
            </a:r>
          </a:p>
          <a:p>
            <a:pPr marL="457200" indent="-457200">
              <a:spcAft>
                <a:spcPts val="1200"/>
              </a:spcAft>
              <a:buClr>
                <a:schemeClr val="tx1"/>
              </a:buClr>
              <a:buFont typeface="Arial" panose="020B0604020202020204" pitchFamily="34" charset="0"/>
              <a:buAutoNum type="alphaLcParenR"/>
            </a:pPr>
            <a:r>
              <a:rPr lang="en-US" altLang="en-US" sz="2400" dirty="0"/>
              <a:t>1,200,000 </a:t>
            </a:r>
            <a:r>
              <a:rPr lang="en-US" altLang="en-US" sz="2400" dirty="0" err="1"/>
              <a:t>kg·m</a:t>
            </a:r>
            <a:r>
              <a:rPr lang="en-US" altLang="en-US" sz="2400" dirty="0"/>
              <a:t>/s</a:t>
            </a:r>
            <a:endParaRPr lang="en-US" sz="2400" dirty="0"/>
          </a:p>
        </p:txBody>
      </p:sp>
      <p:pic>
        <p:nvPicPr>
          <p:cNvPr id="17" name="Picture 3" descr="Five railroad cars are shown.  Four of them are linked together and stationary.  Car 5 is shown moving towards the four stationary cars with an initial momentum p initial."/>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524001" y="5284048"/>
            <a:ext cx="8777134" cy="1497752"/>
          </a:xfrm>
        </p:spPr>
      </p:pic>
      <p:sp>
        <p:nvSpPr>
          <p:cNvPr id="15" name="Text Placeholder 4" hidden="1"/>
          <p:cNvSpPr>
            <a:spLocks noGrp="1"/>
          </p:cNvSpPr>
          <p:nvPr>
            <p:ph type="body" sz="quarter" idx="18"/>
          </p:nvPr>
        </p:nvSpPr>
        <p:spPr/>
        <p:txBody>
          <a:bodyPr>
            <a:normAutofit fontScale="70000" lnSpcReduction="20000"/>
          </a:bodyPr>
          <a:lstStyle/>
          <a:p>
            <a:endParaRPr lang="en-US"/>
          </a:p>
        </p:txBody>
      </p:sp>
      <p:sp>
        <p:nvSpPr>
          <p:cNvPr id="16" name="Text Placeholder 5" hidden="1"/>
          <p:cNvSpPr>
            <a:spLocks noGrp="1"/>
          </p:cNvSpPr>
          <p:nvPr>
            <p:ph type="body" sz="quarter" idx="19"/>
          </p:nvPr>
        </p:nvSpPr>
        <p:spPr/>
        <p:txBody>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37</a:t>
            </a:fld>
            <a:endParaRPr lang="en-US" dirty="0"/>
          </a:p>
        </p:txBody>
      </p:sp>
    </p:spTree>
    <p:extLst>
      <p:ext uri="{BB962C8B-B14F-4D97-AF65-F5344CB8AC3E}">
        <p14:creationId xmlns:p14="http://schemas.microsoft.com/office/powerpoint/2010/main" val="1969604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8000"/>
            <a:ext cx="8649600" cy="2011680"/>
          </a:xfrm>
        </p:spPr>
        <p:txBody>
          <a:bodyPr>
            <a:noAutofit/>
          </a:bodyPr>
          <a:lstStyle/>
          <a:p>
            <a:pPr>
              <a:lnSpc>
                <a:spcPct val="100000"/>
              </a:lnSpc>
            </a:pPr>
            <a:r>
              <a:rPr lang="en-US" sz="2400" dirty="0"/>
              <a:t>Four railroad cars, all with the same mass of 20,000 kg, sit on a track. A fifth car of identical mass approaches them with a velocity of 15 m/s. This car collides and couples with the other four cars. What is the initial momentum of the system? 2</a:t>
            </a:r>
          </a:p>
        </p:txBody>
      </p:sp>
      <p:sp>
        <p:nvSpPr>
          <p:cNvPr id="8" name="Content Placeholder 2"/>
          <p:cNvSpPr>
            <a:spLocks noGrp="1"/>
          </p:cNvSpPr>
          <p:nvPr>
            <p:ph sz="quarter" idx="11"/>
          </p:nvPr>
        </p:nvSpPr>
        <p:spPr>
          <a:xfrm>
            <a:off x="1866000" y="2468880"/>
            <a:ext cx="2834640" cy="2377440"/>
          </a:xfrm>
        </p:spPr>
        <p:txBody>
          <a:bodyPr/>
          <a:lstStyle/>
          <a:p>
            <a:pPr marL="457200" indent="-457200">
              <a:spcAft>
                <a:spcPts val="1200"/>
              </a:spcAft>
              <a:buClr>
                <a:schemeClr val="tx1"/>
              </a:buClr>
              <a:buFont typeface="Arial" panose="020B0604020202020204" pitchFamily="34" charset="0"/>
              <a:buAutoNum type="alphaLcParenR"/>
            </a:pPr>
            <a:r>
              <a:rPr lang="en-US" altLang="en-US" sz="2400" dirty="0"/>
              <a:t>200,000 </a:t>
            </a:r>
            <a:r>
              <a:rPr lang="en-US" altLang="en-US" sz="2400" dirty="0" err="1"/>
              <a:t>kg·m</a:t>
            </a:r>
            <a:r>
              <a:rPr lang="en-US" altLang="en-US" sz="2400" dirty="0"/>
              <a:t>/s</a:t>
            </a:r>
          </a:p>
          <a:p>
            <a:pPr marL="457200" indent="-457200">
              <a:spcAft>
                <a:spcPts val="1200"/>
              </a:spcAft>
              <a:buClr>
                <a:schemeClr val="tx1"/>
              </a:buClr>
              <a:buFont typeface="Arial" panose="020B0604020202020204" pitchFamily="34" charset="0"/>
              <a:buAutoNum type="alphaLcParenR"/>
            </a:pPr>
            <a:r>
              <a:rPr lang="en-US" altLang="en-US" sz="2400" dirty="0"/>
              <a:t>300,000 </a:t>
            </a:r>
            <a:r>
              <a:rPr lang="en-US" altLang="en-US" sz="2400" dirty="0" err="1"/>
              <a:t>kg·m</a:t>
            </a:r>
            <a:r>
              <a:rPr lang="en-US" altLang="en-US" sz="2400" dirty="0"/>
              <a:t>/s</a:t>
            </a:r>
          </a:p>
          <a:p>
            <a:pPr marL="457200" indent="-457200">
              <a:spcAft>
                <a:spcPts val="1200"/>
              </a:spcAft>
              <a:buClr>
                <a:schemeClr val="tx1"/>
              </a:buClr>
              <a:buFont typeface="Arial" panose="020B0604020202020204" pitchFamily="34" charset="0"/>
              <a:buAutoNum type="alphaLcParenR"/>
            </a:pPr>
            <a:r>
              <a:rPr lang="en-US" altLang="en-US" sz="2400" dirty="0"/>
              <a:t>600,000 </a:t>
            </a:r>
            <a:r>
              <a:rPr lang="en-US" altLang="en-US" sz="2400" dirty="0" err="1"/>
              <a:t>kg·m</a:t>
            </a:r>
            <a:r>
              <a:rPr lang="en-US" altLang="en-US" sz="2400" dirty="0"/>
              <a:t>/s</a:t>
            </a:r>
          </a:p>
          <a:p>
            <a:pPr marL="457200" indent="-457200">
              <a:spcAft>
                <a:spcPts val="1200"/>
              </a:spcAft>
              <a:buClr>
                <a:schemeClr val="tx1"/>
              </a:buClr>
              <a:buFont typeface="Arial" panose="020B0604020202020204" pitchFamily="34" charset="0"/>
              <a:buAutoNum type="alphaLcParenR"/>
            </a:pPr>
            <a:r>
              <a:rPr lang="en-US" altLang="en-US" sz="2400" dirty="0"/>
              <a:t>1,200,000 </a:t>
            </a:r>
            <a:r>
              <a:rPr lang="en-US" altLang="en-US" sz="2400" dirty="0" err="1"/>
              <a:t>kg·m</a:t>
            </a:r>
            <a:r>
              <a:rPr lang="en-US" altLang="en-US" sz="2400" dirty="0"/>
              <a:t>/s</a:t>
            </a:r>
            <a:endParaRPr lang="en-US" sz="2400" dirty="0"/>
          </a:p>
        </p:txBody>
      </p:sp>
      <p:graphicFrame>
        <p:nvGraphicFramePr>
          <p:cNvPr id="18"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1169323190"/>
              </p:ext>
            </p:extLst>
          </p:nvPr>
        </p:nvGraphicFramePr>
        <p:xfrm>
          <a:off x="5607050" y="2125663"/>
          <a:ext cx="977900" cy="228600"/>
        </p:xfrm>
        <a:graphic>
          <a:graphicData uri="http://schemas.openxmlformats.org/presentationml/2006/ole">
            <mc:AlternateContent xmlns:mc="http://schemas.openxmlformats.org/markup-compatibility/2006">
              <mc:Choice xmlns:v="urn:schemas-microsoft-com:vml" Requires="v">
                <p:oleObj name="Equation" r:id="rId2" imgW="977760" imgH="228600" progId="Equation.DSMT4">
                  <p:embed/>
                </p:oleObj>
              </mc:Choice>
              <mc:Fallback>
                <p:oleObj name="Equation" r:id="rId2" imgW="977760" imgH="228600" progId="Equation.DSMT4">
                  <p:embed/>
                  <p:pic>
                    <p:nvPicPr>
                      <p:cNvPr id="18" name="Object 5"/>
                      <p:cNvPicPr/>
                      <p:nvPr/>
                    </p:nvPicPr>
                    <p:blipFill>
                      <a:blip r:embed="rId3"/>
                      <a:stretch>
                        <a:fillRect/>
                      </a:stretch>
                    </p:blipFill>
                    <p:spPr>
                      <a:xfrm>
                        <a:off x="5607050" y="2125663"/>
                        <a:ext cx="977900" cy="228600"/>
                      </a:xfrm>
                      <a:prstGeom prst="rect">
                        <a:avLst/>
                      </a:prstGeom>
                      <a:noFill/>
                    </p:spPr>
                  </p:pic>
                </p:oleObj>
              </mc:Fallback>
            </mc:AlternateContent>
          </a:graphicData>
        </a:graphic>
      </p:graphicFrame>
      <p:graphicFrame>
        <p:nvGraphicFramePr>
          <p:cNvPr id="19" name="Object 4">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1413212352"/>
              </p:ext>
            </p:extLst>
          </p:nvPr>
        </p:nvGraphicFramePr>
        <p:xfrm>
          <a:off x="7391400" y="2638425"/>
          <a:ext cx="1522413" cy="498475"/>
        </p:xfrm>
        <a:graphic>
          <a:graphicData uri="http://schemas.openxmlformats.org/presentationml/2006/ole">
            <mc:AlternateContent xmlns:mc="http://schemas.openxmlformats.org/markup-compatibility/2006">
              <mc:Choice xmlns:v="urn:schemas-microsoft-com:vml" Requires="v">
                <p:oleObj name="Equation" r:id="rId4" imgW="698400" imgH="228600" progId="Equation.DSMT4">
                  <p:embed/>
                </p:oleObj>
              </mc:Choice>
              <mc:Fallback>
                <p:oleObj name="Equation" r:id="rId4" imgW="698400" imgH="228600" progId="Equation.DSMT4">
                  <p:embed/>
                  <p:pic>
                    <p:nvPicPr>
                      <p:cNvPr id="18" name="Object 5"/>
                      <p:cNvPicPr/>
                      <p:nvPr/>
                    </p:nvPicPr>
                    <p:blipFill>
                      <a:blip r:embed="rId5"/>
                      <a:stretch>
                        <a:fillRect/>
                      </a:stretch>
                    </p:blipFill>
                    <p:spPr>
                      <a:xfrm>
                        <a:off x="7391400" y="2638425"/>
                        <a:ext cx="1522413" cy="498475"/>
                      </a:xfrm>
                      <a:prstGeom prst="rect">
                        <a:avLst/>
                      </a:prstGeom>
                      <a:noFill/>
                    </p:spPr>
                  </p:pic>
                </p:oleObj>
              </mc:Fallback>
            </mc:AlternateContent>
          </a:graphicData>
        </a:graphic>
      </p:graphicFrame>
      <p:pic>
        <p:nvPicPr>
          <p:cNvPr id="17" name="Picture 7" descr="Five railroad cars are shown.  Four of them are linked together and stationary.  Car 5 is shown moving towards the four stationary cars with an initial momentum p initial."/>
          <p:cNvPicPr>
            <a:picLocks noGrp="1" noChangeAspect="1"/>
          </p:cNvPicPr>
          <p:nvPr>
            <p:ph sz="quarter" idx="14"/>
          </p:nvPr>
        </p:nvPicPr>
        <p:blipFill>
          <a:blip r:embed="rId6">
            <a:extLst>
              <a:ext uri="{28A0092B-C50C-407E-A947-70E740481C1C}">
                <a14:useLocalDpi xmlns:a14="http://schemas.microsoft.com/office/drawing/2010/main" val="0"/>
              </a:ext>
            </a:extLst>
          </a:blip>
          <a:stretch>
            <a:fillRect/>
          </a:stretch>
        </p:blipFill>
        <p:spPr>
          <a:xfrm>
            <a:off x="1866000" y="5605960"/>
            <a:ext cx="8001198" cy="1076960"/>
          </a:xfrm>
        </p:spPr>
      </p:pic>
      <p:sp>
        <p:nvSpPr>
          <p:cNvPr id="12" name="Content Placeholder 5"/>
          <p:cNvSpPr>
            <a:spLocks noGrp="1"/>
          </p:cNvSpPr>
          <p:nvPr>
            <p:ph sz="quarter" idx="15"/>
          </p:nvPr>
        </p:nvSpPr>
        <p:spPr>
          <a:xfrm>
            <a:off x="6083635" y="3336221"/>
            <a:ext cx="457200" cy="457200"/>
          </a:xfrm>
        </p:spPr>
        <p:txBody>
          <a:bodyPr vert="horz" lIns="91440" tIns="45720" rIns="0" bIns="45720" rtlCol="0">
            <a:normAutofit/>
          </a:bodyPr>
          <a:lstStyle/>
          <a:p>
            <a:pPr>
              <a:spcAft>
                <a:spcPts val="600"/>
              </a:spcAft>
            </a:pPr>
            <a:r>
              <a:rPr lang="en-US" sz="2400" dirty="0"/>
              <a:t>b)</a:t>
            </a:r>
          </a:p>
        </p:txBody>
      </p:sp>
      <p:graphicFrame>
        <p:nvGraphicFramePr>
          <p:cNvPr id="20" name="Object 6">
            <a:extLst>
              <a:ext uri="{C183D7F6-B498-43B3-948B-1728B52AA6E4}">
                <adec:decorative xmlns:adec="http://schemas.microsoft.com/office/drawing/2017/decorative" val="1"/>
              </a:ext>
            </a:extLst>
          </p:cNvPr>
          <p:cNvGraphicFramePr>
            <a:graphicFrameLocks noGrp="1" noChangeAspect="1"/>
          </p:cNvGraphicFramePr>
          <p:nvPr>
            <p:ph sz="quarter" idx="16"/>
            <p:extLst>
              <p:ext uri="{D42A27DB-BD31-4B8C-83A1-F6EECF244321}">
                <p14:modId xmlns:p14="http://schemas.microsoft.com/office/powerpoint/2010/main" val="3046695941"/>
              </p:ext>
            </p:extLst>
          </p:nvPr>
        </p:nvGraphicFramePr>
        <p:xfrm>
          <a:off x="6445250" y="3314700"/>
          <a:ext cx="3413125" cy="1646238"/>
        </p:xfrm>
        <a:graphic>
          <a:graphicData uri="http://schemas.openxmlformats.org/presentationml/2006/ole">
            <mc:AlternateContent xmlns:mc="http://schemas.openxmlformats.org/markup-compatibility/2006">
              <mc:Choice xmlns:v="urn:schemas-microsoft-com:vml" Requires="v">
                <p:oleObj name="Equation" r:id="rId7" imgW="1422360" imgH="685800" progId="Equation.DSMT4">
                  <p:embed/>
                </p:oleObj>
              </mc:Choice>
              <mc:Fallback>
                <p:oleObj name="Equation" r:id="rId7" imgW="1422360" imgH="685800" progId="Equation.DSMT4">
                  <p:embed/>
                  <p:pic>
                    <p:nvPicPr>
                      <p:cNvPr id="19" name="Object 5"/>
                      <p:cNvPicPr/>
                      <p:nvPr/>
                    </p:nvPicPr>
                    <p:blipFill>
                      <a:blip r:embed="rId8"/>
                      <a:stretch>
                        <a:fillRect/>
                      </a:stretch>
                    </p:blipFill>
                    <p:spPr>
                      <a:xfrm>
                        <a:off x="6445250" y="3314700"/>
                        <a:ext cx="3413125" cy="1646238"/>
                      </a:xfrm>
                      <a:prstGeom prst="rect">
                        <a:avLst/>
                      </a:prstGeom>
                      <a:noFill/>
                    </p:spPr>
                  </p:pic>
                </p:oleObj>
              </mc:Fallback>
            </mc:AlternateContent>
          </a:graphicData>
        </a:graphic>
      </p:graphicFrame>
      <p:sp>
        <p:nvSpPr>
          <p:cNvPr id="15" name="Text Placeholder 8" hidden="1"/>
          <p:cNvSpPr>
            <a:spLocks noGrp="1"/>
          </p:cNvSpPr>
          <p:nvPr>
            <p:ph type="body" sz="quarter" idx="18"/>
          </p:nvPr>
        </p:nvSpPr>
        <p:spPr/>
        <p:txBody>
          <a:bodyPr>
            <a:normAutofit fontScale="70000" lnSpcReduction="20000"/>
          </a:bodyPr>
          <a:lstStyle/>
          <a:p>
            <a:endParaRPr lang="en-US"/>
          </a:p>
        </p:txBody>
      </p:sp>
      <p:sp>
        <p:nvSpPr>
          <p:cNvPr id="16" name="Text Placeholder 9" hidden="1"/>
          <p:cNvSpPr>
            <a:spLocks noGrp="1"/>
          </p:cNvSpPr>
          <p:nvPr>
            <p:ph type="body" sz="quarter" idx="19"/>
          </p:nvPr>
        </p:nvSpPr>
        <p:spPr/>
        <p:txBody>
          <a:bodyPr/>
          <a:lstStyle/>
          <a:p>
            <a:endParaRPr lang="en-US"/>
          </a:p>
        </p:txBody>
      </p:sp>
      <p:sp>
        <p:nvSpPr>
          <p:cNvPr id="7" name="Slide Number Placeholder 10"/>
          <p:cNvSpPr>
            <a:spLocks noGrp="1"/>
          </p:cNvSpPr>
          <p:nvPr>
            <p:ph type="sldNum" sz="quarter" idx="10"/>
          </p:nvPr>
        </p:nvSpPr>
        <p:spPr/>
        <p:txBody>
          <a:bodyPr/>
          <a:lstStyle/>
          <a:p>
            <a:fld id="{68151E55-6873-49E2-B8D5-2F265E6F1973}" type="slidenum">
              <a:rPr lang="en-US" smtClean="0"/>
              <a:t>38</a:t>
            </a:fld>
            <a:endParaRPr lang="en-US" dirty="0"/>
          </a:p>
        </p:txBody>
      </p:sp>
    </p:spTree>
    <p:extLst>
      <p:ext uri="{BB962C8B-B14F-4D97-AF65-F5344CB8AC3E}">
        <p14:creationId xmlns:p14="http://schemas.microsoft.com/office/powerpoint/2010/main" val="3814023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1005840"/>
          </a:xfrm>
        </p:spPr>
        <p:txBody>
          <a:bodyPr>
            <a:noAutofit/>
          </a:bodyPr>
          <a:lstStyle/>
          <a:p>
            <a:pPr>
              <a:lnSpc>
                <a:spcPct val="100000"/>
              </a:lnSpc>
            </a:pPr>
            <a:r>
              <a:rPr lang="en-US" sz="3600" dirty="0"/>
              <a:t>What is the velocity of the five coupled cars after the collision? </a:t>
            </a:r>
            <a:r>
              <a:rPr lang="en-US" sz="1600" dirty="0"/>
              <a:t>1</a:t>
            </a:r>
            <a:endParaRPr lang="en-US" noProof="0" dirty="0"/>
          </a:p>
        </p:txBody>
      </p:sp>
      <p:sp>
        <p:nvSpPr>
          <p:cNvPr id="9" name="Content Placeholder 2"/>
          <p:cNvSpPr>
            <a:spLocks noGrp="1"/>
          </p:cNvSpPr>
          <p:nvPr>
            <p:ph sz="quarter" idx="11"/>
          </p:nvPr>
        </p:nvSpPr>
        <p:spPr>
          <a:xfrm>
            <a:off x="1866000" y="1463040"/>
            <a:ext cx="1828800" cy="2286000"/>
          </a:xfrm>
        </p:spPr>
        <p:txBody>
          <a:bodyPr/>
          <a:lstStyle/>
          <a:p>
            <a:pPr marL="457200" indent="-457200">
              <a:spcAft>
                <a:spcPts val="1200"/>
              </a:spcAft>
              <a:buClr>
                <a:schemeClr val="tx1"/>
              </a:buClr>
              <a:buFont typeface="Arial" panose="020B0604020202020204" pitchFamily="34" charset="0"/>
              <a:buAutoNum type="alphaLcParenR"/>
            </a:pPr>
            <a:r>
              <a:rPr lang="en-US" altLang="en-US" sz="2400" dirty="0"/>
              <a:t>1 m/s</a:t>
            </a:r>
          </a:p>
          <a:p>
            <a:pPr marL="457200" indent="-457200">
              <a:spcAft>
                <a:spcPts val="1200"/>
              </a:spcAft>
              <a:buClr>
                <a:schemeClr val="tx1"/>
              </a:buClr>
              <a:buFont typeface="Arial" panose="020B0604020202020204" pitchFamily="34" charset="0"/>
              <a:buAutoNum type="alphaLcParenR"/>
            </a:pPr>
            <a:r>
              <a:rPr lang="en-US" altLang="en-US" sz="2400" dirty="0"/>
              <a:t>3 m/s</a:t>
            </a:r>
          </a:p>
          <a:p>
            <a:pPr marL="457200" indent="-457200">
              <a:spcAft>
                <a:spcPts val="1200"/>
              </a:spcAft>
              <a:buClr>
                <a:schemeClr val="tx1"/>
              </a:buClr>
              <a:buFont typeface="Arial" panose="020B0604020202020204" pitchFamily="34" charset="0"/>
              <a:buAutoNum type="alphaLcParenR"/>
            </a:pPr>
            <a:r>
              <a:rPr lang="en-US" altLang="en-US" sz="2400" dirty="0"/>
              <a:t>5 m/s</a:t>
            </a:r>
          </a:p>
          <a:p>
            <a:pPr marL="457200" indent="-457200">
              <a:spcAft>
                <a:spcPts val="1200"/>
              </a:spcAft>
              <a:buClr>
                <a:schemeClr val="tx1"/>
              </a:buClr>
              <a:buFont typeface="Arial" panose="020B0604020202020204" pitchFamily="34" charset="0"/>
              <a:buAutoNum type="alphaLcParenR"/>
            </a:pPr>
            <a:r>
              <a:rPr lang="en-US" altLang="en-US" sz="2400" dirty="0"/>
              <a:t>10 m/s</a:t>
            </a:r>
            <a:endParaRPr lang="en-US" sz="2400" dirty="0"/>
          </a:p>
        </p:txBody>
      </p:sp>
      <p:pic>
        <p:nvPicPr>
          <p:cNvPr id="22" name="Picture 3" descr="Five railroad cars are shown.  Four of them are linked together and stationary.  Car 5 is shown moving towards the four stationary cars with an initial momentum p initial."/>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286000" y="4679860"/>
            <a:ext cx="7543800" cy="668579"/>
          </a:xfrm>
        </p:spPr>
      </p:pic>
      <p:sp>
        <p:nvSpPr>
          <p:cNvPr id="16" name="Text Placeholder 4" hidden="1"/>
          <p:cNvSpPr>
            <a:spLocks noGrp="1"/>
          </p:cNvSpPr>
          <p:nvPr>
            <p:ph type="body" sz="quarter" idx="18"/>
          </p:nvPr>
        </p:nvSpPr>
        <p:spPr/>
        <p:txBody>
          <a:bodyPr>
            <a:normAutofit fontScale="70000" lnSpcReduction="20000"/>
          </a:bodyPr>
          <a:lstStyle/>
          <a:p>
            <a:endParaRPr lang="en-US"/>
          </a:p>
        </p:txBody>
      </p:sp>
      <p:sp>
        <p:nvSpPr>
          <p:cNvPr id="17" name="Text Placeholder 5" hidden="1"/>
          <p:cNvSpPr>
            <a:spLocks noGrp="1"/>
          </p:cNvSpPr>
          <p:nvPr>
            <p:ph type="body" sz="quarter" idx="19"/>
          </p:nvPr>
        </p:nvSpPr>
        <p:spPr/>
        <p:txBody>
          <a:bodyPr/>
          <a:lstStyle/>
          <a:p>
            <a:endParaRPr lang="en-US"/>
          </a:p>
        </p:txBody>
      </p:sp>
      <p:sp>
        <p:nvSpPr>
          <p:cNvPr id="23" name="Slide Number Placeholder 6"/>
          <p:cNvSpPr>
            <a:spLocks noGrp="1"/>
          </p:cNvSpPr>
          <p:nvPr>
            <p:ph type="sldNum" sz="quarter" idx="10"/>
          </p:nvPr>
        </p:nvSpPr>
        <p:spPr/>
        <p:txBody>
          <a:bodyPr/>
          <a:lstStyle/>
          <a:p>
            <a:fld id="{68151E55-6873-49E2-B8D5-2F265E6F1973}" type="slidenum">
              <a:rPr lang="en-US" smtClean="0"/>
              <a:pPr/>
              <a:t>39</a:t>
            </a:fld>
            <a:endParaRPr lang="en-US" dirty="0"/>
          </a:p>
        </p:txBody>
      </p:sp>
    </p:spTree>
    <p:extLst>
      <p:ext uri="{BB962C8B-B14F-4D97-AF65-F5344CB8AC3E}">
        <p14:creationId xmlns:p14="http://schemas.microsoft.com/office/powerpoint/2010/main" val="343999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nSpc>
                <a:spcPct val="100000"/>
              </a:lnSpc>
            </a:pPr>
            <a:r>
              <a:rPr lang="en-US" altLang="en-US" noProof="0" dirty="0"/>
              <a:t>What happens when a ball bounces?</a:t>
            </a:r>
            <a:r>
              <a:rPr lang="en-US" altLang="en-US" sz="1600" dirty="0"/>
              <a:t> 2</a:t>
            </a:r>
            <a:endParaRPr lang="en-US" noProof="0" dirty="0"/>
          </a:p>
        </p:txBody>
      </p:sp>
      <p:sp>
        <p:nvSpPr>
          <p:cNvPr id="9" name="Content Placeholder 2"/>
          <p:cNvSpPr>
            <a:spLocks noGrp="1"/>
          </p:cNvSpPr>
          <p:nvPr>
            <p:ph sz="quarter" idx="11"/>
          </p:nvPr>
        </p:nvSpPr>
        <p:spPr>
          <a:xfrm>
            <a:off x="762000" y="1097280"/>
            <a:ext cx="6477000" cy="4389120"/>
          </a:xfrm>
        </p:spPr>
        <p:txBody>
          <a:bodyPr/>
          <a:lstStyle/>
          <a:p>
            <a:pPr>
              <a:spcBef>
                <a:spcPct val="0"/>
              </a:spcBef>
            </a:pPr>
            <a:r>
              <a:rPr lang="en-US" altLang="en-US" sz="2800" dirty="0"/>
              <a:t>Forces like this are difficult to analyze:</a:t>
            </a:r>
          </a:p>
          <a:p>
            <a:pPr lvl="1">
              <a:spcBef>
                <a:spcPct val="0"/>
              </a:spcBef>
              <a:buClr>
                <a:srgbClr val="9B3700"/>
              </a:buClr>
            </a:pPr>
            <a:r>
              <a:rPr lang="en-US" altLang="en-US" sz="2400" u="sng" dirty="0">
                <a:latin typeface="Times New Roman" panose="02020603050405020304" pitchFamily="18" charset="0"/>
              </a:rPr>
              <a:t>Strong forces that act for a very short time.</a:t>
            </a:r>
          </a:p>
          <a:p>
            <a:pPr lvl="1">
              <a:spcBef>
                <a:spcPct val="0"/>
              </a:spcBef>
              <a:buClr>
                <a:srgbClr val="9B3700"/>
              </a:buClr>
            </a:pPr>
            <a:r>
              <a:rPr lang="en-US" altLang="en-US" sz="2400" dirty="0">
                <a:latin typeface="Times New Roman" panose="02020603050405020304" pitchFamily="18" charset="0"/>
              </a:rPr>
              <a:t>Forces that may change rapidly during the collision.</a:t>
            </a:r>
          </a:p>
          <a:p>
            <a:pPr>
              <a:spcBef>
                <a:spcPct val="0"/>
              </a:spcBef>
            </a:pPr>
            <a:r>
              <a:rPr lang="en-US" altLang="en-US" sz="2800" dirty="0"/>
              <a:t>It will help to write Newton’s second law in terms of the total change in velocity over time, instead of acceleration:</a:t>
            </a:r>
            <a:endParaRPr lang="en-US" noProof="0" dirty="0"/>
          </a:p>
        </p:txBody>
      </p:sp>
      <p:pic>
        <p:nvPicPr>
          <p:cNvPr id="18" name="Picture 4" descr="A man is shown dropping a ball and it bouncing back off the floor.  The ball is shown with an initial velocity v1 pointing downward and a final velocity v2 pointing upward."/>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8077200" y="1485122"/>
            <a:ext cx="2590800" cy="3194608"/>
          </a:xfrm>
        </p:spPr>
      </p:pic>
      <p:graphicFrame>
        <p:nvGraphicFramePr>
          <p:cNvPr id="19" name="Object 3">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1538137525"/>
              </p:ext>
            </p:extLst>
          </p:nvPr>
        </p:nvGraphicFramePr>
        <p:xfrm>
          <a:off x="8305800" y="4941077"/>
          <a:ext cx="2286000" cy="785091"/>
        </p:xfrm>
        <a:graphic>
          <a:graphicData uri="http://schemas.openxmlformats.org/presentationml/2006/ole">
            <mc:AlternateContent xmlns:mc="http://schemas.openxmlformats.org/markup-compatibility/2006">
              <mc:Choice xmlns:v="urn:schemas-microsoft-com:vml" Requires="v">
                <p:oleObj name="Equation" r:id="rId3" imgW="1257120" imgH="431640" progId="Equation.DSMT4">
                  <p:embed/>
                </p:oleObj>
              </mc:Choice>
              <mc:Fallback>
                <p:oleObj name="Equation" r:id="rId3" imgW="1257120" imgH="431640" progId="Equation.DSMT4">
                  <p:embed/>
                  <p:pic>
                    <p:nvPicPr>
                      <p:cNvPr id="2" name="Object 4"/>
                      <p:cNvPicPr/>
                      <p:nvPr/>
                    </p:nvPicPr>
                    <p:blipFill>
                      <a:blip r:embed="rId4"/>
                      <a:stretch>
                        <a:fillRect/>
                      </a:stretch>
                    </p:blipFill>
                    <p:spPr>
                      <a:xfrm>
                        <a:off x="8305800" y="4941077"/>
                        <a:ext cx="2286000" cy="785091"/>
                      </a:xfrm>
                      <a:prstGeom prst="rect">
                        <a:avLst/>
                      </a:prstGeom>
                      <a:solidFill>
                        <a:srgbClr val="EFFF5D"/>
                      </a:solidFill>
                    </p:spPr>
                  </p:pic>
                </p:oleObj>
              </mc:Fallback>
            </mc:AlternateContent>
          </a:graphicData>
        </a:graphic>
      </p:graphicFrame>
      <p:sp>
        <p:nvSpPr>
          <p:cNvPr id="16" name="Text Placeholder 5" hidden="1"/>
          <p:cNvSpPr>
            <a:spLocks noGrp="1"/>
          </p:cNvSpPr>
          <p:nvPr>
            <p:ph type="body" sz="quarter" idx="18"/>
          </p:nvPr>
        </p:nvSpPr>
        <p:spPr/>
        <p:txBody>
          <a:bodyPr>
            <a:normAutofit fontScale="70000" lnSpcReduction="20000"/>
          </a:bodyPr>
          <a:lstStyle/>
          <a:p>
            <a:endParaRPr lang="en-US"/>
          </a:p>
        </p:txBody>
      </p:sp>
      <p:sp>
        <p:nvSpPr>
          <p:cNvPr id="17" name="Text Placeholder 6" hidden="1"/>
          <p:cNvSpPr>
            <a:spLocks noGrp="1"/>
          </p:cNvSpPr>
          <p:nvPr>
            <p:ph type="body" sz="quarter" idx="19"/>
          </p:nvPr>
        </p:nvSpPr>
        <p:spPr/>
        <p:txBody>
          <a:bodyPr/>
          <a:lstStyle/>
          <a:p>
            <a:endParaRPr lang="en-US"/>
          </a:p>
        </p:txBody>
      </p:sp>
      <p:sp>
        <p:nvSpPr>
          <p:cNvPr id="7" name="Slide Number Placeholder 7"/>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2921604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1005840"/>
          </a:xfrm>
        </p:spPr>
        <p:txBody>
          <a:bodyPr>
            <a:noAutofit/>
          </a:bodyPr>
          <a:lstStyle/>
          <a:p>
            <a:pPr>
              <a:lnSpc>
                <a:spcPct val="100000"/>
              </a:lnSpc>
            </a:pPr>
            <a:r>
              <a:rPr lang="en-US" sz="3600" dirty="0"/>
              <a:t>What is the velocity of the five coupled cars after the collision? </a:t>
            </a:r>
            <a:r>
              <a:rPr lang="en-US" sz="1600" dirty="0"/>
              <a:t>2</a:t>
            </a:r>
            <a:endParaRPr lang="en-US" noProof="0" dirty="0"/>
          </a:p>
        </p:txBody>
      </p:sp>
      <p:sp>
        <p:nvSpPr>
          <p:cNvPr id="9" name="Content Placeholder 2"/>
          <p:cNvSpPr>
            <a:spLocks noGrp="1"/>
          </p:cNvSpPr>
          <p:nvPr>
            <p:ph sz="quarter" idx="11"/>
          </p:nvPr>
        </p:nvSpPr>
        <p:spPr>
          <a:xfrm>
            <a:off x="1866000" y="1463040"/>
            <a:ext cx="1828800" cy="2286000"/>
          </a:xfrm>
        </p:spPr>
        <p:txBody>
          <a:bodyPr/>
          <a:lstStyle/>
          <a:p>
            <a:pPr marL="457200" indent="-457200">
              <a:spcAft>
                <a:spcPts val="1200"/>
              </a:spcAft>
              <a:buClr>
                <a:schemeClr val="tx1"/>
              </a:buClr>
              <a:buFont typeface="Arial" panose="020B0604020202020204" pitchFamily="34" charset="0"/>
              <a:buAutoNum type="alphaLcParenR"/>
            </a:pPr>
            <a:r>
              <a:rPr lang="en-US" altLang="en-US" sz="2400" dirty="0"/>
              <a:t>1 m/s</a:t>
            </a:r>
          </a:p>
          <a:p>
            <a:pPr marL="457200" indent="-457200">
              <a:spcAft>
                <a:spcPts val="1200"/>
              </a:spcAft>
              <a:buClr>
                <a:schemeClr val="tx1"/>
              </a:buClr>
              <a:buFont typeface="Arial" panose="020B0604020202020204" pitchFamily="34" charset="0"/>
              <a:buAutoNum type="alphaLcParenR"/>
            </a:pPr>
            <a:r>
              <a:rPr lang="en-US" altLang="en-US" sz="2400" dirty="0"/>
              <a:t>3 m/s</a:t>
            </a:r>
          </a:p>
          <a:p>
            <a:pPr marL="457200" indent="-457200">
              <a:spcAft>
                <a:spcPts val="1200"/>
              </a:spcAft>
              <a:buClr>
                <a:schemeClr val="tx1"/>
              </a:buClr>
              <a:buFont typeface="Arial" panose="020B0604020202020204" pitchFamily="34" charset="0"/>
              <a:buAutoNum type="alphaLcParenR"/>
            </a:pPr>
            <a:r>
              <a:rPr lang="en-US" altLang="en-US" sz="2400" dirty="0"/>
              <a:t>5 m/s</a:t>
            </a:r>
          </a:p>
          <a:p>
            <a:pPr marL="457200" indent="-457200">
              <a:spcAft>
                <a:spcPts val="1200"/>
              </a:spcAft>
              <a:buClr>
                <a:schemeClr val="tx1"/>
              </a:buClr>
              <a:buFont typeface="Arial" panose="020B0604020202020204" pitchFamily="34" charset="0"/>
              <a:buAutoNum type="alphaLcParenR"/>
            </a:pPr>
            <a:r>
              <a:rPr lang="en-US" altLang="en-US" sz="2400" dirty="0"/>
              <a:t>10 m/s</a:t>
            </a:r>
            <a:endParaRPr lang="en-US" sz="2400" dirty="0"/>
          </a:p>
        </p:txBody>
      </p:sp>
      <p:graphicFrame>
        <p:nvGraphicFramePr>
          <p:cNvPr id="18"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2855303800"/>
              </p:ext>
            </p:extLst>
          </p:nvPr>
        </p:nvGraphicFramePr>
        <p:xfrm>
          <a:off x="4087813" y="1463675"/>
          <a:ext cx="2768600" cy="547688"/>
        </p:xfrm>
        <a:graphic>
          <a:graphicData uri="http://schemas.openxmlformats.org/presentationml/2006/ole">
            <mc:AlternateContent xmlns:mc="http://schemas.openxmlformats.org/markup-compatibility/2006">
              <mc:Choice xmlns:v="urn:schemas-microsoft-com:vml" Requires="v">
                <p:oleObj name="Equation" r:id="rId2" imgW="1155600" imgH="228600" progId="Equation.DSMT4">
                  <p:embed/>
                </p:oleObj>
              </mc:Choice>
              <mc:Fallback>
                <p:oleObj name="Equation" r:id="rId2" imgW="1155600" imgH="228600" progId="Equation.DSMT4">
                  <p:embed/>
                  <p:pic>
                    <p:nvPicPr>
                      <p:cNvPr id="18" name="Object 3"/>
                      <p:cNvPicPr/>
                      <p:nvPr/>
                    </p:nvPicPr>
                    <p:blipFill>
                      <a:blip r:embed="rId3"/>
                      <a:stretch>
                        <a:fillRect/>
                      </a:stretch>
                    </p:blipFill>
                    <p:spPr>
                      <a:xfrm>
                        <a:off x="4087813" y="1463675"/>
                        <a:ext cx="2768600" cy="547688"/>
                      </a:xfrm>
                      <a:prstGeom prst="rect">
                        <a:avLst/>
                      </a:prstGeom>
                      <a:noFill/>
                    </p:spPr>
                  </p:pic>
                </p:oleObj>
              </mc:Fallback>
            </mc:AlternateContent>
          </a:graphicData>
        </a:graphic>
      </p:graphicFrame>
      <p:graphicFrame>
        <p:nvGraphicFramePr>
          <p:cNvPr id="19" name="Object 4">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985671706"/>
              </p:ext>
            </p:extLst>
          </p:nvPr>
        </p:nvGraphicFramePr>
        <p:xfrm>
          <a:off x="4084638" y="2000250"/>
          <a:ext cx="1619250" cy="477838"/>
        </p:xfrm>
        <a:graphic>
          <a:graphicData uri="http://schemas.openxmlformats.org/presentationml/2006/ole">
            <mc:AlternateContent xmlns:mc="http://schemas.openxmlformats.org/markup-compatibility/2006">
              <mc:Choice xmlns:v="urn:schemas-microsoft-com:vml" Requires="v">
                <p:oleObj name="Equation" r:id="rId4" imgW="774360" imgH="228600" progId="Equation.DSMT4">
                  <p:embed/>
                </p:oleObj>
              </mc:Choice>
              <mc:Fallback>
                <p:oleObj name="Equation" r:id="rId4" imgW="774360" imgH="228600" progId="Equation.DSMT4">
                  <p:embed/>
                  <p:pic>
                    <p:nvPicPr>
                      <p:cNvPr id="18" name="Object 3"/>
                      <p:cNvPicPr/>
                      <p:nvPr/>
                    </p:nvPicPr>
                    <p:blipFill>
                      <a:blip r:embed="rId5"/>
                      <a:stretch>
                        <a:fillRect/>
                      </a:stretch>
                    </p:blipFill>
                    <p:spPr>
                      <a:xfrm>
                        <a:off x="4084638" y="2000250"/>
                        <a:ext cx="1619250" cy="477838"/>
                      </a:xfrm>
                      <a:prstGeom prst="rect">
                        <a:avLst/>
                      </a:prstGeom>
                      <a:noFill/>
                    </p:spPr>
                  </p:pic>
                </p:oleObj>
              </mc:Fallback>
            </mc:AlternateContent>
          </a:graphicData>
        </a:graphic>
      </p:graphicFrame>
      <p:graphicFrame>
        <p:nvGraphicFramePr>
          <p:cNvPr id="20" name="Object 5">
            <a:extLs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3870223613"/>
              </p:ext>
            </p:extLst>
          </p:nvPr>
        </p:nvGraphicFramePr>
        <p:xfrm>
          <a:off x="4084638" y="2470150"/>
          <a:ext cx="2847975" cy="546100"/>
        </p:xfrm>
        <a:graphic>
          <a:graphicData uri="http://schemas.openxmlformats.org/presentationml/2006/ole">
            <mc:AlternateContent xmlns:mc="http://schemas.openxmlformats.org/markup-compatibility/2006">
              <mc:Choice xmlns:v="urn:schemas-microsoft-com:vml" Requires="v">
                <p:oleObj name="Equation" r:id="rId6" imgW="1193760" imgH="228600" progId="Equation.DSMT4">
                  <p:embed/>
                </p:oleObj>
              </mc:Choice>
              <mc:Fallback>
                <p:oleObj name="Equation" r:id="rId6" imgW="1193760" imgH="228600" progId="Equation.DSMT4">
                  <p:embed/>
                  <p:pic>
                    <p:nvPicPr>
                      <p:cNvPr id="19" name="Object 3"/>
                      <p:cNvPicPr/>
                      <p:nvPr/>
                    </p:nvPicPr>
                    <p:blipFill>
                      <a:blip r:embed="rId7"/>
                      <a:stretch>
                        <a:fillRect/>
                      </a:stretch>
                    </p:blipFill>
                    <p:spPr>
                      <a:xfrm>
                        <a:off x="4084638" y="2470150"/>
                        <a:ext cx="2847975" cy="546100"/>
                      </a:xfrm>
                      <a:prstGeom prst="rect">
                        <a:avLst/>
                      </a:prstGeom>
                      <a:noFill/>
                    </p:spPr>
                  </p:pic>
                </p:oleObj>
              </mc:Fallback>
            </mc:AlternateContent>
          </a:graphicData>
        </a:graphic>
      </p:graphicFrame>
      <p:sp>
        <p:nvSpPr>
          <p:cNvPr id="13" name="Content Placeholder 6"/>
          <p:cNvSpPr>
            <a:spLocks noGrp="1"/>
          </p:cNvSpPr>
          <p:nvPr>
            <p:ph sz="quarter" idx="15"/>
          </p:nvPr>
        </p:nvSpPr>
        <p:spPr>
          <a:xfrm>
            <a:off x="4084320" y="2971800"/>
            <a:ext cx="457200" cy="457200"/>
          </a:xfrm>
        </p:spPr>
        <p:txBody>
          <a:bodyPr vert="horz" lIns="91440" tIns="0" rIns="0" bIns="0" rtlCol="0">
            <a:normAutofit/>
          </a:bodyPr>
          <a:lstStyle/>
          <a:p>
            <a:pPr>
              <a:spcAft>
                <a:spcPts val="600"/>
              </a:spcAft>
            </a:pPr>
            <a:r>
              <a:rPr lang="en-US" sz="2400" dirty="0"/>
              <a:t>b)</a:t>
            </a:r>
          </a:p>
        </p:txBody>
      </p:sp>
      <p:graphicFrame>
        <p:nvGraphicFramePr>
          <p:cNvPr id="21" name="Object 7">
            <a:extLst>
              <a:ext uri="{C183D7F6-B498-43B3-948B-1728B52AA6E4}">
                <adec:decorative xmlns:adec="http://schemas.microsoft.com/office/drawing/2017/decorative" val="1"/>
              </a:ext>
            </a:extLst>
          </p:cNvPr>
          <p:cNvGraphicFramePr>
            <a:graphicFrameLocks noGrp="1" noChangeAspect="1"/>
          </p:cNvGraphicFramePr>
          <p:nvPr>
            <p:ph sz="quarter" idx="16"/>
            <p:extLst>
              <p:ext uri="{D42A27DB-BD31-4B8C-83A1-F6EECF244321}">
                <p14:modId xmlns:p14="http://schemas.microsoft.com/office/powerpoint/2010/main" val="3100097924"/>
              </p:ext>
            </p:extLst>
          </p:nvPr>
        </p:nvGraphicFramePr>
        <p:xfrm>
          <a:off x="4587875" y="2916238"/>
          <a:ext cx="5089525" cy="1646237"/>
        </p:xfrm>
        <a:graphic>
          <a:graphicData uri="http://schemas.openxmlformats.org/presentationml/2006/ole">
            <mc:AlternateContent xmlns:mc="http://schemas.openxmlformats.org/markup-compatibility/2006">
              <mc:Choice xmlns:v="urn:schemas-microsoft-com:vml" Requires="v">
                <p:oleObj name="Equation" r:id="rId8" imgW="2120760" imgH="685800" progId="Equation.DSMT4">
                  <p:embed/>
                </p:oleObj>
              </mc:Choice>
              <mc:Fallback>
                <p:oleObj name="Equation" r:id="rId8" imgW="2120760" imgH="685800" progId="Equation.DSMT4">
                  <p:embed/>
                  <p:pic>
                    <p:nvPicPr>
                      <p:cNvPr id="20" name="Object 5"/>
                      <p:cNvPicPr/>
                      <p:nvPr/>
                    </p:nvPicPr>
                    <p:blipFill>
                      <a:blip r:embed="rId9"/>
                      <a:stretch>
                        <a:fillRect/>
                      </a:stretch>
                    </p:blipFill>
                    <p:spPr>
                      <a:xfrm>
                        <a:off x="4587875" y="2916238"/>
                        <a:ext cx="5089525" cy="1646237"/>
                      </a:xfrm>
                      <a:prstGeom prst="rect">
                        <a:avLst/>
                      </a:prstGeom>
                      <a:noFill/>
                    </p:spPr>
                  </p:pic>
                </p:oleObj>
              </mc:Fallback>
            </mc:AlternateContent>
          </a:graphicData>
        </a:graphic>
      </p:graphicFrame>
      <p:pic>
        <p:nvPicPr>
          <p:cNvPr id="22" name="Picture 8" descr="Five railroad cars are shown.  Four of them are linked together and stationary.  Car 5 is shown moving towards the four stationary cars with an initial momentum p initial."/>
          <p:cNvPicPr>
            <a:picLocks noGrp="1" noChangeAspect="1"/>
          </p:cNvPicPr>
          <p:nvPr>
            <p:ph sz="quarter" idx="17"/>
          </p:nvPr>
        </p:nvPicPr>
        <p:blipFill>
          <a:blip r:embed="rId10">
            <a:extLst>
              <a:ext uri="{28A0092B-C50C-407E-A947-70E740481C1C}">
                <a14:useLocalDpi xmlns:a14="http://schemas.microsoft.com/office/drawing/2010/main" val="0"/>
              </a:ext>
            </a:extLst>
          </a:blip>
          <a:stretch>
            <a:fillRect/>
          </a:stretch>
        </p:blipFill>
        <p:spPr>
          <a:xfrm>
            <a:off x="2889700" y="5435600"/>
            <a:ext cx="6412600" cy="568325"/>
          </a:xfrm>
        </p:spPr>
      </p:pic>
      <p:sp>
        <p:nvSpPr>
          <p:cNvPr id="16" name="Text Placeholder 9" hidden="1"/>
          <p:cNvSpPr>
            <a:spLocks noGrp="1"/>
          </p:cNvSpPr>
          <p:nvPr>
            <p:ph type="body" sz="quarter" idx="18"/>
          </p:nvPr>
        </p:nvSpPr>
        <p:spPr/>
        <p:txBody>
          <a:bodyPr>
            <a:normAutofit fontScale="70000" lnSpcReduction="20000"/>
          </a:bodyPr>
          <a:lstStyle/>
          <a:p>
            <a:endParaRPr lang="en-US"/>
          </a:p>
        </p:txBody>
      </p:sp>
      <p:sp>
        <p:nvSpPr>
          <p:cNvPr id="17" name="Text Placeholder 10" hidden="1"/>
          <p:cNvSpPr>
            <a:spLocks noGrp="1"/>
          </p:cNvSpPr>
          <p:nvPr>
            <p:ph type="body" sz="quarter" idx="19"/>
          </p:nvPr>
        </p:nvSpPr>
        <p:spPr/>
        <p:txBody>
          <a:bodyPr/>
          <a:lstStyle/>
          <a:p>
            <a:endParaRPr lang="en-US"/>
          </a:p>
        </p:txBody>
      </p:sp>
      <p:sp>
        <p:nvSpPr>
          <p:cNvPr id="23" name="Slide Number Placeholder 11"/>
          <p:cNvSpPr>
            <a:spLocks noGrp="1"/>
          </p:cNvSpPr>
          <p:nvPr>
            <p:ph type="sldNum" sz="quarter" idx="10"/>
          </p:nvPr>
        </p:nvSpPr>
        <p:spPr/>
        <p:txBody>
          <a:bodyPr/>
          <a:lstStyle/>
          <a:p>
            <a:fld id="{68151E55-6873-49E2-B8D5-2F265E6F1973}" type="slidenum">
              <a:rPr lang="en-US" smtClean="0"/>
              <a:pPr/>
              <a:t>40</a:t>
            </a:fld>
            <a:endParaRPr lang="en-US" dirty="0"/>
          </a:p>
        </p:txBody>
      </p:sp>
    </p:spTree>
    <p:extLst>
      <p:ext uri="{BB962C8B-B14F-4D97-AF65-F5344CB8AC3E}">
        <p14:creationId xmlns:p14="http://schemas.microsoft.com/office/powerpoint/2010/main" val="214360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52600" y="198000"/>
            <a:ext cx="8686800" cy="1005840"/>
          </a:xfrm>
        </p:spPr>
        <p:txBody>
          <a:bodyPr vert="horz" lIns="0" tIns="0" rIns="0" bIns="0" rtlCol="0" anchor="ctr">
            <a:noAutofit/>
          </a:bodyPr>
          <a:lstStyle/>
          <a:p>
            <a:pPr>
              <a:lnSpc>
                <a:spcPct val="100000"/>
              </a:lnSpc>
            </a:pPr>
            <a:r>
              <a:rPr lang="en-US" sz="3200" dirty="0"/>
              <a:t>Is the kinetic energy after the railroad cars collide equal to the original kinetic energy of car 5?</a:t>
            </a:r>
            <a:r>
              <a:rPr lang="en-US" sz="1600" dirty="0"/>
              <a:t> 1</a:t>
            </a:r>
            <a:endParaRPr lang="en-US" sz="3200" dirty="0"/>
          </a:p>
        </p:txBody>
      </p:sp>
      <p:sp>
        <p:nvSpPr>
          <p:cNvPr id="9" name="Content Placeholder 2"/>
          <p:cNvSpPr>
            <a:spLocks noGrp="1"/>
          </p:cNvSpPr>
          <p:nvPr>
            <p:ph sz="quarter" idx="11"/>
          </p:nvPr>
        </p:nvSpPr>
        <p:spPr>
          <a:xfrm>
            <a:off x="1866000" y="1371600"/>
            <a:ext cx="2103120" cy="1371600"/>
          </a:xfrm>
        </p:spPr>
        <p:txBody>
          <a:bodyPr/>
          <a:lstStyle/>
          <a:p>
            <a:pPr marL="457200" indent="-457200">
              <a:spcAft>
                <a:spcPts val="600"/>
              </a:spcAft>
              <a:buClr>
                <a:schemeClr val="tx1"/>
              </a:buClr>
              <a:buFont typeface="Arial" panose="020B0604020202020204" pitchFamily="34" charset="0"/>
              <a:buAutoNum type="alphaLcParenR"/>
            </a:pPr>
            <a:r>
              <a:rPr lang="en-US" altLang="en-US" sz="2400" dirty="0"/>
              <a:t>yes</a:t>
            </a:r>
          </a:p>
          <a:p>
            <a:pPr marL="457200" indent="-457200">
              <a:spcAft>
                <a:spcPts val="600"/>
              </a:spcAft>
              <a:buClr>
                <a:schemeClr val="tx1"/>
              </a:buClr>
              <a:buFont typeface="Arial" panose="020B0604020202020204" pitchFamily="34" charset="0"/>
              <a:buAutoNum type="alphaLcParenR"/>
            </a:pPr>
            <a:r>
              <a:rPr lang="en-US" altLang="en-US" sz="2400" dirty="0"/>
              <a:t>no</a:t>
            </a:r>
          </a:p>
          <a:p>
            <a:pPr marL="457200" indent="-457200">
              <a:spcAft>
                <a:spcPts val="600"/>
              </a:spcAft>
              <a:buClr>
                <a:schemeClr val="tx1"/>
              </a:buClr>
              <a:buFont typeface="Arial" panose="020B0604020202020204" pitchFamily="34" charset="0"/>
              <a:buAutoNum type="alphaLcParenR"/>
            </a:pPr>
            <a:r>
              <a:rPr lang="en-US" altLang="en-US" sz="2400" dirty="0"/>
              <a:t>It depends.</a:t>
            </a:r>
            <a:endParaRPr lang="en-US" sz="2400" dirty="0"/>
          </a:p>
        </p:txBody>
      </p:sp>
      <p:pic>
        <p:nvPicPr>
          <p:cNvPr id="21" name="Picture 3" descr="Five railroad cars are shown.  Four of them are linked together and stationary.  Car 5 is shown moving towards the four stationary cars with an initial momentum p initial."/>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421386" y="4124960"/>
            <a:ext cx="11349227" cy="1005840"/>
          </a:xfrm>
        </p:spPr>
      </p:pic>
      <p:sp>
        <p:nvSpPr>
          <p:cNvPr id="16" name="Text Placeholder 4" hidden="1"/>
          <p:cNvSpPr>
            <a:spLocks noGrp="1"/>
          </p:cNvSpPr>
          <p:nvPr>
            <p:ph type="body" sz="quarter" idx="18"/>
          </p:nvPr>
        </p:nvSpPr>
        <p:spPr/>
        <p:txBody>
          <a:bodyPr>
            <a:normAutofit fontScale="70000" lnSpcReduction="20000"/>
          </a:bodyPr>
          <a:lstStyle/>
          <a:p>
            <a:endParaRPr lang="en-US"/>
          </a:p>
        </p:txBody>
      </p:sp>
      <p:sp>
        <p:nvSpPr>
          <p:cNvPr id="17" name="Text Placeholder 5" hidden="1"/>
          <p:cNvSpPr>
            <a:spLocks noGrp="1"/>
          </p:cNvSpPr>
          <p:nvPr>
            <p:ph type="body" sz="quarter" idx="19"/>
          </p:nvPr>
        </p:nvSpPr>
        <p:spPr/>
        <p:txBody>
          <a:bodyPr/>
          <a:lstStyle/>
          <a:p>
            <a:endParaRPr lang="en-US"/>
          </a:p>
        </p:txBody>
      </p:sp>
      <p:sp>
        <p:nvSpPr>
          <p:cNvPr id="22" name="Slide Number Placeholder 6"/>
          <p:cNvSpPr>
            <a:spLocks noGrp="1"/>
          </p:cNvSpPr>
          <p:nvPr>
            <p:ph type="sldNum" sz="quarter" idx="10"/>
          </p:nvPr>
        </p:nvSpPr>
        <p:spPr/>
        <p:txBody>
          <a:bodyPr/>
          <a:lstStyle/>
          <a:p>
            <a:fld id="{68151E55-6873-49E2-B8D5-2F265E6F1973}" type="slidenum">
              <a:rPr lang="en-US" smtClean="0"/>
              <a:pPr/>
              <a:t>41</a:t>
            </a:fld>
            <a:endParaRPr lang="en-US" dirty="0"/>
          </a:p>
        </p:txBody>
      </p:sp>
    </p:spTree>
    <p:extLst>
      <p:ext uri="{BB962C8B-B14F-4D97-AF65-F5344CB8AC3E}">
        <p14:creationId xmlns:p14="http://schemas.microsoft.com/office/powerpoint/2010/main" val="39714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52600" y="198000"/>
            <a:ext cx="8686800" cy="1005840"/>
          </a:xfrm>
        </p:spPr>
        <p:txBody>
          <a:bodyPr vert="horz" lIns="0" tIns="0" rIns="0" bIns="0" rtlCol="0" anchor="ctr">
            <a:noAutofit/>
          </a:bodyPr>
          <a:lstStyle/>
          <a:p>
            <a:pPr>
              <a:lnSpc>
                <a:spcPct val="100000"/>
              </a:lnSpc>
            </a:pPr>
            <a:r>
              <a:rPr lang="en-US" sz="3200" dirty="0"/>
              <a:t>Is the kinetic energy after the railroad cars collide equal to the original kinetic energy of car 5?</a:t>
            </a:r>
            <a:r>
              <a:rPr lang="en-US" sz="1600" dirty="0"/>
              <a:t> 2</a:t>
            </a:r>
            <a:endParaRPr lang="en-US" sz="3200" dirty="0"/>
          </a:p>
        </p:txBody>
      </p:sp>
      <p:sp>
        <p:nvSpPr>
          <p:cNvPr id="9" name="Content Placeholder 2"/>
          <p:cNvSpPr>
            <a:spLocks noGrp="1"/>
          </p:cNvSpPr>
          <p:nvPr>
            <p:ph sz="quarter" idx="11"/>
          </p:nvPr>
        </p:nvSpPr>
        <p:spPr>
          <a:xfrm>
            <a:off x="1866000" y="1371600"/>
            <a:ext cx="2103120" cy="1371600"/>
          </a:xfrm>
        </p:spPr>
        <p:txBody>
          <a:bodyPr/>
          <a:lstStyle/>
          <a:p>
            <a:pPr marL="457200" indent="-457200">
              <a:spcAft>
                <a:spcPts val="600"/>
              </a:spcAft>
              <a:buClr>
                <a:schemeClr val="tx1"/>
              </a:buClr>
              <a:buFont typeface="Arial" panose="020B0604020202020204" pitchFamily="34" charset="0"/>
              <a:buAutoNum type="alphaLcParenR"/>
            </a:pPr>
            <a:r>
              <a:rPr lang="en-US" altLang="en-US" sz="2400" dirty="0"/>
              <a:t>yes</a:t>
            </a:r>
          </a:p>
          <a:p>
            <a:pPr marL="457200" indent="-457200">
              <a:spcAft>
                <a:spcPts val="600"/>
              </a:spcAft>
              <a:buClr>
                <a:schemeClr val="tx1"/>
              </a:buClr>
              <a:buFont typeface="Arial" panose="020B0604020202020204" pitchFamily="34" charset="0"/>
              <a:buAutoNum type="alphaLcParenR"/>
            </a:pPr>
            <a:r>
              <a:rPr lang="en-US" altLang="en-US" sz="2400" dirty="0"/>
              <a:t>no</a:t>
            </a:r>
          </a:p>
          <a:p>
            <a:pPr marL="457200" indent="-457200">
              <a:spcAft>
                <a:spcPts val="600"/>
              </a:spcAft>
              <a:buClr>
                <a:schemeClr val="tx1"/>
              </a:buClr>
              <a:buFont typeface="Arial" panose="020B0604020202020204" pitchFamily="34" charset="0"/>
              <a:buAutoNum type="alphaLcParenR"/>
            </a:pPr>
            <a:r>
              <a:rPr lang="en-US" altLang="en-US" sz="2400" dirty="0"/>
              <a:t>It depends.</a:t>
            </a:r>
            <a:endParaRPr lang="en-US" sz="2400" dirty="0"/>
          </a:p>
        </p:txBody>
      </p:sp>
      <p:sp>
        <p:nvSpPr>
          <p:cNvPr id="10" name="Content Placeholder 3"/>
          <p:cNvSpPr>
            <a:spLocks noGrp="1"/>
          </p:cNvSpPr>
          <p:nvPr>
            <p:ph sz="quarter" idx="12"/>
          </p:nvPr>
        </p:nvSpPr>
        <p:spPr>
          <a:xfrm>
            <a:off x="1866000" y="3200400"/>
            <a:ext cx="2834640" cy="1645920"/>
          </a:xfrm>
        </p:spPr>
        <p:txBody>
          <a:bodyPr>
            <a:normAutofit fontScale="92500" lnSpcReduction="10000"/>
          </a:bodyPr>
          <a:lstStyle/>
          <a:p>
            <a:pPr marL="457200" indent="-457200">
              <a:spcAft>
                <a:spcPts val="600"/>
              </a:spcAft>
              <a:buFont typeface="+mj-lt"/>
              <a:buAutoNum type="alphaLcParenR" startAt="2"/>
            </a:pPr>
            <a:r>
              <a:rPr lang="en-US" altLang="en-US" sz="2400" dirty="0">
                <a:sym typeface="Symbol" panose="05050102010706020507" pitchFamily="18" charset="2"/>
              </a:rPr>
              <a:t>No, in fact it is substantially less than the initial kinetic energy!</a:t>
            </a:r>
            <a:endParaRPr lang="en-US" sz="2400" dirty="0"/>
          </a:p>
        </p:txBody>
      </p:sp>
      <p:graphicFrame>
        <p:nvGraphicFramePr>
          <p:cNvPr id="18" name="Object 4">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1192684387"/>
              </p:ext>
            </p:extLst>
          </p:nvPr>
        </p:nvGraphicFramePr>
        <p:xfrm>
          <a:off x="5089525" y="1371600"/>
          <a:ext cx="4637088" cy="1519238"/>
        </p:xfrm>
        <a:graphic>
          <a:graphicData uri="http://schemas.openxmlformats.org/presentationml/2006/ole">
            <mc:AlternateContent xmlns:mc="http://schemas.openxmlformats.org/markup-compatibility/2006">
              <mc:Choice xmlns:v="urn:schemas-microsoft-com:vml" Requires="v">
                <p:oleObj name="Equation" r:id="rId2" imgW="2209680" imgH="723600" progId="Equation.DSMT4">
                  <p:embed/>
                </p:oleObj>
              </mc:Choice>
              <mc:Fallback>
                <p:oleObj name="Equation" r:id="rId2" imgW="2209680" imgH="723600" progId="Equation.DSMT4">
                  <p:embed/>
                  <p:pic>
                    <p:nvPicPr>
                      <p:cNvPr id="2" name="Object 4"/>
                      <p:cNvPicPr/>
                      <p:nvPr/>
                    </p:nvPicPr>
                    <p:blipFill>
                      <a:blip r:embed="rId3"/>
                      <a:stretch>
                        <a:fillRect/>
                      </a:stretch>
                    </p:blipFill>
                    <p:spPr>
                      <a:xfrm>
                        <a:off x="5089525" y="1371600"/>
                        <a:ext cx="4637088" cy="1519238"/>
                      </a:xfrm>
                      <a:prstGeom prst="rect">
                        <a:avLst/>
                      </a:prstGeom>
                    </p:spPr>
                  </p:pic>
                </p:oleObj>
              </mc:Fallback>
            </mc:AlternateContent>
          </a:graphicData>
        </a:graphic>
      </p:graphicFrame>
      <p:graphicFrame>
        <p:nvGraphicFramePr>
          <p:cNvPr id="19" name="Object 5">
            <a:extLs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3928485663"/>
              </p:ext>
            </p:extLst>
          </p:nvPr>
        </p:nvGraphicFramePr>
        <p:xfrm>
          <a:off x="5030788" y="3060700"/>
          <a:ext cx="3532187" cy="1184275"/>
        </p:xfrm>
        <a:graphic>
          <a:graphicData uri="http://schemas.openxmlformats.org/presentationml/2006/ole">
            <mc:AlternateContent xmlns:mc="http://schemas.openxmlformats.org/markup-compatibility/2006">
              <mc:Choice xmlns:v="urn:schemas-microsoft-com:vml" Requires="v">
                <p:oleObj name="Equation" r:id="rId4" imgW="2158920" imgH="723600" progId="Equation.DSMT4">
                  <p:embed/>
                </p:oleObj>
              </mc:Choice>
              <mc:Fallback>
                <p:oleObj name="Equation" r:id="rId4" imgW="2158920" imgH="723600" progId="Equation.DSMT4">
                  <p:embed/>
                  <p:pic>
                    <p:nvPicPr>
                      <p:cNvPr id="2" name="Object 4"/>
                      <p:cNvPicPr/>
                      <p:nvPr/>
                    </p:nvPicPr>
                    <p:blipFill>
                      <a:blip r:embed="rId5"/>
                      <a:stretch>
                        <a:fillRect/>
                      </a:stretch>
                    </p:blipFill>
                    <p:spPr>
                      <a:xfrm>
                        <a:off x="5030788" y="3060700"/>
                        <a:ext cx="3532187" cy="1184275"/>
                      </a:xfrm>
                      <a:prstGeom prst="rect">
                        <a:avLst/>
                      </a:prstGeom>
                    </p:spPr>
                  </p:pic>
                </p:oleObj>
              </mc:Fallback>
            </mc:AlternateContent>
          </a:graphicData>
        </a:graphic>
      </p:graphicFrame>
      <p:graphicFrame>
        <p:nvGraphicFramePr>
          <p:cNvPr id="20" name="Object 6">
            <a:extLst>
              <a:ext uri="{C183D7F6-B498-43B3-948B-1728B52AA6E4}">
                <adec:decorative xmlns:adec="http://schemas.microsoft.com/office/drawing/2017/decorative" val="1"/>
              </a:ext>
            </a:extLst>
          </p:cNvPr>
          <p:cNvGraphicFramePr>
            <a:graphicFrameLocks noGrp="1" noChangeAspect="1"/>
          </p:cNvGraphicFramePr>
          <p:nvPr>
            <p:ph sz="quarter" idx="15"/>
            <p:extLst>
              <p:ext uri="{D42A27DB-BD31-4B8C-83A1-F6EECF244321}">
                <p14:modId xmlns:p14="http://schemas.microsoft.com/office/powerpoint/2010/main" val="3327633775"/>
              </p:ext>
            </p:extLst>
          </p:nvPr>
        </p:nvGraphicFramePr>
        <p:xfrm>
          <a:off x="5600700" y="4241800"/>
          <a:ext cx="990600" cy="228600"/>
        </p:xfrm>
        <a:graphic>
          <a:graphicData uri="http://schemas.openxmlformats.org/presentationml/2006/ole">
            <mc:AlternateContent xmlns:mc="http://schemas.openxmlformats.org/markup-compatibility/2006">
              <mc:Choice xmlns:v="urn:schemas-microsoft-com:vml" Requires="v">
                <p:oleObj name="Equation" r:id="rId6" imgW="990360" imgH="228600" progId="Equation.DSMT4">
                  <p:embed/>
                </p:oleObj>
              </mc:Choice>
              <mc:Fallback>
                <p:oleObj name="Equation" r:id="rId6" imgW="990360" imgH="228600" progId="Equation.DSMT4">
                  <p:embed/>
                  <p:pic>
                    <p:nvPicPr>
                      <p:cNvPr id="2" name="Object 4"/>
                      <p:cNvPicPr/>
                      <p:nvPr/>
                    </p:nvPicPr>
                    <p:blipFill>
                      <a:blip r:embed="rId7"/>
                      <a:stretch>
                        <a:fillRect/>
                      </a:stretch>
                    </p:blipFill>
                    <p:spPr>
                      <a:xfrm>
                        <a:off x="5600700" y="4241800"/>
                        <a:ext cx="990600" cy="228600"/>
                      </a:xfrm>
                      <a:prstGeom prst="rect">
                        <a:avLst/>
                      </a:prstGeom>
                    </p:spPr>
                  </p:pic>
                </p:oleObj>
              </mc:Fallback>
            </mc:AlternateContent>
          </a:graphicData>
        </a:graphic>
      </p:graphicFrame>
      <p:pic>
        <p:nvPicPr>
          <p:cNvPr id="21" name="Picture 7" descr="Five railroad cars are shown.  Four of them are linked together and stationary.  Car 5 is shown moving towards the four stationary cars with an initial momentum p initial."/>
          <p:cNvPicPr>
            <a:picLocks noGrp="1" noChangeAspect="1"/>
          </p:cNvPicPr>
          <p:nvPr>
            <p:ph sz="quarter" idx="16"/>
          </p:nvPr>
        </p:nvPicPr>
        <p:blipFill>
          <a:blip r:embed="rId8">
            <a:extLst>
              <a:ext uri="{28A0092B-C50C-407E-A947-70E740481C1C}">
                <a14:useLocalDpi xmlns:a14="http://schemas.microsoft.com/office/drawing/2010/main" val="0"/>
              </a:ext>
            </a:extLst>
          </a:blip>
          <a:stretch>
            <a:fillRect/>
          </a:stretch>
        </p:blipFill>
        <p:spPr>
          <a:xfrm>
            <a:off x="914400" y="5560140"/>
            <a:ext cx="9525000" cy="1121857"/>
          </a:xfrm>
        </p:spPr>
      </p:pic>
      <p:sp>
        <p:nvSpPr>
          <p:cNvPr id="16" name="Text Placeholder 8" hidden="1"/>
          <p:cNvSpPr>
            <a:spLocks noGrp="1"/>
          </p:cNvSpPr>
          <p:nvPr>
            <p:ph type="body" sz="quarter" idx="18"/>
          </p:nvPr>
        </p:nvSpPr>
        <p:spPr/>
        <p:txBody>
          <a:bodyPr>
            <a:normAutofit fontScale="70000" lnSpcReduction="20000"/>
          </a:bodyPr>
          <a:lstStyle/>
          <a:p>
            <a:endParaRPr lang="en-US"/>
          </a:p>
        </p:txBody>
      </p:sp>
      <p:sp>
        <p:nvSpPr>
          <p:cNvPr id="17" name="Text Placeholder 9" hidden="1"/>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3400739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pPr>
              <a:lnSpc>
                <a:spcPct val="100000"/>
              </a:lnSpc>
            </a:pPr>
            <a:r>
              <a:rPr lang="en-US" altLang="en-US" noProof="0" dirty="0"/>
              <a:t>Elastic and Inelastic Collisions</a:t>
            </a:r>
            <a:r>
              <a:rPr lang="en-US" altLang="en-US" sz="1600" dirty="0"/>
              <a:t> 3</a:t>
            </a:r>
            <a:endParaRPr lang="en-US" noProof="0" dirty="0"/>
          </a:p>
        </p:txBody>
      </p:sp>
      <p:sp>
        <p:nvSpPr>
          <p:cNvPr id="16" name="Content Placeholder 2"/>
          <p:cNvSpPr>
            <a:spLocks noGrp="1"/>
          </p:cNvSpPr>
          <p:nvPr>
            <p:ph sz="quarter" idx="20"/>
          </p:nvPr>
        </p:nvSpPr>
        <p:spPr>
          <a:xfrm>
            <a:off x="914400" y="1188720"/>
            <a:ext cx="10210800" cy="4846320"/>
          </a:xfrm>
        </p:spPr>
        <p:txBody>
          <a:bodyPr>
            <a:normAutofit lnSpcReduction="10000"/>
          </a:bodyPr>
          <a:lstStyle/>
          <a:p>
            <a:pPr>
              <a:spcBef>
                <a:spcPts val="600"/>
              </a:spcBef>
              <a:spcAft>
                <a:spcPts val="600"/>
              </a:spcAft>
            </a:pPr>
            <a:r>
              <a:rPr lang="en-US" altLang="en-US" sz="2800" dirty="0"/>
              <a:t>Energy is not conserved in a </a:t>
            </a:r>
            <a:r>
              <a:rPr lang="en-US" altLang="en-US" sz="2800" b="1" i="1" dirty="0">
                <a:solidFill>
                  <a:srgbClr val="0A5D00"/>
                </a:solidFill>
              </a:rPr>
              <a:t>perfectly inelastic collision</a:t>
            </a:r>
            <a:r>
              <a:rPr lang="en-US" altLang="en-US" sz="2800" dirty="0"/>
              <a:t> (such as we saw in the railroad car example).</a:t>
            </a:r>
          </a:p>
          <a:p>
            <a:pPr>
              <a:spcBef>
                <a:spcPts val="600"/>
              </a:spcBef>
              <a:spcAft>
                <a:spcPts val="600"/>
              </a:spcAft>
            </a:pPr>
            <a:r>
              <a:rPr lang="en-US" altLang="en-US" sz="2800" dirty="0"/>
              <a:t>If the objects bounce apart instead of sticking together, the collision is either </a:t>
            </a:r>
            <a:r>
              <a:rPr lang="en-US" altLang="en-US" sz="2800" b="1" i="1" dirty="0">
                <a:solidFill>
                  <a:srgbClr val="0A5D00"/>
                </a:solidFill>
              </a:rPr>
              <a:t>elastic</a:t>
            </a:r>
            <a:r>
              <a:rPr lang="en-US" altLang="en-US" sz="2800" dirty="0"/>
              <a:t> or </a:t>
            </a:r>
            <a:r>
              <a:rPr lang="en-US" altLang="en-US" sz="2800" b="1" i="1" dirty="0">
                <a:solidFill>
                  <a:srgbClr val="0A5D00"/>
                </a:solidFill>
              </a:rPr>
              <a:t>partially inelastic</a:t>
            </a:r>
            <a:r>
              <a:rPr lang="en-US" altLang="en-US" sz="2800" dirty="0"/>
              <a:t>.</a:t>
            </a:r>
          </a:p>
          <a:p>
            <a:pPr lvl="1">
              <a:spcBef>
                <a:spcPts val="600"/>
              </a:spcBef>
              <a:spcAft>
                <a:spcPts val="600"/>
              </a:spcAft>
              <a:buClr>
                <a:srgbClr val="9B3700"/>
              </a:buClr>
            </a:pPr>
            <a:r>
              <a:rPr lang="en-US" altLang="en-US" sz="2400" dirty="0"/>
              <a:t>An </a:t>
            </a:r>
            <a:r>
              <a:rPr lang="en-US" altLang="en-US" sz="2400" b="1" i="1" dirty="0">
                <a:solidFill>
                  <a:srgbClr val="0A5D00"/>
                </a:solidFill>
              </a:rPr>
              <a:t>elastic collision</a:t>
            </a:r>
            <a:r>
              <a:rPr lang="en-US" altLang="en-US" sz="2400" dirty="0">
                <a:solidFill>
                  <a:srgbClr val="0A5D00"/>
                </a:solidFill>
              </a:rPr>
              <a:t> </a:t>
            </a:r>
            <a:r>
              <a:rPr lang="en-US" altLang="en-US" sz="2400" dirty="0"/>
              <a:t>is one in which </a:t>
            </a:r>
            <a:r>
              <a:rPr lang="en-US" altLang="en-US" sz="2400" b="1" i="1" u="sng" dirty="0">
                <a:solidFill>
                  <a:srgbClr val="9B3700"/>
                </a:solidFill>
              </a:rPr>
              <a:t>no energy is lost</a:t>
            </a:r>
            <a:r>
              <a:rPr lang="en-US" altLang="en-US" sz="2400" u="sng" dirty="0">
                <a:solidFill>
                  <a:srgbClr val="9B3700"/>
                </a:solidFill>
              </a:rPr>
              <a:t>.</a:t>
            </a:r>
          </a:p>
          <a:p>
            <a:pPr lvl="1">
              <a:spcBef>
                <a:spcPts val="600"/>
              </a:spcBef>
              <a:spcAft>
                <a:spcPts val="600"/>
              </a:spcAft>
              <a:buClr>
                <a:srgbClr val="9B3700"/>
              </a:buClr>
            </a:pPr>
            <a:r>
              <a:rPr lang="en-US" altLang="en-US" sz="2400" dirty="0"/>
              <a:t>A </a:t>
            </a:r>
            <a:r>
              <a:rPr lang="en-US" altLang="en-US" sz="2400" b="1" i="1" dirty="0">
                <a:solidFill>
                  <a:srgbClr val="0A5D00"/>
                </a:solidFill>
              </a:rPr>
              <a:t>partially inelastic collision</a:t>
            </a:r>
            <a:r>
              <a:rPr lang="en-US" altLang="en-US" sz="2400" dirty="0">
                <a:solidFill>
                  <a:srgbClr val="0A5D00"/>
                </a:solidFill>
              </a:rPr>
              <a:t> </a:t>
            </a:r>
            <a:r>
              <a:rPr lang="en-US" altLang="en-US" sz="2400" dirty="0"/>
              <a:t>is one in which </a:t>
            </a:r>
            <a:r>
              <a:rPr lang="en-US" altLang="en-US" sz="2400" b="1" i="1" u="sng" dirty="0">
                <a:solidFill>
                  <a:srgbClr val="9B3700"/>
                </a:solidFill>
              </a:rPr>
              <a:t>some energy is lost</a:t>
            </a:r>
            <a:r>
              <a:rPr lang="en-US" altLang="en-US" sz="2400" u="sng" dirty="0"/>
              <a:t>, but the objects do not stick together.</a:t>
            </a:r>
          </a:p>
          <a:p>
            <a:pPr lvl="1">
              <a:spcBef>
                <a:spcPts val="600"/>
              </a:spcBef>
              <a:spcAft>
                <a:spcPts val="600"/>
              </a:spcAft>
              <a:buClr>
                <a:srgbClr val="9B3700"/>
              </a:buClr>
            </a:pPr>
            <a:r>
              <a:rPr lang="en-US" altLang="en-US" sz="2400" dirty="0"/>
              <a:t>The </a:t>
            </a:r>
            <a:r>
              <a:rPr lang="en-US" altLang="en-US" sz="2400" b="1" i="1" u="sng" dirty="0">
                <a:solidFill>
                  <a:srgbClr val="9B3700"/>
                </a:solidFill>
              </a:rPr>
              <a:t>greatest portion of energy is lost</a:t>
            </a:r>
            <a:r>
              <a:rPr lang="en-US" altLang="en-US" sz="2400" u="sng" dirty="0">
                <a:solidFill>
                  <a:srgbClr val="CC4D00"/>
                </a:solidFill>
              </a:rPr>
              <a:t> </a:t>
            </a:r>
            <a:r>
              <a:rPr lang="en-US" altLang="en-US" sz="2400" u="sng" dirty="0"/>
              <a:t>in the </a:t>
            </a:r>
            <a:r>
              <a:rPr lang="en-US" altLang="en-US" sz="2400" b="1" i="1" u="sng" dirty="0">
                <a:solidFill>
                  <a:srgbClr val="0A5D00"/>
                </a:solidFill>
              </a:rPr>
              <a:t>perfectly inelastic collision</a:t>
            </a:r>
            <a:r>
              <a:rPr lang="en-US" altLang="en-US" sz="2400" dirty="0"/>
              <a:t>, when the objects stick (such as the railroad car example we just did).</a:t>
            </a:r>
            <a:endParaRPr lang="en-US" noProof="0" dirty="0"/>
          </a:p>
        </p:txBody>
      </p:sp>
      <p:sp>
        <p:nvSpPr>
          <p:cNvPr id="14" name="Text Placeholder 3" hidden="1"/>
          <p:cNvSpPr>
            <a:spLocks noGrp="1"/>
          </p:cNvSpPr>
          <p:nvPr>
            <p:ph sz="quarter" idx="11"/>
          </p:nvPr>
        </p:nvSpPr>
        <p:spPr/>
        <p:txBody>
          <a:bodyPr/>
          <a:lstStyle/>
          <a:p>
            <a:endParaRPr lang="en-US"/>
          </a:p>
        </p:txBody>
      </p:sp>
      <p:sp>
        <p:nvSpPr>
          <p:cNvPr id="15" name="Text Placeholder 4" hidden="1"/>
          <p:cNvSpPr>
            <a:spLocks noGrp="1"/>
          </p:cNvSpPr>
          <p:nvPr>
            <p:ph type="body" sz="quarter" idx="19"/>
          </p:nvPr>
        </p:nvSpPr>
        <p:spPr/>
        <p:txBody>
          <a:bodyPr/>
          <a:lstStyle/>
          <a:p>
            <a:endParaRPr lang="en-US"/>
          </a:p>
        </p:txBody>
      </p:sp>
      <p:sp>
        <p:nvSpPr>
          <p:cNvPr id="12" name="Slide Number Placeholder 5"/>
          <p:cNvSpPr>
            <a:spLocks noGrp="1"/>
          </p:cNvSpPr>
          <p:nvPr>
            <p:ph type="sldNum" sz="quarter" idx="10"/>
          </p:nvPr>
        </p:nvSpPr>
        <p:spPr/>
        <p:txBody>
          <a:bodyPr/>
          <a:lstStyle/>
          <a:p>
            <a:fld id="{68151E55-6873-49E2-B8D5-2F265E6F1973}" type="slidenum">
              <a:rPr lang="en-US" smtClean="0"/>
              <a:pPr/>
              <a:t>43</a:t>
            </a:fld>
            <a:endParaRPr lang="en-US" dirty="0"/>
          </a:p>
        </p:txBody>
      </p:sp>
    </p:spTree>
    <p:extLst>
      <p:ext uri="{BB962C8B-B14F-4D97-AF65-F5344CB8AC3E}">
        <p14:creationId xmlns:p14="http://schemas.microsoft.com/office/powerpoint/2010/main" val="1319883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pPr>
              <a:lnSpc>
                <a:spcPct val="100000"/>
              </a:lnSpc>
            </a:pPr>
            <a:r>
              <a:rPr lang="en-US" altLang="en-US" noProof="0" dirty="0"/>
              <a:t>Elastic and Inelastic Collisions</a:t>
            </a:r>
            <a:r>
              <a:rPr lang="en-US" altLang="en-US" sz="1600" dirty="0"/>
              <a:t> 4</a:t>
            </a:r>
            <a:endParaRPr lang="en-US" noProof="0" dirty="0"/>
          </a:p>
        </p:txBody>
      </p:sp>
      <p:sp>
        <p:nvSpPr>
          <p:cNvPr id="16" name="Content Placeholder 2"/>
          <p:cNvSpPr>
            <a:spLocks noGrp="1"/>
          </p:cNvSpPr>
          <p:nvPr>
            <p:ph sz="quarter" idx="20"/>
          </p:nvPr>
        </p:nvSpPr>
        <p:spPr>
          <a:xfrm>
            <a:off x="152400" y="1079933"/>
            <a:ext cx="11734800" cy="5394960"/>
          </a:xfrm>
        </p:spPr>
        <p:txBody>
          <a:bodyPr>
            <a:normAutofit fontScale="92500" lnSpcReduction="20000"/>
          </a:bodyPr>
          <a:lstStyle/>
          <a:p>
            <a:pPr>
              <a:spcAft>
                <a:spcPts val="600"/>
              </a:spcAft>
            </a:pPr>
            <a:r>
              <a:rPr lang="en-US" altLang="en-US" sz="2400" dirty="0"/>
              <a:t>A ball bouncing off a floor or wall with no decrease in the magnitude of its velocity is an</a:t>
            </a:r>
            <a:r>
              <a:rPr lang="en-US" altLang="en-US" sz="2400" dirty="0">
                <a:solidFill>
                  <a:srgbClr val="CC4D00"/>
                </a:solidFill>
              </a:rPr>
              <a:t> </a:t>
            </a:r>
            <a:r>
              <a:rPr lang="en-US" altLang="en-US" sz="2400" b="1" i="1" dirty="0">
                <a:solidFill>
                  <a:srgbClr val="0A5D00"/>
                </a:solidFill>
              </a:rPr>
              <a:t>elastic collision</a:t>
            </a:r>
            <a:r>
              <a:rPr lang="en-US" altLang="en-US" sz="2400" dirty="0"/>
              <a:t>.</a:t>
            </a:r>
          </a:p>
          <a:p>
            <a:pPr lvl="1">
              <a:spcBef>
                <a:spcPts val="0"/>
              </a:spcBef>
              <a:spcAft>
                <a:spcPts val="600"/>
              </a:spcAft>
              <a:buClr>
                <a:srgbClr val="9B3700"/>
              </a:buClr>
            </a:pPr>
            <a:r>
              <a:rPr lang="en-US" altLang="en-US" sz="2000" b="1" dirty="0">
                <a:solidFill>
                  <a:schemeClr val="accent3">
                    <a:lumMod val="50000"/>
                  </a:schemeClr>
                </a:solidFill>
              </a:rPr>
              <a:t>The kinetic energy does not decrease.</a:t>
            </a:r>
          </a:p>
          <a:p>
            <a:pPr lvl="1">
              <a:spcBef>
                <a:spcPts val="0"/>
              </a:spcBef>
              <a:spcAft>
                <a:spcPts val="600"/>
              </a:spcAft>
              <a:buClr>
                <a:srgbClr val="9B3700"/>
              </a:buClr>
            </a:pPr>
            <a:r>
              <a:rPr lang="en-US" altLang="en-US" sz="2000" b="1" dirty="0">
                <a:solidFill>
                  <a:schemeClr val="accent3">
                    <a:lumMod val="50000"/>
                  </a:schemeClr>
                </a:solidFill>
              </a:rPr>
              <a:t>No energy has been lost.</a:t>
            </a:r>
          </a:p>
          <a:p>
            <a:pPr>
              <a:spcAft>
                <a:spcPts val="600"/>
              </a:spcAft>
            </a:pPr>
            <a:r>
              <a:rPr lang="en-US" altLang="en-US" sz="2400" dirty="0"/>
              <a:t>A ball sticking to the wall is a </a:t>
            </a:r>
            <a:r>
              <a:rPr lang="en-US" altLang="en-US" sz="2400" b="1" i="1" dirty="0">
                <a:solidFill>
                  <a:srgbClr val="0A5D00"/>
                </a:solidFill>
              </a:rPr>
              <a:t>perfectly inelastic collision</a:t>
            </a:r>
            <a:r>
              <a:rPr lang="en-US" altLang="en-US" sz="2400" dirty="0"/>
              <a:t>.</a:t>
            </a:r>
          </a:p>
          <a:p>
            <a:pPr lvl="1">
              <a:spcBef>
                <a:spcPts val="0"/>
              </a:spcBef>
              <a:spcAft>
                <a:spcPts val="600"/>
              </a:spcAft>
              <a:buClr>
                <a:srgbClr val="9B3700"/>
              </a:buClr>
            </a:pPr>
            <a:r>
              <a:rPr lang="en-US" altLang="en-US" sz="2000" b="1" dirty="0">
                <a:solidFill>
                  <a:schemeClr val="accent3">
                    <a:lumMod val="50000"/>
                  </a:schemeClr>
                </a:solidFill>
              </a:rPr>
              <a:t>The velocity of the ball after the collision is zero.</a:t>
            </a:r>
          </a:p>
          <a:p>
            <a:pPr lvl="1">
              <a:spcBef>
                <a:spcPts val="0"/>
              </a:spcBef>
              <a:spcAft>
                <a:spcPts val="600"/>
              </a:spcAft>
              <a:buClr>
                <a:srgbClr val="9B3700"/>
              </a:buClr>
            </a:pPr>
            <a:r>
              <a:rPr lang="en-US" altLang="en-US" sz="2000" b="1" dirty="0">
                <a:solidFill>
                  <a:schemeClr val="accent3">
                    <a:lumMod val="50000"/>
                  </a:schemeClr>
                </a:solidFill>
              </a:rPr>
              <a:t>Its kinetic energy is then zero ( it is not moving).</a:t>
            </a:r>
          </a:p>
          <a:p>
            <a:pPr lvl="1">
              <a:spcBef>
                <a:spcPts val="0"/>
              </a:spcBef>
              <a:spcAft>
                <a:spcPts val="600"/>
              </a:spcAft>
              <a:buClr>
                <a:srgbClr val="9B3700"/>
              </a:buClr>
            </a:pPr>
            <a:r>
              <a:rPr lang="en-US" altLang="en-US" sz="2000" b="1" dirty="0">
                <a:solidFill>
                  <a:schemeClr val="accent3">
                    <a:lumMod val="50000"/>
                  </a:schemeClr>
                </a:solidFill>
              </a:rPr>
              <a:t>All of the kinetic energy has been lost.</a:t>
            </a:r>
          </a:p>
          <a:p>
            <a:pPr>
              <a:spcAft>
                <a:spcPts val="600"/>
              </a:spcAft>
            </a:pPr>
            <a:r>
              <a:rPr lang="en-US" altLang="en-US" sz="2400" dirty="0"/>
              <a:t>Most collisions involve some energy loss, even if the objects do not stick, because the collisions are not perfectly elastic.</a:t>
            </a:r>
          </a:p>
          <a:p>
            <a:pPr lvl="1">
              <a:spcBef>
                <a:spcPts val="0"/>
              </a:spcBef>
              <a:spcAft>
                <a:spcPts val="600"/>
              </a:spcAft>
              <a:buClr>
                <a:srgbClr val="9B3700"/>
              </a:buClr>
            </a:pPr>
            <a:r>
              <a:rPr lang="en-US" altLang="en-US" sz="2000" u="sng" dirty="0"/>
              <a:t>Heat is generated, the objects may be deformed, and sound waves are created. So the energy is not actually ‘lost’ it is just transformed into another form (less useful).</a:t>
            </a:r>
          </a:p>
          <a:p>
            <a:pPr lvl="1">
              <a:spcBef>
                <a:spcPts val="0"/>
              </a:spcBef>
              <a:spcAft>
                <a:spcPts val="600"/>
              </a:spcAft>
              <a:buClr>
                <a:srgbClr val="9B3700"/>
              </a:buClr>
            </a:pPr>
            <a:r>
              <a:rPr lang="en-US" altLang="en-US" sz="2000" dirty="0"/>
              <a:t>These would be </a:t>
            </a:r>
            <a:r>
              <a:rPr lang="en-US" altLang="en-US" sz="2000" b="1" i="1" dirty="0">
                <a:solidFill>
                  <a:srgbClr val="0A5D00"/>
                </a:solidFill>
              </a:rPr>
              <a:t>partially inelastic collisions</a:t>
            </a:r>
            <a:r>
              <a:rPr lang="en-US" altLang="en-US" sz="2000" dirty="0"/>
              <a:t>.</a:t>
            </a:r>
            <a:endParaRPr lang="en-US" noProof="0" dirty="0"/>
          </a:p>
        </p:txBody>
      </p:sp>
      <p:sp>
        <p:nvSpPr>
          <p:cNvPr id="14" name="Text Placeholder 3" hidden="1"/>
          <p:cNvSpPr>
            <a:spLocks noGrp="1"/>
          </p:cNvSpPr>
          <p:nvPr>
            <p:ph sz="quarter" idx="11"/>
          </p:nvPr>
        </p:nvSpPr>
        <p:spPr/>
        <p:txBody>
          <a:bodyPr/>
          <a:lstStyle/>
          <a:p>
            <a:endParaRPr lang="en-US"/>
          </a:p>
        </p:txBody>
      </p:sp>
      <p:sp>
        <p:nvSpPr>
          <p:cNvPr id="15" name="Text Placeholder 4" hidden="1"/>
          <p:cNvSpPr>
            <a:spLocks noGrp="1"/>
          </p:cNvSpPr>
          <p:nvPr>
            <p:ph type="body" sz="quarter" idx="19"/>
          </p:nvPr>
        </p:nvSpPr>
        <p:spPr/>
        <p:txBody>
          <a:bodyPr/>
          <a:lstStyle/>
          <a:p>
            <a:endParaRPr lang="en-US"/>
          </a:p>
        </p:txBody>
      </p:sp>
      <p:sp>
        <p:nvSpPr>
          <p:cNvPr id="12" name="Slide Number Placeholder 5"/>
          <p:cNvSpPr>
            <a:spLocks noGrp="1"/>
          </p:cNvSpPr>
          <p:nvPr>
            <p:ph type="sldNum" sz="quarter" idx="10"/>
          </p:nvPr>
        </p:nvSpPr>
        <p:spPr/>
        <p:txBody>
          <a:bodyPr/>
          <a:lstStyle/>
          <a:p>
            <a:fld id="{68151E55-6873-49E2-B8D5-2F265E6F1973}" type="slidenum">
              <a:rPr lang="en-US" smtClean="0"/>
              <a:pPr/>
              <a:t>44</a:t>
            </a:fld>
            <a:endParaRPr lang="en-US" dirty="0"/>
          </a:p>
        </p:txBody>
      </p:sp>
    </p:spTree>
    <p:extLst>
      <p:ext uri="{BB962C8B-B14F-4D97-AF65-F5344CB8AC3E}">
        <p14:creationId xmlns:p14="http://schemas.microsoft.com/office/powerpoint/2010/main" val="2510975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7.10</a:t>
            </a:r>
            <a:endParaRPr lang="en-US" sz="1500" b="1" dirty="0"/>
          </a:p>
        </p:txBody>
      </p:sp>
      <p:sp>
        <p:nvSpPr>
          <p:cNvPr id="5" name="Content Placeholder 2"/>
          <p:cNvSpPr>
            <a:spLocks noGrp="1"/>
          </p:cNvSpPr>
          <p:nvPr>
            <p:ph idx="1"/>
          </p:nvPr>
        </p:nvSpPr>
        <p:spPr>
          <a:xfrm>
            <a:off x="1981200" y="1676400"/>
            <a:ext cx="8208000" cy="4860000"/>
          </a:xfrm>
        </p:spPr>
        <p:txBody>
          <a:bodyPr/>
          <a:lstStyle/>
          <a:p>
            <a:pPr>
              <a:defRPr/>
            </a:pPr>
            <a:r>
              <a:rPr lang="en-IN" sz="2800" dirty="0"/>
              <a:t>The principle of conservation of momentum</a:t>
            </a:r>
          </a:p>
          <a:p>
            <a:pPr marL="914400" indent="-548640">
              <a:buFont typeface="+mj-lt"/>
              <a:buAutoNum type="alphaUcPeriod"/>
              <a:defRPr/>
            </a:pPr>
            <a:r>
              <a:rPr lang="en-IN" sz="2400" dirty="0"/>
              <a:t>is valid only for perfectly inelastic 	collisions</a:t>
            </a:r>
          </a:p>
          <a:p>
            <a:pPr marL="914400" indent="-548640">
              <a:buFont typeface="+mj-lt"/>
              <a:buAutoNum type="alphaUcPeriod"/>
              <a:defRPr/>
            </a:pPr>
            <a:r>
              <a:rPr lang="en-IN" sz="2400" dirty="0"/>
              <a:t>is valid only for perfectly elastic collisions</a:t>
            </a:r>
          </a:p>
          <a:p>
            <a:pPr marL="914400" indent="-548640">
              <a:buFont typeface="+mj-lt"/>
              <a:buAutoNum type="alphaUcPeriod"/>
              <a:defRPr/>
            </a:pPr>
            <a:r>
              <a:rPr lang="en-IN" sz="2400" dirty="0"/>
              <a:t>is valid for all collisions</a:t>
            </a:r>
          </a:p>
          <a:p>
            <a:pPr marL="914400" indent="-548640">
              <a:buFont typeface="+mj-lt"/>
              <a:buAutoNum type="alphaUcPeriod"/>
              <a:defRPr/>
            </a:pPr>
            <a:r>
              <a:rPr lang="en-IN" sz="2400" dirty="0"/>
              <a:t>is valid only if the net external force acting on the system is zero</a:t>
            </a:r>
          </a:p>
          <a:p>
            <a:pPr marL="914400" indent="-548640">
              <a:buFont typeface="+mj-lt"/>
              <a:buAutoNum type="alphaUcPeriod"/>
              <a:defRPr/>
            </a:pPr>
            <a:r>
              <a:rPr lang="en-IN" sz="2400" dirty="0"/>
              <a:t>states that it is impossible to change the momentum of an object</a:t>
            </a:r>
          </a:p>
        </p:txBody>
      </p:sp>
    </p:spTree>
    <p:extLst>
      <p:ext uri="{BB962C8B-B14F-4D97-AF65-F5344CB8AC3E}">
        <p14:creationId xmlns:p14="http://schemas.microsoft.com/office/powerpoint/2010/main" val="1374843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7.10</a:t>
            </a:r>
            <a:endParaRPr lang="en-US" sz="1500" b="1" dirty="0"/>
          </a:p>
        </p:txBody>
      </p:sp>
      <p:sp>
        <p:nvSpPr>
          <p:cNvPr id="5" name="Content Placeholder 2"/>
          <p:cNvSpPr>
            <a:spLocks noGrp="1"/>
          </p:cNvSpPr>
          <p:nvPr>
            <p:ph idx="1"/>
          </p:nvPr>
        </p:nvSpPr>
        <p:spPr>
          <a:xfrm>
            <a:off x="1981200" y="1676400"/>
            <a:ext cx="8208000" cy="4860000"/>
          </a:xfrm>
        </p:spPr>
        <p:txBody>
          <a:bodyPr/>
          <a:lstStyle/>
          <a:p>
            <a:pPr>
              <a:defRPr/>
            </a:pPr>
            <a:r>
              <a:rPr lang="en-IN" sz="2800" dirty="0"/>
              <a:t>The principle of conservation of momentum</a:t>
            </a:r>
          </a:p>
          <a:p>
            <a:pPr marL="365760">
              <a:defRPr/>
            </a:pPr>
            <a:endParaRPr lang="en-IN" sz="2400" dirty="0"/>
          </a:p>
          <a:p>
            <a:pPr marL="365760">
              <a:defRPr/>
            </a:pPr>
            <a:endParaRPr lang="en-IN" sz="2400" dirty="0"/>
          </a:p>
          <a:p>
            <a:pPr marL="365760">
              <a:defRPr/>
            </a:pPr>
            <a:endParaRPr lang="en-IN" sz="2400" dirty="0"/>
          </a:p>
          <a:p>
            <a:pPr marL="914400" indent="-548640">
              <a:buFont typeface="+mj-lt"/>
              <a:buAutoNum type="alphaUcPeriod" startAt="4"/>
              <a:defRPr/>
            </a:pPr>
            <a:r>
              <a:rPr lang="en-IN" sz="2400" dirty="0"/>
              <a:t>is valid only if the net external force acting on the system is zero</a:t>
            </a:r>
          </a:p>
        </p:txBody>
      </p:sp>
    </p:spTree>
    <p:extLst>
      <p:ext uri="{BB962C8B-B14F-4D97-AF65-F5344CB8AC3E}">
        <p14:creationId xmlns:p14="http://schemas.microsoft.com/office/powerpoint/2010/main" val="3058261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844040" y="198000"/>
            <a:ext cx="8503920" cy="822960"/>
          </a:xfrm>
        </p:spPr>
        <p:txBody>
          <a:bodyPr vert="horz" lIns="0" tIns="0" rIns="0" bIns="0" rtlCol="0" anchor="ctr">
            <a:noAutofit/>
          </a:bodyPr>
          <a:lstStyle/>
          <a:p>
            <a:pPr>
              <a:lnSpc>
                <a:spcPct val="100000"/>
              </a:lnSpc>
            </a:pPr>
            <a:r>
              <a:rPr lang="en-US" sz="3600" dirty="0"/>
              <a:t>What happens when billiard balls bounce?</a:t>
            </a:r>
            <a:r>
              <a:rPr lang="en-US" sz="1600" dirty="0"/>
              <a:t> 1</a:t>
            </a:r>
            <a:endParaRPr lang="en-US" sz="3600" dirty="0"/>
          </a:p>
        </p:txBody>
      </p:sp>
      <p:sp>
        <p:nvSpPr>
          <p:cNvPr id="7" name="Content Placeholder 2"/>
          <p:cNvSpPr>
            <a:spLocks noGrp="1"/>
          </p:cNvSpPr>
          <p:nvPr>
            <p:ph sz="quarter" idx="11"/>
          </p:nvPr>
        </p:nvSpPr>
        <p:spPr>
          <a:xfrm>
            <a:off x="1371600" y="1097280"/>
            <a:ext cx="8954400" cy="1828800"/>
          </a:xfrm>
        </p:spPr>
        <p:txBody>
          <a:bodyPr vert="horz" lIns="91440" tIns="0" rIns="0" bIns="0" rtlCol="0">
            <a:noAutofit/>
          </a:bodyPr>
          <a:lstStyle/>
          <a:p>
            <a:pPr>
              <a:spcAft>
                <a:spcPts val="600"/>
              </a:spcAft>
            </a:pPr>
            <a:r>
              <a:rPr lang="en-US" altLang="en-US" sz="2400" dirty="0"/>
              <a:t>Simplest case: a head-on collision between the white cue ball and the eleven ball initially at rest.</a:t>
            </a:r>
          </a:p>
          <a:p>
            <a:pPr lvl="1">
              <a:spcBef>
                <a:spcPts val="0"/>
              </a:spcBef>
              <a:spcAft>
                <a:spcPts val="600"/>
              </a:spcAft>
              <a:buClr>
                <a:srgbClr val="9B3700"/>
              </a:buClr>
            </a:pPr>
            <a:r>
              <a:rPr lang="en-US" altLang="en-US" sz="2000" u="sng" dirty="0">
                <a:latin typeface="Times New Roman" panose="02020603050405020304" pitchFamily="18" charset="0"/>
              </a:rPr>
              <a:t>If spin is not a factor, the cue ball stops and the eleven ball moves forward with a velocity equal to the initial velocity of the cue ball.</a:t>
            </a:r>
          </a:p>
          <a:p>
            <a:pPr lvl="1">
              <a:spcBef>
                <a:spcPts val="0"/>
              </a:spcBef>
              <a:spcAft>
                <a:spcPts val="600"/>
              </a:spcAft>
              <a:buClr>
                <a:srgbClr val="9B3700"/>
              </a:buClr>
            </a:pPr>
            <a:r>
              <a:rPr lang="en-US" altLang="en-US" sz="2000" u="sng" dirty="0">
                <a:latin typeface="Times New Roman" panose="02020603050405020304" pitchFamily="18" charset="0"/>
              </a:rPr>
              <a:t>The eleven ball’s final momentum is equal to the cue ball’s initial momentum.</a:t>
            </a:r>
            <a:endParaRPr lang="en-US" u="sng" noProof="0" dirty="0"/>
          </a:p>
        </p:txBody>
      </p:sp>
      <p:sp>
        <p:nvSpPr>
          <p:cNvPr id="8" name="Content Placeholder 3"/>
          <p:cNvSpPr>
            <a:spLocks noGrp="1"/>
          </p:cNvSpPr>
          <p:nvPr>
            <p:ph sz="quarter" idx="12"/>
          </p:nvPr>
        </p:nvSpPr>
        <p:spPr>
          <a:xfrm>
            <a:off x="4052888" y="3364832"/>
            <a:ext cx="3490912" cy="2103120"/>
          </a:xfrm>
        </p:spPr>
        <p:txBody>
          <a:bodyPr vert="horz" lIns="91440" tIns="45720" rIns="0" bIns="0" rtlCol="0">
            <a:normAutofit lnSpcReduction="10000"/>
          </a:bodyPr>
          <a:lstStyle/>
          <a:p>
            <a:pPr lvl="1">
              <a:spcBef>
                <a:spcPts val="0"/>
              </a:spcBef>
              <a:spcAft>
                <a:spcPts val="600"/>
              </a:spcAft>
              <a:buClr>
                <a:srgbClr val="9B3700"/>
              </a:buClr>
            </a:pPr>
            <a:r>
              <a:rPr lang="en-US" altLang="en-US" noProof="0" dirty="0">
                <a:latin typeface="Times New Roman" panose="02020603050405020304" pitchFamily="18" charset="0"/>
                <a:cs typeface="Times New Roman" panose="02020603050405020304" pitchFamily="18" charset="0"/>
              </a:rPr>
              <a:t>Momentum is conserved.</a:t>
            </a:r>
          </a:p>
          <a:p>
            <a:pPr lvl="1">
              <a:spcBef>
                <a:spcPts val="0"/>
              </a:spcBef>
              <a:spcAft>
                <a:spcPts val="600"/>
              </a:spcAft>
              <a:buClr>
                <a:srgbClr val="9B3700"/>
              </a:buClr>
            </a:pPr>
            <a:r>
              <a:rPr lang="en-US" altLang="en-US" noProof="0" dirty="0">
                <a:latin typeface="Times New Roman" panose="02020603050405020304" pitchFamily="18" charset="0"/>
                <a:cs typeface="Times New Roman" panose="02020603050405020304" pitchFamily="18" charset="0"/>
              </a:rPr>
              <a:t>The eleven ball also has </a:t>
            </a:r>
            <a:br>
              <a:rPr lang="en-US" altLang="en-US" noProof="0" dirty="0">
                <a:latin typeface="Times New Roman" panose="02020603050405020304" pitchFamily="18" charset="0"/>
                <a:cs typeface="Times New Roman" panose="02020603050405020304" pitchFamily="18" charset="0"/>
              </a:rPr>
            </a:br>
            <a:r>
              <a:rPr lang="en-US" altLang="en-US" noProof="0" dirty="0">
                <a:latin typeface="Times New Roman" panose="02020603050405020304" pitchFamily="18" charset="0"/>
                <a:cs typeface="Times New Roman" panose="02020603050405020304" pitchFamily="18" charset="0"/>
              </a:rPr>
              <a:t>a final kinetic energy </a:t>
            </a:r>
            <a:br>
              <a:rPr lang="en-US" altLang="en-US" noProof="0" dirty="0">
                <a:latin typeface="Times New Roman" panose="02020603050405020304" pitchFamily="18" charset="0"/>
                <a:cs typeface="Times New Roman" panose="02020603050405020304" pitchFamily="18" charset="0"/>
              </a:rPr>
            </a:br>
            <a:r>
              <a:rPr lang="en-US" altLang="en-US" noProof="0" dirty="0">
                <a:latin typeface="Times New Roman" panose="02020603050405020304" pitchFamily="18" charset="0"/>
                <a:cs typeface="Times New Roman" panose="02020603050405020304" pitchFamily="18" charset="0"/>
              </a:rPr>
              <a:t>equal to the cue ball’s </a:t>
            </a:r>
            <a:br>
              <a:rPr lang="en-US" altLang="en-US" noProof="0" dirty="0">
                <a:latin typeface="Times New Roman" panose="02020603050405020304" pitchFamily="18" charset="0"/>
                <a:cs typeface="Times New Roman" panose="02020603050405020304" pitchFamily="18" charset="0"/>
              </a:rPr>
            </a:br>
            <a:r>
              <a:rPr lang="en-US" altLang="en-US" noProof="0" dirty="0">
                <a:latin typeface="Times New Roman" panose="02020603050405020304" pitchFamily="18" charset="0"/>
                <a:cs typeface="Times New Roman" panose="02020603050405020304" pitchFamily="18" charset="0"/>
              </a:rPr>
              <a:t>initial kinetic energy.</a:t>
            </a:r>
          </a:p>
          <a:p>
            <a:pPr lvl="1">
              <a:spcBef>
                <a:spcPts val="0"/>
              </a:spcBef>
              <a:spcAft>
                <a:spcPts val="600"/>
              </a:spcAft>
              <a:buClr>
                <a:srgbClr val="9B3700"/>
              </a:buClr>
            </a:pPr>
            <a:r>
              <a:rPr lang="en-US" altLang="en-US" noProof="0" dirty="0">
                <a:latin typeface="Times New Roman" panose="02020603050405020304" pitchFamily="18" charset="0"/>
                <a:cs typeface="Times New Roman" panose="02020603050405020304" pitchFamily="18" charset="0"/>
              </a:rPr>
              <a:t>Energy is conserved.</a:t>
            </a:r>
            <a:endParaRPr lang="en-US" noProof="0" dirty="0">
              <a:latin typeface="Times New Roman" panose="02020603050405020304" pitchFamily="18" charset="0"/>
              <a:cs typeface="Times New Roman" panose="02020603050405020304" pitchFamily="18" charset="0"/>
            </a:endParaRPr>
          </a:p>
        </p:txBody>
      </p:sp>
      <p:graphicFrame>
        <p:nvGraphicFramePr>
          <p:cNvPr id="16" name="Object 4">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3767301658"/>
              </p:ext>
            </p:extLst>
          </p:nvPr>
        </p:nvGraphicFramePr>
        <p:xfrm>
          <a:off x="2222501" y="4039523"/>
          <a:ext cx="1098550" cy="549275"/>
        </p:xfrm>
        <a:graphic>
          <a:graphicData uri="http://schemas.openxmlformats.org/presentationml/2006/ole">
            <mc:AlternateContent xmlns:mc="http://schemas.openxmlformats.org/markup-compatibility/2006">
              <mc:Choice xmlns:v="urn:schemas-microsoft-com:vml" Requires="v">
                <p:oleObj name="Equation" r:id="rId2" imgW="457200" imgH="228600" progId="Equation.DSMT4">
                  <p:embed/>
                </p:oleObj>
              </mc:Choice>
              <mc:Fallback>
                <p:oleObj name="Equation" r:id="rId2" imgW="457200" imgH="228600" progId="Equation.DSMT4">
                  <p:embed/>
                  <p:pic>
                    <p:nvPicPr>
                      <p:cNvPr id="3" name="Object 3"/>
                      <p:cNvPicPr/>
                      <p:nvPr/>
                    </p:nvPicPr>
                    <p:blipFill>
                      <a:blip r:embed="rId3"/>
                      <a:stretch>
                        <a:fillRect/>
                      </a:stretch>
                    </p:blipFill>
                    <p:spPr>
                      <a:xfrm>
                        <a:off x="2222501" y="4039523"/>
                        <a:ext cx="1098550" cy="549275"/>
                      </a:xfrm>
                      <a:prstGeom prst="rect">
                        <a:avLst/>
                      </a:prstGeom>
                    </p:spPr>
                  </p:pic>
                </p:oleObj>
              </mc:Fallback>
            </mc:AlternateContent>
          </a:graphicData>
        </a:graphic>
      </p:graphicFrame>
      <p:graphicFrame>
        <p:nvGraphicFramePr>
          <p:cNvPr id="17" name="Object 5">
            <a:extLs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4021592946"/>
              </p:ext>
            </p:extLst>
          </p:nvPr>
        </p:nvGraphicFramePr>
        <p:xfrm>
          <a:off x="1981200" y="3524558"/>
          <a:ext cx="1706563" cy="549275"/>
        </p:xfrm>
        <a:graphic>
          <a:graphicData uri="http://schemas.openxmlformats.org/presentationml/2006/ole">
            <mc:AlternateContent xmlns:mc="http://schemas.openxmlformats.org/markup-compatibility/2006">
              <mc:Choice xmlns:v="urn:schemas-microsoft-com:vml" Requires="v">
                <p:oleObj name="Equation" r:id="rId4" imgW="711000" imgH="228600" progId="Equation.DSMT4">
                  <p:embed/>
                </p:oleObj>
              </mc:Choice>
              <mc:Fallback>
                <p:oleObj name="Equation" r:id="rId4" imgW="711000" imgH="228600" progId="Equation.DSMT4">
                  <p:embed/>
                  <p:pic>
                    <p:nvPicPr>
                      <p:cNvPr id="8" name="Object 4"/>
                      <p:cNvPicPr/>
                      <p:nvPr/>
                    </p:nvPicPr>
                    <p:blipFill>
                      <a:blip r:embed="rId5"/>
                      <a:stretch>
                        <a:fillRect/>
                      </a:stretch>
                    </p:blipFill>
                    <p:spPr>
                      <a:xfrm>
                        <a:off x="1981200" y="3524558"/>
                        <a:ext cx="1706563" cy="549275"/>
                      </a:xfrm>
                      <a:prstGeom prst="rect">
                        <a:avLst/>
                      </a:prstGeom>
                    </p:spPr>
                  </p:pic>
                </p:oleObj>
              </mc:Fallback>
            </mc:AlternateContent>
          </a:graphicData>
        </a:graphic>
      </p:graphicFrame>
      <p:pic>
        <p:nvPicPr>
          <p:cNvPr id="19" name="Picture 6" descr="An image of a white cue ball and the eleven ball is shown, both before and after a head-on collision.  Before the collision the white cue ball is shown with a momentum of p1, heading towards the billiard ball with an eleven on it. After the collision, the eleven ball is shown with a momentum p2, traveling in the same direction of the initial cue ball."/>
          <p:cNvPicPr>
            <a:picLocks noGrp="1" noChangeAspect="1"/>
          </p:cNvPicPr>
          <p:nvPr>
            <p:ph sz="quarter" idx="15"/>
          </p:nvPr>
        </p:nvPicPr>
        <p:blipFill>
          <a:blip r:embed="rId6" cstate="hqprint">
            <a:extLst>
              <a:ext uri="{28A0092B-C50C-407E-A947-70E740481C1C}">
                <a14:useLocalDpi xmlns:a14="http://schemas.microsoft.com/office/drawing/2010/main" val="0"/>
              </a:ext>
            </a:extLst>
          </a:blip>
          <a:stretch>
            <a:fillRect/>
          </a:stretch>
        </p:blipFill>
        <p:spPr>
          <a:xfrm>
            <a:off x="7658509" y="3524558"/>
            <a:ext cx="3708483" cy="2236162"/>
          </a:xfrm>
        </p:spPr>
      </p:pic>
      <p:sp>
        <p:nvSpPr>
          <p:cNvPr id="14" name="Text Placeholder 7" hidden="1"/>
          <p:cNvSpPr>
            <a:spLocks noGrp="1"/>
          </p:cNvSpPr>
          <p:nvPr>
            <p:ph type="body" sz="quarter" idx="18"/>
          </p:nvPr>
        </p:nvSpPr>
        <p:spPr/>
        <p:txBody>
          <a:bodyPr>
            <a:normAutofit fontScale="70000" lnSpcReduction="20000"/>
          </a:bodyPr>
          <a:lstStyle/>
          <a:p>
            <a:endParaRPr lang="en-US"/>
          </a:p>
        </p:txBody>
      </p:sp>
      <p:sp>
        <p:nvSpPr>
          <p:cNvPr id="15" name="Text Placeholder 8" hidden="1"/>
          <p:cNvSpPr>
            <a:spLocks noGrp="1"/>
          </p:cNvSpPr>
          <p:nvPr>
            <p:ph type="body" sz="quarter" idx="19"/>
          </p:nvPr>
        </p:nvSpPr>
        <p:spPr/>
        <p:txBody>
          <a:bodyPr/>
          <a:lstStyle/>
          <a:p>
            <a:endParaRPr lang="en-US"/>
          </a:p>
        </p:txBody>
      </p:sp>
      <p:sp>
        <p:nvSpPr>
          <p:cNvPr id="18" name="Slide Number Placeholder 9"/>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66622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3716"/>
            <a:ext cx="9662160" cy="822960"/>
          </a:xfrm>
        </p:spPr>
        <p:txBody>
          <a:bodyPr vert="horz" lIns="0" tIns="0" rIns="0" bIns="0" rtlCol="0" anchor="ctr">
            <a:noAutofit/>
          </a:bodyPr>
          <a:lstStyle/>
          <a:p>
            <a:pPr>
              <a:lnSpc>
                <a:spcPct val="100000"/>
              </a:lnSpc>
            </a:pPr>
            <a:r>
              <a:rPr lang="en-US" sz="3600" dirty="0"/>
              <a:t>What happens when billiard balls bounce?</a:t>
            </a:r>
            <a:r>
              <a:rPr lang="en-US" sz="1600" dirty="0"/>
              <a:t> 2</a:t>
            </a:r>
            <a:endParaRPr lang="en-US" sz="3600" dirty="0"/>
          </a:p>
        </p:txBody>
      </p:sp>
      <p:sp>
        <p:nvSpPr>
          <p:cNvPr id="3" name="Content Placeholder 2"/>
          <p:cNvSpPr>
            <a:spLocks noGrp="1"/>
          </p:cNvSpPr>
          <p:nvPr>
            <p:ph sz="quarter" idx="11"/>
          </p:nvPr>
        </p:nvSpPr>
        <p:spPr>
          <a:xfrm>
            <a:off x="794657" y="860657"/>
            <a:ext cx="10515600" cy="2834640"/>
          </a:xfrm>
        </p:spPr>
        <p:txBody>
          <a:bodyPr vert="horz" lIns="91440" tIns="0" rIns="0" bIns="0" rtlCol="0">
            <a:noAutofit/>
          </a:bodyPr>
          <a:lstStyle/>
          <a:p>
            <a:pPr>
              <a:spcAft>
                <a:spcPts val="600"/>
              </a:spcAft>
            </a:pPr>
            <a:r>
              <a:rPr lang="en-US" altLang="en-US" sz="2400" dirty="0"/>
              <a:t>For equal masses, the only way for momentum and energy to both be conserved is for the cue ball to stop and the eleven ball to move forward with all the velocity.</a:t>
            </a:r>
          </a:p>
          <a:p>
            <a:pPr>
              <a:spcAft>
                <a:spcPts val="600"/>
              </a:spcAft>
            </a:pPr>
            <a:r>
              <a:rPr lang="en-US" altLang="en-US" sz="2000" dirty="0"/>
              <a:t>Another example is the familiar swinging-ball toy with a row of steel balls hanging by threads from a frame.</a:t>
            </a:r>
          </a:p>
          <a:p>
            <a:pPr lvl="1">
              <a:spcBef>
                <a:spcPts val="0"/>
              </a:spcBef>
              <a:spcAft>
                <a:spcPts val="600"/>
              </a:spcAft>
              <a:buClr>
                <a:srgbClr val="9B3700"/>
              </a:buClr>
            </a:pPr>
            <a:r>
              <a:rPr lang="en-US" altLang="en-US" sz="2000" dirty="0">
                <a:latin typeface="Times New Roman" panose="02020603050405020304" pitchFamily="18" charset="0"/>
              </a:rPr>
              <a:t>If one ball is pulled back and released, the collision with the other balls results in a single ball from the other end flying off with the same velocity as the first ball just before the collision.</a:t>
            </a:r>
            <a:endParaRPr lang="en-US" sz="2000" dirty="0">
              <a:latin typeface="Times New Roman" panose="02020603050405020304" pitchFamily="18" charset="0"/>
            </a:endParaRPr>
          </a:p>
        </p:txBody>
      </p:sp>
      <p:sp>
        <p:nvSpPr>
          <p:cNvPr id="4" name="Content Placeholder 3"/>
          <p:cNvSpPr>
            <a:spLocks noGrp="1"/>
          </p:cNvSpPr>
          <p:nvPr>
            <p:ph sz="quarter" idx="12"/>
          </p:nvPr>
        </p:nvSpPr>
        <p:spPr>
          <a:xfrm>
            <a:off x="6096000" y="3639278"/>
            <a:ext cx="5029200" cy="1645920"/>
          </a:xfrm>
        </p:spPr>
        <p:txBody>
          <a:bodyPr vert="horz" lIns="91440" tIns="0" rIns="0" bIns="0" rtlCol="0">
            <a:normAutofit lnSpcReduction="10000"/>
          </a:bodyPr>
          <a:lstStyle/>
          <a:p>
            <a:pPr lvl="1">
              <a:spcBef>
                <a:spcPts val="0"/>
              </a:spcBef>
              <a:spcAft>
                <a:spcPts val="600"/>
              </a:spcAft>
              <a:buClr>
                <a:srgbClr val="9B3700"/>
              </a:buClr>
            </a:pPr>
            <a:r>
              <a:rPr lang="en-US" altLang="en-US" noProof="0" dirty="0">
                <a:latin typeface="Times New Roman" panose="02020603050405020304" pitchFamily="18" charset="0"/>
                <a:cs typeface="Times New Roman" panose="02020603050405020304" pitchFamily="18" charset="0"/>
              </a:rPr>
              <a:t>Both momentum and kinetic energy are conserved.</a:t>
            </a:r>
          </a:p>
          <a:p>
            <a:pPr lvl="1">
              <a:spcBef>
                <a:spcPts val="0"/>
              </a:spcBef>
              <a:spcAft>
                <a:spcPts val="600"/>
              </a:spcAft>
              <a:buClr>
                <a:srgbClr val="9B3700"/>
              </a:buClr>
              <a:tabLst>
                <a:tab pos="3033713" algn="l"/>
              </a:tabLst>
            </a:pPr>
            <a:r>
              <a:rPr lang="en-US" altLang="en-US" noProof="0" dirty="0">
                <a:latin typeface="Times New Roman" panose="02020603050405020304" pitchFamily="18" charset="0"/>
                <a:cs typeface="Times New Roman" panose="02020603050405020304" pitchFamily="18" charset="0"/>
              </a:rPr>
              <a:t>If two balls on one side are pulled back and released, two balls fly off from the opposite side.</a:t>
            </a:r>
            <a:endParaRPr lang="en-US" sz="2400" dirty="0">
              <a:latin typeface="Times New Roman" panose="02020603050405020304" pitchFamily="18" charset="0"/>
              <a:cs typeface="Times New Roman" panose="02020603050405020304" pitchFamily="18" charset="0"/>
            </a:endParaRPr>
          </a:p>
        </p:txBody>
      </p:sp>
      <p:pic>
        <p:nvPicPr>
          <p:cNvPr id="13" name="Picture 5" descr="Instrument having swinging-ball toy with a row of steel balls hanging by threads from a frame.">
            <a:extLst>
              <a:ext uri="{C183D7F6-B498-43B3-948B-1728B52AA6E4}">
                <adec:decorative xmlns:adec="http://schemas.microsoft.com/office/drawing/2017/decorative" val="0"/>
              </a:ext>
            </a:extLst>
          </p:cNvPr>
          <p:cNvPicPr>
            <a:picLocks noGrp="1" noChangeAspect="1"/>
          </p:cNvPicPr>
          <p:nvPr>
            <p:ph sz="quarter" idx="14"/>
          </p:nvPr>
        </p:nvPicPr>
        <p:blipFill>
          <a:blip r:embed="rId2" cstate="hqprint">
            <a:extLst>
              <a:ext uri="{28A0092B-C50C-407E-A947-70E740481C1C}">
                <a14:useLocalDpi xmlns:a14="http://schemas.microsoft.com/office/drawing/2010/main" val="0"/>
              </a:ext>
            </a:extLst>
          </a:blip>
          <a:stretch>
            <a:fillRect/>
          </a:stretch>
        </p:blipFill>
        <p:spPr>
          <a:xfrm>
            <a:off x="1447800" y="3554602"/>
            <a:ext cx="2767663" cy="2071370"/>
          </a:xfrm>
        </p:spPr>
      </p:pic>
      <p:sp>
        <p:nvSpPr>
          <p:cNvPr id="10" name="Text Placeholder 6" hidden="1"/>
          <p:cNvSpPr>
            <a:spLocks noGrp="1"/>
          </p:cNvSpPr>
          <p:nvPr>
            <p:ph type="body" sz="quarter" idx="18"/>
          </p:nvPr>
        </p:nvSpPr>
        <p:spPr/>
        <p:txBody>
          <a:bodyPr>
            <a:normAutofit fontScale="70000" lnSpcReduction="20000"/>
          </a:bodyPr>
          <a:lstStyle/>
          <a:p>
            <a:endParaRPr lang="en-US"/>
          </a:p>
        </p:txBody>
      </p:sp>
    </p:spTree>
    <p:extLst>
      <p:ext uri="{BB962C8B-B14F-4D97-AF65-F5344CB8AC3E}">
        <p14:creationId xmlns:p14="http://schemas.microsoft.com/office/powerpoint/2010/main" val="3563163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nSpc>
                <a:spcPct val="100000"/>
              </a:lnSpc>
            </a:pPr>
            <a:r>
              <a:rPr lang="en-US" noProof="0" dirty="0"/>
              <a:t>Collisions at an Angle</a:t>
            </a:r>
            <a:r>
              <a:rPr lang="en-US" sz="1600" dirty="0"/>
              <a:t> 1</a:t>
            </a:r>
            <a:endParaRPr lang="en-US" noProof="0" dirty="0"/>
          </a:p>
        </p:txBody>
      </p:sp>
      <p:sp>
        <p:nvSpPr>
          <p:cNvPr id="8" name="Content Placeholder 2"/>
          <p:cNvSpPr>
            <a:spLocks noGrp="1"/>
          </p:cNvSpPr>
          <p:nvPr>
            <p:ph sz="quarter" idx="11"/>
          </p:nvPr>
        </p:nvSpPr>
        <p:spPr>
          <a:xfrm>
            <a:off x="990600" y="1097280"/>
            <a:ext cx="10439400" cy="1371600"/>
          </a:xfrm>
        </p:spPr>
        <p:txBody>
          <a:bodyPr vert="horz" lIns="91440" tIns="45720" rIns="0" bIns="0" rtlCol="0">
            <a:noAutofit/>
          </a:bodyPr>
          <a:lstStyle/>
          <a:p>
            <a:pPr>
              <a:spcBef>
                <a:spcPts val="300"/>
              </a:spcBef>
              <a:spcAft>
                <a:spcPts val="600"/>
              </a:spcAft>
            </a:pPr>
            <a:r>
              <a:rPr lang="en-US" altLang="en-US" sz="2800" dirty="0"/>
              <a:t>Two football players traveling at right angles to one another collide and stick together.</a:t>
            </a:r>
          </a:p>
          <a:p>
            <a:pPr lvl="1">
              <a:spcBef>
                <a:spcPts val="0"/>
              </a:spcBef>
              <a:spcAft>
                <a:spcPts val="600"/>
              </a:spcAft>
              <a:buClr>
                <a:srgbClr val="9B3700"/>
              </a:buClr>
            </a:pPr>
            <a:r>
              <a:rPr lang="en-US" altLang="en-US" sz="2400" dirty="0">
                <a:latin typeface="Times New Roman" panose="02020603050405020304" pitchFamily="18" charset="0"/>
              </a:rPr>
              <a:t>What will be their direction of motion after the collision?</a:t>
            </a:r>
            <a:endParaRPr lang="en-US" noProof="0" dirty="0">
              <a:latin typeface="Times New Roman" panose="02020603050405020304" pitchFamily="18" charset="0"/>
            </a:endParaRPr>
          </a:p>
        </p:txBody>
      </p:sp>
      <p:pic>
        <p:nvPicPr>
          <p:cNvPr id="17" name="Picture 3" descr="Two football players are shown moving at right angles to one another, about to collide.  One is shown moving eastward with a momentum of p1 = 500 kg m/s.  The second player is shown moving northward with a momentum of p2 = 300 kg m/s."/>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94567" y="2968691"/>
            <a:ext cx="4206240" cy="3109336"/>
          </a:xfrm>
        </p:spPr>
      </p:pic>
      <p:sp>
        <p:nvSpPr>
          <p:cNvPr id="10" name="Content Placeholder 4"/>
          <p:cNvSpPr>
            <a:spLocks noGrp="1"/>
          </p:cNvSpPr>
          <p:nvPr>
            <p:ph sz="quarter" idx="13"/>
          </p:nvPr>
        </p:nvSpPr>
        <p:spPr>
          <a:xfrm>
            <a:off x="5486400" y="2819400"/>
            <a:ext cx="5029200" cy="2987041"/>
          </a:xfrm>
        </p:spPr>
        <p:txBody>
          <a:bodyPr>
            <a:noAutofit/>
          </a:bodyPr>
          <a:lstStyle/>
          <a:p>
            <a:pPr>
              <a:spcBef>
                <a:spcPct val="0"/>
              </a:spcBef>
              <a:spcAft>
                <a:spcPts val="600"/>
              </a:spcAft>
              <a:buClr>
                <a:srgbClr val="66FF66"/>
              </a:buClr>
            </a:pPr>
            <a:r>
              <a:rPr lang="en-US" altLang="en-US" sz="2400" dirty="0"/>
              <a:t>Add the individual momentum vectors to get the total momentum of the system before the collision.</a:t>
            </a:r>
          </a:p>
          <a:p>
            <a:pPr>
              <a:spcBef>
                <a:spcPct val="0"/>
              </a:spcBef>
              <a:spcAft>
                <a:spcPts val="600"/>
              </a:spcAft>
              <a:buClr>
                <a:srgbClr val="66FF66"/>
              </a:buClr>
            </a:pPr>
            <a:r>
              <a:rPr lang="en-US" altLang="en-US" sz="2400" dirty="0"/>
              <a:t>The final momentum of the two players stuck together is equal to the total initial momentum.</a:t>
            </a:r>
            <a:endParaRPr lang="en-US" sz="2400" dirty="0"/>
          </a:p>
        </p:txBody>
      </p:sp>
      <p:sp>
        <p:nvSpPr>
          <p:cNvPr id="15" name="Text Placeholder 5" hidden="1"/>
          <p:cNvSpPr>
            <a:spLocks noGrp="1"/>
          </p:cNvSpPr>
          <p:nvPr>
            <p:ph type="body" sz="quarter" idx="18"/>
          </p:nvPr>
        </p:nvSpPr>
        <p:spPr/>
        <p:txBody>
          <a:bodyPr>
            <a:normAutofit fontScale="70000" lnSpcReduction="20000"/>
          </a:bodyPr>
          <a:lstStyle/>
          <a:p>
            <a:endParaRPr lang="en-US"/>
          </a:p>
        </p:txBody>
      </p:sp>
      <p:sp>
        <p:nvSpPr>
          <p:cNvPr id="16" name="Text Placeholder 6" hidden="1"/>
          <p:cNvSpPr>
            <a:spLocks noGrp="1"/>
          </p:cNvSpPr>
          <p:nvPr>
            <p:ph type="body" sz="quarter" idx="19"/>
          </p:nvPr>
        </p:nvSpPr>
        <p:spPr/>
        <p:txBody>
          <a:bodyPr/>
          <a:lstStyle/>
          <a:p>
            <a:endParaRPr lang="en-US"/>
          </a:p>
        </p:txBody>
      </p:sp>
      <p:sp>
        <p:nvSpPr>
          <p:cNvPr id="18" name="Slide Number Placeholder 7"/>
          <p:cNvSpPr>
            <a:spLocks noGrp="1"/>
          </p:cNvSpPr>
          <p:nvPr>
            <p:ph type="sldNum" sz="quarter" idx="10"/>
          </p:nvPr>
        </p:nvSpPr>
        <p:spPr/>
        <p:txBody>
          <a:bodyPr/>
          <a:lstStyle/>
          <a:p>
            <a:fld id="{68151E55-6873-49E2-B8D5-2F265E6F1973}" type="slidenum">
              <a:rPr lang="en-US" smtClean="0"/>
              <a:pPr/>
              <a:t>49</a:t>
            </a:fld>
            <a:endParaRPr lang="en-US" dirty="0"/>
          </a:p>
        </p:txBody>
      </p:sp>
    </p:spTree>
    <p:extLst>
      <p:ext uri="{BB962C8B-B14F-4D97-AF65-F5344CB8AC3E}">
        <p14:creationId xmlns:p14="http://schemas.microsoft.com/office/powerpoint/2010/main" val="180471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noProof="0" dirty="0"/>
              <a:t>Momentum and Impulse</a:t>
            </a:r>
            <a:r>
              <a:rPr lang="en-US" sz="1600" dirty="0"/>
              <a:t> 1</a:t>
            </a:r>
            <a:endParaRPr lang="en-US" noProof="0" dirty="0"/>
          </a:p>
        </p:txBody>
      </p:sp>
      <p:sp>
        <p:nvSpPr>
          <p:cNvPr id="3" name="Content Placeholder 2"/>
          <p:cNvSpPr>
            <a:spLocks noGrp="1"/>
          </p:cNvSpPr>
          <p:nvPr>
            <p:ph sz="quarter" idx="11"/>
          </p:nvPr>
        </p:nvSpPr>
        <p:spPr>
          <a:xfrm>
            <a:off x="1560898" y="1066800"/>
            <a:ext cx="6287703" cy="2194560"/>
          </a:xfrm>
        </p:spPr>
        <p:txBody>
          <a:bodyPr vert="horz" lIns="91440" tIns="45720" rIns="0" bIns="0" rtlCol="0">
            <a:noAutofit/>
          </a:bodyPr>
          <a:lstStyle/>
          <a:p>
            <a:pPr>
              <a:spcBef>
                <a:spcPct val="0"/>
              </a:spcBef>
              <a:spcAft>
                <a:spcPts val="1200"/>
              </a:spcAft>
            </a:pPr>
            <a:r>
              <a:rPr lang="en-US" altLang="en-US" sz="2400" dirty="0"/>
              <a:t>Multiply both sides of Newton’s second law by the time interval over which the force acts:</a:t>
            </a:r>
          </a:p>
          <a:p>
            <a:pPr>
              <a:spcBef>
                <a:spcPct val="0"/>
              </a:spcBef>
              <a:spcAft>
                <a:spcPts val="1200"/>
              </a:spcAft>
            </a:pPr>
            <a:r>
              <a:rPr lang="en-US" altLang="en-US" sz="2400" dirty="0"/>
              <a:t>The </a:t>
            </a:r>
            <a:r>
              <a:rPr lang="en-US" altLang="en-US" sz="2400" u="sng" dirty="0"/>
              <a:t>left side of the equation </a:t>
            </a:r>
            <a:r>
              <a:rPr lang="en-US" altLang="en-US" sz="2400" dirty="0"/>
              <a:t>is </a:t>
            </a:r>
            <a:r>
              <a:rPr lang="en-US" altLang="en-US" sz="2400" b="1" i="1" dirty="0">
                <a:solidFill>
                  <a:srgbClr val="0A5D00"/>
                </a:solidFill>
              </a:rPr>
              <a:t>impulse</a:t>
            </a:r>
            <a:r>
              <a:rPr lang="en-US" altLang="en-US" sz="2400" dirty="0"/>
              <a:t>, the (average) force acting on an object multiplied by the time interval over which the force acts.</a:t>
            </a:r>
          </a:p>
          <a:p>
            <a:pPr>
              <a:spcAft>
                <a:spcPts val="1200"/>
              </a:spcAft>
            </a:pPr>
            <a:endParaRPr lang="en-US" noProof="0" dirty="0"/>
          </a:p>
        </p:txBody>
      </p:sp>
      <p:sp>
        <p:nvSpPr>
          <p:cNvPr id="4" name="Content Placeholder 5"/>
          <p:cNvSpPr>
            <a:spLocks noGrp="1"/>
          </p:cNvSpPr>
          <p:nvPr>
            <p:ph sz="quarter" idx="12"/>
          </p:nvPr>
        </p:nvSpPr>
        <p:spPr>
          <a:xfrm>
            <a:off x="1555282" y="3429000"/>
            <a:ext cx="8815840" cy="2560320"/>
          </a:xfrm>
        </p:spPr>
        <p:txBody>
          <a:bodyPr vert="horz" lIns="91440" tIns="45720" rIns="0" bIns="0" rtlCol="0">
            <a:normAutofit fontScale="92500"/>
          </a:bodyPr>
          <a:lstStyle/>
          <a:p>
            <a:pPr>
              <a:spcBef>
                <a:spcPct val="0"/>
              </a:spcBef>
              <a:spcAft>
                <a:spcPts val="600"/>
              </a:spcAft>
            </a:pPr>
            <a:r>
              <a:rPr lang="en-US" altLang="en-US" sz="2400" dirty="0"/>
              <a:t>How a force changes the motion of an object depends on both the size of the force and how long the force acts.</a:t>
            </a:r>
          </a:p>
          <a:p>
            <a:pPr>
              <a:spcBef>
                <a:spcPct val="0"/>
              </a:spcBef>
              <a:spcAft>
                <a:spcPts val="600"/>
              </a:spcAft>
            </a:pPr>
            <a:r>
              <a:rPr lang="en-US" altLang="en-US" sz="2400" dirty="0"/>
              <a:t>The right side of the equation is the </a:t>
            </a:r>
            <a:r>
              <a:rPr lang="en-US" altLang="en-US" sz="2400" b="1" i="1" dirty="0">
                <a:solidFill>
                  <a:srgbClr val="0A5D00"/>
                </a:solidFill>
              </a:rPr>
              <a:t>change in the momentum</a:t>
            </a:r>
            <a:r>
              <a:rPr lang="en-US" altLang="en-US" sz="2400" dirty="0">
                <a:solidFill>
                  <a:srgbClr val="0A5D00"/>
                </a:solidFill>
              </a:rPr>
              <a:t> </a:t>
            </a:r>
            <a:r>
              <a:rPr lang="en-US" altLang="en-US" sz="2400" dirty="0"/>
              <a:t>of the object.</a:t>
            </a:r>
          </a:p>
          <a:p>
            <a:pPr>
              <a:spcBef>
                <a:spcPct val="0"/>
              </a:spcBef>
              <a:spcAft>
                <a:spcPts val="600"/>
              </a:spcAft>
            </a:pPr>
            <a:r>
              <a:rPr lang="en-US" altLang="en-US" sz="2400" dirty="0"/>
              <a:t>The </a:t>
            </a:r>
            <a:r>
              <a:rPr lang="en-US" altLang="en-US" sz="2400" b="1" i="1" dirty="0">
                <a:solidFill>
                  <a:srgbClr val="0A5D00"/>
                </a:solidFill>
              </a:rPr>
              <a:t>momentum</a:t>
            </a:r>
            <a:r>
              <a:rPr lang="en-US" altLang="en-US" sz="2400" dirty="0"/>
              <a:t> of the object is the mass of the object times its velocity.</a:t>
            </a:r>
            <a:endParaRPr lang="en-US" sz="2400" dirty="0"/>
          </a:p>
        </p:txBody>
      </p:sp>
      <p:graphicFrame>
        <p:nvGraphicFramePr>
          <p:cNvPr id="13" name="Object 3">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1260615391"/>
              </p:ext>
            </p:extLst>
          </p:nvPr>
        </p:nvGraphicFramePr>
        <p:xfrm>
          <a:off x="8024813" y="1373188"/>
          <a:ext cx="2608262" cy="914400"/>
        </p:xfrm>
        <a:graphic>
          <a:graphicData uri="http://schemas.openxmlformats.org/presentationml/2006/ole">
            <mc:AlternateContent xmlns:mc="http://schemas.openxmlformats.org/markup-compatibility/2006">
              <mc:Choice xmlns:v="urn:schemas-microsoft-com:vml" Requires="v">
                <p:oleObj name="Equation" r:id="rId2" imgW="1231560" imgH="431640" progId="Equation.DSMT4">
                  <p:embed/>
                </p:oleObj>
              </mc:Choice>
              <mc:Fallback>
                <p:oleObj name="Equation" r:id="rId2" imgW="1231560" imgH="431640" progId="Equation.DSMT4">
                  <p:embed/>
                  <p:pic>
                    <p:nvPicPr>
                      <p:cNvPr id="5" name="Object 4"/>
                      <p:cNvPicPr/>
                      <p:nvPr/>
                    </p:nvPicPr>
                    <p:blipFill>
                      <a:blip r:embed="rId3"/>
                      <a:stretch>
                        <a:fillRect/>
                      </a:stretch>
                    </p:blipFill>
                    <p:spPr>
                      <a:xfrm>
                        <a:off x="8024813" y="1373188"/>
                        <a:ext cx="2608262" cy="914400"/>
                      </a:xfrm>
                      <a:prstGeom prst="rect">
                        <a:avLst/>
                      </a:prstGeom>
                      <a:noFill/>
                    </p:spPr>
                  </p:pic>
                </p:oleObj>
              </mc:Fallback>
            </mc:AlternateContent>
          </a:graphicData>
        </a:graphic>
      </p:graphicFrame>
      <p:graphicFrame>
        <p:nvGraphicFramePr>
          <p:cNvPr id="14" name="Object 4">
            <a:extLs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2453320447"/>
              </p:ext>
            </p:extLst>
          </p:nvPr>
        </p:nvGraphicFramePr>
        <p:xfrm>
          <a:off x="8261350" y="2339975"/>
          <a:ext cx="1752600" cy="457200"/>
        </p:xfrm>
        <a:graphic>
          <a:graphicData uri="http://schemas.openxmlformats.org/presentationml/2006/ole">
            <mc:AlternateContent xmlns:mc="http://schemas.openxmlformats.org/markup-compatibility/2006">
              <mc:Choice xmlns:v="urn:schemas-microsoft-com:vml" Requires="v">
                <p:oleObj name="Equation" r:id="rId4" imgW="876240" imgH="228600" progId="Equation.DSMT4">
                  <p:embed/>
                </p:oleObj>
              </mc:Choice>
              <mc:Fallback>
                <p:oleObj name="Equation" r:id="rId4" imgW="876240" imgH="228600" progId="Equation.DSMT4">
                  <p:embed/>
                  <p:pic>
                    <p:nvPicPr>
                      <p:cNvPr id="13" name="Content Placeholder 12"/>
                      <p:cNvPicPr/>
                      <p:nvPr/>
                    </p:nvPicPr>
                    <p:blipFill>
                      <a:blip r:embed="rId5"/>
                      <a:stretch>
                        <a:fillRect/>
                      </a:stretch>
                    </p:blipFill>
                    <p:spPr>
                      <a:xfrm>
                        <a:off x="8261350" y="2339975"/>
                        <a:ext cx="1752600" cy="457200"/>
                      </a:xfrm>
                      <a:prstGeom prst="rect">
                        <a:avLst/>
                      </a:prstGeom>
                      <a:noFill/>
                    </p:spPr>
                  </p:pic>
                </p:oleObj>
              </mc:Fallback>
            </mc:AlternateContent>
          </a:graphicData>
        </a:graphic>
      </p:graphicFrame>
      <p:graphicFrame>
        <p:nvGraphicFramePr>
          <p:cNvPr id="15" name="Object 6">
            <a:extLst>
              <a:ext uri="{C183D7F6-B498-43B3-948B-1728B52AA6E4}">
                <adec:decorative xmlns:adec="http://schemas.microsoft.com/office/drawing/2017/decorative" val="1"/>
              </a:ext>
            </a:extLst>
          </p:cNvPr>
          <p:cNvGraphicFramePr>
            <a:graphicFrameLocks noGrp="1" noChangeAspect="1"/>
          </p:cNvGraphicFramePr>
          <p:nvPr>
            <p:ph sz="quarter" idx="15"/>
            <p:extLst>
              <p:ext uri="{D42A27DB-BD31-4B8C-83A1-F6EECF244321}">
                <p14:modId xmlns:p14="http://schemas.microsoft.com/office/powerpoint/2010/main" val="2388599839"/>
              </p:ext>
            </p:extLst>
          </p:nvPr>
        </p:nvGraphicFramePr>
        <p:xfrm>
          <a:off x="10058400" y="5086815"/>
          <a:ext cx="1295400" cy="442332"/>
        </p:xfrm>
        <a:graphic>
          <a:graphicData uri="http://schemas.openxmlformats.org/presentationml/2006/ole">
            <mc:AlternateContent xmlns:mc="http://schemas.openxmlformats.org/markup-compatibility/2006">
              <mc:Choice xmlns:v="urn:schemas-microsoft-com:vml" Requires="v">
                <p:oleObj name="Equation" r:id="rId6" imgW="520560" imgH="177480" progId="Equation.DSMT4">
                  <p:embed/>
                </p:oleObj>
              </mc:Choice>
              <mc:Fallback>
                <p:oleObj name="Equation" r:id="rId6" imgW="520560" imgH="177480" progId="Equation.DSMT4">
                  <p:embed/>
                  <p:pic>
                    <p:nvPicPr>
                      <p:cNvPr id="5" name="Object 4"/>
                      <p:cNvPicPr/>
                      <p:nvPr/>
                    </p:nvPicPr>
                    <p:blipFill>
                      <a:blip r:embed="rId7"/>
                      <a:stretch>
                        <a:fillRect/>
                      </a:stretch>
                    </p:blipFill>
                    <p:spPr>
                      <a:xfrm>
                        <a:off x="10058400" y="5086815"/>
                        <a:ext cx="1295400" cy="442332"/>
                      </a:xfrm>
                      <a:prstGeom prst="rect">
                        <a:avLst/>
                      </a:prstGeom>
                      <a:solidFill>
                        <a:srgbClr val="EFFF5D"/>
                      </a:solidFill>
                    </p:spPr>
                  </p:pic>
                </p:oleObj>
              </mc:Fallback>
            </mc:AlternateContent>
          </a:graphicData>
        </a:graphic>
      </p:graphicFrame>
      <p:sp>
        <p:nvSpPr>
          <p:cNvPr id="10" name="Text Placeholder 7" hidden="1"/>
          <p:cNvSpPr>
            <a:spLocks noGrp="1"/>
          </p:cNvSpPr>
          <p:nvPr>
            <p:ph type="body" sz="quarter" idx="18"/>
          </p:nvPr>
        </p:nvSpPr>
        <p:spPr/>
        <p:txBody>
          <a:bodyPr>
            <a:normAutofit fontScale="70000" lnSpcReduction="20000"/>
          </a:bodyPr>
          <a:lstStyle/>
          <a:p>
            <a:endParaRPr lang="en-US" dirty="0"/>
          </a:p>
        </p:txBody>
      </p:sp>
      <p:sp>
        <p:nvSpPr>
          <p:cNvPr id="11" name="Text Placeholder 8" hidden="1"/>
          <p:cNvSpPr>
            <a:spLocks noGrp="1"/>
          </p:cNvSpPr>
          <p:nvPr>
            <p:ph type="body" sz="quarter" idx="19"/>
          </p:nvPr>
        </p:nvSpPr>
        <p:spPr/>
        <p:txBody>
          <a:bodyPr/>
          <a:lstStyle/>
          <a:p>
            <a:endParaRPr lang="en-US"/>
          </a:p>
        </p:txBody>
      </p:sp>
      <p:sp>
        <p:nvSpPr>
          <p:cNvPr id="12" name="Slide Number Placeholder 9"/>
          <p:cNvSpPr>
            <a:spLocks noGrp="1"/>
          </p:cNvSpPr>
          <p:nvPr>
            <p:ph type="sldNum" sz="quarter" idx="10"/>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2797553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nSpc>
                <a:spcPct val="100000"/>
              </a:lnSpc>
            </a:pPr>
            <a:r>
              <a:rPr lang="en-US" noProof="0" dirty="0"/>
              <a:t>Collisions at an Angle</a:t>
            </a:r>
            <a:r>
              <a:rPr lang="en-US" sz="1600" dirty="0"/>
              <a:t> 2</a:t>
            </a:r>
            <a:endParaRPr lang="en-US" noProof="0" dirty="0"/>
          </a:p>
        </p:txBody>
      </p:sp>
      <p:sp>
        <p:nvSpPr>
          <p:cNvPr id="8" name="Content Placeholder 2"/>
          <p:cNvSpPr>
            <a:spLocks noGrp="1"/>
          </p:cNvSpPr>
          <p:nvPr>
            <p:ph sz="quarter" idx="11"/>
          </p:nvPr>
        </p:nvSpPr>
        <p:spPr>
          <a:xfrm>
            <a:off x="1219200" y="1097280"/>
            <a:ext cx="9106800" cy="2194560"/>
          </a:xfrm>
        </p:spPr>
        <p:txBody>
          <a:bodyPr vert="horz" lIns="91440" tIns="45720" rIns="0" bIns="0" rtlCol="0">
            <a:noAutofit/>
          </a:bodyPr>
          <a:lstStyle/>
          <a:p>
            <a:pPr>
              <a:spcBef>
                <a:spcPts val="300"/>
              </a:spcBef>
              <a:spcAft>
                <a:spcPts val="600"/>
              </a:spcAft>
            </a:pPr>
            <a:r>
              <a:rPr lang="en-US" altLang="en-US" sz="2800" dirty="0"/>
              <a:t>The total momentum of the two football players prior to the collision is the vector sum of their individual momentums.</a:t>
            </a:r>
          </a:p>
          <a:p>
            <a:pPr lvl="1">
              <a:spcBef>
                <a:spcPts val="0"/>
              </a:spcBef>
              <a:spcAft>
                <a:spcPts val="600"/>
              </a:spcAft>
              <a:buNone/>
            </a:pPr>
            <a:r>
              <a:rPr lang="en-US" altLang="en-US" sz="2400" dirty="0">
                <a:latin typeface="Times New Roman" panose="02020603050405020304" pitchFamily="18" charset="0"/>
              </a:rPr>
              <a:t>The larger initial momentum has a larger effect on the final direction of motion.</a:t>
            </a:r>
            <a:endParaRPr lang="en-US" sz="2400" dirty="0">
              <a:latin typeface="Times New Roman" panose="02020603050405020304" pitchFamily="18" charset="0"/>
            </a:endParaRPr>
          </a:p>
        </p:txBody>
      </p:sp>
      <p:pic>
        <p:nvPicPr>
          <p:cNvPr id="17" name="Picture 3" descr="Two football players are shown moving at right angles to one another, about to collide.  One is shown moving eastward with a momentum of p1 = 500 kg m/s.  The second player is shown moving northward with a momentum of p2 = 300 kg m/s."/>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866000" y="3291840"/>
            <a:ext cx="4206240" cy="3109336"/>
          </a:xfrm>
        </p:spPr>
      </p:pic>
      <p:pic>
        <p:nvPicPr>
          <p:cNvPr id="19" name="Picture 4" descr="This is a vector polygon, showing the momenta before and after the collision.  The vector representing p1 (500 kg m/s) is horizontal and pointing eastward.  The vector representing p2 (300 kg m/s) is vertical and pointing northward.  It starts where p1 ends, forming two sides of a triangle.  The final momentum is 583 kg m/s and is shown making a 31 degree angle with the horizontal.  It starts where p1 starts, and ends where p2 ends, forming the hypotenuse of the right triangle."/>
          <p:cNvPicPr>
            <a:picLocks noGrp="1" noChangeAspect="1"/>
          </p:cNvPicPr>
          <p:nvPr>
            <p:ph sz="quarter" idx="13"/>
          </p:nvPr>
        </p:nvPicPr>
        <p:blipFill>
          <a:blip r:embed="rId3" cstate="hqprint">
            <a:extLst>
              <a:ext uri="{28A0092B-C50C-407E-A947-70E740481C1C}">
                <a14:useLocalDpi xmlns:a14="http://schemas.microsoft.com/office/drawing/2010/main" val="0"/>
              </a:ext>
            </a:extLst>
          </a:blip>
          <a:stretch>
            <a:fillRect/>
          </a:stretch>
        </p:blipFill>
        <p:spPr>
          <a:xfrm>
            <a:off x="6722064" y="3291840"/>
            <a:ext cx="3537195" cy="2423160"/>
          </a:xfrm>
        </p:spPr>
      </p:pic>
      <p:sp>
        <p:nvSpPr>
          <p:cNvPr id="15" name="Text Placeholder 5"/>
          <p:cNvSpPr>
            <a:spLocks noGrp="1"/>
          </p:cNvSpPr>
          <p:nvPr>
            <p:ph type="body" sz="quarter" idx="18"/>
          </p:nvPr>
        </p:nvSpPr>
        <p:spPr/>
        <p:txBody>
          <a:bodyPr>
            <a:normAutofit fontScale="70000" lnSpcReduction="20000"/>
          </a:bodyPr>
          <a:lstStyle/>
          <a:p>
            <a:r>
              <a:rPr lang="en-US" noProof="0" dirty="0">
                <a:hlinkClick r:id="" action="ppaction://noaction"/>
              </a:rPr>
              <a:t>Access the text alternative for slide images.</a:t>
            </a:r>
            <a:endParaRPr lang="en-US" noProof="0" dirty="0"/>
          </a:p>
        </p:txBody>
      </p:sp>
      <p:sp>
        <p:nvSpPr>
          <p:cNvPr id="16" name="Text Placeholder 6" hidden="1"/>
          <p:cNvSpPr>
            <a:spLocks noGrp="1"/>
          </p:cNvSpPr>
          <p:nvPr>
            <p:ph type="body" sz="quarter" idx="19"/>
          </p:nvPr>
        </p:nvSpPr>
        <p:spPr/>
        <p:txBody>
          <a:bodyPr/>
          <a:lstStyle/>
          <a:p>
            <a:endParaRPr lang="en-US"/>
          </a:p>
        </p:txBody>
      </p:sp>
      <p:sp>
        <p:nvSpPr>
          <p:cNvPr id="18" name="Slide Number Placeholder 7"/>
          <p:cNvSpPr>
            <a:spLocks noGrp="1"/>
          </p:cNvSpPr>
          <p:nvPr>
            <p:ph type="sldNum" sz="quarter" idx="10"/>
          </p:nvPr>
        </p:nvSpPr>
        <p:spPr/>
        <p:txBody>
          <a:bodyPr/>
          <a:lstStyle/>
          <a:p>
            <a:fld id="{68151E55-6873-49E2-B8D5-2F265E6F1973}" type="slidenum">
              <a:rPr lang="en-US" smtClean="0"/>
              <a:pPr/>
              <a:t>50</a:t>
            </a:fld>
            <a:endParaRPr lang="en-US" dirty="0"/>
          </a:p>
        </p:txBody>
      </p:sp>
    </p:spTree>
    <p:extLst>
      <p:ext uri="{BB962C8B-B14F-4D97-AF65-F5344CB8AC3E}">
        <p14:creationId xmlns:p14="http://schemas.microsoft.com/office/powerpoint/2010/main" val="119510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pPr>
              <a:lnSpc>
                <a:spcPct val="100000"/>
              </a:lnSpc>
            </a:pPr>
            <a:r>
              <a:rPr lang="en-US" noProof="0" dirty="0"/>
              <a:t>Momentum and Impulse</a:t>
            </a:r>
            <a:r>
              <a:rPr lang="en-US" sz="1600" dirty="0"/>
              <a:t> 2</a:t>
            </a:r>
            <a:endParaRPr lang="en-US" noProof="0" dirty="0"/>
          </a:p>
        </p:txBody>
      </p:sp>
      <p:sp>
        <p:nvSpPr>
          <p:cNvPr id="14" name="Content Placeholder 2"/>
          <p:cNvSpPr>
            <a:spLocks noGrp="1"/>
          </p:cNvSpPr>
          <p:nvPr>
            <p:ph idx="1"/>
          </p:nvPr>
        </p:nvSpPr>
        <p:spPr>
          <a:xfrm>
            <a:off x="1866646" y="1097280"/>
            <a:ext cx="8460000" cy="1371600"/>
          </a:xfrm>
        </p:spPr>
        <p:txBody>
          <a:bodyPr>
            <a:normAutofit fontScale="92500" lnSpcReduction="10000"/>
          </a:bodyPr>
          <a:lstStyle/>
          <a:p>
            <a:pPr>
              <a:spcBef>
                <a:spcPts val="600"/>
              </a:spcBef>
            </a:pPr>
            <a:r>
              <a:rPr lang="en-US" altLang="en-US" sz="2800" dirty="0"/>
              <a:t>A bowling ball and a tennis ball can have the same momentum, if the tennis ball with its smaller mass has a much larger velocity. </a:t>
            </a:r>
            <a:endParaRPr lang="en-US" sz="2800" dirty="0"/>
          </a:p>
        </p:txBody>
      </p:sp>
      <p:pic>
        <p:nvPicPr>
          <p:cNvPr id="18" name="Picture 3" descr="A bowling ball of mass 7 kg is shown with a very small velocity of 2 m/s and a momentum of 14 kg m/s.  A tennis ball of mass 0.07 kg is shown with a very large velocity of 200 m/s and the same momentum of 14 kg m/s."/>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866900" y="3194369"/>
            <a:ext cx="8459788" cy="2450462"/>
          </a:xfrm>
        </p:spPr>
      </p:pic>
      <p:sp>
        <p:nvSpPr>
          <p:cNvPr id="17" name="Text Placeholder 4" hidden="1"/>
          <p:cNvSpPr>
            <a:spLocks noGrp="1"/>
          </p:cNvSpPr>
          <p:nvPr>
            <p:ph sz="quarter" idx="20"/>
          </p:nvPr>
        </p:nvSpPr>
        <p:spPr/>
        <p:txBody>
          <a:bodyPr/>
          <a:lstStyle/>
          <a:p>
            <a:endParaRPr lang="en-US"/>
          </a:p>
        </p:txBody>
      </p:sp>
      <p:sp>
        <p:nvSpPr>
          <p:cNvPr id="16"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6</a:t>
            </a:fld>
            <a:endParaRPr lang="en-US" dirty="0"/>
          </a:p>
        </p:txBody>
      </p:sp>
    </p:spTree>
    <p:extLst>
      <p:ext uri="{BB962C8B-B14F-4D97-AF65-F5344CB8AC3E}">
        <p14:creationId xmlns:p14="http://schemas.microsoft.com/office/powerpoint/2010/main" val="126992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7.1</a:t>
            </a:r>
            <a:endParaRPr lang="en-US" sz="1500" b="1" dirty="0"/>
          </a:p>
        </p:txBody>
      </p:sp>
      <p:sp>
        <p:nvSpPr>
          <p:cNvPr id="5" name="Content Placeholder 2"/>
          <p:cNvSpPr>
            <a:spLocks noGrp="1"/>
          </p:cNvSpPr>
          <p:nvPr>
            <p:ph idx="1"/>
          </p:nvPr>
        </p:nvSpPr>
        <p:spPr/>
        <p:txBody>
          <a:bodyPr/>
          <a:lstStyle/>
          <a:p>
            <a:pPr>
              <a:defRPr/>
            </a:pPr>
            <a:r>
              <a:rPr lang="en-IN" dirty="0"/>
              <a:t>If the momentum of an object is doubled, its speed must have increased by</a:t>
            </a:r>
          </a:p>
          <a:p>
            <a:pPr marL="914400" indent="-548640">
              <a:buFont typeface="+mj-lt"/>
              <a:buAutoNum type="alphaUcPeriod"/>
              <a:defRPr/>
            </a:pPr>
            <a:r>
              <a:rPr lang="pl-PL" sz="2800" dirty="0"/>
              <a:t>4</a:t>
            </a:r>
          </a:p>
          <a:p>
            <a:pPr marL="914400" indent="-548640">
              <a:buFont typeface="+mj-lt"/>
              <a:buAutoNum type="alphaUcPeriod"/>
              <a:defRPr/>
            </a:pPr>
            <a:r>
              <a:rPr lang="pl-PL" sz="2800" dirty="0"/>
              <a:t>2</a:t>
            </a:r>
          </a:p>
          <a:p>
            <a:pPr marL="914400" indent="-548640">
              <a:buFont typeface="+mj-lt"/>
              <a:buAutoNum type="alphaUcPeriod"/>
              <a:defRPr/>
            </a:pPr>
            <a:r>
              <a:rPr lang="pl-PL" sz="2800" dirty="0"/>
              <a:t>0.5</a:t>
            </a:r>
          </a:p>
          <a:p>
            <a:pPr marL="914400" indent="-548640">
              <a:buFont typeface="+mj-lt"/>
              <a:buAutoNum type="alphaUcPeriod"/>
              <a:defRPr/>
            </a:pPr>
            <a:r>
              <a:rPr lang="pl-PL" sz="2800" dirty="0"/>
              <a:t>0.25</a:t>
            </a:r>
            <a:endParaRPr lang="en-IN" sz="2800" dirty="0"/>
          </a:p>
        </p:txBody>
      </p:sp>
    </p:spTree>
    <p:extLst>
      <p:ext uri="{BB962C8B-B14F-4D97-AF65-F5344CB8AC3E}">
        <p14:creationId xmlns:p14="http://schemas.microsoft.com/office/powerpoint/2010/main" val="2395574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7.1</a:t>
            </a:r>
            <a:endParaRPr lang="en-US" sz="1500" b="1" dirty="0"/>
          </a:p>
        </p:txBody>
      </p:sp>
      <p:sp>
        <p:nvSpPr>
          <p:cNvPr id="5" name="Content Placeholder 2"/>
          <p:cNvSpPr>
            <a:spLocks noGrp="1"/>
          </p:cNvSpPr>
          <p:nvPr>
            <p:ph idx="1"/>
          </p:nvPr>
        </p:nvSpPr>
        <p:spPr/>
        <p:txBody>
          <a:bodyPr/>
          <a:lstStyle/>
          <a:p>
            <a:pPr>
              <a:defRPr/>
            </a:pPr>
            <a:r>
              <a:rPr lang="en-IN" dirty="0"/>
              <a:t>If the momentum of an object is doubled, its speed must have increased by</a:t>
            </a:r>
          </a:p>
          <a:p>
            <a:pPr marL="365760">
              <a:defRPr/>
            </a:pPr>
            <a:endParaRPr lang="en-IN" sz="2800" dirty="0"/>
          </a:p>
          <a:p>
            <a:pPr marL="914400" indent="-548640">
              <a:buFont typeface="+mj-lt"/>
              <a:buAutoNum type="alphaUcPeriod" startAt="2"/>
              <a:defRPr/>
            </a:pPr>
            <a:r>
              <a:rPr lang="pl-PL" sz="2800" dirty="0"/>
              <a:t>2,  since p = mv</a:t>
            </a:r>
          </a:p>
        </p:txBody>
      </p:sp>
    </p:spTree>
    <p:extLst>
      <p:ext uri="{BB962C8B-B14F-4D97-AF65-F5344CB8AC3E}">
        <p14:creationId xmlns:p14="http://schemas.microsoft.com/office/powerpoint/2010/main" val="410512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Question 7.2</a:t>
            </a:r>
          </a:p>
        </p:txBody>
      </p:sp>
      <p:sp>
        <p:nvSpPr>
          <p:cNvPr id="3" name="Content Placeholder 2"/>
          <p:cNvSpPr>
            <a:spLocks noGrp="1"/>
          </p:cNvSpPr>
          <p:nvPr>
            <p:ph idx="1"/>
          </p:nvPr>
        </p:nvSpPr>
        <p:spPr>
          <a:xfrm>
            <a:off x="1981200" y="1676400"/>
            <a:ext cx="8229600" cy="3456000"/>
          </a:xfrm>
        </p:spPr>
        <p:txBody>
          <a:bodyPr>
            <a:normAutofit fontScale="92500" lnSpcReduction="10000"/>
          </a:bodyPr>
          <a:lstStyle/>
          <a:p>
            <a:pPr>
              <a:spcBef>
                <a:spcPts val="600"/>
              </a:spcBef>
            </a:pPr>
            <a:r>
              <a:rPr lang="en-IN" sz="2800" dirty="0"/>
              <a:t>An 18-wheeler and a </a:t>
            </a:r>
            <a:r>
              <a:rPr lang="en-IN" sz="2800" dirty="0" err="1"/>
              <a:t>Volkswagon</a:t>
            </a:r>
            <a:r>
              <a:rPr lang="en-IN" sz="2800" dirty="0"/>
              <a:t> Beetle are rolling along with the same </a:t>
            </a:r>
            <a:r>
              <a:rPr lang="en-IN" sz="2800" dirty="0">
                <a:solidFill>
                  <a:srgbClr val="0000E1"/>
                </a:solidFill>
              </a:rPr>
              <a:t>momentum</a:t>
            </a:r>
            <a:r>
              <a:rPr lang="en-IN" sz="2800" dirty="0"/>
              <a:t>. Which one is going faster?</a:t>
            </a:r>
          </a:p>
          <a:p>
            <a:pPr marL="914400" indent="-547200">
              <a:spcBef>
                <a:spcPts val="600"/>
              </a:spcBef>
              <a:buFont typeface="+mj-lt"/>
              <a:buAutoNum type="alphaUcPeriod"/>
            </a:pPr>
            <a:r>
              <a:rPr lang="en-IN" sz="2400" dirty="0"/>
              <a:t>18-wheeler</a:t>
            </a:r>
          </a:p>
          <a:p>
            <a:pPr marL="914400" indent="-547200">
              <a:spcBef>
                <a:spcPts val="600"/>
              </a:spcBef>
              <a:buFont typeface="+mj-lt"/>
              <a:buAutoNum type="alphaUcPeriod"/>
            </a:pPr>
            <a:r>
              <a:rPr lang="en-IN" sz="2400" dirty="0" err="1"/>
              <a:t>Volkswagon</a:t>
            </a:r>
            <a:r>
              <a:rPr lang="en-IN" sz="2400" dirty="0"/>
              <a:t> beetle</a:t>
            </a:r>
          </a:p>
          <a:p>
            <a:pPr marL="914400" indent="-547200">
              <a:spcBef>
                <a:spcPts val="600"/>
              </a:spcBef>
              <a:buFont typeface="+mj-lt"/>
              <a:buAutoNum type="alphaUcPeriod"/>
            </a:pPr>
            <a:r>
              <a:rPr lang="en-IN" sz="2400" dirty="0"/>
              <a:t>same for both</a:t>
            </a:r>
          </a:p>
          <a:p>
            <a:pPr marL="914400" indent="-547200">
              <a:spcBef>
                <a:spcPts val="600"/>
              </a:spcBef>
              <a:buFont typeface="+mj-lt"/>
              <a:buAutoNum type="alphaUcPeriod"/>
            </a:pPr>
            <a:r>
              <a:rPr lang="en-IN" sz="2400" dirty="0"/>
              <a:t>impossible to say</a:t>
            </a:r>
          </a:p>
        </p:txBody>
      </p:sp>
      <p:pic>
        <p:nvPicPr>
          <p:cNvPr id="7" name="Picture 3"/>
          <p:cNvPicPr>
            <a:picLocks noGrp="1" noChangeAspect="1"/>
          </p:cNvPicPr>
          <p:nvPr>
            <p:ph idx="13"/>
          </p:nvPr>
        </p:nvPicPr>
        <p:blipFill rotWithShape="1">
          <a:blip r:embed="rId2">
            <a:extLst>
              <a:ext uri="{28A0092B-C50C-407E-A947-70E740481C1C}">
                <a14:useLocalDpi xmlns:a14="http://schemas.microsoft.com/office/drawing/2010/main" val="0"/>
              </a:ext>
            </a:extLst>
          </a:blip>
          <a:srcRect b="8677"/>
          <a:stretch/>
        </p:blipFill>
        <p:spPr bwMode="auto">
          <a:xfrm>
            <a:off x="2896058" y="5259013"/>
            <a:ext cx="2056943" cy="126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Grp="1" noChangeAspect="1"/>
          </p:cNvPicPr>
          <p:nvPr>
            <p:ph idx="14"/>
          </p:nvPr>
        </p:nvPicPr>
        <p:blipFill rotWithShape="1">
          <a:blip r:embed="rId3">
            <a:extLst>
              <a:ext uri="{28A0092B-C50C-407E-A947-70E740481C1C}">
                <a14:useLocalDpi xmlns:a14="http://schemas.microsoft.com/office/drawing/2010/main" val="0"/>
              </a:ext>
            </a:extLst>
          </a:blip>
          <a:srcRect b="7783"/>
          <a:stretch/>
        </p:blipFill>
        <p:spPr bwMode="auto">
          <a:xfrm>
            <a:off x="5791200" y="4949519"/>
            <a:ext cx="4500000" cy="12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5"/>
          <p:cNvSpPr>
            <a:spLocks noGrp="1"/>
          </p:cNvSpPr>
          <p:nvPr>
            <p:ph type="body" sz="quarter" idx="15"/>
          </p:nvPr>
        </p:nvSpPr>
        <p:spPr>
          <a:xfrm>
            <a:off x="7032000" y="6705600"/>
            <a:ext cx="3636000" cy="155448"/>
          </a:xfrm>
        </p:spPr>
        <p:txBody>
          <a:bodyPr/>
          <a:lstStyle/>
          <a:p>
            <a:r>
              <a:rPr lang="en-IN" dirty="0"/>
              <a:t>(First) </a:t>
            </a:r>
            <a:r>
              <a:rPr lang="en-IN" dirty="0">
                <a:latin typeface="Cambria Math" panose="02040503050406030204" pitchFamily="18" charset="0"/>
                <a:ea typeface="Cambria Math" panose="02040503050406030204" pitchFamily="18" charset="0"/>
              </a:rPr>
              <a:t>© McGraw-Hill Education/Gary He (Second) </a:t>
            </a:r>
            <a:r>
              <a:rPr lang="en-IN" dirty="0" err="1">
                <a:latin typeface="Cambria Math" panose="02040503050406030204" pitchFamily="18" charset="0"/>
                <a:ea typeface="Cambria Math" panose="02040503050406030204" pitchFamily="18" charset="0"/>
              </a:rPr>
              <a:t>Comstocks</a:t>
            </a:r>
            <a:r>
              <a:rPr lang="en-IN" dirty="0">
                <a:latin typeface="Cambria Math" panose="02040503050406030204" pitchFamily="18" charset="0"/>
                <a:ea typeface="Cambria Math" panose="02040503050406030204" pitchFamily="18" charset="0"/>
              </a:rPr>
              <a:t> Images/</a:t>
            </a:r>
            <a:r>
              <a:rPr lang="en-IN" dirty="0" err="1">
                <a:latin typeface="Cambria Math" panose="02040503050406030204" pitchFamily="18" charset="0"/>
                <a:ea typeface="Cambria Math" panose="02040503050406030204" pitchFamily="18" charset="0"/>
              </a:rPr>
              <a:t>Alamy</a:t>
            </a:r>
            <a:endParaRPr lang="en-IN" dirty="0"/>
          </a:p>
        </p:txBody>
      </p:sp>
    </p:spTree>
    <p:extLst>
      <p:ext uri="{BB962C8B-B14F-4D97-AF65-F5344CB8AC3E}">
        <p14:creationId xmlns:p14="http://schemas.microsoft.com/office/powerpoint/2010/main" val="1888584245"/>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11.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12.xml><?xml version="1.0" encoding="utf-8"?>
<a:theme xmlns:a="http://schemas.openxmlformats.org/drawingml/2006/main" name="CHAPTER CLOSING">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13.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14.xml><?xml version="1.0" encoding="utf-8"?>
<a:theme xmlns:a="http://schemas.openxmlformats.org/drawingml/2006/main" name="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15.xml><?xml version="1.0" encoding="utf-8"?>
<a:theme xmlns:a="http://schemas.openxmlformats.org/drawingml/2006/main" name="1_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4">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CC4D00"/>
      </a:hlink>
      <a:folHlink>
        <a:srgbClr val="CC4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7297</TotalTime>
  <Words>2698</Words>
  <Application>Microsoft Office PowerPoint</Application>
  <PresentationFormat>Widescreen</PresentationFormat>
  <Paragraphs>265</Paragraphs>
  <Slides>50</Slides>
  <Notes>0</Notes>
  <HiddenSlides>0</HiddenSlides>
  <MMClips>0</MMClips>
  <ScaleCrop>false</ScaleCrop>
  <HeadingPairs>
    <vt:vector size="8" baseType="variant">
      <vt:variant>
        <vt:lpstr>Fonts Used</vt:lpstr>
      </vt:variant>
      <vt:variant>
        <vt:i4>10</vt:i4>
      </vt:variant>
      <vt:variant>
        <vt:lpstr>Theme</vt:lpstr>
      </vt:variant>
      <vt:variant>
        <vt:i4>16</vt:i4>
      </vt:variant>
      <vt:variant>
        <vt:lpstr>Embedded OLE Servers</vt:lpstr>
      </vt:variant>
      <vt:variant>
        <vt:i4>1</vt:i4>
      </vt:variant>
      <vt:variant>
        <vt:lpstr>Slide Titles</vt:lpstr>
      </vt:variant>
      <vt:variant>
        <vt:i4>50</vt:i4>
      </vt:variant>
    </vt:vector>
  </HeadingPairs>
  <TitlesOfParts>
    <vt:vector size="77" baseType="lpstr">
      <vt:lpstr>Arial</vt:lpstr>
      <vt:lpstr>ArumSans Bold</vt:lpstr>
      <vt:lpstr>ArumSans Regular</vt:lpstr>
      <vt:lpstr>Calibri</vt:lpstr>
      <vt:lpstr>Calibri (Body)</vt:lpstr>
      <vt:lpstr>Cambria Math</vt:lpstr>
      <vt:lpstr>Gill Sans MT</vt:lpstr>
      <vt:lpstr>Symbol</vt:lpstr>
      <vt:lpstr>Times New Roman</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1_Title Slides Master</vt:lpstr>
      <vt:lpstr>CONTENT PLACEHOLDER</vt:lpstr>
      <vt:lpstr>CHAPTER CLOSING</vt:lpstr>
      <vt:lpstr>DividerSlideMaster</vt:lpstr>
      <vt:lpstr>APPENDIX CONTENT</vt:lpstr>
      <vt:lpstr>1_Red bar footer BODY/MAIN CONTENT</vt:lpstr>
      <vt:lpstr>Gallery</vt:lpstr>
      <vt:lpstr>Equation</vt:lpstr>
      <vt:lpstr>Chapter 7: Momentum </vt:lpstr>
      <vt:lpstr>Collisions</vt:lpstr>
      <vt:lpstr>What happens when a ball bounces? 1</vt:lpstr>
      <vt:lpstr>What happens when a ball bounces? 2</vt:lpstr>
      <vt:lpstr>Momentum and Impulse 1</vt:lpstr>
      <vt:lpstr>Momentum and Impulse 2</vt:lpstr>
      <vt:lpstr>Question 7.1</vt:lpstr>
      <vt:lpstr>Answer 7.1</vt:lpstr>
      <vt:lpstr>Question 7.2</vt:lpstr>
      <vt:lpstr>Answer 7.2</vt:lpstr>
      <vt:lpstr>Impulse-Momentum Principle 1</vt:lpstr>
      <vt:lpstr>Impulse-Momentum Principle 2</vt:lpstr>
      <vt:lpstr>Question 7.3</vt:lpstr>
      <vt:lpstr>Answer 7.3</vt:lpstr>
      <vt:lpstr>Conservation of Momentum 1</vt:lpstr>
      <vt:lpstr>Conservation of Momentum 2</vt:lpstr>
      <vt:lpstr>Conservation of Momentum 3</vt:lpstr>
      <vt:lpstr>A 100-kg fullback moving straight downfield at 5 m/s collides with a 75-kg defensive back moving in the opposite direction at 4 m/s. The defensive back hangs on to the fullback, and the two players move together after the collision. What is the initial momentum of each player?</vt:lpstr>
      <vt:lpstr>What is the initial momentum of each player? 1</vt:lpstr>
      <vt:lpstr>What is the initial momentum of each player? 2</vt:lpstr>
      <vt:lpstr>What is the total momentum of the system? 2</vt:lpstr>
      <vt:lpstr>What is the velocity of the two players immediately after the collision? 1</vt:lpstr>
      <vt:lpstr>What is the velocity of the two players immediately after the collision? 2</vt:lpstr>
      <vt:lpstr>Recoil</vt:lpstr>
      <vt:lpstr>Two skaters of different masses prepare to push off against one another. Which one will gain the larger velocity? 1</vt:lpstr>
      <vt:lpstr>Two skaters of different masses prepare to push off against one another. Which one will gain the larger velocity? 2</vt:lpstr>
      <vt:lpstr>How can the total momentum be zero when at least one of the skaters is moving?</vt:lpstr>
      <vt:lpstr>Recoil is what happens when a brief force between two objects causes the objects to move in opposite directions.</vt:lpstr>
      <vt:lpstr>Is momentum conserved when shooting a shotgun? 1</vt:lpstr>
      <vt:lpstr>Is momentum conserved when shooting a shotgun? 2</vt:lpstr>
      <vt:lpstr>How can you avoid a bruised shoulder? 1</vt:lpstr>
      <vt:lpstr>How can you avoid a bruised shoulder? </vt:lpstr>
      <vt:lpstr>How can you avoid a bruised shoulder? 3</vt:lpstr>
      <vt:lpstr>How can you avoid a bruised shoulder? 4</vt:lpstr>
      <vt:lpstr>Elastic and Inelastic Collisions 1</vt:lpstr>
      <vt:lpstr>Elastic and Inelastic Collisions 2</vt:lpstr>
      <vt:lpstr>Four railroad cars, all with the same mass of 20,000 kg, sit on a track. A fifth car of identical mass approaches them with a velocity of 15 m/s. This car collides and couples with the other four cars. What is the initial momentum of the system? 1</vt:lpstr>
      <vt:lpstr>Four railroad cars, all with the same mass of 20,000 kg, sit on a track. A fifth car of identical mass approaches them with a velocity of 15 m/s. This car collides and couples with the other four cars. What is the initial momentum of the system? 2</vt:lpstr>
      <vt:lpstr>What is the velocity of the five coupled cars after the collision? 1</vt:lpstr>
      <vt:lpstr>What is the velocity of the five coupled cars after the collision? 2</vt:lpstr>
      <vt:lpstr>Is the kinetic energy after the railroad cars collide equal to the original kinetic energy of car 5? 1</vt:lpstr>
      <vt:lpstr>Is the kinetic energy after the railroad cars collide equal to the original kinetic energy of car 5? 2</vt:lpstr>
      <vt:lpstr>Elastic and Inelastic Collisions 3</vt:lpstr>
      <vt:lpstr>Elastic and Inelastic Collisions 4</vt:lpstr>
      <vt:lpstr>Question 7.10</vt:lpstr>
      <vt:lpstr>Answer 7.10</vt:lpstr>
      <vt:lpstr>What happens when billiard balls bounce? 1</vt:lpstr>
      <vt:lpstr>What happens when billiard balls bounce? 2</vt:lpstr>
      <vt:lpstr>Collisions at an Angle 1</vt:lpstr>
      <vt:lpstr>Collisions at an Angle 2</vt:lpstr>
    </vt:vector>
  </TitlesOfParts>
  <Company>McGraw-Hill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Momentum</dc:title>
  <dc:subject>The Physics of Everyday Phenomena: A Conceptual Introduction to Physics</dc:subject>
  <dc:creator>W. Thomas Griffith, Juliet W. Brosing</dc:creator>
  <cp:lastModifiedBy>Amir, Fatima Zohra</cp:lastModifiedBy>
  <cp:revision>1266</cp:revision>
  <cp:lastPrinted>2025-04-11T21:08:44Z</cp:lastPrinted>
  <dcterms:created xsi:type="dcterms:W3CDTF">2017-12-05T17:18:18Z</dcterms:created>
  <dcterms:modified xsi:type="dcterms:W3CDTF">2025-04-15T19:37:30Z</dcterms:modified>
</cp:coreProperties>
</file>