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theme/theme13.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 id="2147483972" r:id="rId10"/>
    <p:sldMasterId id="2147483975" r:id="rId11"/>
    <p:sldMasterId id="2147483981" r:id="rId12"/>
    <p:sldMasterId id="2147483983" r:id="rId13"/>
    <p:sldMasterId id="2147483985" r:id="rId14"/>
    <p:sldMasterId id="2147483989" r:id="rId15"/>
  </p:sldMasterIdLst>
  <p:notesMasterIdLst>
    <p:notesMasterId r:id="rId73"/>
  </p:notesMasterIdLst>
  <p:handoutMasterIdLst>
    <p:handoutMasterId r:id="rId74"/>
  </p:handoutMasterIdLst>
  <p:sldIdLst>
    <p:sldId id="552" r:id="rId16"/>
    <p:sldId id="547" r:id="rId17"/>
    <p:sldId id="548" r:id="rId18"/>
    <p:sldId id="549" r:id="rId19"/>
    <p:sldId id="550" r:id="rId20"/>
    <p:sldId id="578" r:id="rId21"/>
    <p:sldId id="553" r:id="rId22"/>
    <p:sldId id="320" r:id="rId23"/>
    <p:sldId id="371" r:id="rId24"/>
    <p:sldId id="577" r:id="rId25"/>
    <p:sldId id="554" r:id="rId26"/>
    <p:sldId id="555" r:id="rId27"/>
    <p:sldId id="557" r:id="rId28"/>
    <p:sldId id="556" r:id="rId29"/>
    <p:sldId id="558" r:id="rId30"/>
    <p:sldId id="559" r:id="rId31"/>
    <p:sldId id="583" r:id="rId32"/>
    <p:sldId id="584" r:id="rId33"/>
    <p:sldId id="587" r:id="rId34"/>
    <p:sldId id="586" r:id="rId35"/>
    <p:sldId id="588" r:id="rId36"/>
    <p:sldId id="589" r:id="rId37"/>
    <p:sldId id="321" r:id="rId38"/>
    <p:sldId id="373" r:id="rId39"/>
    <p:sldId id="581" r:id="rId40"/>
    <p:sldId id="582" r:id="rId41"/>
    <p:sldId id="323" r:id="rId42"/>
    <p:sldId id="374" r:id="rId43"/>
    <p:sldId id="325" r:id="rId44"/>
    <p:sldId id="375" r:id="rId45"/>
    <p:sldId id="560" r:id="rId46"/>
    <p:sldId id="329" r:id="rId47"/>
    <p:sldId id="377" r:id="rId48"/>
    <p:sldId id="561" r:id="rId49"/>
    <p:sldId id="562" r:id="rId50"/>
    <p:sldId id="563" r:id="rId51"/>
    <p:sldId id="590" r:id="rId52"/>
    <p:sldId id="591" r:id="rId53"/>
    <p:sldId id="333" r:id="rId54"/>
    <p:sldId id="378" r:id="rId55"/>
    <p:sldId id="335" r:id="rId56"/>
    <p:sldId id="379" r:id="rId57"/>
    <p:sldId id="564" r:id="rId58"/>
    <p:sldId id="565" r:id="rId59"/>
    <p:sldId id="566" r:id="rId60"/>
    <p:sldId id="567" r:id="rId61"/>
    <p:sldId id="568" r:id="rId62"/>
    <p:sldId id="569" r:id="rId63"/>
    <p:sldId id="580" r:id="rId64"/>
    <p:sldId id="579" r:id="rId65"/>
    <p:sldId id="571" r:id="rId66"/>
    <p:sldId id="572" r:id="rId67"/>
    <p:sldId id="570" r:id="rId68"/>
    <p:sldId id="573" r:id="rId69"/>
    <p:sldId id="574" r:id="rId70"/>
    <p:sldId id="575" r:id="rId71"/>
    <p:sldId id="576" r:id="rId7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CF2DF374-0112-47D9-8200-08CC81F89823}">
          <p14:sldIdLst>
            <p14:sldId id="552"/>
            <p14:sldId id="547"/>
            <p14:sldId id="548"/>
            <p14:sldId id="549"/>
            <p14:sldId id="550"/>
            <p14:sldId id="578"/>
            <p14:sldId id="553"/>
            <p14:sldId id="320"/>
            <p14:sldId id="371"/>
            <p14:sldId id="577"/>
            <p14:sldId id="554"/>
            <p14:sldId id="555"/>
            <p14:sldId id="557"/>
            <p14:sldId id="556"/>
            <p14:sldId id="558"/>
            <p14:sldId id="559"/>
            <p14:sldId id="583"/>
            <p14:sldId id="584"/>
            <p14:sldId id="587"/>
            <p14:sldId id="586"/>
            <p14:sldId id="588"/>
            <p14:sldId id="589"/>
            <p14:sldId id="321"/>
            <p14:sldId id="373"/>
            <p14:sldId id="581"/>
            <p14:sldId id="582"/>
            <p14:sldId id="323"/>
            <p14:sldId id="374"/>
            <p14:sldId id="325"/>
            <p14:sldId id="375"/>
            <p14:sldId id="560"/>
            <p14:sldId id="329"/>
            <p14:sldId id="377"/>
            <p14:sldId id="561"/>
            <p14:sldId id="562"/>
            <p14:sldId id="563"/>
            <p14:sldId id="590"/>
            <p14:sldId id="591"/>
            <p14:sldId id="333"/>
            <p14:sldId id="378"/>
            <p14:sldId id="335"/>
            <p14:sldId id="379"/>
            <p14:sldId id="564"/>
            <p14:sldId id="565"/>
            <p14:sldId id="566"/>
            <p14:sldId id="567"/>
            <p14:sldId id="568"/>
            <p14:sldId id="569"/>
            <p14:sldId id="580"/>
            <p14:sldId id="579"/>
            <p14:sldId id="571"/>
            <p14:sldId id="572"/>
            <p14:sldId id="570"/>
            <p14:sldId id="573"/>
            <p14:sldId id="574"/>
            <p14:sldId id="575"/>
            <p14:sldId id="576"/>
          </p14:sldIdLst>
        </p14:section>
      </p14:sectionLst>
    </p:ext>
    <p:ext uri="{EFAFB233-063F-42B5-8137-9DF3F51BA10A}">
      <p15:sldGuideLst xmlns:p15="http://schemas.microsoft.com/office/powerpoint/2012/main">
        <p15:guide id="1" orient="horz" pos="3408" userDrawn="1">
          <p15:clr>
            <a:srgbClr val="A4A3A4"/>
          </p15:clr>
        </p15:guide>
        <p15:guide id="2" orient="horz" pos="3600" userDrawn="1">
          <p15:clr>
            <a:srgbClr val="A4A3A4"/>
          </p15:clr>
        </p15:guide>
        <p15:guide id="3" orient="horz" pos="912" userDrawn="1">
          <p15:clr>
            <a:srgbClr val="A4A3A4"/>
          </p15:clr>
        </p15:guide>
        <p15:guide id="4" orient="horz" pos="3360" userDrawn="1">
          <p15:clr>
            <a:srgbClr val="A4A3A4"/>
          </p15:clr>
        </p15:guide>
        <p15:guide id="5" pos="7488" userDrawn="1">
          <p15:clr>
            <a:srgbClr val="A4A3A4"/>
          </p15:clr>
        </p15:guide>
        <p15:guide id="6" pos="576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700"/>
    <a:srgbClr val="CC4D00"/>
    <a:srgbClr val="A03C00"/>
    <a:srgbClr val="963200"/>
    <a:srgbClr val="8C3200"/>
    <a:srgbClr val="AA4600"/>
    <a:srgbClr val="B44600"/>
    <a:srgbClr val="C84B00"/>
    <a:srgbClr val="AF0000"/>
    <a:srgbClr val="0A5D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2" autoAdjust="0"/>
    <p:restoredTop sz="96374" autoAdjust="0"/>
  </p:normalViewPr>
  <p:slideViewPr>
    <p:cSldViewPr>
      <p:cViewPr varScale="1">
        <p:scale>
          <a:sx n="103" d="100"/>
          <a:sy n="103" d="100"/>
        </p:scale>
        <p:origin x="114" y="270"/>
      </p:cViewPr>
      <p:guideLst>
        <p:guide orient="horz" pos="3408"/>
        <p:guide orient="horz" pos="3600"/>
        <p:guide orient="horz" pos="912"/>
        <p:guide orient="horz" pos="3360"/>
        <p:guide pos="7488"/>
        <p:guide pos="5760"/>
      </p:guideLst>
    </p:cSldViewPr>
  </p:slideViewPr>
  <p:outlineViewPr>
    <p:cViewPr>
      <p:scale>
        <a:sx n="33" d="100"/>
        <a:sy n="33" d="100"/>
      </p:scale>
      <p:origin x="0" y="-353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6724CCBF-31CF-4FCA-A5B4-50142834420A}" type="datetimeFigureOut">
              <a:rPr lang="en-US" smtClean="0"/>
              <a:t>4/8/2025</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0D84B720-C9F6-4BFC-BC5C-B1B8D70204DA}" type="datetimeFigureOut">
              <a:rPr lang="en-US" smtClean="0"/>
              <a:t>4/8/2025</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115581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609600" y="990600"/>
            <a:ext cx="109728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4621216" y="6605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711200" y="106680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711200" y="201168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711200" y="2880360"/>
            <a:ext cx="108712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711200" y="3672840"/>
            <a:ext cx="108712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711200" y="4617720"/>
            <a:ext cx="108712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711200" y="5638800"/>
            <a:ext cx="108712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12192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212555" y="1066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212555" y="19812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212555" y="28956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212555" y="38100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212555" y="47244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212555" y="5638800"/>
            <a:ext cx="54864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6400800" y="1066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6400800" y="19812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6400800" y="28956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6400800" y="38100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6400800" y="47244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6400800" y="5638800"/>
            <a:ext cx="54864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4623350"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7483"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4621216"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4621216" y="60198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6666526"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488875"/>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4476084" y="510540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1219200" y="1478280"/>
            <a:ext cx="9753600" cy="1188720"/>
          </a:xfrm>
          <a:prstGeom prst="rect">
            <a:avLst/>
          </a:prstGeom>
        </p:spPr>
        <p:txBody>
          <a:bodyPr anchor="ctr"/>
          <a:lstStyle>
            <a:lvl1pPr>
              <a:defRPr sz="5000" b="1">
                <a:solidFill>
                  <a:srgbClr val="4650AA"/>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1219200" y="2971800"/>
            <a:ext cx="9753600" cy="2514600"/>
          </a:xfrm>
          <a:prstGeom prst="rect">
            <a:avLst/>
          </a:prstGeom>
        </p:spPr>
        <p:txBody>
          <a:bodyPr/>
          <a:lstStyle>
            <a:lvl1pPr marL="0" indent="0" algn="ctr">
              <a:spcBef>
                <a:spcPts val="1200"/>
              </a:spcBef>
              <a:spcAft>
                <a:spcPts val="600"/>
              </a:spcAft>
              <a:buFont typeface="Arial" panose="020B0604020202020204" pitchFamily="34" charset="0"/>
              <a:buNone/>
              <a:defRPr sz="5400" b="1">
                <a:solidFill>
                  <a:srgbClr val="9B3700"/>
                </a:solidFill>
                <a:latin typeface="+mj-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185C8E"/>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8382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810000"/>
            <a:ext cx="109728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30480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4800600"/>
            <a:ext cx="109728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4620768" y="6553200"/>
            <a:ext cx="2950464"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5146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8100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5029200"/>
            <a:ext cx="109728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581400"/>
            <a:ext cx="748792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217932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306324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09600" y="394716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483108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09600" y="5715000"/>
            <a:ext cx="109728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9B37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8631936" y="6705600"/>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12192000" cy="1188720"/>
          </a:xfrm>
          <a:prstGeom prst="rect">
            <a:avLst/>
          </a:prstGeom>
        </p:spPr>
        <p:txBody>
          <a:bodyPr anchor="ctr"/>
          <a:lstStyle>
            <a:lvl1pPr>
              <a:defRPr sz="4000" b="1">
                <a:solidFill>
                  <a:srgbClr val="9B37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217920" y="12954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60960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6217920" y="214884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60960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6217920" y="300228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60960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6217920" y="385572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60960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6217920" y="470916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60960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6217920" y="5562600"/>
            <a:ext cx="536448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1200"/>
              </a:spcBef>
              <a:spcAft>
                <a:spcPts val="600"/>
              </a:spcAft>
              <a:buClr>
                <a:srgbClr val="A50021"/>
              </a:buClr>
              <a:buFont typeface="Arial" panose="020B0604020202020204" pitchFamily="34" charset="0"/>
              <a:buChar char="•"/>
              <a:defRPr sz="2800">
                <a:latin typeface="Arial" panose="020B0604020202020204" pitchFamily="34" charset="0"/>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8631936" y="6705600"/>
            <a:ext cx="3560064"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12192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609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6197600" y="914400"/>
            <a:ext cx="53848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47608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4364324" y="65294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609602" y="16002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6193369" y="16002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609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609600" y="4191000"/>
            <a:ext cx="5386917"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6197600" y="3581400"/>
            <a:ext cx="53848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6193368" y="4191000"/>
            <a:ext cx="5389033"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4476084" y="5996050"/>
            <a:ext cx="3239832"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609602"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609602"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766734"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6701916"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7571317" y="304800"/>
            <a:ext cx="4011084"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7571317" y="1143000"/>
            <a:ext cx="4011084"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609601" y="304801"/>
            <a:ext cx="6815668"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544783" y="65294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2438400" y="5253037"/>
            <a:ext cx="73152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2438400" y="5895975"/>
            <a:ext cx="73152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371600" y="128651"/>
            <a:ext cx="94488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4623350" y="508165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3001" y="228600"/>
            <a:ext cx="12229669"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12192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guide id="3" pos="684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7315200" y="6705600"/>
            <a:ext cx="48768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429000"/>
            <a:ext cx="68072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04800" y="4114800"/>
            <a:ext cx="68072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78400" y="4260274"/>
            <a:ext cx="6908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304800" y="3581400"/>
            <a:ext cx="68072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978400" y="3581400"/>
            <a:ext cx="69088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5892800" y="76200"/>
            <a:ext cx="6096000" cy="3200400"/>
          </a:xfrm>
          <a:prstGeom prst="rect">
            <a:avLst/>
          </a:prstGeom>
        </p:spPr>
        <p:txBody>
          <a:bodyPr/>
          <a:lstStyle>
            <a:lvl1pPr algn="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5892800" y="3581400"/>
            <a:ext cx="6096000" cy="1463040"/>
          </a:xfrm>
          <a:prstGeom prst="rect">
            <a:avLst/>
          </a:prstGeom>
        </p:spPr>
        <p:txBody>
          <a:bodyPr anchor="ct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5953760" y="5486400"/>
            <a:ext cx="5974080" cy="6858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p:nvPr>
        </p:nvSpPr>
        <p:spPr>
          <a:xfrm>
            <a:off x="101600" y="825500"/>
            <a:ext cx="5669280" cy="5349240"/>
          </a:xfrm>
          <a:prstGeom prst="rect">
            <a:avLst/>
          </a:prstGeo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0" y="6771640"/>
            <a:ext cx="12192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7"/>
            <a:ext cx="12192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422400" y="1524001"/>
            <a:ext cx="93980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422400" y="2971800"/>
            <a:ext cx="85344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63085" y="2643187"/>
            <a:ext cx="9603316"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963085" y="1143001"/>
            <a:ext cx="9603316"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609600" y="1066800"/>
            <a:ext cx="109728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4475480" y="66294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7338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3434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12192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609600" y="990600"/>
            <a:ext cx="109728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609600" y="1600200"/>
            <a:ext cx="538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8" y="960438"/>
            <a:ext cx="5490632"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6197600" y="1600200"/>
            <a:ext cx="54864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4406901"/>
            <a:ext cx="103632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2906715"/>
            <a:ext cx="103632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7618" y="228600"/>
            <a:ext cx="12247235"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609602" y="960438"/>
            <a:ext cx="5386917"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609600" y="1600200"/>
            <a:ext cx="53848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6193369" y="960438"/>
            <a:ext cx="5389033"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6197600" y="1600200"/>
            <a:ext cx="53848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609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609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6197600" y="3657600"/>
            <a:ext cx="53848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6197600" y="4267200"/>
            <a:ext cx="53848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4475480" y="6477000"/>
            <a:ext cx="324104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461474" y="2099014"/>
            <a:ext cx="5151277"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sp>
        <p:nvSpPr>
          <p:cNvPr id="7" name="Title"/>
          <p:cNvSpPr>
            <a:spLocks noGrp="1"/>
          </p:cNvSpPr>
          <p:nvPr>
            <p:ph type="ctrTitle" hasCustomPrompt="1"/>
          </p:nvPr>
        </p:nvSpPr>
        <p:spPr>
          <a:xfrm>
            <a:off x="829056" y="3140015"/>
            <a:ext cx="3718560" cy="1157665"/>
          </a:xfrm>
          <a:prstGeom prst="rect">
            <a:avLst/>
          </a:prstGeom>
        </p:spPr>
        <p:txBody>
          <a:bodyPr anchor="b">
            <a:noAutofit/>
          </a:bodyPr>
          <a:lstStyle>
            <a:lvl1pPr algn="l">
              <a:lnSpc>
                <a:spcPct val="100000"/>
              </a:lnSpc>
              <a:defRPr sz="2600" b="1">
                <a:solidFill>
                  <a:schemeClr val="bg1"/>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p:ph type="subTitle" idx="1" hasCustomPrompt="1"/>
          </p:nvPr>
        </p:nvSpPr>
        <p:spPr>
          <a:xfrm>
            <a:off x="829056" y="4261104"/>
            <a:ext cx="3718560" cy="612821"/>
          </a:xfrm>
          <a:prstGeom prst="rect">
            <a:avLst/>
          </a:prstGeom>
        </p:spPr>
        <p:txBody>
          <a:bodyPr/>
          <a:lstStyle>
            <a:lvl1pPr marL="0" indent="0" algn="l">
              <a:buNone/>
              <a:defRPr sz="1800" b="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950976" y="4919472"/>
            <a:ext cx="33771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29056" y="5093209"/>
            <a:ext cx="3718560" cy="576185"/>
          </a:xfrm>
          <a:prstGeom prst="rect">
            <a:avLst/>
          </a:prstGeom>
        </p:spPr>
        <p:txBody>
          <a:bodyPr/>
          <a:lstStyle>
            <a:lvl1pPr>
              <a:spcBef>
                <a:spcPts val="0"/>
              </a:spcBef>
              <a:defRPr sz="1200" b="1">
                <a:solidFill>
                  <a:schemeClr val="bg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6096000" y="1450230"/>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12192000" cy="374266"/>
          </a:xfrm>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1240214053"/>
      </p:ext>
    </p:extLst>
  </p:cSld>
  <p:clrMapOvr>
    <a:masterClrMapping/>
  </p:clrMapOvr>
  <p:extLst>
    <p:ext uri="{DCECCB84-F9BA-43D5-87BE-67443E8EF086}">
      <p15:sldGuideLst xmlns:p15="http://schemas.microsoft.com/office/powerpoint/2012/main">
        <p15:guide id="1" orient="horz" pos="957" userDrawn="1">
          <p15:clr>
            <a:srgbClr val="FBAE40"/>
          </p15:clr>
        </p15:guide>
        <p15:guide id="2" orient="horz" pos="410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0859"/>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3768" userDrawn="1">
          <p15:clr>
            <a:srgbClr val="FBAE40"/>
          </p15:clr>
        </p15:guide>
        <p15:guide id="3" pos="3552" userDrawn="1">
          <p15:clr>
            <a:srgbClr val="FBAE40"/>
          </p15:clr>
        </p15:guide>
        <p15:guide id="4" pos="3840" userDrawn="1">
          <p15:clr>
            <a:srgbClr val="FBAE40"/>
          </p15:clr>
        </p15:guide>
        <p15:guide id="5" pos="3296" userDrawn="1">
          <p15:clr>
            <a:srgbClr val="FBAE40"/>
          </p15:clr>
        </p15:guide>
        <p15:guide id="6" pos="416" userDrawn="1">
          <p15:clr>
            <a:srgbClr val="FBAE40"/>
          </p15:clr>
        </p15:guide>
        <p15:guide id="7" orient="horz" pos="1488" userDrawn="1">
          <p15:clr>
            <a:srgbClr val="FBAE40"/>
          </p15:clr>
        </p15:guide>
        <p15:guide id="8" orient="horz" pos="367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AF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4008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71929611"/>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4" pos="5376" userDrawn="1">
          <p15:clr>
            <a:srgbClr val="FBAE40"/>
          </p15:clr>
        </p15:guide>
        <p15:guide id="5" pos="515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0421783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4004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188720"/>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5181599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4949" y="1188720"/>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3336000" y="1188721"/>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4949" y="195831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3336000" y="1963488"/>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4949" y="2700235"/>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3336000" y="2701547"/>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4949" y="3442159"/>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21" name="Content Placeholder 2">
            <a:extLst>
              <a:ext uri="{FF2B5EF4-FFF2-40B4-BE49-F238E27FC236}">
                <a16:creationId xmlns:a16="http://schemas.microsoft.com/office/drawing/2014/main" id="{81945F56-391C-411F-BBB8-351E6045D4DF}"/>
              </a:ext>
            </a:extLst>
          </p:cNvPr>
          <p:cNvSpPr>
            <a:spLocks noGrp="1"/>
          </p:cNvSpPr>
          <p:nvPr>
            <p:ph sz="quarter" idx="20" hasCustomPrompt="1"/>
          </p:nvPr>
        </p:nvSpPr>
        <p:spPr>
          <a:xfrm>
            <a:off x="3336000" y="3439605"/>
            <a:ext cx="264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8</a:t>
            </a:r>
          </a:p>
        </p:txBody>
      </p:sp>
      <p:sp>
        <p:nvSpPr>
          <p:cNvPr id="22" name="Content Placeholder 3">
            <a:extLst>
              <a:ext uri="{FF2B5EF4-FFF2-40B4-BE49-F238E27FC236}">
                <a16:creationId xmlns:a16="http://schemas.microsoft.com/office/drawing/2014/main" id="{35491C07-975F-40D6-865C-ECAE6000E8AA}"/>
              </a:ext>
            </a:extLst>
          </p:cNvPr>
          <p:cNvSpPr>
            <a:spLocks noGrp="1"/>
          </p:cNvSpPr>
          <p:nvPr>
            <p:ph sz="quarter" idx="21" hasCustomPrompt="1"/>
          </p:nvPr>
        </p:nvSpPr>
        <p:spPr>
          <a:xfrm>
            <a:off x="454949" y="4193609"/>
            <a:ext cx="264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9</a:t>
            </a:r>
          </a:p>
        </p:txBody>
      </p:sp>
      <p:sp>
        <p:nvSpPr>
          <p:cNvPr id="23" name="Content Placeholder 4">
            <a:extLst>
              <a:ext uri="{FF2B5EF4-FFF2-40B4-BE49-F238E27FC236}">
                <a16:creationId xmlns:a16="http://schemas.microsoft.com/office/drawing/2014/main" id="{B03B7551-62A7-4BE4-B68F-47AC69107625}"/>
              </a:ext>
            </a:extLst>
          </p:cNvPr>
          <p:cNvSpPr>
            <a:spLocks noGrp="1"/>
          </p:cNvSpPr>
          <p:nvPr>
            <p:ph sz="quarter" idx="22" hasCustomPrompt="1"/>
          </p:nvPr>
        </p:nvSpPr>
        <p:spPr>
          <a:xfrm>
            <a:off x="3336000" y="417766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10</a:t>
            </a:r>
          </a:p>
        </p:txBody>
      </p:sp>
      <p:sp>
        <p:nvSpPr>
          <p:cNvPr id="24" name="Content Placeholder 5">
            <a:extLst>
              <a:ext uri="{FF2B5EF4-FFF2-40B4-BE49-F238E27FC236}">
                <a16:creationId xmlns:a16="http://schemas.microsoft.com/office/drawing/2014/main" id="{E79B03D2-4C98-489F-A11A-BE2CE647DE7E}"/>
              </a:ext>
            </a:extLst>
          </p:cNvPr>
          <p:cNvSpPr>
            <a:spLocks noGrp="1"/>
          </p:cNvSpPr>
          <p:nvPr>
            <p:ph sz="quarter" idx="23" hasCustomPrompt="1"/>
          </p:nvPr>
        </p:nvSpPr>
        <p:spPr>
          <a:xfrm>
            <a:off x="454949" y="4935533"/>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11</a:t>
            </a:r>
          </a:p>
        </p:txBody>
      </p:sp>
      <p:sp>
        <p:nvSpPr>
          <p:cNvPr id="25" name="Content Placeholder 6">
            <a:extLst>
              <a:ext uri="{FF2B5EF4-FFF2-40B4-BE49-F238E27FC236}">
                <a16:creationId xmlns:a16="http://schemas.microsoft.com/office/drawing/2014/main" id="{83AAEB47-D6CA-4134-A52A-09FB17C51C76}"/>
              </a:ext>
            </a:extLst>
          </p:cNvPr>
          <p:cNvSpPr>
            <a:spLocks noGrp="1"/>
          </p:cNvSpPr>
          <p:nvPr>
            <p:ph sz="quarter" idx="24" hasCustomPrompt="1"/>
          </p:nvPr>
        </p:nvSpPr>
        <p:spPr>
          <a:xfrm>
            <a:off x="3336000" y="4915721"/>
            <a:ext cx="264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12</a:t>
            </a:r>
          </a:p>
        </p:txBody>
      </p:sp>
      <p:sp>
        <p:nvSpPr>
          <p:cNvPr id="26" name="Content Placeholder 7">
            <a:extLst>
              <a:ext uri="{FF2B5EF4-FFF2-40B4-BE49-F238E27FC236}">
                <a16:creationId xmlns:a16="http://schemas.microsoft.com/office/drawing/2014/main" id="{7FA8DB2A-D277-434A-887B-E0E7B286E099}"/>
              </a:ext>
            </a:extLst>
          </p:cNvPr>
          <p:cNvSpPr>
            <a:spLocks noGrp="1"/>
          </p:cNvSpPr>
          <p:nvPr>
            <p:ph sz="quarter" idx="25" hasCustomPrompt="1"/>
          </p:nvPr>
        </p:nvSpPr>
        <p:spPr>
          <a:xfrm>
            <a:off x="454949" y="5677456"/>
            <a:ext cx="264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13</a:t>
            </a:r>
          </a:p>
        </p:txBody>
      </p:sp>
      <p:sp>
        <p:nvSpPr>
          <p:cNvPr id="27" name="Content Placeholder 8">
            <a:extLst>
              <a:ext uri="{FF2B5EF4-FFF2-40B4-BE49-F238E27FC236}">
                <a16:creationId xmlns:a16="http://schemas.microsoft.com/office/drawing/2014/main" id="{EDCD755E-2B8A-40D5-BA82-7113B8253746}"/>
              </a:ext>
            </a:extLst>
          </p:cNvPr>
          <p:cNvSpPr>
            <a:spLocks noGrp="1"/>
          </p:cNvSpPr>
          <p:nvPr>
            <p:ph sz="quarter" idx="26" hasCustomPrompt="1"/>
          </p:nvPr>
        </p:nvSpPr>
        <p:spPr>
          <a:xfrm>
            <a:off x="3336000" y="5653778"/>
            <a:ext cx="264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14</a:t>
            </a:r>
          </a:p>
        </p:txBody>
      </p:sp>
      <p:sp>
        <p:nvSpPr>
          <p:cNvPr id="3" name="Content Placeholder 2">
            <a:extLst>
              <a:ext uri="{FF2B5EF4-FFF2-40B4-BE49-F238E27FC236}">
                <a16:creationId xmlns:a16="http://schemas.microsoft.com/office/drawing/2014/main" id="{2471A780-4E43-4156-AA59-9F6EB17ACA42}"/>
              </a:ext>
            </a:extLst>
          </p:cNvPr>
          <p:cNvSpPr>
            <a:spLocks noGrp="1"/>
          </p:cNvSpPr>
          <p:nvPr>
            <p:ph sz="quarter" idx="27" hasCustomPrompt="1"/>
          </p:nvPr>
        </p:nvSpPr>
        <p:spPr>
          <a:xfrm>
            <a:off x="6216003" y="1216026"/>
            <a:ext cx="5520915" cy="5019675"/>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15</a:t>
            </a:r>
          </a:p>
          <a:p>
            <a:pPr lvl="1"/>
            <a:r>
              <a:rPr lang="en-US" dirty="0"/>
              <a:t>Second level</a:t>
            </a:r>
          </a:p>
          <a:p>
            <a:pPr lvl="2"/>
            <a:r>
              <a:rPr lang="en-US" dirty="0"/>
              <a:t>Third level</a:t>
            </a:r>
            <a:endParaRPr lang="en-IN" dirty="0"/>
          </a:p>
        </p:txBody>
      </p:sp>
      <p:sp>
        <p:nvSpPr>
          <p:cNvPr id="39" name="Appendix Link 9">
            <a:extLst>
              <a:ext uri="{FF2B5EF4-FFF2-40B4-BE49-F238E27FC236}">
                <a16:creationId xmlns:a16="http://schemas.microsoft.com/office/drawing/2014/main" id="{0DE7DDEB-21CB-457E-966B-0D324A598230}"/>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40" name="Image Credit 10">
            <a:extLst>
              <a:ext uri="{FF2B5EF4-FFF2-40B4-BE49-F238E27FC236}">
                <a16:creationId xmlns:a16="http://schemas.microsoft.com/office/drawing/2014/main" id="{B6A894DE-F8FF-402B-B117-B3BA4797913A}"/>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41" name="Slide Number Placeholder 11">
            <a:extLst>
              <a:ext uri="{FF2B5EF4-FFF2-40B4-BE49-F238E27FC236}">
                <a16:creationId xmlns:a16="http://schemas.microsoft.com/office/drawing/2014/main" id="{133A4D8E-4B20-41AC-86AA-738548F903ED}"/>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152951495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CLOSING">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4567933" y="381447"/>
            <a:ext cx="3056137"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66949" y="1005698"/>
            <a:ext cx="3258105"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2307662" y="3759737"/>
            <a:ext cx="75766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4358781" y="5292176"/>
            <a:ext cx="34744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12192000" cy="370936"/>
          </a:xfrm>
        </p:spPr>
        <p:txBody>
          <a:bodyPr/>
          <a:lstStyle>
            <a:lvl1pPr algn="ctr">
              <a:defRPr sz="850">
                <a:latin typeface="Times New Roman" panose="02020603050405020304" pitchFamily="18" charset="0"/>
                <a:cs typeface="Times New Roman" panose="02020603050405020304" pitchFamily="18" charset="0"/>
              </a:defRPr>
            </a:lvl1pPr>
          </a:lstStyle>
          <a:p>
            <a:pPr>
              <a:defRPr/>
            </a:pPr>
            <a:r>
              <a:rPr lang="en-US" sz="900" dirty="0">
                <a:solidFill>
                  <a:srgbClr val="000000"/>
                </a:solidFill>
              </a:rPr>
              <a:t>© 20XX McGraw-Hill. All rights reserved. Authorized only for instructor use in the classroom.</a:t>
            </a:r>
          </a:p>
          <a:p>
            <a:pPr>
              <a:defRPr/>
            </a:pPr>
            <a:r>
              <a:rPr lang="en-US" sz="900" dirty="0">
                <a:solidFill>
                  <a:srgbClr val="000000"/>
                </a:solidFill>
              </a:rPr>
              <a:t>No reproduction or further distribution permitted without the prior written consent of McGraw-Hill.</a:t>
            </a:r>
            <a:endParaRPr kumimoji="0" lang="en-US" sz="9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40295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53520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914400" y="2775100"/>
            <a:ext cx="103632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914400" y="4138614"/>
            <a:ext cx="103632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8636000" y="6422066"/>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457199" y="2366309"/>
            <a:ext cx="10262559" cy="526936"/>
          </a:xfrm>
          <a:prstGeom prst="rect">
            <a:avLst/>
          </a:prstGeom>
        </p:spPr>
        <p:txBody>
          <a:bodyPr anchor="ctr">
            <a:noAutofit/>
          </a:bodyPr>
          <a:lstStyle>
            <a:lvl1pPr algn="l">
              <a:defRPr lang="en-US" sz="24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11516269" y="6682315"/>
            <a:ext cx="457200" cy="143831"/>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6098326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6000" y="198000"/>
            <a:ext cx="11280000" cy="810000"/>
          </a:xfrm>
          <a:prstGeom prst="rect">
            <a:avLst/>
          </a:prstGeom>
        </p:spPr>
        <p:txBody>
          <a:bodyPr anchor="ctr">
            <a:noAutofit/>
          </a:bodyPr>
          <a:lstStyle>
            <a:lvl1pPr algn="ctr" defTabSz="914400" rtl="0" eaLnBrk="1" latinLnBrk="0" hangingPunct="1">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10" name="Content Placeholder 9">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456001" y="1371600"/>
            <a:ext cx="11279999" cy="4876800"/>
          </a:xfrm>
        </p:spPr>
        <p:txBody>
          <a:bodyPr>
            <a:noAutofit/>
          </a:bodyPr>
          <a:lstStyle>
            <a:lvl1pPr>
              <a:defRPr sz="2800">
                <a:latin typeface="Times New Roman" panose="02020603050405020304" pitchFamily="18" charset="0"/>
                <a:cs typeface="Times New Roman" panose="02020603050405020304" pitchFamily="18" charset="0"/>
              </a:defRPr>
            </a:lvl1pPr>
            <a:lvl2pPr>
              <a:defRPr sz="2800">
                <a:latin typeface="Calibri (Body)"/>
              </a:defRPr>
            </a:lvl2pPr>
            <a:lvl3pPr>
              <a:defRPr sz="2800">
                <a:latin typeface="Calibri (Body)"/>
              </a:defRPr>
            </a:lvl3pPr>
            <a:lvl4pPr>
              <a:defRPr sz="2800">
                <a:latin typeface="Calibri (Body)"/>
              </a:defRPr>
            </a:lvl4pPr>
            <a:lvl5pPr>
              <a:defRPr sz="2800">
                <a:latin typeface="Calibri (Body)"/>
              </a:defRPr>
            </a:lvl5pPr>
          </a:lstStyle>
          <a:p>
            <a:pPr lvl="0"/>
            <a:r>
              <a:rPr lang="en-US" dirty="0"/>
              <a:t>Slide Content</a:t>
            </a:r>
          </a:p>
        </p:txBody>
      </p:sp>
      <p:sp>
        <p:nvSpPr>
          <p:cNvPr id="5" name="Text Placeholder 4">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4086400" y="10668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4086400" y="6324601"/>
            <a:ext cx="3974400" cy="250825"/>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Tree>
    <p:extLst>
      <p:ext uri="{BB962C8B-B14F-4D97-AF65-F5344CB8AC3E}">
        <p14:creationId xmlns:p14="http://schemas.microsoft.com/office/powerpoint/2010/main" val="143312386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60" userDrawn="1">
          <p15:clr>
            <a:srgbClr val="FBAE40"/>
          </p15:clr>
        </p15:guide>
        <p15:guide id="3" pos="352" userDrawn="1">
          <p15:clr>
            <a:srgbClr val="FBAE40"/>
          </p15:clr>
        </p15:guide>
        <p15:guide id="4" orient="horz" pos="216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304801"/>
            <a:ext cx="11277600" cy="678611"/>
          </a:xfrm>
          <a:prstGeom prst="rect">
            <a:avLst/>
          </a:prstGeom>
        </p:spPr>
        <p:txBody>
          <a:bodyPr vert="horz" lIns="91440" tIns="45720" rIns="91440" bIns="45720" rtlCol="0" anchor="ctr">
            <a:noAutofit/>
          </a:bodyPr>
          <a:lstStyle>
            <a:lvl1pPr>
              <a:lnSpc>
                <a:spcPct val="90000"/>
              </a:lnSpc>
              <a:defRPr lang="en-US" sz="4000" dirty="0">
                <a:solidFill>
                  <a:srgbClr val="C00000"/>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4108704" y="1059828"/>
            <a:ext cx="3974592" cy="228600"/>
          </a:xfrm>
          <a:prstGeom prst="rect">
            <a:avLst/>
          </a:prstGeom>
        </p:spPr>
        <p:txBody>
          <a:bodyPr vert="horz" lIns="91440" tIns="45720" rIns="91440" bIns="45720" rtlCol="0" anchor="ctr">
            <a:noAutofit/>
          </a:bodyPr>
          <a:lstStyle>
            <a:lvl1pPr>
              <a:defRPr lang="en-US" sz="12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486833" y="1410562"/>
            <a:ext cx="5437632" cy="393192"/>
          </a:xfrm>
        </p:spPr>
        <p:txBody>
          <a:bodyPr anchor="ctr">
            <a:noAutofit/>
          </a:bodyPr>
          <a:lstStyle>
            <a:lvl1pPr algn="ctr">
              <a:defRPr b="1">
                <a:solidFill>
                  <a:srgbClr val="C00000"/>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457200" y="1933303"/>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6286860" y="1410562"/>
            <a:ext cx="5437632" cy="393192"/>
          </a:xfrm>
        </p:spPr>
        <p:txBody>
          <a:bodyPr anchor="ctr">
            <a:noAutofit/>
          </a:bodyPr>
          <a:lstStyle>
            <a:lvl1pPr algn="ctr">
              <a:defRPr b="1">
                <a:solidFill>
                  <a:srgbClr val="C00000"/>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6297168" y="1932432"/>
            <a:ext cx="5437632" cy="4315968"/>
          </a:xfrm>
        </p:spPr>
        <p:txBody>
          <a:bodyPr>
            <a:noAutofit/>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4108704" y="6348550"/>
            <a:ext cx="3974592" cy="228600"/>
          </a:xfrm>
        </p:spPr>
        <p:txBody>
          <a:bodyPr anchor="ctr">
            <a:noAutofit/>
          </a:bodyPr>
          <a:lstStyle>
            <a:lvl1pPr algn="ctr">
              <a:defRPr sz="12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0"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284096347"/>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guide id="3" pos="3840" userDrawn="1">
          <p15:clr>
            <a:srgbClr val="FBAE40"/>
          </p15:clr>
        </p15:guide>
        <p15:guide id="4" pos="3968" userDrawn="1">
          <p15:clr>
            <a:srgbClr val="FBAE40"/>
          </p15:clr>
        </p15:guide>
        <p15:guide id="5" pos="3712"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7273551"/>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3184786"/>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7992447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8336501"/>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315036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1781212"/>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40187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66040" y="3429000"/>
            <a:ext cx="748792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66040" y="4114800"/>
            <a:ext cx="748792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1536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978762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177922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602540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167948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6884829"/>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6653905"/>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6327063"/>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08664885"/>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Slide W/Cover">
    <p:spTree>
      <p:nvGrpSpPr>
        <p:cNvPr id="1" name=""/>
        <p:cNvGrpSpPr/>
        <p:nvPr/>
      </p:nvGrpSpPr>
      <p:grpSpPr>
        <a:xfrm>
          <a:off x="0" y="0"/>
          <a:ext cx="0" cy="0"/>
          <a:chOff x="0" y="0"/>
          <a:chExt cx="0" cy="0"/>
        </a:xfrm>
      </p:grpSpPr>
      <p:sp>
        <p:nvSpPr>
          <p:cNvPr id="7" name="Title"/>
          <p:cNvSpPr>
            <a:spLocks noGrp="1"/>
          </p:cNvSpPr>
          <p:nvPr userDrawn="1">
            <p:ph type="ctrTitle" hasCustomPrompt="1"/>
          </p:nvPr>
        </p:nvSpPr>
        <p:spPr>
          <a:xfrm>
            <a:off x="577589" y="2608290"/>
            <a:ext cx="4897771" cy="457200"/>
          </a:xfrm>
          <a:prstGeom prst="rect">
            <a:avLst/>
          </a:prstGeom>
        </p:spPr>
        <p:txBody>
          <a:bodyPr anchor="b">
            <a:noAutofit/>
          </a:bodyPr>
          <a:lstStyle>
            <a:lvl1pPr algn="l">
              <a:lnSpc>
                <a:spcPct val="100000"/>
              </a:lnSpc>
              <a:defRPr sz="3200" b="1">
                <a:solidFill>
                  <a:srgbClr val="1E3498"/>
                </a:solidFill>
                <a:latin typeface="Times New Roman" panose="02020603050405020304" pitchFamily="18" charset="0"/>
                <a:cs typeface="Times New Roman" panose="02020603050405020304" pitchFamily="18" charset="0"/>
              </a:defRPr>
            </a:lvl1pPr>
          </a:lstStyle>
          <a:p>
            <a:r>
              <a:rPr lang="en-US" dirty="0"/>
              <a:t>Presentation Title</a:t>
            </a:r>
          </a:p>
        </p:txBody>
      </p:sp>
      <p:sp>
        <p:nvSpPr>
          <p:cNvPr id="8" name="Subtitle"/>
          <p:cNvSpPr>
            <a:spLocks noGrp="1"/>
          </p:cNvSpPr>
          <p:nvPr userDrawn="1">
            <p:ph type="subTitle" idx="1" hasCustomPrompt="1"/>
          </p:nvPr>
        </p:nvSpPr>
        <p:spPr>
          <a:xfrm>
            <a:off x="577589" y="3117247"/>
            <a:ext cx="4897771" cy="1405586"/>
          </a:xfrm>
          <a:prstGeom prst="rect">
            <a:avLst/>
          </a:prstGeom>
        </p:spPr>
        <p:txBody>
          <a:bodyPr anchor="ctr"/>
          <a:lstStyle>
            <a:lvl1pPr marL="0" indent="0" algn="l">
              <a:buNone/>
              <a:defRPr lang="en-US" sz="2400" b="1" kern="1200" baseline="0" dirty="0" smtClean="0">
                <a:solidFill>
                  <a:srgbClr val="B40000"/>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dirty="0"/>
              <a:t>Presentation Subtitle</a:t>
            </a:r>
          </a:p>
          <a:p>
            <a:pPr marL="0" marR="0" lvl="0" indent="0" defTabSz="914400" rtl="0" eaLnBrk="1" fontAlgn="auto" latinLnBrk="0" hangingPunct="1">
              <a:lnSpc>
                <a:spcPct val="100000"/>
              </a:lnSpc>
              <a:spcBef>
                <a:spcPts val="1800"/>
              </a:spcBef>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rPr>
              <a:t>Lecture PowerPoint</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616836" y="4557522"/>
            <a:ext cx="48192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576539" y="4609280"/>
            <a:ext cx="4909861" cy="1188720"/>
          </a:xfrm>
          <a:prstGeom prst="rect">
            <a:avLst/>
          </a:prstGeom>
        </p:spPr>
        <p:txBody>
          <a:bodyPr/>
          <a:lstStyle>
            <a:lvl1pPr>
              <a:spcBef>
                <a:spcPts val="600"/>
              </a:spcBef>
              <a:spcAft>
                <a:spcPts val="1200"/>
              </a:spcAft>
              <a:defRPr sz="1200" b="1">
                <a:solidFill>
                  <a:schemeClr val="tx1"/>
                </a:solidFill>
                <a:latin typeface="Times New Roman" panose="02020603050405020304" pitchFamily="18" charset="0"/>
                <a:cs typeface="Times New Roman" panose="02020603050405020304" pitchFamily="18"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a:spcBef>
                <a:spcPts val="600"/>
              </a:spcBef>
            </a:pPr>
            <a:r>
              <a:rPr lang="en-US" sz="1400" dirty="0">
                <a:solidFill>
                  <a:srgbClr val="1E3482"/>
                </a:solidFill>
                <a:latin typeface="+mj-lt"/>
              </a:rPr>
              <a:t>Book Title</a:t>
            </a:r>
          </a:p>
          <a:p>
            <a:pPr>
              <a:spcBef>
                <a:spcPts val="600"/>
              </a:spcBef>
            </a:pPr>
            <a:r>
              <a:rPr lang="en-US" dirty="0">
                <a:latin typeface="+mj-lt"/>
              </a:rPr>
              <a:t>Subtitle</a:t>
            </a:r>
          </a:p>
          <a:p>
            <a:pPr>
              <a:spcBef>
                <a:spcPts val="600"/>
              </a:spcBef>
              <a:spcAft>
                <a:spcPts val="1200"/>
              </a:spcAft>
            </a:pPr>
            <a:r>
              <a:rPr lang="en-US" dirty="0">
                <a:solidFill>
                  <a:srgbClr val="AA0555"/>
                </a:solidFill>
                <a:latin typeface="+mj-lt"/>
              </a:rPr>
              <a:t>Edition</a:t>
            </a:r>
          </a:p>
          <a:p>
            <a:pPr>
              <a:spcBef>
                <a:spcPts val="600"/>
              </a:spcBef>
            </a:pPr>
            <a:r>
              <a:rPr lang="en-US" dirty="0">
                <a:latin typeface="+mj-lt"/>
              </a:rPr>
              <a:t>Author</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6096000" y="1371601"/>
            <a:ext cx="5638800" cy="4976453"/>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latin typeface="Times New Roman" panose="02020603050405020304" pitchFamily="18" charset="0"/>
                <a:cs typeface="Times New Roman" panose="02020603050405020304" pitchFamily="18" charset="0"/>
              </a:defRPr>
            </a:lvl1pPr>
          </a:lstStyle>
          <a:p>
            <a:pPr>
              <a:defRPr/>
            </a:pPr>
            <a:r>
              <a:rPr lang="en-US" dirty="0">
                <a:solidFill>
                  <a:srgbClr val="000000"/>
                </a:solidFill>
              </a:rPr>
              <a:t>© 20XX McGraw-Hill. All rights reserved. Authorized only for instructor use in the classroom.</a:t>
            </a:r>
          </a:p>
          <a:p>
            <a:pPr>
              <a:defRPr/>
            </a:pPr>
            <a:r>
              <a:rPr lang="en-US" dirty="0">
                <a:solidFill>
                  <a:srgbClr val="000000"/>
                </a:solidFill>
              </a:rPr>
              <a:t>No reproduction or further distribution permitted without the prior written consent of McGraw-Hill.</a:t>
            </a:r>
            <a:endParaRPr kumimoji="0" lang="en-US" sz="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60120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3552">
          <p15:clr>
            <a:srgbClr val="FBAE40"/>
          </p15:clr>
        </p15:guide>
        <p15:guide id="4" pos="3840">
          <p15:clr>
            <a:srgbClr val="FBAE40"/>
          </p15:clr>
        </p15:guide>
        <p15:guide id="5" pos="3296">
          <p15:clr>
            <a:srgbClr val="FBAE40"/>
          </p15:clr>
        </p15:guide>
        <p15:guide id="6" pos="416">
          <p15:clr>
            <a:srgbClr val="FBAE40"/>
          </p15:clr>
        </p15:guide>
        <p15:guide id="7" orient="horz" pos="1488">
          <p15:clr>
            <a:srgbClr val="FBAE40"/>
          </p15:clr>
        </p15:guide>
        <p15:guide id="8" orient="horz" pos="36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4572000" y="3429000"/>
            <a:ext cx="7620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endParaRPr>
          </a:p>
        </p:txBody>
      </p:sp>
      <p:sp>
        <p:nvSpPr>
          <p:cNvPr id="2" name="Slide Title"/>
          <p:cNvSpPr>
            <a:spLocks noGrp="1"/>
          </p:cNvSpPr>
          <p:nvPr>
            <p:ph type="ctrTitle"/>
          </p:nvPr>
        </p:nvSpPr>
        <p:spPr>
          <a:xfrm>
            <a:off x="4582160" y="3581400"/>
            <a:ext cx="759968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582160" y="4260274"/>
            <a:ext cx="759968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7315200" y="6477000"/>
            <a:ext cx="48768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_PLUS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6000" y="198000"/>
            <a:ext cx="11280000" cy="81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dirty="0">
                <a:solidFill>
                  <a:srgbClr val="AF0000"/>
                </a:solidFill>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6000" y="1188720"/>
            <a:ext cx="11280000" cy="558800"/>
          </a:xfrm>
        </p:spPr>
        <p:txBody>
          <a:bodyPr>
            <a:noAutofit/>
          </a:bodyPr>
          <a:lstStyle>
            <a:lvl1pPr>
              <a:defRPr sz="3200">
                <a:latin typeface="Times New Roman" panose="02020603050405020304" pitchFamily="18" charset="0"/>
                <a:cs typeface="Times New Roman" panose="02020603050405020304" pitchFamily="18" charset="0"/>
              </a:defRPr>
            </a:lvl1pPr>
            <a:lvl2pPr>
              <a:defRPr sz="3200">
                <a:latin typeface="Calibri (Body)"/>
              </a:defRPr>
            </a:lvl2pPr>
            <a:lvl3pPr>
              <a:defRPr sz="3200">
                <a:latin typeface="Calibri (Body)"/>
              </a:defRPr>
            </a:lvl3pPr>
            <a:lvl4pPr>
              <a:defRPr sz="3200">
                <a:latin typeface="Calibri (Body)"/>
              </a:defRPr>
            </a:lvl4pPr>
            <a:lvl5pPr>
              <a:defRPr sz="3200">
                <a:latin typeface="Calibri (Body)"/>
              </a:defRPr>
            </a:lvl5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6000" y="1960391"/>
            <a:ext cx="11280000" cy="558801"/>
          </a:xfrm>
        </p:spPr>
        <p:txBody>
          <a:bodyPr>
            <a:normAutofit/>
          </a:bodyPr>
          <a:lstStyle>
            <a:lvl1pPr>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6000" y="2675182"/>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6000" y="3389974"/>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6000" y="4077050"/>
            <a:ext cx="11280000" cy="558800"/>
          </a:xfr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6000" y="4724401"/>
            <a:ext cx="11280000" cy="558801"/>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6000" y="5435078"/>
            <a:ext cx="11280000" cy="568325"/>
          </a:xfrm>
        </p:spPr>
        <p:txBody>
          <a:bodyPr>
            <a:no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lang="en-US" sz="32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dirty="0"/>
              <a:t>Slide Content 7</a:t>
            </a:r>
          </a:p>
        </p:txBody>
      </p:sp>
      <p:sp>
        <p:nvSpPr>
          <p:cNvPr id="36" name="Appendix Link 9">
            <a:extLst>
              <a:ext uri="{FF2B5EF4-FFF2-40B4-BE49-F238E27FC236}">
                <a16:creationId xmlns:a16="http://schemas.microsoft.com/office/drawing/2014/main" id="{0AE673C8-F070-4FDB-A9F0-02EF7077683F}"/>
              </a:ext>
            </a:extLst>
          </p:cNvPr>
          <p:cNvSpPr>
            <a:spLocks noGrp="1"/>
          </p:cNvSpPr>
          <p:nvPr>
            <p:ph type="body" sz="quarter" idx="18" hasCustomPrompt="1"/>
          </p:nvPr>
        </p:nvSpPr>
        <p:spPr>
          <a:xfrm>
            <a:off x="4492800" y="6400800"/>
            <a:ext cx="3206400" cy="190800"/>
          </a:xfrm>
        </p:spPr>
        <p:txBody>
          <a:bodyPr anchor="ctr">
            <a:norm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p>
        </p:txBody>
      </p:sp>
      <p:sp>
        <p:nvSpPr>
          <p:cNvPr id="37" name="Image Credit 10">
            <a:extLst>
              <a:ext uri="{FF2B5EF4-FFF2-40B4-BE49-F238E27FC236}">
                <a16:creationId xmlns:a16="http://schemas.microsoft.com/office/drawing/2014/main" id="{56933D97-ADC9-4BDA-81B1-AC8D9F532812}"/>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8" name="Slide Number Placeholder 11">
            <a:extLst>
              <a:ext uri="{FF2B5EF4-FFF2-40B4-BE49-F238E27FC236}">
                <a16:creationId xmlns:a16="http://schemas.microsoft.com/office/drawing/2014/main" id="{77E6A768-18A5-4407-9CEE-90462E70A4F4}"/>
              </a:ext>
            </a:extLst>
          </p:cNvPr>
          <p:cNvSpPr>
            <a:spLocks noGrp="1"/>
          </p:cNvSpPr>
          <p:nvPr>
            <p:ph type="sldNum" sz="quarter" idx="10"/>
          </p:nvPr>
        </p:nvSpPr>
        <p:spPr>
          <a:xfrm>
            <a:off x="11501883" y="6681998"/>
            <a:ext cx="474453" cy="161396"/>
          </a:xfrm>
        </p:spPr>
        <p:txBody>
          <a:bodyPr/>
          <a:lstStyle>
            <a:lvl1pPr>
              <a:defRPr>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512088927"/>
      </p:ext>
    </p:extLst>
  </p:cSld>
  <p:clrMapOvr>
    <a:masterClrMapping/>
  </p:clrMapOvr>
  <p:extLst>
    <p:ext uri="{DCECCB84-F9BA-43D5-87BE-67443E8EF086}">
      <p15:sldGuideLst xmlns:p15="http://schemas.microsoft.com/office/powerpoint/2012/main">
        <p15:guide id="1" pos="3840">
          <p15:clr>
            <a:srgbClr val="FBAE40"/>
          </p15:clr>
        </p15:guide>
        <p15:guide id="2" orient="horz" pos="360">
          <p15:clr>
            <a:srgbClr val="FBAE40"/>
          </p15:clr>
        </p15:guide>
        <p15:guide id="3" pos="352">
          <p15:clr>
            <a:srgbClr val="FBAE40"/>
          </p15:clr>
        </p15:guide>
        <p15:guide id="4"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6301539" y="1294675"/>
            <a:ext cx="5433600" cy="4993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8" name="Appendix Link 4">
            <a:extLst>
              <a:ext uri="{FF2B5EF4-FFF2-40B4-BE49-F238E27FC236}">
                <a16:creationId xmlns:a16="http://schemas.microsoft.com/office/drawing/2014/main" id="{DA4F43A4-A316-4D55-A9CB-61C12A0D1EAB}"/>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 name="Image Credit 5">
            <a:extLst>
              <a:ext uri="{FF2B5EF4-FFF2-40B4-BE49-F238E27FC236}">
                <a16:creationId xmlns:a16="http://schemas.microsoft.com/office/drawing/2014/main" id="{FC4BA145-4152-484C-BBD5-C60A9D8045EB}"/>
              </a:ext>
            </a:extLst>
          </p:cNvPr>
          <p:cNvSpPr>
            <a:spLocks noGrp="1"/>
          </p:cNvSpPr>
          <p:nvPr>
            <p:ph type="body" sz="quarter" idx="21" hasCustomPrompt="1"/>
          </p:nvPr>
        </p:nvSpPr>
        <p:spPr>
          <a:xfrm>
            <a:off x="2123017" y="6686746"/>
            <a:ext cx="9243483" cy="161396"/>
          </a:xfrm>
        </p:spPr>
        <p:txBody>
          <a:bodyPr/>
          <a:lstStyle>
            <a:lvl1pPr>
              <a:defRPr sz="800"/>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12" name="Slide Number Placeholder 6">
            <a:extLst>
              <a:ext uri="{FF2B5EF4-FFF2-40B4-BE49-F238E27FC236}">
                <a16:creationId xmlns:a16="http://schemas.microsoft.com/office/drawing/2014/main" id="{56E8E6CA-4930-40B6-B110-A411FF979431}"/>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61034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PLACEHOLDER - EXTRA1">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98784"/>
            <a:ext cx="11277600" cy="810328"/>
          </a:xfrm>
          <a:prstGeom prst="rect">
            <a:avLst/>
          </a:prstGeom>
        </p:spPr>
        <p:txBody>
          <a:bodyPr anchor="ctr">
            <a:normAutofit/>
          </a:bodyPr>
          <a:lstStyle>
            <a:lvl1pPr algn="ctr" defTabSz="914400" rtl="0" eaLnBrk="1" latinLnBrk="0" hangingPunct="1">
              <a:lnSpc>
                <a:spcPct val="90000"/>
              </a:lnSpc>
              <a:spcBef>
                <a:spcPct val="0"/>
              </a:spcBef>
              <a:buNone/>
              <a:defRPr lang="en-US" sz="4000" b="1" kern="1200" dirty="0">
                <a:solidFill>
                  <a:srgbClr val="AF0000"/>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18" name="Content Placeholder 2">
            <a:extLst>
              <a:ext uri="{FF2B5EF4-FFF2-40B4-BE49-F238E27FC236}">
                <a16:creationId xmlns:a16="http://schemas.microsoft.com/office/drawing/2014/main" id="{8A362111-DA48-43CE-8AC3-BD67F497EE0E}"/>
              </a:ext>
            </a:extLst>
          </p:cNvPr>
          <p:cNvSpPr>
            <a:spLocks noGrp="1"/>
          </p:cNvSpPr>
          <p:nvPr>
            <p:ph sz="quarter" idx="20" hasCustomPrompt="1"/>
          </p:nvPr>
        </p:nvSpPr>
        <p:spPr>
          <a:xfrm>
            <a:off x="457200" y="1219200"/>
            <a:ext cx="11277600" cy="5029200"/>
          </a:xfrm>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2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Appendix Link 3">
            <a:extLst>
              <a:ext uri="{FF2B5EF4-FFF2-40B4-BE49-F238E27FC236}">
                <a16:creationId xmlns:a16="http://schemas.microsoft.com/office/drawing/2014/main" id="{8B683028-115C-4277-A864-89A677FF0A97}"/>
              </a:ext>
            </a:extLst>
          </p:cNvPr>
          <p:cNvSpPr>
            <a:spLocks noGrp="1"/>
          </p:cNvSpPr>
          <p:nvPr>
            <p:ph sz="quarter" idx="11" hasCustomPrompt="1"/>
          </p:nvPr>
        </p:nvSpPr>
        <p:spPr>
          <a:xfrm>
            <a:off x="4492800" y="6400800"/>
            <a:ext cx="3206400" cy="190800"/>
          </a:xfrm>
        </p:spPr>
        <p:txBody>
          <a:bodyPr>
            <a:noAutofit/>
          </a:bodyPr>
          <a:lstStyle>
            <a:lvl1pPr algn="ctr">
              <a:defRPr lang="en-US" sz="900" kern="1200" dirty="0">
                <a:solidFill>
                  <a:schemeClr val="tx2"/>
                </a:solidFill>
                <a:latin typeface="+mn-lt"/>
                <a:ea typeface="+mn-ea"/>
                <a:cs typeface="+mn-cs"/>
              </a:defRPr>
            </a:lvl1pPr>
            <a:lvl2pPr>
              <a:defRPr sz="1000">
                <a:latin typeface="Times New Roman" panose="02020603050405020304" pitchFamily="18" charset="0"/>
                <a:cs typeface="Times New Roman" panose="02020603050405020304" pitchFamily="18" charset="0"/>
              </a:defRPr>
            </a:lvl2pPr>
            <a:lvl3pPr>
              <a:defRPr sz="1000">
                <a:latin typeface="Times New Roman" panose="02020603050405020304" pitchFamily="18" charset="0"/>
                <a:cs typeface="Times New Roman" panose="02020603050405020304" pitchFamily="18" charset="0"/>
              </a:defRPr>
            </a:lvl3pPr>
            <a:lvl4pPr>
              <a:defRPr sz="1000">
                <a:latin typeface="Times New Roman" panose="02020603050405020304" pitchFamily="18" charset="0"/>
                <a:cs typeface="Times New Roman" panose="02020603050405020304" pitchFamily="18" charset="0"/>
              </a:defRPr>
            </a:lvl4pPr>
            <a:lvl5pPr>
              <a:defRPr sz="1000">
                <a:latin typeface="Times New Roman" panose="02020603050405020304" pitchFamily="18" charset="0"/>
                <a:cs typeface="Times New Roman" panose="02020603050405020304" pitchFamily="18" charset="0"/>
              </a:defRPr>
            </a:lvl5pPr>
          </a:lstStyle>
          <a:p>
            <a:pPr marL="0" marR="0" lvl="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Add text alternative link, if needed.</a:t>
            </a:r>
          </a:p>
        </p:txBody>
      </p:sp>
      <p:sp>
        <p:nvSpPr>
          <p:cNvPr id="20" name="Image Credit 4">
            <a:extLst>
              <a:ext uri="{FF2B5EF4-FFF2-40B4-BE49-F238E27FC236}">
                <a16:creationId xmlns:a16="http://schemas.microsoft.com/office/drawing/2014/main" id="{E72DF78C-0D1D-4F01-A36B-63BB3F02E3CD}"/>
              </a:ext>
            </a:extLst>
          </p:cNvPr>
          <p:cNvSpPr>
            <a:spLocks noGrp="1"/>
          </p:cNvSpPr>
          <p:nvPr>
            <p:ph type="body" sz="quarter" idx="19" hasCustomPrompt="1"/>
          </p:nvPr>
        </p:nvSpPr>
        <p:spPr>
          <a:xfrm>
            <a:off x="2123425" y="6682928"/>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21" name="Slide Number Placeholder 5">
            <a:extLst>
              <a:ext uri="{FF2B5EF4-FFF2-40B4-BE49-F238E27FC236}">
                <a16:creationId xmlns:a16="http://schemas.microsoft.com/office/drawing/2014/main" id="{0616356B-CC93-4F4E-B595-6EA3C0D2625B}"/>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02322059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5376">
          <p15:clr>
            <a:srgbClr val="FBAE40"/>
          </p15:clr>
        </p15:guide>
        <p15:guide id="5" pos="515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6861" y="198000"/>
            <a:ext cx="11280000" cy="810000"/>
          </a:xfrm>
          <a:prstGeom prst="rect">
            <a:avLst/>
          </a:prstGeom>
        </p:spPr>
        <p:txBody>
          <a:bodyPr anchor="ctr"/>
          <a:lstStyle>
            <a:lvl1pPr algn="ctr">
              <a:defRPr sz="4000" b="1">
                <a:solidFill>
                  <a:srgbClr val="AF0000"/>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6861" y="12954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a:p>
            <a:pPr lvl="2"/>
            <a:r>
              <a:rPr lang="en-US" dirty="0"/>
              <a:t>Third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6861" y="3810000"/>
            <a:ext cx="112800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Times New Roman" panose="02020603050405020304" pitchFamily="18" charset="0"/>
                <a:cs typeface="Times New Roman" panose="02020603050405020304" pitchFamily="18" charset="0"/>
              </a:defRPr>
            </a:lvl1pPr>
            <a:lvl2pPr marL="457200" indent="-342900">
              <a:spcBef>
                <a:spcPts val="1200"/>
              </a:spcBef>
              <a:spcAft>
                <a:spcPts val="600"/>
              </a:spcAft>
              <a:buClr>
                <a:srgbClr val="9B3700"/>
              </a:buClr>
              <a:buFont typeface="Arial" panose="020B0604020202020204" pitchFamily="34" charset="0"/>
              <a:buChar char="•"/>
              <a:defRPr sz="2800">
                <a:latin typeface="Times New Roman" panose="02020603050405020304" pitchFamily="18" charset="0"/>
                <a:cs typeface="Times New Roman" panose="02020603050405020304" pitchFamily="18" charset="0"/>
              </a:defRPr>
            </a:lvl2pPr>
            <a:lvl3pPr marL="822960" indent="-274320">
              <a:spcBef>
                <a:spcPts val="1200"/>
              </a:spcBef>
              <a:spcAft>
                <a:spcPts val="600"/>
              </a:spcAft>
              <a:buClr>
                <a:srgbClr val="085367"/>
              </a:buClr>
              <a:buFont typeface="Arial" panose="020B0604020202020204" pitchFamily="34" charset="0"/>
              <a:buChar char="•"/>
              <a:defRPr sz="2400">
                <a:latin typeface="Times New Roman" panose="02020603050405020304" pitchFamily="18" charset="0"/>
                <a:cs typeface="Times New Roman" panose="02020603050405020304" pitchFamily="18" charset="0"/>
              </a:defRPr>
            </a:lvl3pPr>
            <a:lvl4pPr marL="1188720" indent="-274320">
              <a:spcBef>
                <a:spcPts val="1200"/>
              </a:spcBef>
              <a:spcAft>
                <a:spcPts val="600"/>
              </a:spcAft>
              <a:buClr>
                <a:srgbClr val="663F78"/>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a:p>
            <a:pPr lvl="2"/>
            <a:r>
              <a:rPr lang="en-US" dirty="0"/>
              <a:t>Third level</a:t>
            </a:r>
          </a:p>
        </p:txBody>
      </p:sp>
      <p:sp>
        <p:nvSpPr>
          <p:cNvPr id="34" name="Appendix Link 4">
            <a:extLst>
              <a:ext uri="{FF2B5EF4-FFF2-40B4-BE49-F238E27FC236}">
                <a16:creationId xmlns:a16="http://schemas.microsoft.com/office/drawing/2014/main" id="{E8DC9E9A-6C3B-4B84-8D76-FA6277D1C9DE}"/>
              </a:ext>
            </a:extLst>
          </p:cNvPr>
          <p:cNvSpPr>
            <a:spLocks noGrp="1"/>
          </p:cNvSpPr>
          <p:nvPr>
            <p:ph sz="quarter" idx="20" hasCustomPrompt="1"/>
          </p:nvPr>
        </p:nvSpPr>
        <p:spPr>
          <a:xfrm>
            <a:off x="4492800" y="6400800"/>
            <a:ext cx="3206400" cy="190800"/>
          </a:xfrm>
        </p:spPr>
        <p:txBody>
          <a:bodyPr>
            <a:noAutofit/>
          </a:bodyPr>
          <a:lstStyle>
            <a:lvl1pPr algn="ctr">
              <a:defRPr sz="900"/>
            </a:lvl1pPr>
          </a:lstStyle>
          <a:p>
            <a:pPr lvl="0"/>
            <a:r>
              <a:rPr lang="en-US" dirty="0"/>
              <a:t>Add text alternative link, if needed.</a:t>
            </a:r>
          </a:p>
        </p:txBody>
      </p:sp>
      <p:sp>
        <p:nvSpPr>
          <p:cNvPr id="35" name="Image Credit 5">
            <a:extLst>
              <a:ext uri="{FF2B5EF4-FFF2-40B4-BE49-F238E27FC236}">
                <a16:creationId xmlns:a16="http://schemas.microsoft.com/office/drawing/2014/main" id="{8DBA62DF-01D7-4AB9-8D1B-9D39A8C704E7}"/>
              </a:ext>
            </a:extLst>
          </p:cNvPr>
          <p:cNvSpPr>
            <a:spLocks noGrp="1"/>
          </p:cNvSpPr>
          <p:nvPr>
            <p:ph type="body" sz="quarter" idx="19" hasCustomPrompt="1"/>
          </p:nvPr>
        </p:nvSpPr>
        <p:spPr>
          <a:xfrm>
            <a:off x="2123425" y="6673501"/>
            <a:ext cx="9243483" cy="184469"/>
          </a:xfrm>
        </p:spPr>
        <p:txBody>
          <a:bodyPr rIns="0" anchor="ctr" anchorCtr="0">
            <a:noAutofit/>
          </a:bodyPr>
          <a:lstStyle>
            <a:lvl1pPr algn="r">
              <a:defRPr lang="en-US" sz="8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800"/>
              </a:spcAft>
              <a:buClrTx/>
              <a:buSzTx/>
              <a:buFont typeface="Arial" panose="020B0604020202020204" pitchFamily="34" charset="0"/>
              <a:buNone/>
              <a:tabLst/>
            </a:pPr>
            <a:r>
              <a:rPr lang="en-US" dirty="0"/>
              <a:t>Insert Image Credit Here</a:t>
            </a:r>
          </a:p>
        </p:txBody>
      </p:sp>
      <p:sp>
        <p:nvSpPr>
          <p:cNvPr id="36" name="Slide Number Placeholder 6">
            <a:extLst>
              <a:ext uri="{FF2B5EF4-FFF2-40B4-BE49-F238E27FC236}">
                <a16:creationId xmlns:a16="http://schemas.microsoft.com/office/drawing/2014/main" id="{A85811D5-C2F0-4F97-8142-E218D74E6408}"/>
              </a:ext>
            </a:extLst>
          </p:cNvPr>
          <p:cNvSpPr>
            <a:spLocks noGrp="1"/>
          </p:cNvSpPr>
          <p:nvPr>
            <p:ph type="sldNum" sz="quarter" idx="10"/>
          </p:nvPr>
        </p:nvSpPr>
        <p:spPr>
          <a:xfrm>
            <a:off x="11501883" y="6673531"/>
            <a:ext cx="474453"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498767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968884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1684589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2072182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475488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4623350" y="6553200"/>
            <a:ext cx="2945301"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8636000" y="6705600"/>
            <a:ext cx="3556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17" name="Group 16"/>
          <p:cNvGrpSpPr/>
          <p:nvPr userDrawn="1"/>
        </p:nvGrpSpPr>
        <p:grpSpPr>
          <a:xfrm>
            <a:off x="0" y="165100"/>
            <a:ext cx="11582400" cy="1358900"/>
            <a:chOff x="0" y="269875"/>
            <a:chExt cx="8686800" cy="1358900"/>
          </a:xfrm>
        </p:grpSpPr>
        <p:sp>
          <p:nvSpPr>
            <p:cNvPr id="18"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9"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20"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21"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5186640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30408277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914400" y="289560"/>
            <a:ext cx="10363200" cy="1005840"/>
          </a:xfrm>
          <a:prstGeom prst="rect">
            <a:avLst/>
          </a:prstGeom>
        </p:spPr>
        <p:txBody>
          <a:bodyPr anchor="b"/>
          <a:lstStyle>
            <a:lvl1pPr algn="l">
              <a:defRPr sz="4400" b="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609600" y="16764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609600" y="4114800"/>
            <a:ext cx="10972800" cy="2286000"/>
          </a:xfrm>
          <a:prstGeom prst="rect">
            <a:avLst/>
          </a:prstGeom>
        </p:spPr>
        <p:txBody>
          <a:bodyPr/>
          <a:lstStyle>
            <a:lvl1pPr marL="0" indent="0">
              <a:spcBef>
                <a:spcPts val="12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914400" indent="-548640">
              <a:spcBef>
                <a:spcPts val="1200"/>
              </a:spcBef>
              <a:spcAft>
                <a:spcPts val="600"/>
              </a:spcAft>
              <a:buClr>
                <a:schemeClr val="tx1"/>
              </a:buClr>
              <a:buFont typeface="+mj-lt"/>
              <a:buAutoNum type="alphaUcPeriod"/>
              <a:defRPr sz="2800">
                <a:latin typeface="Arial" panose="020B0604020202020204" pitchFamily="34" charset="0"/>
                <a:cs typeface="Arial" panose="020B0604020202020204" pitchFamily="34" charset="0"/>
              </a:defRPr>
            </a:lvl2pPr>
            <a:lvl3pPr marL="822960" indent="-274320">
              <a:spcBef>
                <a:spcPts val="1200"/>
              </a:spcBef>
              <a:spcAft>
                <a:spcPts val="600"/>
              </a:spcAft>
              <a:buClr>
                <a:schemeClr val="tx1"/>
              </a:buClr>
              <a:buFont typeface="Arial" panose="020B0604020202020204" pitchFamily="34" charset="0"/>
              <a:buChar char="•"/>
              <a:defRPr sz="2400">
                <a:latin typeface="Arial" panose="020B0604020202020204" pitchFamily="34" charset="0"/>
                <a:cs typeface="Arial" panose="020B0604020202020204" pitchFamily="34" charset="0"/>
              </a:defRPr>
            </a:lvl3pPr>
            <a:lvl4pPr marL="1188720" indent="-274320">
              <a:spcBef>
                <a:spcPts val="1200"/>
              </a:spcBef>
              <a:spcAft>
                <a:spcPts val="600"/>
              </a:spcAft>
              <a:buClr>
                <a:schemeClr val="tx1"/>
              </a:buClr>
              <a:buFont typeface="Arial" panose="020B0604020202020204" pitchFamily="34" charset="0"/>
              <a:buChar char="•"/>
              <a:defRPr sz="2000">
                <a:latin typeface="Arial" panose="020B0604020202020204" pitchFamily="34" charset="0"/>
                <a:cs typeface="Arial" panose="020B0604020202020204" pitchFamily="34" charset="0"/>
              </a:defRPr>
            </a:lvl4pPr>
            <a:lvl5pPr marL="1554480" indent="-228600">
              <a:spcBef>
                <a:spcPts val="120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4620768" y="6553200"/>
            <a:ext cx="2950464"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8631936" y="6705599"/>
            <a:ext cx="3560064"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grpSp>
        <p:nvGrpSpPr>
          <p:cNvPr id="8" name="Group 7"/>
          <p:cNvGrpSpPr/>
          <p:nvPr userDrawn="1"/>
        </p:nvGrpSpPr>
        <p:grpSpPr>
          <a:xfrm>
            <a:off x="0" y="165100"/>
            <a:ext cx="11582400" cy="1358900"/>
            <a:chOff x="0" y="269875"/>
            <a:chExt cx="8686800" cy="1358900"/>
          </a:xfrm>
        </p:grpSpPr>
        <p:sp>
          <p:nvSpPr>
            <p:cNvPr id="9" name="Rectangle 3">
              <a:extLst>
                <a:ext uri="{FF2B5EF4-FFF2-40B4-BE49-F238E27FC236}">
                  <a16:creationId xmlns:a16="http://schemas.microsoft.com/office/drawing/2014/main" id="{5A375994-02CF-4102-9851-90B0B0E9ACA2}"/>
                </a:ext>
              </a:extLst>
            </p:cNvPr>
            <p:cNvSpPr>
              <a:spLocks noChangeArrowheads="1"/>
            </p:cNvSpPr>
            <p:nvPr userDrawn="1"/>
          </p:nvSpPr>
          <p:spPr bwMode="auto">
            <a:xfrm>
              <a:off x="1447800" y="1377950"/>
              <a:ext cx="7239000" cy="101600"/>
            </a:xfrm>
            <a:prstGeom prst="rect">
              <a:avLst/>
            </a:prstGeom>
            <a:gradFill rotWithShape="0">
              <a:gsLst>
                <a:gs pos="0">
                  <a:srgbClr val="CCCC99"/>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0" name="Rectangle 2">
              <a:extLst>
                <a:ext uri="{FF2B5EF4-FFF2-40B4-BE49-F238E27FC236}">
                  <a16:creationId xmlns:a16="http://schemas.microsoft.com/office/drawing/2014/main" id="{FF9AC0BF-5FB7-4D06-B885-66A1EDF6DBBB}"/>
                </a:ext>
              </a:extLst>
            </p:cNvPr>
            <p:cNvSpPr>
              <a:spLocks noChangeArrowheads="1"/>
            </p:cNvSpPr>
            <p:nvPr userDrawn="1"/>
          </p:nvSpPr>
          <p:spPr bwMode="auto">
            <a:xfrm>
              <a:off x="0" y="1377950"/>
              <a:ext cx="2133600" cy="101600"/>
            </a:xfrm>
            <a:prstGeom prst="rect">
              <a:avLst/>
            </a:prstGeom>
            <a:solidFill>
              <a:srgbClr val="CC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srgbClr val="292929"/>
                </a:solidFill>
                <a:effectLst/>
                <a:uLnTx/>
                <a:uFillTx/>
                <a:latin typeface="Times New Roman" pitchFamily="18" charset="0"/>
              </a:endParaRPr>
            </a:p>
          </p:txBody>
        </p:sp>
        <p:sp>
          <p:nvSpPr>
            <p:cNvPr id="11" name="Freeform 9"/>
            <p:cNvSpPr>
              <a:spLocks noChangeArrowheads="1"/>
            </p:cNvSpPr>
            <p:nvPr userDrawn="1"/>
          </p:nvSpPr>
          <p:spPr bwMode="auto">
            <a:xfrm>
              <a:off x="571500" y="561975"/>
              <a:ext cx="152400" cy="1066800"/>
            </a:xfrm>
            <a:custGeom>
              <a:avLst/>
              <a:gdLst>
                <a:gd name="T0" fmla="*/ 2147483646 w 1000"/>
                <a:gd name="T1" fmla="*/ 2147483646 h 1000"/>
                <a:gd name="T2" fmla="*/ 0 w 1000"/>
                <a:gd name="T3" fmla="*/ 2147483646 h 1000"/>
                <a:gd name="T4" fmla="*/ 0 w 1000"/>
                <a:gd name="T5" fmla="*/ 0 h 1000"/>
                <a:gd name="T6" fmla="*/ 2147483646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sp>
          <p:nvSpPr>
            <p:cNvPr id="12" name="Freeform 10"/>
            <p:cNvSpPr>
              <a:spLocks noChangeArrowheads="1"/>
            </p:cNvSpPr>
            <p:nvPr userDrawn="1"/>
          </p:nvSpPr>
          <p:spPr bwMode="auto">
            <a:xfrm>
              <a:off x="8458200" y="269875"/>
              <a:ext cx="152400" cy="1073150"/>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92929"/>
                </a:solidFill>
                <a:effectLst/>
                <a:uLnTx/>
                <a:uFillTx/>
                <a:latin typeface="Arial" panose="020B0604020202020204" pitchFamily="34" charset="0"/>
              </a:endParaRPr>
            </a:p>
          </p:txBody>
        </p:sp>
      </p:grpSp>
    </p:spTree>
    <p:extLst>
      <p:ext uri="{BB962C8B-B14F-4D97-AF65-F5344CB8AC3E}">
        <p14:creationId xmlns:p14="http://schemas.microsoft.com/office/powerpoint/2010/main" val="253210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1.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0.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2.xml"/><Relationship Id="rId1" Type="http://schemas.openxmlformats.org/officeDocument/2006/relationships/slideLayout" Target="../slideLayouts/slideLayout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heme" Target="../theme/theme1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sp>
        <p:nvSpPr>
          <p:cNvPr id="13" name="Red Bar"/>
          <p:cNvSpPr/>
          <p:nvPr userDrawn="1"/>
        </p:nvSpPr>
        <p:spPr>
          <a:xfrm>
            <a:off x="0" y="6248401"/>
            <a:ext cx="12192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309" y="6351926"/>
            <a:ext cx="4297492"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42" y="283845"/>
            <a:ext cx="1332685"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6747031" y="337349"/>
            <a:ext cx="5165324"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050" spc="40"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40"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5" name="Long Copyright"/>
          <p:cNvSpPr>
            <a:spLocks noGrp="1"/>
          </p:cNvSpPr>
          <p:nvPr>
            <p:ph type="ftr" sz="quarter" idx="3"/>
          </p:nvPr>
        </p:nvSpPr>
        <p:spPr>
          <a:xfrm>
            <a:off x="0" y="6478439"/>
            <a:ext cx="12192000" cy="379562"/>
          </a:xfrm>
          <a:prstGeom prst="rect">
            <a:avLst/>
          </a:prstGeom>
        </p:spPr>
        <p:txBody>
          <a:bodyPr vert="horz" lIns="91440" tIns="45720" rIns="91440" bIns="45720" rtlCol="0" anchor="ctr"/>
          <a:lstStyle>
            <a:lvl1pPr algn="ctr">
              <a:defRPr sz="800">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defTabSz="457200">
              <a:spcBef>
                <a:spcPct val="20000"/>
              </a:spcBef>
              <a:defRPr/>
            </a:pPr>
            <a:endParaRPr lang="en-US" dirty="0"/>
          </a:p>
        </p:txBody>
      </p:sp>
    </p:spTree>
    <p:extLst>
      <p:ext uri="{BB962C8B-B14F-4D97-AF65-F5344CB8AC3E}">
        <p14:creationId xmlns:p14="http://schemas.microsoft.com/office/powerpoint/2010/main" val="508672622"/>
      </p:ext>
    </p:extLst>
  </p:cSld>
  <p:clrMap bg1="lt1" tx1="dk1" bg2="lt2" tx2="dk2" accent1="accent1" accent2="accent2" accent3="accent3" accent4="accent4" accent5="accent5" accent6="accent6" hlink="hlink" folHlink="folHlink"/>
  <p:sldLayoutIdLst>
    <p:sldLayoutId id="2147483973" r:id="rId1"/>
    <p:sldLayoutId id="2147483974" r:id="rId2"/>
  </p:sldLayoutIdLst>
  <p:hf hdr="0" ft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3840"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960" userDrawn="1">
          <p15:clr>
            <a:srgbClr val="F26B43"/>
          </p15:clr>
        </p15:guide>
        <p15:guide id="11" orient="horz" pos="4104"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98000"/>
            <a:ext cx="112776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7" name="MGH Yellow Line">
            <a:extLst>
              <a:ext uri="{FF2B5EF4-FFF2-40B4-BE49-F238E27FC236}">
                <a16:creationId xmlns:a16="http://schemas.microsoft.com/office/drawing/2014/main" id="{57D5A372-C0CA-43F7-B652-973281BD7572}"/>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9" name="Short Copyright">
            <a:extLst>
              <a:ext uri="{FF2B5EF4-FFF2-40B4-BE49-F238E27FC236}">
                <a16:creationId xmlns:a16="http://schemas.microsoft.com/office/drawing/2014/main" id="{C49BEC37-8C91-4167-84AA-3C8803D3024F}"/>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199857203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2"/>
            <a:ext cx="12192000" cy="362309"/>
          </a:xfrm>
          <a:prstGeom prst="rect">
            <a:avLst/>
          </a:prstGeom>
        </p:spPr>
        <p:txBody>
          <a:bodyPr vert="horz" lIns="91440" tIns="45720" rIns="91440" bIns="45720" rtlCol="0" anchor="ctr"/>
          <a:lstStyle>
            <a:lvl1pPr algn="ctr">
              <a:defRPr sz="800">
                <a:solidFill>
                  <a:schemeClr val="tx1"/>
                </a:solidFill>
                <a:latin typeface="Times New Roman" panose="02020603050405020304" pitchFamily="18" charset="0"/>
                <a:cs typeface="Times New Roman" panose="02020603050405020304" pitchFamily="18" charset="0"/>
              </a:defRPr>
            </a:lvl1pPr>
          </a:lstStyle>
          <a:p>
            <a:endParaRPr lang="en-US" dirty="0"/>
          </a:p>
        </p:txBody>
      </p:sp>
      <p:sp>
        <p:nvSpPr>
          <p:cNvPr id="4" name="MGH Yellow Line">
            <a:extLst>
              <a:ext uri="{FF2B5EF4-FFF2-40B4-BE49-F238E27FC236}">
                <a16:creationId xmlns:a16="http://schemas.microsoft.com/office/drawing/2014/main" id="{0C2341B1-EE18-431D-86B4-AAE756BDE3E4}"/>
              </a:ext>
              <a:ext uri="{C183D7F6-B498-43B3-948B-1728B52AA6E4}">
                <adec:decorative xmlns:adec="http://schemas.microsoft.com/office/drawing/2017/decorative" val="1"/>
              </a:ext>
            </a:extLst>
          </p:cNvPr>
          <p:cNvSpPr/>
          <p:nvPr/>
        </p:nvSpPr>
        <p:spPr>
          <a:xfrm>
            <a:off x="0" y="6432548"/>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033611"/>
      </p:ext>
    </p:extLst>
  </p:cSld>
  <p:clrMap bg1="lt1" tx1="dk1" bg2="lt2" tx2="dk2" accent1="accent1" accent2="accent2" accent3="accent3" accent4="accent4" accent5="accent5" accent6="accent6" hlink="hlink" folHlink="folHlink"/>
  <p:sldLayoutIdLst>
    <p:sldLayoutId id="2147483982" r:id="rId1"/>
    <p:sldLayoutId id="2147483988" r:id="rId2"/>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2816"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2160" userDrawn="1">
          <p15:clr>
            <a:srgbClr val="F26B43"/>
          </p15:clr>
        </p15:guide>
        <p15:guide id="13" pos="4864"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457202" y="1976546"/>
            <a:ext cx="8640791"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8830323" y="1"/>
            <a:ext cx="3361677"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2"/>
                </a:solidFill>
                <a:latin typeface="Times New Roman" panose="02020603050405020304" pitchFamily="18" charset="0"/>
                <a:cs typeface="Times New Roman" panose="02020603050405020304" pitchFamily="18"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457201" y="136257"/>
            <a:ext cx="8098404" cy="685800"/>
          </a:xfrm>
          <a:prstGeom prst="rect">
            <a:avLst/>
          </a:prstGeom>
        </p:spPr>
        <p:txBody>
          <a:bodyPr vert="horz" lIns="91440" tIns="45720" rIns="91440" bIns="45720" rtlCol="0" anchor="ctr">
            <a:normAutofit/>
          </a:bodyPr>
          <a:lstStyle/>
          <a:p>
            <a:r>
              <a:rPr lang="en-US" dirty="0"/>
              <a:t>Title goes here</a:t>
            </a:r>
          </a:p>
        </p:txBody>
      </p:sp>
      <p:sp>
        <p:nvSpPr>
          <p:cNvPr id="14"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15" name="Short Copyright">
            <a:extLst>
              <a:ext uri="{FF2B5EF4-FFF2-40B4-BE49-F238E27FC236}">
                <a16:creationId xmlns:a16="http://schemas.microsoft.com/office/drawing/2014/main" id="{374DB3A5-28E2-420B-8965-9FD868A52000}"/>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954386202"/>
      </p:ext>
    </p:extLst>
  </p:cSld>
  <p:clrMap bg1="lt1" tx1="dk1" bg2="lt2" tx2="dk2" accent1="accent1" accent2="accent2" accent3="accent3" accent4="accent4" accent5="accent5" accent6="accent6" hlink="hlink" folHlink="folHlink"/>
  <p:sldLayoutIdLst>
    <p:sldLayoutId id="2147483984" r:id="rId1"/>
  </p:sldLayoutIdLst>
  <p:hf hdr="0" ftr="0" dt="0"/>
  <p:txStyles>
    <p:titleStyle>
      <a:lvl1pPr algn="l" defTabSz="914400" rtl="0" eaLnBrk="1" latinLnBrk="0" hangingPunct="1">
        <a:lnSpc>
          <a:spcPct val="90000"/>
        </a:lnSpc>
        <a:spcBef>
          <a:spcPct val="0"/>
        </a:spcBef>
        <a:buNone/>
        <a:defRPr sz="2400" b="1" kern="1200">
          <a:solidFill>
            <a:schemeClr val="tx2"/>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5" pos="7392" userDrawn="1">
          <p15:clr>
            <a:srgbClr val="F26B43"/>
          </p15:clr>
        </p15:guide>
        <p15:guide id="6" pos="288" userDrawn="1">
          <p15:clr>
            <a:srgbClr val="F26B43"/>
          </p15:clr>
        </p15:guide>
        <p15:guide id="7" pos="5728" userDrawn="1">
          <p15:clr>
            <a:srgbClr val="F26B43"/>
          </p15:clr>
        </p15:guide>
        <p15:guide id="9" orient="horz" pos="4211" userDrawn="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3973" userDrawn="1">
          <p15:clr>
            <a:srgbClr val="F26B43"/>
          </p15:clr>
        </p15:guide>
        <p15:guide id="14" orient="horz" pos="2260" userDrawn="1">
          <p15:clr>
            <a:srgbClr val="F26B43"/>
          </p15:clr>
        </p15:guide>
        <p15:guide id="15" pos="35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36257"/>
            <a:ext cx="11277600" cy="685800"/>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273877"/>
            <a:ext cx="112776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11501883" y="6673531"/>
            <a:ext cx="474453" cy="161396"/>
          </a:xfrm>
          <a:prstGeom prst="rect">
            <a:avLst/>
          </a:prstGeom>
        </p:spPr>
        <p:txBody>
          <a:bodyPr vert="horz" lIns="45720" tIns="45720" rIns="45720" bIns="45720" rtlCol="0" anchor="ctr"/>
          <a:lstStyle>
            <a:lvl1pPr algn="r">
              <a:defRPr sz="800">
                <a:solidFill>
                  <a:schemeClr val="tx1"/>
                </a:solidFill>
                <a:latin typeface="Times New Roman" panose="02020603050405020304" pitchFamily="18" charset="0"/>
                <a:cs typeface="Times New Roman" panose="02020603050405020304" pitchFamily="18" charset="0"/>
              </a:defRPr>
            </a:lvl1pPr>
          </a:lstStyle>
          <a:p>
            <a:fld id="{68151E55-6873-49E2-B8D5-2F265E6F1973}" type="slidenum">
              <a:rPr lang="en-US" smtClean="0"/>
              <a:pPr/>
              <a:t>‹#›</a:t>
            </a:fld>
            <a:endParaRPr lang="en-US" dirty="0"/>
          </a:p>
        </p:txBody>
      </p:sp>
      <p:sp>
        <p:nvSpPr>
          <p:cNvPr id="6" name="MGH Yellow Line">
            <a:extLst>
              <a:ext uri="{FF2B5EF4-FFF2-40B4-BE49-F238E27FC236}">
                <a16:creationId xmlns:a16="http://schemas.microsoft.com/office/drawing/2014/main" id="{E3BE6750-A346-4CF4-BE1F-CE885148EB90}"/>
              </a:ext>
              <a:ext uri="{C183D7F6-B498-43B3-948B-1728B52AA6E4}">
                <adec:decorative xmlns:adec="http://schemas.microsoft.com/office/drawing/2017/decorative" val="1"/>
              </a:ext>
            </a:extLst>
          </p:cNvPr>
          <p:cNvSpPr/>
          <p:nvPr/>
        </p:nvSpPr>
        <p:spPr>
          <a:xfrm>
            <a:off x="0" y="6622320"/>
            <a:ext cx="12192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cs typeface="Times New Roman" panose="02020603050405020304" pitchFamily="18" charset="0"/>
            </a:endParaRPr>
          </a:p>
        </p:txBody>
      </p:sp>
      <p:sp>
        <p:nvSpPr>
          <p:cNvPr id="7" name="Short Copyright">
            <a:extLst>
              <a:ext uri="{FF2B5EF4-FFF2-40B4-BE49-F238E27FC236}">
                <a16:creationId xmlns:a16="http://schemas.microsoft.com/office/drawing/2014/main" id="{6D8BD17D-F00E-4894-A61D-4D001FC5005C}"/>
              </a:ext>
            </a:extLst>
          </p:cNvPr>
          <p:cNvSpPr txBox="1"/>
          <p:nvPr userDrawn="1"/>
        </p:nvSpPr>
        <p:spPr>
          <a:xfrm>
            <a:off x="287544" y="6664280"/>
            <a:ext cx="1644771" cy="215444"/>
          </a:xfrm>
          <a:prstGeom prst="rect">
            <a:avLst/>
          </a:prstGeom>
          <a:noFill/>
        </p:spPr>
        <p:txBody>
          <a:bodyPr wrap="square" lIns="45720" rIns="4572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Tree>
    <p:extLst>
      <p:ext uri="{BB962C8B-B14F-4D97-AF65-F5344CB8AC3E}">
        <p14:creationId xmlns:p14="http://schemas.microsoft.com/office/powerpoint/2010/main" val="3105082154"/>
      </p:ext>
    </p:extLst>
  </p:cSld>
  <p:clrMap bg1="lt1" tx1="dk1" bg2="lt2" tx2="dk2" accent1="accent1" accent2="accent2" accent3="accent3" accent4="accent4" accent5="accent5" accent6="accent6" hlink="hlink" folHlink="folHlink"/>
  <p:sldLayoutIdLst>
    <p:sldLayoutId id="2147483986" r:id="rId1"/>
    <p:sldLayoutId id="2147483987" r:id="rId2"/>
  </p:sldLayoutIdLst>
  <p:hf hdr="0" ftr="0" dt="0"/>
  <p:txStyles>
    <p:titleStyle>
      <a:lvl1pPr algn="l" defTabSz="914400" rtl="0" eaLnBrk="1" latinLnBrk="0" hangingPunct="1">
        <a:lnSpc>
          <a:spcPct val="90000"/>
        </a:lnSpc>
        <a:spcBef>
          <a:spcPct val="0"/>
        </a:spcBef>
        <a:buNone/>
        <a:defRPr lang="en-US" sz="4000" b="1" kern="1200" dirty="0">
          <a:solidFill>
            <a:srgbClr val="C00000"/>
          </a:solidFill>
          <a:latin typeface="Times New Roman" panose="02020603050405020304" pitchFamily="18" charset="0"/>
          <a:ea typeface="+mj-ea"/>
          <a:cs typeface="Times New Roman" panose="02020603050405020304" pitchFamily="18"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Times New Roman" panose="02020603050405020304" pitchFamily="18" charset="0"/>
          <a:ea typeface="+mn-ea"/>
          <a:cs typeface="Times New Roman" panose="02020603050405020304" pitchFamily="18" charset="0"/>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userDrawn="1">
          <p15:clr>
            <a:srgbClr val="F26B43"/>
          </p15:clr>
        </p15:guide>
        <p15:guide id="6" pos="288" userDrawn="1">
          <p15:clr>
            <a:srgbClr val="F26B43"/>
          </p15:clr>
        </p15:guide>
        <p15:guide id="7" pos="7392" userDrawn="1">
          <p15:clr>
            <a:srgbClr val="F26B43"/>
          </p15:clr>
        </p15:guide>
        <p15:guide id="9" orient="horz" pos="4211" userDrawn="1">
          <p15:clr>
            <a:srgbClr val="F26B43"/>
          </p15:clr>
        </p15:guide>
        <p15:guide id="10" orient="horz" pos="624" userDrawn="1">
          <p15:clr>
            <a:srgbClr val="F26B43"/>
          </p15:clr>
        </p15:guide>
        <p15:guide id="11" orient="horz" pos="4104" userDrawn="1">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1312" userDrawn="1">
          <p15:clr>
            <a:srgbClr val="F26B43"/>
          </p15:clr>
        </p15:guide>
        <p15:guide id="16" pos="7168" userDrawn="1">
          <p15:clr>
            <a:srgbClr val="F26B43"/>
          </p15:clr>
        </p15:guide>
        <p15:guide id="17" pos="35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951259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userDrawn="1">
          <p15:clr>
            <a:srgbClr val="F26B43"/>
          </p15:clr>
        </p15:guide>
        <p15:guide id="2" orient="horz" pos="192" userDrawn="1">
          <p15:clr>
            <a:srgbClr val="F26B43"/>
          </p15:clr>
        </p15:guide>
        <p15:guide id="3" pos="2816" userDrawn="1">
          <p15:clr>
            <a:srgbClr val="F26B43"/>
          </p15:clr>
        </p15:guide>
        <p15:guide id="4" pos="288" userDrawn="1">
          <p15:clr>
            <a:srgbClr val="F26B43"/>
          </p15:clr>
        </p15:guide>
        <p15:guide id="5" pos="7392" userDrawn="1">
          <p15:clr>
            <a:srgbClr val="F26B43"/>
          </p15:clr>
        </p15:guide>
        <p15:guide id="6" orient="horz" pos="4211" userDrawn="1">
          <p15:clr>
            <a:srgbClr val="F26B43"/>
          </p15:clr>
        </p15:guide>
        <p15:guide id="7" orient="horz" pos="624" userDrawn="1">
          <p15:clr>
            <a:srgbClr val="F26B43"/>
          </p15:clr>
        </p15:guide>
        <p15:guide id="8" orient="horz" pos="4104" userDrawn="1">
          <p15:clr>
            <a:srgbClr val="F26B43"/>
          </p15:clr>
        </p15:guide>
        <p15:guide id="9" orient="horz" pos="2160" userDrawn="1">
          <p15:clr>
            <a:srgbClr val="F26B43"/>
          </p15:clr>
        </p15:guide>
        <p15:guide id="10" pos="4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016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449580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0" name="Copyright" descr="©McGraw-Hill Education&#10;"/>
          <p:cNvSpPr txBox="1">
            <a:spLocks/>
          </p:cNvSpPr>
          <p:nvPr userDrawn="1"/>
        </p:nvSpPr>
        <p:spPr>
          <a:xfrm>
            <a:off x="0" y="6705600"/>
            <a:ext cx="20726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71" r:id="rId2"/>
    <p:sldLayoutId id="2147483966" r:id="rId3"/>
    <p:sldLayoutId id="2147483967" r:id="rId4"/>
    <p:sldLayoutId id="2147483968" r:id="rId5"/>
    <p:sldLayoutId id="2147483969" r:id="rId6"/>
    <p:sldLayoutId id="2147483970"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7272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12192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5"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2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615761" y="1943669"/>
            <a:ext cx="11576240" cy="4914333"/>
          </a:xfrm>
          <a:prstGeom prst="rect">
            <a:avLst/>
          </a:prstGeom>
        </p:spPr>
      </p:pic>
      <p:sp>
        <p:nvSpPr>
          <p:cNvPr id="8" name="Copyright" descr="©McGraw-Hill Education"/>
          <p:cNvSpPr txBox="1"/>
          <p:nvPr userDrawn="1"/>
        </p:nvSpPr>
        <p:spPr>
          <a:xfrm>
            <a:off x="0" y="6629400"/>
            <a:ext cx="24384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12192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2"/>
              </a:solidFill>
            </a:endParaRPr>
          </a:p>
        </p:txBody>
      </p:sp>
      <p:sp>
        <p:nvSpPr>
          <p:cNvPr id="11" name="Copyright" descr="©McGraw-Hill Education"/>
          <p:cNvSpPr txBox="1">
            <a:spLocks/>
          </p:cNvSpPr>
          <p:nvPr userDrawn="1"/>
        </p:nvSpPr>
        <p:spPr>
          <a:xfrm>
            <a:off x="0" y="6705600"/>
            <a:ext cx="18288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SWl_Zj-CZs" TargetMode="External"/><Relationship Id="rId2" Type="http://schemas.openxmlformats.org/officeDocument/2006/relationships/hyperlink" Target="https://www.youtube.com/watch?v=pDK2p1QbPKQ" TargetMode="External"/><Relationship Id="rId1" Type="http://schemas.openxmlformats.org/officeDocument/2006/relationships/slideLayout" Target="../slideLayouts/slideLayout89.xml"/><Relationship Id="rId4" Type="http://schemas.openxmlformats.org/officeDocument/2006/relationships/hyperlink" Target="https://www.youtube.com/watch?v=eh7uFumf-vc"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0.xml"/><Relationship Id="rId1" Type="http://schemas.openxmlformats.org/officeDocument/2006/relationships/vmlDrawing" Target="../drawings/vmlDrawing1.vml"/><Relationship Id="rId5" Type="http://schemas.openxmlformats.org/officeDocument/2006/relationships/image" Target="../media/image20.jpg"/><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8.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0.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90.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4.bin"/><Relationship Id="rId4" Type="http://schemas.openxmlformats.org/officeDocument/2006/relationships/image" Target="../media/image28.wmf"/><Relationship Id="rId9" Type="http://schemas.openxmlformats.org/officeDocument/2006/relationships/image" Target="../media/image31.jpg"/></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0.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1.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1.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0.xml"/><Relationship Id="rId1" Type="http://schemas.openxmlformats.org/officeDocument/2006/relationships/vmlDrawing" Target="../drawings/vmlDrawing4.vml"/><Relationship Id="rId5" Type="http://schemas.openxmlformats.org/officeDocument/2006/relationships/image" Target="../media/image39.jpg"/><Relationship Id="rId4" Type="http://schemas.openxmlformats.org/officeDocument/2006/relationships/image" Target="../media/image40.wm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581400" y="535749"/>
            <a:ext cx="4897771" cy="457200"/>
          </a:xfrm>
        </p:spPr>
        <p:txBody>
          <a:bodyPr/>
          <a:lstStyle/>
          <a:p>
            <a:r>
              <a:rPr lang="en-US" noProof="0" dirty="0">
                <a:solidFill>
                  <a:srgbClr val="1E3482"/>
                </a:solidFill>
              </a:rPr>
              <a:t>Chapter</a:t>
            </a:r>
            <a:r>
              <a:rPr lang="en-US" sz="2800" dirty="0">
                <a:solidFill>
                  <a:srgbClr val="1E3482"/>
                </a:solidFill>
              </a:rPr>
              <a:t> 6</a:t>
            </a:r>
            <a:endParaRPr lang="en-US" noProof="0" dirty="0"/>
          </a:p>
        </p:txBody>
      </p:sp>
      <p:sp>
        <p:nvSpPr>
          <p:cNvPr id="8" name="Subtitle 2"/>
          <p:cNvSpPr>
            <a:spLocks noGrp="1"/>
          </p:cNvSpPr>
          <p:nvPr>
            <p:ph type="subTitle" idx="1"/>
          </p:nvPr>
        </p:nvSpPr>
        <p:spPr>
          <a:xfrm>
            <a:off x="3276600" y="992949"/>
            <a:ext cx="4897771" cy="1405586"/>
          </a:xfrm>
        </p:spPr>
        <p:txBody>
          <a:bodyPr>
            <a:normAutofit/>
          </a:bodyPr>
          <a:lstStyle/>
          <a:p>
            <a:r>
              <a:rPr lang="en-US" altLang="en-US" sz="4000" noProof="0" dirty="0"/>
              <a:t>Energy and Work</a:t>
            </a:r>
          </a:p>
        </p:txBody>
      </p:sp>
      <p:sp>
        <p:nvSpPr>
          <p:cNvPr id="10" name="Footer Placeholder 17">
            <a:extLst>
              <a:ext uri="{FF2B5EF4-FFF2-40B4-BE49-F238E27FC236}">
                <a16:creationId xmlns:a16="http://schemas.microsoft.com/office/drawing/2014/main" id="{04A09664-4EDA-4DBC-B14B-7075D24AB8C2}"/>
              </a:ext>
            </a:extLst>
          </p:cNvPr>
          <p:cNvSpPr txBox="1">
            <a:spLocks/>
          </p:cNvSpPr>
          <p:nvPr/>
        </p:nvSpPr>
        <p:spPr>
          <a:xfrm>
            <a:off x="1524000" y="6477000"/>
            <a:ext cx="9131300" cy="3810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800" dirty="0"/>
              <a:t>Copyright 2022 © McGraw Hill LLC. All rights reserved. No reproduction or distribution without the prior written consent of McGraw Hill LLC.</a:t>
            </a:r>
          </a:p>
        </p:txBody>
      </p:sp>
      <p:sp>
        <p:nvSpPr>
          <p:cNvPr id="3" name="Text Placeholder 2">
            <a:extLst>
              <a:ext uri="{FF2B5EF4-FFF2-40B4-BE49-F238E27FC236}">
                <a16:creationId xmlns:a16="http://schemas.microsoft.com/office/drawing/2014/main" id="{ACD6FE00-86A4-4E0A-B90B-05961431B274}"/>
              </a:ext>
            </a:extLst>
          </p:cNvPr>
          <p:cNvSpPr>
            <a:spLocks noGrp="1"/>
          </p:cNvSpPr>
          <p:nvPr>
            <p:ph type="body" sz="quarter" idx="10"/>
          </p:nvPr>
        </p:nvSpPr>
        <p:spPr>
          <a:xfrm>
            <a:off x="576539" y="3962400"/>
            <a:ext cx="8948461" cy="1835600"/>
          </a:xfrm>
        </p:spPr>
        <p:txBody>
          <a:bodyPr>
            <a:normAutofit fontScale="55000" lnSpcReduction="20000"/>
          </a:bodyPr>
          <a:lstStyle/>
          <a:p>
            <a:r>
              <a:rPr lang="en-US" sz="5000" dirty="0">
                <a:hlinkClick r:id="rId2"/>
              </a:rPr>
              <a:t>https://www.youtube.com/watch?v=pDK2p1QbPKQ</a:t>
            </a:r>
            <a:endParaRPr lang="en-US" sz="5000" dirty="0"/>
          </a:p>
          <a:p>
            <a:r>
              <a:rPr lang="en-US" sz="5000" dirty="0">
                <a:hlinkClick r:id="rId3"/>
              </a:rPr>
              <a:t>https://www.youtube.com/watch?v=BSWl_Zj-CZs</a:t>
            </a:r>
            <a:endParaRPr lang="en-US" sz="5000" dirty="0"/>
          </a:p>
          <a:p>
            <a:r>
              <a:rPr lang="en-US" sz="5000" dirty="0">
                <a:hlinkClick r:id="rId4"/>
              </a:rPr>
              <a:t>https://www.youtube.com/watch?v=eh7uFumf-vc</a:t>
            </a:r>
            <a:endParaRPr lang="en-US" sz="5000" dirty="0"/>
          </a:p>
          <a:p>
            <a:endParaRPr lang="en-US" dirty="0"/>
          </a:p>
          <a:p>
            <a:endParaRPr lang="en-US" dirty="0"/>
          </a:p>
        </p:txBody>
      </p:sp>
      <p:sp>
        <p:nvSpPr>
          <p:cNvPr id="2" name="TextBox 1">
            <a:extLst>
              <a:ext uri="{FF2B5EF4-FFF2-40B4-BE49-F238E27FC236}">
                <a16:creationId xmlns:a16="http://schemas.microsoft.com/office/drawing/2014/main" id="{A8F828D5-876B-C490-B238-3A2B00E5FF83}"/>
              </a:ext>
            </a:extLst>
          </p:cNvPr>
          <p:cNvSpPr txBox="1"/>
          <p:nvPr/>
        </p:nvSpPr>
        <p:spPr>
          <a:xfrm>
            <a:off x="1905000" y="2556814"/>
            <a:ext cx="8750300" cy="954107"/>
          </a:xfrm>
          <a:prstGeom prst="rect">
            <a:avLst/>
          </a:prstGeom>
          <a:noFill/>
        </p:spPr>
        <p:txBody>
          <a:bodyPr wrap="square" rtlCol="0">
            <a:spAutoFit/>
          </a:bodyPr>
          <a:lstStyle/>
          <a:p>
            <a:r>
              <a:rPr lang="en-US" sz="2800" b="1" dirty="0">
                <a:solidFill>
                  <a:schemeClr val="accent4">
                    <a:lumMod val="50000"/>
                  </a:schemeClr>
                </a:solidFill>
              </a:rPr>
              <a:t>Exam on Thursday, April 10- Bring your calculators</a:t>
            </a:r>
          </a:p>
        </p:txBody>
      </p:sp>
    </p:spTree>
    <p:extLst>
      <p:ext uri="{BB962C8B-B14F-4D97-AF65-F5344CB8AC3E}">
        <p14:creationId xmlns:p14="http://schemas.microsoft.com/office/powerpoint/2010/main" val="140641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lstStyle/>
          <a:p>
            <a:r>
              <a:rPr lang="en-US" noProof="0" dirty="0"/>
              <a:t>Power</a:t>
            </a:r>
          </a:p>
        </p:txBody>
      </p:sp>
      <p:sp>
        <p:nvSpPr>
          <p:cNvPr id="3" name="Content Placeholder 2"/>
          <p:cNvSpPr>
            <a:spLocks noGrp="1"/>
          </p:cNvSpPr>
          <p:nvPr>
            <p:ph sz="quarter" idx="11"/>
          </p:nvPr>
        </p:nvSpPr>
        <p:spPr>
          <a:xfrm>
            <a:off x="1866000" y="1097280"/>
            <a:ext cx="8460000" cy="558800"/>
          </a:xfrm>
        </p:spPr>
        <p:txBody>
          <a:bodyPr/>
          <a:lstStyle/>
          <a:p>
            <a:r>
              <a:rPr lang="en-US" altLang="en-US" sz="4400" b="1" i="1" dirty="0">
                <a:solidFill>
                  <a:srgbClr val="0A5D00"/>
                </a:solidFill>
              </a:rPr>
              <a:t>Power</a:t>
            </a:r>
            <a:r>
              <a:rPr lang="en-US" altLang="en-US" sz="4400" dirty="0"/>
              <a:t> is the rate of doing work</a:t>
            </a:r>
            <a:endParaRPr lang="en-US" sz="4400" dirty="0"/>
          </a:p>
        </p:txBody>
      </p:sp>
      <p:sp>
        <p:nvSpPr>
          <p:cNvPr id="4" name="Content Placeholder 3"/>
          <p:cNvSpPr>
            <a:spLocks noGrp="1"/>
          </p:cNvSpPr>
          <p:nvPr>
            <p:ph sz="quarter" idx="12"/>
          </p:nvPr>
        </p:nvSpPr>
        <p:spPr>
          <a:xfrm>
            <a:off x="1866000" y="2020181"/>
            <a:ext cx="6973200" cy="457200"/>
          </a:xfrm>
        </p:spPr>
        <p:txBody>
          <a:bodyPr>
            <a:noAutofit/>
          </a:bodyPr>
          <a:lstStyle/>
          <a:p>
            <a:pPr marL="342900" lvl="1">
              <a:spcBef>
                <a:spcPts val="0"/>
              </a:spcBef>
              <a:buClr>
                <a:srgbClr val="9B3700"/>
              </a:buClr>
            </a:pPr>
            <a:r>
              <a:rPr lang="en-US" altLang="en-US" sz="3200" dirty="0"/>
              <a:t>Power = Work divided by Time:</a:t>
            </a:r>
            <a:endParaRPr lang="en-US" sz="3200" noProof="0" dirty="0"/>
          </a:p>
        </p:txBody>
      </p:sp>
      <p:sp>
        <p:nvSpPr>
          <p:cNvPr id="5" name="Content Placeholder 4"/>
          <p:cNvSpPr>
            <a:spLocks noGrp="1"/>
          </p:cNvSpPr>
          <p:nvPr>
            <p:ph sz="quarter" idx="13"/>
          </p:nvPr>
        </p:nvSpPr>
        <p:spPr>
          <a:xfrm>
            <a:off x="4038600" y="2698397"/>
            <a:ext cx="3383280" cy="457200"/>
          </a:xfrm>
        </p:spPr>
        <p:txBody>
          <a:bodyPr>
            <a:normAutofit/>
          </a:bodyPr>
          <a:lstStyle/>
          <a:p>
            <a:pPr marL="0" lvl="1" indent="0" algn="ctr">
              <a:spcBef>
                <a:spcPts val="0"/>
              </a:spcBef>
              <a:buNone/>
              <a:tabLst>
                <a:tab pos="290513" algn="l"/>
              </a:tabLst>
            </a:pPr>
            <a:r>
              <a:rPr lang="en-US" altLang="en-US" sz="2400" b="1" i="1" dirty="0">
                <a:solidFill>
                  <a:srgbClr val="9B3700"/>
                </a:solidFill>
              </a:rPr>
              <a:t>P = W / t</a:t>
            </a:r>
            <a:endParaRPr lang="en-US" noProof="0" dirty="0">
              <a:solidFill>
                <a:srgbClr val="9B3700"/>
              </a:solidFill>
            </a:endParaRPr>
          </a:p>
        </p:txBody>
      </p:sp>
      <p:sp>
        <p:nvSpPr>
          <p:cNvPr id="6" name="Content Placeholder 5"/>
          <p:cNvSpPr>
            <a:spLocks noGrp="1"/>
          </p:cNvSpPr>
          <p:nvPr>
            <p:ph sz="quarter" idx="14"/>
          </p:nvPr>
        </p:nvSpPr>
        <p:spPr>
          <a:xfrm>
            <a:off x="1981200" y="3821820"/>
            <a:ext cx="8460000" cy="558800"/>
          </a:xfrm>
        </p:spPr>
        <p:txBody>
          <a:bodyPr>
            <a:normAutofit/>
          </a:bodyPr>
          <a:lstStyle/>
          <a:p>
            <a:pPr marL="0" lvl="1" indent="0" algn="ctr">
              <a:spcBef>
                <a:spcPts val="0"/>
              </a:spcBef>
              <a:buNone/>
            </a:pPr>
            <a:r>
              <a:rPr lang="en-US" altLang="en-US" sz="2400" b="1" u="sng" dirty="0">
                <a:solidFill>
                  <a:srgbClr val="9B3700"/>
                </a:solidFill>
              </a:rPr>
              <a:t>units: 1 watt (W) = 1 J / s</a:t>
            </a:r>
            <a:endParaRPr lang="en-US" b="1" u="sng" noProof="0" dirty="0">
              <a:solidFill>
                <a:srgbClr val="9B3700"/>
              </a:solidFill>
            </a:endParaRPr>
          </a:p>
        </p:txBody>
      </p:sp>
      <p:sp>
        <p:nvSpPr>
          <p:cNvPr id="10" name="Text Placeholder 6" hidden="1"/>
          <p:cNvSpPr>
            <a:spLocks noGrp="1"/>
          </p:cNvSpPr>
          <p:nvPr>
            <p:ph type="body" sz="quarter" idx="18"/>
          </p:nvPr>
        </p:nvSpPr>
        <p:spPr/>
        <p:txBody>
          <a:bodyPr>
            <a:normAutofit fontScale="92500" lnSpcReduction="20000"/>
          </a:bodyPr>
          <a:lstStyle/>
          <a:p>
            <a:endParaRPr lang="en-US"/>
          </a:p>
        </p:txBody>
      </p:sp>
      <p:sp>
        <p:nvSpPr>
          <p:cNvPr id="11" name="Text Placeholder 7" hidden="1"/>
          <p:cNvSpPr>
            <a:spLocks noGrp="1"/>
          </p:cNvSpPr>
          <p:nvPr>
            <p:ph type="body" sz="quarter" idx="19"/>
          </p:nvPr>
        </p:nvSpPr>
        <p:spPr/>
        <p:txBody>
          <a:bodyPr/>
          <a:lstStyle/>
          <a:p>
            <a:endParaRPr lang="en-US"/>
          </a:p>
        </p:txBody>
      </p:sp>
      <p:sp>
        <p:nvSpPr>
          <p:cNvPr id="12" name="Slide Number Placeholder 8"/>
          <p:cNvSpPr>
            <a:spLocks noGrp="1"/>
          </p:cNvSpPr>
          <p:nvPr>
            <p:ph type="sldNum" sz="quarter" idx="10"/>
          </p:nvPr>
        </p:nvSpPr>
        <p:spPr/>
        <p:txBody>
          <a:bodyPr/>
          <a:lstStyle/>
          <a:p>
            <a:fld id="{68151E55-6873-49E2-B8D5-2F265E6F1973}" type="slidenum">
              <a:rPr lang="en-US" smtClean="0"/>
              <a:pPr/>
              <a:t>10</a:t>
            </a:fld>
            <a:endParaRPr lang="en-US" dirty="0"/>
          </a:p>
        </p:txBody>
      </p:sp>
    </p:spTree>
    <p:extLst>
      <p:ext uri="{BB962C8B-B14F-4D97-AF65-F5344CB8AC3E}">
        <p14:creationId xmlns:p14="http://schemas.microsoft.com/office/powerpoint/2010/main" val="43523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98000"/>
            <a:ext cx="11197083" cy="1645920"/>
          </a:xfrm>
        </p:spPr>
        <p:txBody>
          <a:bodyPr>
            <a:noAutofit/>
          </a:bodyPr>
          <a:lstStyle/>
          <a:p>
            <a:pPr>
              <a:lnSpc>
                <a:spcPct val="100000"/>
              </a:lnSpc>
            </a:pPr>
            <a:r>
              <a:rPr lang="en-US" sz="3000" dirty="0"/>
              <a:t>A string is used to pull a wooden block across the floor without accelerating the block. The string makes an angle to the horizontal. Does the force applied via the string do work on the block?</a:t>
            </a:r>
            <a:r>
              <a:rPr lang="en-US" sz="1600" dirty="0"/>
              <a:t> 1</a:t>
            </a:r>
            <a:endParaRPr lang="en-US" sz="3000" dirty="0"/>
          </a:p>
        </p:txBody>
      </p:sp>
      <p:sp>
        <p:nvSpPr>
          <p:cNvPr id="7" name="Content Placeholder 2"/>
          <p:cNvSpPr>
            <a:spLocks noGrp="1"/>
          </p:cNvSpPr>
          <p:nvPr>
            <p:ph sz="quarter" idx="11"/>
          </p:nvPr>
        </p:nvSpPr>
        <p:spPr>
          <a:xfrm>
            <a:off x="609600" y="2742433"/>
            <a:ext cx="4920508" cy="3108960"/>
          </a:xfrm>
        </p:spPr>
        <p:txBody>
          <a:bodyPr/>
          <a:lstStyle/>
          <a:p>
            <a:pPr marL="534988" indent="-534988">
              <a:spcAft>
                <a:spcPts val="0"/>
              </a:spcAft>
              <a:buClr>
                <a:schemeClr val="tx1"/>
              </a:buClr>
            </a:pPr>
            <a:r>
              <a:rPr lang="en-US" altLang="en-US" sz="2400" dirty="0"/>
              <a:t>a)	Yes, the force F does work.</a:t>
            </a:r>
          </a:p>
          <a:p>
            <a:pPr marL="534988" indent="-534988">
              <a:spcAft>
                <a:spcPts val="0"/>
              </a:spcAft>
              <a:buClr>
                <a:schemeClr val="tx1"/>
              </a:buClr>
            </a:pPr>
            <a:r>
              <a:rPr lang="en-US" altLang="en-US" sz="2400" dirty="0"/>
              <a:t>b)	No, the force F does no work.</a:t>
            </a:r>
          </a:p>
          <a:p>
            <a:pPr marL="534988" indent="-534988">
              <a:spcAft>
                <a:spcPts val="0"/>
              </a:spcAft>
              <a:buClr>
                <a:schemeClr val="tx1"/>
              </a:buClr>
            </a:pPr>
            <a:r>
              <a:rPr lang="en-US" altLang="en-US" sz="2400" dirty="0"/>
              <a:t>c)	Only part of the force F does work.</a:t>
            </a:r>
          </a:p>
          <a:p>
            <a:pPr marL="534988" indent="-534988">
              <a:spcAft>
                <a:spcPts val="0"/>
              </a:spcAft>
              <a:buClr>
                <a:schemeClr val="tx1"/>
              </a:buClr>
            </a:pPr>
            <a:r>
              <a:rPr lang="en-US" altLang="en-US" sz="2400" dirty="0"/>
              <a:t>d)	You can’t tell from this diagram.</a:t>
            </a:r>
            <a:endParaRPr lang="en-US" sz="2400" dirty="0"/>
          </a:p>
        </p:txBody>
      </p:sp>
      <p:pic>
        <p:nvPicPr>
          <p:cNvPr id="16" name="Picture 3" descr="A box is shown at two different positions along a horizontal surface.  They are a distance d apart.  A force, F,  is shown applied  to the upper right corner of the box, at an angle to the horizontal."/>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tretch/>
        </p:blipFill>
        <p:spPr bwMode="auto">
          <a:xfrm>
            <a:off x="6096000" y="3124200"/>
            <a:ext cx="4920508" cy="234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4" hidden="1"/>
          <p:cNvSpPr>
            <a:spLocks noGrp="1"/>
          </p:cNvSpPr>
          <p:nvPr>
            <p:ph type="body" sz="quarter" idx="18"/>
          </p:nvPr>
        </p:nvSpPr>
        <p:spPr/>
        <p:txBody>
          <a:bodyPr>
            <a:normAutofit fontScale="92500" lnSpcReduction="20000"/>
          </a:bodyPr>
          <a:lstStyle/>
          <a:p>
            <a:endParaRPr lang="en-US"/>
          </a:p>
        </p:txBody>
      </p:sp>
      <p:sp>
        <p:nvSpPr>
          <p:cNvPr id="15" name="Text Placeholder 5" hidden="1"/>
          <p:cNvSpPr>
            <a:spLocks noGrp="1"/>
          </p:cNvSpPr>
          <p:nvPr>
            <p:ph type="body" sz="quarter" idx="19"/>
          </p:nvPr>
        </p:nvSpPr>
        <p:spPr/>
        <p:txBody>
          <a:bodyPr/>
          <a:lstStyle/>
          <a:p>
            <a:endParaRPr lang="en-US"/>
          </a:p>
        </p:txBody>
      </p:sp>
      <p:sp>
        <p:nvSpPr>
          <p:cNvPr id="17" name="Slide Number Placeholder 6"/>
          <p:cNvSpPr>
            <a:spLocks noGrp="1"/>
          </p:cNvSpPr>
          <p:nvPr>
            <p:ph type="sldNum" sz="quarter" idx="10"/>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1691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8000"/>
            <a:ext cx="10591800" cy="1645920"/>
          </a:xfrm>
        </p:spPr>
        <p:txBody>
          <a:bodyPr>
            <a:noAutofit/>
          </a:bodyPr>
          <a:lstStyle/>
          <a:p>
            <a:pPr>
              <a:lnSpc>
                <a:spcPct val="100000"/>
              </a:lnSpc>
            </a:pPr>
            <a:r>
              <a:rPr lang="en-US" sz="3000" dirty="0"/>
              <a:t>A string is used to pull a wooden block across the floor without accelerating the block. The string makes an angle to the horizontal. Does the force applied via the string do work on the block?</a:t>
            </a:r>
            <a:r>
              <a:rPr lang="en-US" sz="1600" dirty="0"/>
              <a:t> 2</a:t>
            </a:r>
            <a:endParaRPr lang="en-US" sz="3000" dirty="0"/>
          </a:p>
        </p:txBody>
      </p:sp>
      <p:sp>
        <p:nvSpPr>
          <p:cNvPr id="3" name="Content Placeholder 2"/>
          <p:cNvSpPr>
            <a:spLocks noGrp="1"/>
          </p:cNvSpPr>
          <p:nvPr>
            <p:ph sz="quarter" idx="11"/>
          </p:nvPr>
        </p:nvSpPr>
        <p:spPr>
          <a:xfrm>
            <a:off x="685800" y="2011680"/>
            <a:ext cx="4834128" cy="3108960"/>
          </a:xfrm>
        </p:spPr>
        <p:txBody>
          <a:bodyPr/>
          <a:lstStyle/>
          <a:p>
            <a:pPr marL="534988" indent="-534988">
              <a:spcAft>
                <a:spcPts val="0"/>
              </a:spcAft>
              <a:buClr>
                <a:schemeClr val="tx1"/>
              </a:buClr>
            </a:pPr>
            <a:r>
              <a:rPr lang="en-US" altLang="en-US" sz="2400" dirty="0"/>
              <a:t>a)	Yes, the force F does work.</a:t>
            </a:r>
          </a:p>
          <a:p>
            <a:pPr marL="534988" indent="-534988">
              <a:spcAft>
                <a:spcPts val="0"/>
              </a:spcAft>
              <a:buClr>
                <a:schemeClr val="tx1"/>
              </a:buClr>
            </a:pPr>
            <a:r>
              <a:rPr lang="en-US" altLang="en-US" sz="2400" dirty="0"/>
              <a:t>b)	No, the force F does no work.</a:t>
            </a:r>
          </a:p>
          <a:p>
            <a:pPr marL="534988" indent="-534988">
              <a:spcAft>
                <a:spcPts val="0"/>
              </a:spcAft>
              <a:buClr>
                <a:schemeClr val="tx1"/>
              </a:buClr>
            </a:pPr>
            <a:r>
              <a:rPr lang="en-US" altLang="en-US" sz="2400" dirty="0"/>
              <a:t>c)	</a:t>
            </a:r>
            <a:r>
              <a:rPr lang="en-US" altLang="en-US" sz="2400" b="1" dirty="0"/>
              <a:t>Only part of the force F does work.</a:t>
            </a:r>
          </a:p>
          <a:p>
            <a:pPr marL="534988" indent="-534988">
              <a:spcAft>
                <a:spcPts val="0"/>
              </a:spcAft>
              <a:buClr>
                <a:schemeClr val="tx1"/>
              </a:buClr>
            </a:pPr>
            <a:r>
              <a:rPr lang="en-US" altLang="en-US" sz="2400" dirty="0"/>
              <a:t>d)	You can’t tell from this diagram.</a:t>
            </a:r>
            <a:endParaRPr lang="en-US" sz="2400" dirty="0"/>
          </a:p>
        </p:txBody>
      </p:sp>
      <p:sp>
        <p:nvSpPr>
          <p:cNvPr id="4" name="Content Placeholder 3"/>
          <p:cNvSpPr>
            <a:spLocks noGrp="1"/>
          </p:cNvSpPr>
          <p:nvPr>
            <p:ph sz="quarter" idx="12"/>
          </p:nvPr>
        </p:nvSpPr>
        <p:spPr>
          <a:xfrm>
            <a:off x="1866000" y="5440680"/>
            <a:ext cx="8595360" cy="914400"/>
          </a:xfrm>
        </p:spPr>
        <p:txBody>
          <a:bodyPr>
            <a:normAutofit fontScale="92500"/>
          </a:bodyPr>
          <a:lstStyle/>
          <a:p>
            <a:pPr marL="534988" indent="-534988">
              <a:spcAft>
                <a:spcPts val="600"/>
              </a:spcAft>
            </a:pPr>
            <a:r>
              <a:rPr lang="en-US" altLang="en-US" sz="2400" dirty="0"/>
              <a:t>c)	Only the part of the force that is parallel to the distance moved does work on the block. This is the horizontal part of the force F.</a:t>
            </a:r>
            <a:endParaRPr lang="en-US" sz="2400" dirty="0"/>
          </a:p>
        </p:txBody>
      </p:sp>
      <p:pic>
        <p:nvPicPr>
          <p:cNvPr id="13" name="Picture 4" descr="A box is shown at two different positions along a horizontal surface.  They are a distance d apart.  A force, F,  is shown applied  to the upper right corner of the box, at an angle to the horizontal."/>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val="0"/>
              </a:ext>
            </a:extLst>
          </a:blip>
          <a:stretch/>
        </p:blipFill>
        <p:spPr bwMode="auto">
          <a:xfrm>
            <a:off x="6163680" y="1843920"/>
            <a:ext cx="5950121" cy="283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225721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8000"/>
            <a:ext cx="9259200" cy="1371600"/>
          </a:xfrm>
        </p:spPr>
        <p:txBody>
          <a:bodyPr>
            <a:noAutofit/>
          </a:bodyPr>
          <a:lstStyle/>
          <a:p>
            <a:pPr>
              <a:lnSpc>
                <a:spcPct val="100000"/>
              </a:lnSpc>
            </a:pPr>
            <a:r>
              <a:rPr lang="en-US" sz="3200" dirty="0"/>
              <a:t>If there is a frictional force opposing the motion of the block, does this frictional force do work on the block?</a:t>
            </a:r>
            <a:r>
              <a:rPr lang="en-US" sz="1600" dirty="0"/>
              <a:t> 1</a:t>
            </a:r>
          </a:p>
        </p:txBody>
      </p:sp>
      <p:sp>
        <p:nvSpPr>
          <p:cNvPr id="3" name="Content Placeholder 2"/>
          <p:cNvSpPr>
            <a:spLocks noGrp="1"/>
          </p:cNvSpPr>
          <p:nvPr>
            <p:ph sz="quarter" idx="11"/>
          </p:nvPr>
        </p:nvSpPr>
        <p:spPr>
          <a:xfrm>
            <a:off x="202241" y="2011680"/>
            <a:ext cx="5500567" cy="3108960"/>
          </a:xfrm>
        </p:spPr>
        <p:txBody>
          <a:bodyPr/>
          <a:lstStyle/>
          <a:p>
            <a:pPr marL="534988" indent="-534988">
              <a:spcAft>
                <a:spcPts val="0"/>
              </a:spcAft>
              <a:buClr>
                <a:schemeClr val="tx1"/>
              </a:buClr>
            </a:pPr>
            <a:r>
              <a:rPr lang="en-US" altLang="en-US" sz="2400" dirty="0"/>
              <a:t>a)	Yes, the frictional force does work.</a:t>
            </a:r>
          </a:p>
          <a:p>
            <a:pPr marL="534988" indent="-534988">
              <a:spcAft>
                <a:spcPts val="0"/>
              </a:spcAft>
              <a:buClr>
                <a:schemeClr val="tx1"/>
              </a:buClr>
            </a:pPr>
            <a:r>
              <a:rPr lang="en-US" altLang="en-US" sz="2400" dirty="0"/>
              <a:t>b)	No, the frictional force does no work.</a:t>
            </a:r>
          </a:p>
          <a:p>
            <a:pPr marL="534988" indent="-534988">
              <a:spcAft>
                <a:spcPts val="0"/>
              </a:spcAft>
              <a:buClr>
                <a:schemeClr val="tx1"/>
              </a:buClr>
            </a:pPr>
            <a:r>
              <a:rPr lang="en-US" altLang="en-US" sz="2400" dirty="0"/>
              <a:t>c)	Only part of the frictional force does work.</a:t>
            </a:r>
          </a:p>
          <a:p>
            <a:pPr marL="534988" indent="-534988">
              <a:spcAft>
                <a:spcPts val="0"/>
              </a:spcAft>
              <a:buClr>
                <a:schemeClr val="tx1"/>
              </a:buClr>
            </a:pPr>
            <a:r>
              <a:rPr lang="en-US" altLang="en-US" sz="2400" dirty="0"/>
              <a:t>d)	You can’t tell from this diagram.</a:t>
            </a:r>
            <a:endParaRPr lang="en-US" sz="2400" dirty="0"/>
          </a:p>
        </p:txBody>
      </p:sp>
      <p:pic>
        <p:nvPicPr>
          <p:cNvPr id="9" name="Picture 3" descr="A box is shown at two different positions along a horizontal surface.  They are a distance d apart.  A force, F,  is shown applied  to the upper right corner of the box, at an angle to the horizontal. A frictional force is shown, parallel to the surface, and pointing in the opposite direction to the direction the box moves."/>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5451029" y="1960562"/>
            <a:ext cx="550056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344554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371600"/>
          </a:xfrm>
        </p:spPr>
        <p:txBody>
          <a:bodyPr>
            <a:noAutofit/>
          </a:bodyPr>
          <a:lstStyle/>
          <a:p>
            <a:pPr>
              <a:lnSpc>
                <a:spcPct val="100000"/>
              </a:lnSpc>
            </a:pPr>
            <a:r>
              <a:rPr lang="en-US" sz="3200" dirty="0"/>
              <a:t>If there is a frictional force opposing the motion of the block, does this frictional force do work on the block?</a:t>
            </a:r>
            <a:r>
              <a:rPr lang="en-US" sz="1600" dirty="0"/>
              <a:t> 2</a:t>
            </a:r>
          </a:p>
        </p:txBody>
      </p:sp>
      <p:sp>
        <p:nvSpPr>
          <p:cNvPr id="3" name="Content Placeholder 2"/>
          <p:cNvSpPr>
            <a:spLocks noGrp="1"/>
          </p:cNvSpPr>
          <p:nvPr>
            <p:ph sz="quarter" idx="11"/>
          </p:nvPr>
        </p:nvSpPr>
        <p:spPr>
          <a:xfrm>
            <a:off x="381000" y="2011680"/>
            <a:ext cx="5321808" cy="3108960"/>
          </a:xfrm>
        </p:spPr>
        <p:txBody>
          <a:bodyPr/>
          <a:lstStyle/>
          <a:p>
            <a:pPr marL="534988" indent="-534988">
              <a:spcAft>
                <a:spcPts val="0"/>
              </a:spcAft>
              <a:buClr>
                <a:schemeClr val="tx1"/>
              </a:buClr>
            </a:pPr>
            <a:r>
              <a:rPr lang="en-US" altLang="en-US" sz="2400" dirty="0"/>
              <a:t>a)	</a:t>
            </a:r>
            <a:r>
              <a:rPr lang="en-US" altLang="en-US" sz="2400" b="1" dirty="0"/>
              <a:t>Yes, the frictional force does work.</a:t>
            </a:r>
          </a:p>
          <a:p>
            <a:pPr marL="534988" indent="-534988">
              <a:spcAft>
                <a:spcPts val="0"/>
              </a:spcAft>
              <a:buClr>
                <a:schemeClr val="tx1"/>
              </a:buClr>
            </a:pPr>
            <a:r>
              <a:rPr lang="en-US" altLang="en-US" sz="2400" dirty="0"/>
              <a:t>b)	No, the frictional force does no work.</a:t>
            </a:r>
          </a:p>
          <a:p>
            <a:pPr marL="534988" indent="-534988">
              <a:spcAft>
                <a:spcPts val="0"/>
              </a:spcAft>
              <a:buClr>
                <a:schemeClr val="tx1"/>
              </a:buClr>
            </a:pPr>
            <a:r>
              <a:rPr lang="en-US" altLang="en-US" sz="2400" dirty="0"/>
              <a:t>c)	Only part of the frictional force does work.</a:t>
            </a:r>
          </a:p>
          <a:p>
            <a:pPr marL="534988" indent="-534988">
              <a:spcAft>
                <a:spcPts val="0"/>
              </a:spcAft>
              <a:buClr>
                <a:schemeClr val="tx1"/>
              </a:buClr>
            </a:pPr>
            <a:r>
              <a:rPr lang="en-US" altLang="en-US" sz="2400" dirty="0"/>
              <a:t>d)	You can’t tell from this diagram.</a:t>
            </a:r>
            <a:endParaRPr lang="en-US" sz="2400" dirty="0"/>
          </a:p>
        </p:txBody>
      </p:sp>
      <p:sp>
        <p:nvSpPr>
          <p:cNvPr id="4" name="Content Placeholder 3"/>
          <p:cNvSpPr>
            <a:spLocks noGrp="1"/>
          </p:cNvSpPr>
          <p:nvPr>
            <p:ph sz="quarter" idx="12"/>
          </p:nvPr>
        </p:nvSpPr>
        <p:spPr>
          <a:xfrm>
            <a:off x="1866000" y="5532120"/>
            <a:ext cx="8460000" cy="822960"/>
          </a:xfrm>
        </p:spPr>
        <p:txBody>
          <a:bodyPr>
            <a:normAutofit/>
          </a:bodyPr>
          <a:lstStyle/>
          <a:p>
            <a:pPr marL="534988" indent="-534988"/>
            <a:r>
              <a:rPr lang="en-US" altLang="en-US" sz="2400" dirty="0"/>
              <a:t>a)	Yes. Since the frictional force is antiparallel to the distance moved, it does negative work on the block.</a:t>
            </a:r>
            <a:endParaRPr lang="en-US" sz="2400" dirty="0"/>
          </a:p>
        </p:txBody>
      </p:sp>
      <p:pic>
        <p:nvPicPr>
          <p:cNvPr id="13" name="Picture 4" descr="A box is shown at two different positions along a horizontal surface.  They are a distance d apart.  A force, F,  is shown applied  to the upper right corner of the box, at an angle to the horizontal. A frictional force is shown, parallel to the surface, and pointing in the opposite direction to the direction the box moves."/>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5451029" y="2049623"/>
            <a:ext cx="6050853" cy="262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233292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000"/>
            <a:ext cx="10275178" cy="1097280"/>
          </a:xfrm>
        </p:spPr>
        <p:txBody>
          <a:bodyPr>
            <a:noAutofit/>
          </a:bodyPr>
          <a:lstStyle/>
          <a:p>
            <a:pPr>
              <a:lnSpc>
                <a:spcPct val="100000"/>
              </a:lnSpc>
            </a:pPr>
            <a:r>
              <a:rPr lang="en-US" sz="3600" dirty="0"/>
              <a:t>Does the normal force of the floor pushing upward on the block do any work?</a:t>
            </a:r>
            <a:r>
              <a:rPr lang="en-US" sz="1600" dirty="0"/>
              <a:t> 1</a:t>
            </a:r>
            <a:endParaRPr lang="en-US" sz="3600" dirty="0"/>
          </a:p>
        </p:txBody>
      </p:sp>
      <p:sp>
        <p:nvSpPr>
          <p:cNvPr id="3" name="Content Placeholder 2"/>
          <p:cNvSpPr>
            <a:spLocks noGrp="1"/>
          </p:cNvSpPr>
          <p:nvPr>
            <p:ph sz="quarter" idx="11"/>
          </p:nvPr>
        </p:nvSpPr>
        <p:spPr>
          <a:xfrm>
            <a:off x="381000" y="2011680"/>
            <a:ext cx="5047488" cy="3108960"/>
          </a:xfrm>
        </p:spPr>
        <p:txBody>
          <a:bodyPr/>
          <a:lstStyle/>
          <a:p>
            <a:pPr marL="541338" indent="-541338">
              <a:spcAft>
                <a:spcPts val="0"/>
              </a:spcAft>
              <a:buClr>
                <a:schemeClr val="tx1"/>
              </a:buClr>
            </a:pPr>
            <a:r>
              <a:rPr lang="en-US" altLang="en-US" sz="2400" dirty="0"/>
              <a:t>a)	Yes, the normal force does work.</a:t>
            </a:r>
          </a:p>
          <a:p>
            <a:pPr marL="541338" indent="-541338">
              <a:spcAft>
                <a:spcPts val="0"/>
              </a:spcAft>
              <a:buClr>
                <a:schemeClr val="tx1"/>
              </a:buClr>
            </a:pPr>
            <a:r>
              <a:rPr lang="en-US" altLang="en-US" sz="2400" dirty="0"/>
              <a:t>b)	No, the normal force does no work.</a:t>
            </a:r>
          </a:p>
          <a:p>
            <a:pPr marL="541338" indent="-541338">
              <a:spcAft>
                <a:spcPts val="0"/>
              </a:spcAft>
              <a:buClr>
                <a:schemeClr val="tx1"/>
              </a:buClr>
            </a:pPr>
            <a:r>
              <a:rPr lang="en-US" altLang="en-US" sz="2400" dirty="0"/>
              <a:t>c)	Only part of the normal force does work.</a:t>
            </a:r>
          </a:p>
          <a:p>
            <a:pPr marL="541338" indent="-541338">
              <a:spcAft>
                <a:spcPts val="0"/>
              </a:spcAft>
              <a:buClr>
                <a:schemeClr val="tx1"/>
              </a:buClr>
            </a:pPr>
            <a:r>
              <a:rPr lang="en-US" altLang="en-US" sz="2400" dirty="0"/>
              <a:t>d)	You can’t tell from this diagram.</a:t>
            </a:r>
            <a:endParaRPr lang="en-US" sz="2400" dirty="0"/>
          </a:p>
        </p:txBody>
      </p:sp>
      <p:pic>
        <p:nvPicPr>
          <p:cNvPr id="13" name="Picture 3" descr="A box is shown at two different positions along a horizontal surface.  They are a distance d apart.  A force, F,  is shown applied  to the upper right corner of the box, at an angle to the horizontal. There is a also a vector, pointing straight upward, acting on the bottom of the box, indicating the normal force."/>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5791200" y="2011680"/>
            <a:ext cx="5474578"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15</a:t>
            </a:fld>
            <a:endParaRPr lang="en-US" dirty="0"/>
          </a:p>
        </p:txBody>
      </p:sp>
    </p:spTree>
    <p:extLst>
      <p:ext uri="{BB962C8B-B14F-4D97-AF65-F5344CB8AC3E}">
        <p14:creationId xmlns:p14="http://schemas.microsoft.com/office/powerpoint/2010/main" val="116418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1097280"/>
          </a:xfrm>
        </p:spPr>
        <p:txBody>
          <a:bodyPr>
            <a:noAutofit/>
          </a:bodyPr>
          <a:lstStyle/>
          <a:p>
            <a:pPr>
              <a:lnSpc>
                <a:spcPct val="100000"/>
              </a:lnSpc>
            </a:pPr>
            <a:r>
              <a:rPr lang="en-US" sz="3600" dirty="0"/>
              <a:t>Does the normal force of the floor pushing upward on the block do any work?</a:t>
            </a:r>
            <a:r>
              <a:rPr lang="en-US" sz="1600" dirty="0"/>
              <a:t> 2</a:t>
            </a:r>
          </a:p>
        </p:txBody>
      </p:sp>
      <p:sp>
        <p:nvSpPr>
          <p:cNvPr id="3" name="Content Placeholder 2"/>
          <p:cNvSpPr>
            <a:spLocks noGrp="1"/>
          </p:cNvSpPr>
          <p:nvPr>
            <p:ph sz="quarter" idx="11"/>
          </p:nvPr>
        </p:nvSpPr>
        <p:spPr>
          <a:xfrm>
            <a:off x="866059" y="1874520"/>
            <a:ext cx="5123688" cy="3108960"/>
          </a:xfrm>
        </p:spPr>
        <p:txBody>
          <a:bodyPr/>
          <a:lstStyle/>
          <a:p>
            <a:pPr marL="541338" indent="-541338">
              <a:spcAft>
                <a:spcPts val="0"/>
              </a:spcAft>
              <a:buClr>
                <a:schemeClr val="tx1"/>
              </a:buClr>
            </a:pPr>
            <a:r>
              <a:rPr lang="en-US" altLang="en-US" sz="2400" dirty="0"/>
              <a:t>a)	Yes, the normal force does work.</a:t>
            </a:r>
          </a:p>
          <a:p>
            <a:pPr marL="541338" indent="-541338">
              <a:spcAft>
                <a:spcPts val="0"/>
              </a:spcAft>
              <a:buClr>
                <a:schemeClr val="tx1"/>
              </a:buClr>
            </a:pPr>
            <a:r>
              <a:rPr lang="en-US" altLang="en-US" sz="2400" b="1" dirty="0"/>
              <a:t>b)	No, the normal force does no work.</a:t>
            </a:r>
          </a:p>
          <a:p>
            <a:pPr marL="541338" indent="-541338">
              <a:spcAft>
                <a:spcPts val="0"/>
              </a:spcAft>
              <a:buClr>
                <a:schemeClr val="tx1"/>
              </a:buClr>
            </a:pPr>
            <a:r>
              <a:rPr lang="en-US" altLang="en-US" sz="2400" dirty="0"/>
              <a:t>c)	Only part of the normal force does work.</a:t>
            </a:r>
          </a:p>
          <a:p>
            <a:pPr marL="541338" indent="-541338">
              <a:spcAft>
                <a:spcPts val="0"/>
              </a:spcAft>
              <a:buClr>
                <a:schemeClr val="tx1"/>
              </a:buClr>
            </a:pPr>
            <a:r>
              <a:rPr lang="en-US" altLang="en-US" sz="2400" dirty="0"/>
              <a:t>d)	You can’t tell from this diagram.</a:t>
            </a:r>
            <a:endParaRPr lang="en-US" sz="2400" dirty="0"/>
          </a:p>
        </p:txBody>
      </p:sp>
      <p:sp>
        <p:nvSpPr>
          <p:cNvPr id="4" name="Content Placeholder 3"/>
          <p:cNvSpPr>
            <a:spLocks noGrp="1"/>
          </p:cNvSpPr>
          <p:nvPr>
            <p:ph sz="quarter" idx="12"/>
          </p:nvPr>
        </p:nvSpPr>
        <p:spPr>
          <a:xfrm>
            <a:off x="1866000" y="5501640"/>
            <a:ext cx="8460000" cy="822960"/>
          </a:xfrm>
        </p:spPr>
        <p:txBody>
          <a:bodyPr>
            <a:noAutofit/>
          </a:bodyPr>
          <a:lstStyle/>
          <a:p>
            <a:pPr marL="541338" indent="-541338">
              <a:spcAft>
                <a:spcPts val="600"/>
              </a:spcAft>
            </a:pPr>
            <a:r>
              <a:rPr lang="en-US" altLang="en-US" sz="2400" dirty="0"/>
              <a:t>b)	No. Since the normal force is </a:t>
            </a:r>
            <a:r>
              <a:rPr lang="en-US" altLang="en-US" sz="2400" b="1" i="1" dirty="0"/>
              <a:t>perpendicular</a:t>
            </a:r>
            <a:r>
              <a:rPr lang="en-US" altLang="en-US" sz="2400" dirty="0"/>
              <a:t> to the distance moved, it does </a:t>
            </a:r>
            <a:r>
              <a:rPr lang="en-US" altLang="en-US" sz="2400" b="1" i="1" dirty="0"/>
              <a:t>no</a:t>
            </a:r>
            <a:r>
              <a:rPr lang="en-US" altLang="en-US" sz="2400" dirty="0"/>
              <a:t> work on the block.</a:t>
            </a:r>
            <a:endParaRPr lang="en-US" sz="2400" dirty="0"/>
          </a:p>
        </p:txBody>
      </p:sp>
      <p:pic>
        <p:nvPicPr>
          <p:cNvPr id="14" name="Picture 4" descr="A box is shown at two different positions along a horizontal surface.  They are a distance d apart.  A force, F,  is shown applied  to the upper right corner of the box, at an angle to the horizontal. There is a also a vector, pointing straight upward, acting on the bottom of the box, indicating the normal force."/>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6209006" y="2007738"/>
            <a:ext cx="5767330" cy="275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16</a:t>
            </a:fld>
            <a:endParaRPr lang="en-US" dirty="0"/>
          </a:p>
        </p:txBody>
      </p:sp>
    </p:spTree>
    <p:extLst>
      <p:ext uri="{BB962C8B-B14F-4D97-AF65-F5344CB8AC3E}">
        <p14:creationId xmlns:p14="http://schemas.microsoft.com/office/powerpoint/2010/main" val="872324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58800" y="198000"/>
            <a:ext cx="10795000" cy="1554480"/>
          </a:xfrm>
        </p:spPr>
        <p:txBody>
          <a:bodyPr>
            <a:noAutofit/>
          </a:bodyPr>
          <a:lstStyle/>
          <a:p>
            <a:pPr>
              <a:lnSpc>
                <a:spcPct val="100000"/>
              </a:lnSpc>
            </a:pPr>
            <a:r>
              <a:rPr lang="en-US" sz="2800" dirty="0"/>
              <a:t>A force of 50 N is used to drag a crate 4 m across a floor. The force is directed at an angle upward from the crate as shown. What is the work done by the horizontal component of the force?</a:t>
            </a:r>
            <a:r>
              <a:rPr lang="en-US" sz="1600" dirty="0"/>
              <a:t> 1</a:t>
            </a:r>
          </a:p>
        </p:txBody>
      </p:sp>
      <p:sp>
        <p:nvSpPr>
          <p:cNvPr id="9" name="Content Placeholder 2"/>
          <p:cNvSpPr>
            <a:spLocks noGrp="1"/>
          </p:cNvSpPr>
          <p:nvPr>
            <p:ph sz="quarter" idx="11"/>
          </p:nvPr>
        </p:nvSpPr>
        <p:spPr>
          <a:xfrm>
            <a:off x="1866000" y="2011680"/>
            <a:ext cx="186780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dirty="0"/>
              <a:t>e)	0 J</a:t>
            </a:r>
            <a:endParaRPr lang="en-US" sz="2400" dirty="0"/>
          </a:p>
        </p:txBody>
      </p:sp>
      <p:pic>
        <p:nvPicPr>
          <p:cNvPr id="18" name="Picture 3"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4240574" y="2299170"/>
            <a:ext cx="6085426" cy="326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4" hidden="1"/>
          <p:cNvSpPr>
            <a:spLocks noGrp="1"/>
          </p:cNvSpPr>
          <p:nvPr>
            <p:ph type="body" sz="quarter" idx="18"/>
          </p:nvPr>
        </p:nvSpPr>
        <p:spPr/>
        <p:txBody>
          <a:bodyPr>
            <a:normAutofit fontScale="925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19" name="Slide Number Placeholder 6"/>
          <p:cNvSpPr>
            <a:spLocks noGrp="1"/>
          </p:cNvSpPr>
          <p:nvPr>
            <p:ph type="sldNum" sz="quarter" idx="10"/>
          </p:nvPr>
        </p:nvSpPr>
        <p:spPr/>
        <p:txBody>
          <a:bodyPr/>
          <a:lstStyle/>
          <a:p>
            <a:fld id="{68151E55-6873-49E2-B8D5-2F265E6F1973}" type="slidenum">
              <a:rPr lang="en-US" smtClean="0"/>
              <a:pPr/>
              <a:t>17</a:t>
            </a:fld>
            <a:endParaRPr lang="en-US" dirty="0"/>
          </a:p>
        </p:txBody>
      </p:sp>
    </p:spTree>
    <p:extLst>
      <p:ext uri="{BB962C8B-B14F-4D97-AF65-F5344CB8AC3E}">
        <p14:creationId xmlns:p14="http://schemas.microsoft.com/office/powerpoint/2010/main" val="63598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198000"/>
            <a:ext cx="9487800" cy="1554480"/>
          </a:xfrm>
        </p:spPr>
        <p:txBody>
          <a:bodyPr>
            <a:noAutofit/>
          </a:bodyPr>
          <a:lstStyle/>
          <a:p>
            <a:pPr>
              <a:lnSpc>
                <a:spcPct val="100000"/>
              </a:lnSpc>
            </a:pPr>
            <a:r>
              <a:rPr lang="en-US" sz="2800" dirty="0"/>
              <a:t>A force of 50 N is used to drag a crate 4 m across a floor. The force is directed at an angle upward from the crate as shown. What is the work done by the horizontal component of the force?</a:t>
            </a:r>
            <a:r>
              <a:rPr lang="en-US" sz="1600" dirty="0"/>
              <a:t> 2</a:t>
            </a:r>
          </a:p>
        </p:txBody>
      </p:sp>
      <p:sp>
        <p:nvSpPr>
          <p:cNvPr id="9" name="Content Placeholder 2"/>
          <p:cNvSpPr>
            <a:spLocks noGrp="1"/>
          </p:cNvSpPr>
          <p:nvPr>
            <p:ph sz="quarter" idx="11"/>
          </p:nvPr>
        </p:nvSpPr>
        <p:spPr>
          <a:xfrm>
            <a:off x="762000" y="2011680"/>
            <a:ext cx="265848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b="1"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dirty="0"/>
              <a:t>e)	0 J</a:t>
            </a:r>
            <a:endParaRPr lang="en-US" sz="2400" dirty="0"/>
          </a:p>
        </p:txBody>
      </p:sp>
      <p:sp>
        <p:nvSpPr>
          <p:cNvPr id="10" name="Content Placeholder 3"/>
          <p:cNvSpPr>
            <a:spLocks noGrp="1"/>
          </p:cNvSpPr>
          <p:nvPr>
            <p:ph sz="quarter" idx="12"/>
          </p:nvPr>
        </p:nvSpPr>
        <p:spPr>
          <a:xfrm>
            <a:off x="1866000" y="5349240"/>
            <a:ext cx="8460000" cy="822960"/>
          </a:xfrm>
        </p:spPr>
        <p:txBody>
          <a:bodyPr>
            <a:normAutofit/>
          </a:bodyPr>
          <a:lstStyle/>
          <a:p>
            <a:pPr marL="541338" indent="-541338"/>
            <a:r>
              <a:rPr lang="en-US" altLang="en-US" sz="2400" dirty="0"/>
              <a:t>b)	The horizontal component of force is 40 N and is in the direction of motion. </a:t>
            </a:r>
            <a:r>
              <a:rPr lang="en-US" altLang="en-US" sz="2400" dirty="0">
                <a:solidFill>
                  <a:srgbClr val="9B3700"/>
                </a:solidFill>
              </a:rPr>
              <a:t>W = F · d = (40 N) · (4 m) = 160 J</a:t>
            </a:r>
            <a:r>
              <a:rPr lang="en-US" altLang="en-US" sz="2400" dirty="0"/>
              <a:t>.</a:t>
            </a:r>
            <a:endParaRPr lang="en-US" sz="2400" dirty="0"/>
          </a:p>
        </p:txBody>
      </p:sp>
      <p:pic>
        <p:nvPicPr>
          <p:cNvPr id="18" name="Picture 4"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4419600" y="2055335"/>
            <a:ext cx="5906400" cy="316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5" hidden="1"/>
          <p:cNvSpPr>
            <a:spLocks noGrp="1"/>
          </p:cNvSpPr>
          <p:nvPr>
            <p:ph type="body" sz="quarter" idx="18"/>
          </p:nvPr>
        </p:nvSpPr>
        <p:spPr/>
        <p:txBody>
          <a:bodyPr>
            <a:normAutofit fontScale="925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2" name="Slide Number Placeholder 7"/>
          <p:cNvSpPr>
            <a:spLocks noGrp="1"/>
          </p:cNvSpPr>
          <p:nvPr>
            <p:ph type="sldNum" sz="quarter" idx="10"/>
          </p:nvPr>
        </p:nvSpPr>
        <p:spPr/>
        <p:txBody>
          <a:bodyPr/>
          <a:lstStyle/>
          <a:p>
            <a:fld id="{68151E55-6873-49E2-B8D5-2F265E6F1973}" type="slidenum">
              <a:rPr lang="en-US" smtClean="0"/>
              <a:pPr/>
              <a:t>18</a:t>
            </a:fld>
            <a:endParaRPr lang="en-US" dirty="0"/>
          </a:p>
        </p:txBody>
      </p:sp>
    </p:spTree>
    <p:extLst>
      <p:ext uri="{BB962C8B-B14F-4D97-AF65-F5344CB8AC3E}">
        <p14:creationId xmlns:p14="http://schemas.microsoft.com/office/powerpoint/2010/main" val="153422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188720"/>
          </a:xfrm>
        </p:spPr>
        <p:txBody>
          <a:bodyPr>
            <a:noAutofit/>
          </a:bodyPr>
          <a:lstStyle/>
          <a:p>
            <a:pPr>
              <a:lnSpc>
                <a:spcPct val="100000"/>
              </a:lnSpc>
            </a:pPr>
            <a:r>
              <a:rPr lang="en-US" noProof="0" dirty="0"/>
              <a:t>What is the work done by the vertical component of the force?</a:t>
            </a:r>
            <a:r>
              <a:rPr lang="en-US" sz="1600" dirty="0"/>
              <a:t> 1</a:t>
            </a:r>
          </a:p>
        </p:txBody>
      </p:sp>
      <p:sp>
        <p:nvSpPr>
          <p:cNvPr id="9" name="Content Placeholder 2"/>
          <p:cNvSpPr>
            <a:spLocks noGrp="1"/>
          </p:cNvSpPr>
          <p:nvPr>
            <p:ph sz="quarter" idx="11"/>
          </p:nvPr>
        </p:nvSpPr>
        <p:spPr>
          <a:xfrm>
            <a:off x="990600" y="2011680"/>
            <a:ext cx="270420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dirty="0"/>
              <a:t>e)	0 J</a:t>
            </a:r>
            <a:endParaRPr lang="en-US" sz="2400" dirty="0"/>
          </a:p>
        </p:txBody>
      </p:sp>
      <p:pic>
        <p:nvPicPr>
          <p:cNvPr id="18" name="Picture 3"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5029200" y="1752600"/>
            <a:ext cx="5864282"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4" hidden="1"/>
          <p:cNvSpPr>
            <a:spLocks noGrp="1"/>
          </p:cNvSpPr>
          <p:nvPr>
            <p:ph type="body" sz="quarter" idx="18"/>
          </p:nvPr>
        </p:nvSpPr>
        <p:spPr/>
        <p:txBody>
          <a:bodyPr>
            <a:normAutofit fontScale="925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19" name="Slide Number Placeholder 6"/>
          <p:cNvSpPr>
            <a:spLocks noGrp="1"/>
          </p:cNvSpPr>
          <p:nvPr>
            <p:ph type="sldNum" sz="quarter" idx="10"/>
          </p:nvPr>
        </p:nvSpPr>
        <p:spPr/>
        <p:txBody>
          <a:bodyPr/>
          <a:lstStyle/>
          <a:p>
            <a:fld id="{68151E55-6873-49E2-B8D5-2F265E6F1973}" type="slidenum">
              <a:rPr lang="en-US" smtClean="0"/>
              <a:pPr/>
              <a:t>19</a:t>
            </a:fld>
            <a:endParaRPr lang="en-US" dirty="0"/>
          </a:p>
        </p:txBody>
      </p:sp>
    </p:spTree>
    <p:extLst>
      <p:ext uri="{BB962C8B-B14F-4D97-AF65-F5344CB8AC3E}">
        <p14:creationId xmlns:p14="http://schemas.microsoft.com/office/powerpoint/2010/main" val="2637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altLang="en-US" noProof="0" dirty="0"/>
              <a:t>Energy and Oscillations</a:t>
            </a:r>
            <a:r>
              <a:rPr lang="en-US" altLang="en-US" sz="1600" dirty="0"/>
              <a:t> 1</a:t>
            </a:r>
            <a:endParaRPr lang="en-US" sz="1600" dirty="0"/>
          </a:p>
        </p:txBody>
      </p:sp>
      <p:sp>
        <p:nvSpPr>
          <p:cNvPr id="7" name="Content Placeholder 2" descr="Photo of swinging pendant."/>
          <p:cNvSpPr>
            <a:spLocks noGrp="1"/>
          </p:cNvSpPr>
          <p:nvPr>
            <p:ph sz="quarter" idx="11"/>
          </p:nvPr>
        </p:nvSpPr>
        <p:spPr>
          <a:xfrm>
            <a:off x="609600" y="1447800"/>
            <a:ext cx="5791200" cy="4221480"/>
          </a:xfrm>
        </p:spPr>
        <p:txBody>
          <a:bodyPr/>
          <a:lstStyle/>
          <a:p>
            <a:pPr algn="r">
              <a:spcAft>
                <a:spcPts val="600"/>
              </a:spcAft>
            </a:pPr>
            <a:r>
              <a:rPr lang="en-US" altLang="en-US" sz="2800" dirty="0"/>
              <a:t>Why does a swinging pendant return to the same point after each swing?</a:t>
            </a:r>
            <a:endParaRPr lang="en-US" sz="2800" dirty="0"/>
          </a:p>
        </p:txBody>
      </p:sp>
      <p:pic>
        <p:nvPicPr>
          <p:cNvPr id="16" name="Picture 3" descr="Photo of ">
            <a:extLst>
              <a:ext uri="{C183D7F6-B498-43B3-948B-1728B52AA6E4}">
                <adec:decorative xmlns:adec="http://schemas.microsoft.com/office/drawing/2017/decorative" val="0"/>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7467600" y="1175140"/>
            <a:ext cx="3769141" cy="593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4" hidden="1"/>
          <p:cNvSpPr>
            <a:spLocks noGrp="1"/>
          </p:cNvSpPr>
          <p:nvPr>
            <p:ph type="body" sz="quarter" idx="18"/>
          </p:nvPr>
        </p:nvSpPr>
        <p:spPr/>
        <p:txBody>
          <a:bodyPr>
            <a:normAutofit fontScale="92500" lnSpcReduction="20000"/>
          </a:bodyPr>
          <a:lstStyle/>
          <a:p>
            <a:endParaRPr lang="en-US"/>
          </a:p>
        </p:txBody>
      </p:sp>
      <p:sp>
        <p:nvSpPr>
          <p:cNvPr id="15" name="Text Placeholder 5"/>
          <p:cNvSpPr>
            <a:spLocks noGrp="1"/>
          </p:cNvSpPr>
          <p:nvPr>
            <p:ph type="body" sz="quarter" idx="19"/>
          </p:nvPr>
        </p:nvSpPr>
        <p:spPr/>
        <p:txBody>
          <a:bodyPr/>
          <a:lstStyle/>
          <a:p>
            <a:r>
              <a:rPr lang="en-US" dirty="0"/>
              <a:t>Jonnie Miles/Getty Images</a:t>
            </a:r>
          </a:p>
        </p:txBody>
      </p:sp>
      <p:sp>
        <p:nvSpPr>
          <p:cNvPr id="17" name="Slide Number Placeholder 6"/>
          <p:cNvSpPr>
            <a:spLocks noGrp="1"/>
          </p:cNvSpPr>
          <p:nvPr>
            <p:ph type="sldNum" sz="quarter" idx="10"/>
          </p:nvPr>
        </p:nvSpPr>
        <p:spPr/>
        <p:txBody>
          <a:bodyPr/>
          <a:lstStyle/>
          <a:p>
            <a:fld id="{68151E55-6873-49E2-B8D5-2F265E6F1973}" type="slidenum">
              <a:rPr lang="en-US" smtClean="0"/>
              <a:pPr/>
              <a:t>2</a:t>
            </a:fld>
            <a:endParaRPr lang="en-US" dirty="0"/>
          </a:p>
        </p:txBody>
      </p:sp>
    </p:spTree>
    <p:extLst>
      <p:ext uri="{BB962C8B-B14F-4D97-AF65-F5344CB8AC3E}">
        <p14:creationId xmlns:p14="http://schemas.microsoft.com/office/powerpoint/2010/main" val="1184670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76400" y="198000"/>
            <a:ext cx="8649600" cy="1188720"/>
          </a:xfrm>
        </p:spPr>
        <p:txBody>
          <a:bodyPr>
            <a:noAutofit/>
          </a:bodyPr>
          <a:lstStyle/>
          <a:p>
            <a:pPr>
              <a:lnSpc>
                <a:spcPct val="100000"/>
              </a:lnSpc>
              <a:tabLst>
                <a:tab pos="5994400" algn="l"/>
              </a:tabLst>
            </a:pPr>
            <a:r>
              <a:rPr lang="en-US" noProof="0" dirty="0"/>
              <a:t>What is the work done by the vertical component of the force?</a:t>
            </a:r>
            <a:r>
              <a:rPr lang="en-US" sz="1600" dirty="0"/>
              <a:t> 2</a:t>
            </a:r>
            <a:endParaRPr lang="en-US" noProof="0" dirty="0"/>
          </a:p>
        </p:txBody>
      </p:sp>
      <p:sp>
        <p:nvSpPr>
          <p:cNvPr id="9" name="Content Placeholder 2"/>
          <p:cNvSpPr>
            <a:spLocks noGrp="1"/>
          </p:cNvSpPr>
          <p:nvPr>
            <p:ph sz="quarter" idx="11"/>
          </p:nvPr>
        </p:nvSpPr>
        <p:spPr>
          <a:xfrm>
            <a:off x="914400" y="2011680"/>
            <a:ext cx="259752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b="1" dirty="0"/>
              <a:t>e)	0 J</a:t>
            </a:r>
            <a:endParaRPr lang="en-US" sz="2400" b="1" dirty="0"/>
          </a:p>
        </p:txBody>
      </p:sp>
      <p:sp>
        <p:nvSpPr>
          <p:cNvPr id="10" name="Content Placeholder 3"/>
          <p:cNvSpPr>
            <a:spLocks noGrp="1"/>
          </p:cNvSpPr>
          <p:nvPr>
            <p:ph sz="quarter" idx="12"/>
          </p:nvPr>
        </p:nvSpPr>
        <p:spPr>
          <a:xfrm>
            <a:off x="1866000" y="5349240"/>
            <a:ext cx="8460000" cy="914400"/>
          </a:xfrm>
        </p:spPr>
        <p:txBody>
          <a:bodyPr>
            <a:normAutofit lnSpcReduction="10000"/>
          </a:bodyPr>
          <a:lstStyle/>
          <a:p>
            <a:pPr marL="541338" indent="-541338">
              <a:lnSpc>
                <a:spcPct val="110000"/>
              </a:lnSpc>
              <a:spcBef>
                <a:spcPct val="0"/>
              </a:spcBef>
              <a:spcAft>
                <a:spcPts val="600"/>
              </a:spcAft>
              <a:buClr>
                <a:schemeClr val="tx1"/>
              </a:buClr>
            </a:pPr>
            <a:r>
              <a:rPr lang="en-US" altLang="en-US" sz="2400" dirty="0"/>
              <a:t>e)	The vertical component of force is 30 N but isn’t in the direction of motion:</a:t>
            </a:r>
            <a:r>
              <a:rPr lang="en-US" altLang="en-US" sz="2800" dirty="0"/>
              <a:t> </a:t>
            </a:r>
            <a:r>
              <a:rPr lang="en-US" altLang="en-US" sz="2800" dirty="0">
                <a:solidFill>
                  <a:srgbClr val="9B3700"/>
                </a:solidFill>
              </a:rPr>
              <a:t>W = F · d = (30 N) · (0 m) = 0 J</a:t>
            </a:r>
            <a:r>
              <a:rPr lang="en-US" altLang="en-US" sz="2800" dirty="0"/>
              <a:t>.</a:t>
            </a:r>
          </a:p>
        </p:txBody>
      </p:sp>
      <p:pic>
        <p:nvPicPr>
          <p:cNvPr id="18" name="Picture 4"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5715000" y="1784583"/>
            <a:ext cx="4751006" cy="254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5" hidden="1"/>
          <p:cNvSpPr>
            <a:spLocks noGrp="1"/>
          </p:cNvSpPr>
          <p:nvPr>
            <p:ph type="body" sz="quarter" idx="18"/>
          </p:nvPr>
        </p:nvSpPr>
        <p:spPr/>
        <p:txBody>
          <a:bodyPr>
            <a:normAutofit fontScale="925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2" name="Slide Number Placeholder 7"/>
          <p:cNvSpPr>
            <a:spLocks noGrp="1"/>
          </p:cNvSpPr>
          <p:nvPr>
            <p:ph type="sldNum" sz="quarter" idx="10"/>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2640041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188720"/>
          </a:xfrm>
        </p:spPr>
        <p:txBody>
          <a:bodyPr>
            <a:noAutofit/>
          </a:bodyPr>
          <a:lstStyle/>
          <a:p>
            <a:pPr>
              <a:lnSpc>
                <a:spcPct val="100000"/>
              </a:lnSpc>
            </a:pPr>
            <a:r>
              <a:rPr lang="en-US" noProof="0" dirty="0"/>
              <a:t>What is the total work done by the 50-N force?</a:t>
            </a:r>
            <a:r>
              <a:rPr lang="en-US" sz="1600" dirty="0"/>
              <a:t> 1</a:t>
            </a:r>
          </a:p>
        </p:txBody>
      </p:sp>
      <p:sp>
        <p:nvSpPr>
          <p:cNvPr id="9" name="Content Placeholder 2"/>
          <p:cNvSpPr>
            <a:spLocks noGrp="1"/>
          </p:cNvSpPr>
          <p:nvPr>
            <p:ph sz="quarter" idx="11"/>
          </p:nvPr>
        </p:nvSpPr>
        <p:spPr>
          <a:xfrm>
            <a:off x="990600" y="2683405"/>
            <a:ext cx="290232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dirty="0"/>
              <a:t>e)	0 J</a:t>
            </a:r>
            <a:endParaRPr lang="en-US" sz="2400" dirty="0"/>
          </a:p>
        </p:txBody>
      </p:sp>
      <p:pic>
        <p:nvPicPr>
          <p:cNvPr id="18" name="Picture 3"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5105400" y="2163409"/>
            <a:ext cx="6202091" cy="332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4" hidden="1"/>
          <p:cNvSpPr>
            <a:spLocks noGrp="1"/>
          </p:cNvSpPr>
          <p:nvPr>
            <p:ph type="body" sz="quarter" idx="18"/>
          </p:nvPr>
        </p:nvSpPr>
        <p:spPr/>
        <p:txBody>
          <a:bodyPr>
            <a:normAutofit fontScale="925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19" name="Slide Number Placeholder 6"/>
          <p:cNvSpPr>
            <a:spLocks noGrp="1"/>
          </p:cNvSpPr>
          <p:nvPr>
            <p:ph type="sldNum" sz="quarter" idx="10"/>
          </p:nvPr>
        </p:nvSpPr>
        <p:spPr/>
        <p:txBody>
          <a:bodyPr/>
          <a:lstStyle/>
          <a:p>
            <a:fld id="{68151E55-6873-49E2-B8D5-2F265E6F1973}" type="slidenum">
              <a:rPr lang="en-US" smtClean="0"/>
              <a:pPr/>
              <a:t>21</a:t>
            </a:fld>
            <a:endParaRPr lang="en-US" dirty="0"/>
          </a:p>
        </p:txBody>
      </p:sp>
    </p:spTree>
    <p:extLst>
      <p:ext uri="{BB962C8B-B14F-4D97-AF65-F5344CB8AC3E}">
        <p14:creationId xmlns:p14="http://schemas.microsoft.com/office/powerpoint/2010/main" val="330489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188720"/>
          </a:xfrm>
        </p:spPr>
        <p:txBody>
          <a:bodyPr>
            <a:noAutofit/>
          </a:bodyPr>
          <a:lstStyle/>
          <a:p>
            <a:pPr>
              <a:lnSpc>
                <a:spcPct val="100000"/>
              </a:lnSpc>
              <a:tabLst>
                <a:tab pos="5994400" algn="l"/>
              </a:tabLst>
            </a:pPr>
            <a:r>
              <a:rPr lang="en-US" noProof="0" dirty="0"/>
              <a:t>What is the total work done by the 50-N force?</a:t>
            </a:r>
            <a:r>
              <a:rPr lang="en-US" sz="1600" dirty="0"/>
              <a:t> 2</a:t>
            </a:r>
            <a:endParaRPr lang="en-US" noProof="0" dirty="0"/>
          </a:p>
        </p:txBody>
      </p:sp>
      <p:sp>
        <p:nvSpPr>
          <p:cNvPr id="9" name="Content Placeholder 2"/>
          <p:cNvSpPr>
            <a:spLocks noGrp="1"/>
          </p:cNvSpPr>
          <p:nvPr>
            <p:ph sz="quarter" idx="11"/>
          </p:nvPr>
        </p:nvSpPr>
        <p:spPr>
          <a:xfrm>
            <a:off x="990600" y="2011680"/>
            <a:ext cx="2521320" cy="2286000"/>
          </a:xfrm>
        </p:spPr>
        <p:txBody>
          <a:bodyPr/>
          <a:lstStyle/>
          <a:p>
            <a:pPr marL="541338" indent="-541338">
              <a:spcBef>
                <a:spcPts val="600"/>
              </a:spcBef>
              <a:spcAft>
                <a:spcPts val="0"/>
              </a:spcAft>
              <a:buClr>
                <a:schemeClr val="tx1"/>
              </a:buClr>
            </a:pPr>
            <a:r>
              <a:rPr lang="en-US" altLang="en-US" sz="2400" dirty="0"/>
              <a:t>a)	120 J</a:t>
            </a:r>
          </a:p>
          <a:p>
            <a:pPr marL="541338" indent="-541338">
              <a:spcBef>
                <a:spcPts val="600"/>
              </a:spcBef>
              <a:spcAft>
                <a:spcPts val="0"/>
              </a:spcAft>
              <a:buClr>
                <a:schemeClr val="tx1"/>
              </a:buClr>
            </a:pPr>
            <a:r>
              <a:rPr lang="en-US" altLang="en-US" sz="2400" b="1" dirty="0"/>
              <a:t>b)	160 J</a:t>
            </a:r>
          </a:p>
          <a:p>
            <a:pPr marL="541338" indent="-541338">
              <a:spcBef>
                <a:spcPts val="600"/>
              </a:spcBef>
              <a:spcAft>
                <a:spcPts val="0"/>
              </a:spcAft>
              <a:buClr>
                <a:schemeClr val="tx1"/>
              </a:buClr>
            </a:pPr>
            <a:r>
              <a:rPr lang="en-US" altLang="en-US" sz="2400" dirty="0"/>
              <a:t>c)	200 J</a:t>
            </a:r>
          </a:p>
          <a:p>
            <a:pPr marL="541338" indent="-541338">
              <a:spcBef>
                <a:spcPts val="600"/>
              </a:spcBef>
              <a:spcAft>
                <a:spcPts val="0"/>
              </a:spcAft>
              <a:buClr>
                <a:schemeClr val="tx1"/>
              </a:buClr>
            </a:pPr>
            <a:r>
              <a:rPr lang="en-US" altLang="en-US" sz="2400" dirty="0"/>
              <a:t>d)	280 J</a:t>
            </a:r>
          </a:p>
          <a:p>
            <a:pPr marL="541338" indent="-541338">
              <a:spcBef>
                <a:spcPts val="600"/>
              </a:spcBef>
              <a:spcAft>
                <a:spcPts val="0"/>
              </a:spcAft>
              <a:buClr>
                <a:schemeClr val="tx1"/>
              </a:buClr>
            </a:pPr>
            <a:r>
              <a:rPr lang="en-US" altLang="en-US" sz="2400" dirty="0"/>
              <a:t>e)	0 J</a:t>
            </a:r>
            <a:endParaRPr lang="en-US" sz="2400" dirty="0"/>
          </a:p>
        </p:txBody>
      </p:sp>
      <p:sp>
        <p:nvSpPr>
          <p:cNvPr id="10" name="Content Placeholder 3"/>
          <p:cNvSpPr>
            <a:spLocks noGrp="1"/>
          </p:cNvSpPr>
          <p:nvPr>
            <p:ph sz="quarter" idx="12"/>
          </p:nvPr>
        </p:nvSpPr>
        <p:spPr>
          <a:xfrm>
            <a:off x="1866000" y="5349240"/>
            <a:ext cx="8460000" cy="914400"/>
          </a:xfrm>
        </p:spPr>
        <p:txBody>
          <a:bodyPr>
            <a:normAutofit fontScale="92500" lnSpcReduction="10000"/>
          </a:bodyPr>
          <a:lstStyle/>
          <a:p>
            <a:pPr marL="541338" indent="-541338">
              <a:lnSpc>
                <a:spcPct val="110000"/>
              </a:lnSpc>
              <a:spcBef>
                <a:spcPct val="0"/>
              </a:spcBef>
              <a:spcAft>
                <a:spcPts val="0"/>
              </a:spcAft>
              <a:buClr>
                <a:schemeClr val="tx1"/>
              </a:buClr>
            </a:pPr>
            <a:r>
              <a:rPr lang="en-US" altLang="en-US" sz="2600" dirty="0"/>
              <a:t>b)	Only the component of force in the direction of motion does work:</a:t>
            </a:r>
            <a:r>
              <a:rPr lang="en-US" altLang="en-US" sz="2800" dirty="0"/>
              <a:t> </a:t>
            </a:r>
            <a:r>
              <a:rPr lang="en-US" altLang="en-US" sz="3000" dirty="0">
                <a:solidFill>
                  <a:srgbClr val="9B3700"/>
                </a:solidFill>
              </a:rPr>
              <a:t>W = F · d = (40 N) · (4 m) = 160 J</a:t>
            </a:r>
            <a:r>
              <a:rPr lang="en-US" altLang="en-US" sz="3000" dirty="0"/>
              <a:t>.</a:t>
            </a:r>
            <a:endParaRPr lang="en-US" altLang="en-US" sz="2800" dirty="0"/>
          </a:p>
        </p:txBody>
      </p:sp>
      <p:pic>
        <p:nvPicPr>
          <p:cNvPr id="18" name="Picture 4" descr="A crate is on a flat surface. The crate is shown in the original position and at a later time, when it has been moved a horizontal distance of 4 m.  The force  applied is 50 N. The vertical component is 30 N, and the horizontal component is 40 N."/>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4648200" y="1751993"/>
            <a:ext cx="5218977" cy="27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5" hidden="1"/>
          <p:cNvSpPr>
            <a:spLocks noGrp="1"/>
          </p:cNvSpPr>
          <p:nvPr>
            <p:ph type="body" sz="quarter" idx="18"/>
          </p:nvPr>
        </p:nvSpPr>
        <p:spPr/>
        <p:txBody>
          <a:bodyPr>
            <a:normAutofit fontScale="925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2" name="Slide Number Placeholder 7"/>
          <p:cNvSpPr>
            <a:spLocks noGrp="1"/>
          </p:cNvSpPr>
          <p:nvPr>
            <p:ph type="sldNum" sz="quarter" idx="10"/>
          </p:nvPr>
        </p:nvSpPr>
        <p:spPr/>
        <p:txBody>
          <a:bodyPr/>
          <a:lstStyle/>
          <a:p>
            <a:fld id="{68151E55-6873-49E2-B8D5-2F265E6F1973}" type="slidenum">
              <a:rPr lang="en-US" smtClean="0"/>
              <a:pPr/>
              <a:t>22</a:t>
            </a:fld>
            <a:endParaRPr lang="en-US" dirty="0"/>
          </a:p>
        </p:txBody>
      </p:sp>
    </p:spTree>
    <p:extLst>
      <p:ext uri="{BB962C8B-B14F-4D97-AF65-F5344CB8AC3E}">
        <p14:creationId xmlns:p14="http://schemas.microsoft.com/office/powerpoint/2010/main" val="1152069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6.2</a:t>
            </a:r>
            <a:endParaRPr lang="en-US" sz="1500" b="1" dirty="0"/>
          </a:p>
        </p:txBody>
      </p:sp>
      <p:sp>
        <p:nvSpPr>
          <p:cNvPr id="5" name="Content Placeholder 2"/>
          <p:cNvSpPr>
            <a:spLocks noGrp="1"/>
          </p:cNvSpPr>
          <p:nvPr>
            <p:ph idx="1"/>
          </p:nvPr>
        </p:nvSpPr>
        <p:spPr>
          <a:xfrm>
            <a:off x="1981200" y="1676400"/>
            <a:ext cx="8341597" cy="4876800"/>
          </a:xfrm>
        </p:spPr>
        <p:txBody>
          <a:bodyPr/>
          <a:lstStyle/>
          <a:p>
            <a:pPr>
              <a:spcBef>
                <a:spcPts val="600"/>
              </a:spcBef>
              <a:defRPr/>
            </a:pPr>
            <a:r>
              <a:rPr lang="en-US" altLang="en-US" dirty="0"/>
              <a:t>If an equivalent amount of work is done in a shorter period of time</a:t>
            </a:r>
          </a:p>
          <a:p>
            <a:pPr marL="914400" indent="-548640">
              <a:buFont typeface="+mj-lt"/>
              <a:buAutoNum type="alphaUcPeriod"/>
              <a:defRPr/>
            </a:pPr>
            <a:r>
              <a:rPr lang="en-US" altLang="en-US" sz="2800" dirty="0"/>
              <a:t>more power is required</a:t>
            </a:r>
          </a:p>
          <a:p>
            <a:pPr marL="914400" indent="-548640">
              <a:buFont typeface="+mj-lt"/>
              <a:buAutoNum type="alphaUcPeriod"/>
              <a:defRPr/>
            </a:pPr>
            <a:r>
              <a:rPr lang="en-US" altLang="en-US" sz="2800" dirty="0"/>
              <a:t>the same amount of power is required</a:t>
            </a:r>
          </a:p>
          <a:p>
            <a:pPr marL="914400" indent="-548640">
              <a:buFont typeface="+mj-lt"/>
              <a:buAutoNum type="alphaUcPeriod"/>
              <a:defRPr/>
            </a:pPr>
            <a:r>
              <a:rPr lang="en-US" altLang="en-US" sz="2800" dirty="0"/>
              <a:t>less power is required </a:t>
            </a:r>
          </a:p>
        </p:txBody>
      </p:sp>
      <p:pic>
        <p:nvPicPr>
          <p:cNvPr id="7" name="Picture 3"/>
          <p:cNvPicPr>
            <a:picLocks noGrp="1" noChangeAspect="1"/>
          </p:cNvPicPr>
          <p:nvPr>
            <p:ph idx="13"/>
          </p:nvPr>
        </p:nvPicPr>
        <p:blipFill rotWithShape="1">
          <a:blip r:embed="rId2">
            <a:extLst>
              <a:ext uri="{28A0092B-C50C-407E-A947-70E740481C1C}">
                <a14:useLocalDpi xmlns:a14="http://schemas.microsoft.com/office/drawing/2010/main" val="0"/>
              </a:ext>
            </a:extLst>
          </a:blip>
          <a:srcRect b="3125"/>
          <a:stretch/>
        </p:blipFill>
        <p:spPr bwMode="auto">
          <a:xfrm>
            <a:off x="8046956" y="4114800"/>
            <a:ext cx="227584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15"/>
          </p:nvPr>
        </p:nvSpPr>
        <p:spPr/>
        <p:txBody>
          <a:bodyPr/>
          <a:lstStyle/>
          <a:p>
            <a:r>
              <a:rPr lang="en-US" dirty="0"/>
              <a:t>McGraw-Hill Education</a:t>
            </a:r>
          </a:p>
        </p:txBody>
      </p:sp>
    </p:spTree>
    <p:extLst>
      <p:ext uri="{BB962C8B-B14F-4D97-AF65-F5344CB8AC3E}">
        <p14:creationId xmlns:p14="http://schemas.microsoft.com/office/powerpoint/2010/main" val="111216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6.2</a:t>
            </a:r>
            <a:endParaRPr lang="en-US" sz="1500" b="1" dirty="0"/>
          </a:p>
        </p:txBody>
      </p:sp>
      <p:sp>
        <p:nvSpPr>
          <p:cNvPr id="5" name="Content Placeholder 2"/>
          <p:cNvSpPr>
            <a:spLocks noGrp="1"/>
          </p:cNvSpPr>
          <p:nvPr>
            <p:ph idx="1"/>
          </p:nvPr>
        </p:nvSpPr>
        <p:spPr/>
        <p:txBody>
          <a:bodyPr/>
          <a:lstStyle/>
          <a:p>
            <a:pPr>
              <a:spcBef>
                <a:spcPts val="600"/>
              </a:spcBef>
              <a:defRPr/>
            </a:pPr>
            <a:r>
              <a:rPr lang="en-US" altLang="en-US" dirty="0"/>
              <a:t>If an equivalent amount of work is done in a shorter period of time</a:t>
            </a:r>
          </a:p>
          <a:p>
            <a:pPr marL="914400" indent="-548640">
              <a:buFont typeface="+mj-lt"/>
              <a:buAutoNum type="alphaUcPeriod"/>
              <a:defRPr/>
            </a:pPr>
            <a:r>
              <a:rPr lang="en-US" altLang="en-US" sz="2800" dirty="0"/>
              <a:t>more power is required, </a:t>
            </a:r>
            <a:r>
              <a:rPr lang="en-US" altLang="en-US" sz="2800" i="1" dirty="0"/>
              <a:t>power is work per unit time</a:t>
            </a:r>
          </a:p>
        </p:txBody>
      </p:sp>
    </p:spTree>
    <p:extLst>
      <p:ext uri="{BB962C8B-B14F-4D97-AF65-F5344CB8AC3E}">
        <p14:creationId xmlns:p14="http://schemas.microsoft.com/office/powerpoint/2010/main" val="350447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105188"/>
            <a:ext cx="11280000" cy="810000"/>
          </a:xfrm>
        </p:spPr>
        <p:txBody>
          <a:bodyPr>
            <a:normAutofit/>
          </a:bodyPr>
          <a:lstStyle/>
          <a:p>
            <a:r>
              <a:rPr lang="en-US" noProof="0" dirty="0"/>
              <a:t>Kinetic Energy</a:t>
            </a:r>
            <a:r>
              <a:rPr lang="en-US" sz="1600" dirty="0"/>
              <a:t> 1</a:t>
            </a:r>
          </a:p>
        </p:txBody>
      </p:sp>
      <p:sp>
        <p:nvSpPr>
          <p:cNvPr id="8" name="Content Placeholder 2"/>
          <p:cNvSpPr>
            <a:spLocks noGrp="1"/>
          </p:cNvSpPr>
          <p:nvPr>
            <p:ph sz="quarter" idx="11"/>
          </p:nvPr>
        </p:nvSpPr>
        <p:spPr>
          <a:xfrm>
            <a:off x="476216" y="990600"/>
            <a:ext cx="8840400" cy="1783080"/>
          </a:xfrm>
          <a:ln>
            <a:solidFill>
              <a:schemeClr val="accent1"/>
            </a:solidFill>
          </a:ln>
        </p:spPr>
        <p:txBody>
          <a:bodyPr vert="horz" lIns="91440" tIns="0" rIns="91440" bIns="0" rtlCol="0">
            <a:noAutofit/>
          </a:bodyPr>
          <a:lstStyle/>
          <a:p>
            <a:pPr>
              <a:spcBef>
                <a:spcPts val="600"/>
              </a:spcBef>
              <a:spcAft>
                <a:spcPts val="0"/>
              </a:spcAft>
            </a:pPr>
            <a:r>
              <a:rPr lang="en-US" altLang="en-US" sz="2800" b="1" i="1" dirty="0">
                <a:solidFill>
                  <a:srgbClr val="0A5D00"/>
                </a:solidFill>
              </a:rPr>
              <a:t>Kinetic energy</a:t>
            </a:r>
            <a:r>
              <a:rPr lang="en-US" altLang="en-US" sz="2800" dirty="0">
                <a:solidFill>
                  <a:srgbClr val="0A5D00"/>
                </a:solidFill>
              </a:rPr>
              <a:t> </a:t>
            </a:r>
            <a:r>
              <a:rPr lang="en-US" altLang="en-US" sz="2800" dirty="0"/>
              <a:t>is the energy associated with an object’s motion.</a:t>
            </a:r>
          </a:p>
          <a:p>
            <a:pPr lvl="1">
              <a:spcBef>
                <a:spcPts val="600"/>
              </a:spcBef>
              <a:spcAft>
                <a:spcPts val="0"/>
              </a:spcAft>
              <a:buClr>
                <a:srgbClr val="9B3700"/>
              </a:buClr>
            </a:pPr>
            <a:r>
              <a:rPr lang="en-US" altLang="en-US" sz="2400" dirty="0">
                <a:latin typeface="Times New Roman" panose="02020603050405020304" pitchFamily="18" charset="0"/>
              </a:rPr>
              <a:t>Doing work on an object increases its kinetic energy.</a:t>
            </a:r>
          </a:p>
        </p:txBody>
      </p:sp>
      <p:graphicFrame>
        <p:nvGraphicFramePr>
          <p:cNvPr id="17"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000487580"/>
              </p:ext>
            </p:extLst>
          </p:nvPr>
        </p:nvGraphicFramePr>
        <p:xfrm>
          <a:off x="9166192" y="3700802"/>
          <a:ext cx="2591437" cy="1338909"/>
        </p:xfrm>
        <a:graphic>
          <a:graphicData uri="http://schemas.openxmlformats.org/presentationml/2006/ole">
            <mc:AlternateContent xmlns:mc="http://schemas.openxmlformats.org/markup-compatibility/2006">
              <mc:Choice xmlns:v="urn:schemas-microsoft-com:vml" Requires="v">
                <p:oleObj spid="_x0000_s1028" name="Equation" r:id="rId3" imgW="761760" imgH="393480" progId="Equation.DSMT4">
                  <p:embed/>
                </p:oleObj>
              </mc:Choice>
              <mc:Fallback>
                <p:oleObj name="Equation" r:id="rId3" imgW="761760" imgH="393480" progId="Equation.DSMT4">
                  <p:embed/>
                  <p:pic>
                    <p:nvPicPr>
                      <p:cNvPr id="3" name="Object 3"/>
                      <p:cNvPicPr/>
                      <p:nvPr/>
                    </p:nvPicPr>
                    <p:blipFill>
                      <a:blip r:embed="rId4"/>
                      <a:stretch>
                        <a:fillRect/>
                      </a:stretch>
                    </p:blipFill>
                    <p:spPr>
                      <a:xfrm>
                        <a:off x="9166192" y="3700802"/>
                        <a:ext cx="2591437" cy="1338909"/>
                      </a:xfrm>
                      <a:prstGeom prst="rect">
                        <a:avLst/>
                      </a:prstGeom>
                      <a:solidFill>
                        <a:srgbClr val="EFFF5D"/>
                      </a:solidFill>
                    </p:spPr>
                  </p:pic>
                </p:oleObj>
              </mc:Fallback>
            </mc:AlternateContent>
          </a:graphicData>
        </a:graphic>
      </p:graphicFrame>
      <p:pic>
        <p:nvPicPr>
          <p:cNvPr id="21" name="Picture 4" descr="A crate moves across a horizontal floor, pushed by a horizontal force, gaining speed and kinetic energy."/>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619993" y="3564323"/>
            <a:ext cx="7543799" cy="2950777"/>
          </a:xfrm>
        </p:spPr>
      </p:pic>
      <p:sp>
        <p:nvSpPr>
          <p:cNvPr id="15" name="Text Placeholder 5"/>
          <p:cNvSpPr>
            <a:spLocks noGrp="1"/>
          </p:cNvSpPr>
          <p:nvPr>
            <p:ph type="body" sz="quarter" idx="18"/>
          </p:nvPr>
        </p:nvSpPr>
        <p:spPr/>
        <p:txBody>
          <a:bodyPr>
            <a:normAutofit fontScale="92500" lnSpcReduction="20000"/>
          </a:bodyPr>
          <a:lstStyle/>
          <a:p>
            <a:r>
              <a:rPr lang="en-US" noProof="0" dirty="0">
                <a:hlinkClick r:id="" action="ppaction://noaction"/>
              </a:rPr>
              <a:t>Access the text alternative for slide images.</a:t>
            </a:r>
            <a:endParaRPr lang="en-US" noProof="0" dirty="0"/>
          </a:p>
        </p:txBody>
      </p:sp>
      <p:sp>
        <p:nvSpPr>
          <p:cNvPr id="16" name="Text Placeholder 6" hidden="1"/>
          <p:cNvSpPr>
            <a:spLocks noGrp="1"/>
          </p:cNvSpPr>
          <p:nvPr>
            <p:ph type="body" sz="quarter" idx="19"/>
          </p:nvPr>
        </p:nvSpPr>
        <p:spPr/>
        <p:txBody>
          <a:bodyPr/>
          <a:lstStyle/>
          <a:p>
            <a:endParaRPr lang="en-US"/>
          </a:p>
        </p:txBody>
      </p:sp>
      <p:sp>
        <p:nvSpPr>
          <p:cNvPr id="22" name="Slide Number Placeholder 7"/>
          <p:cNvSpPr>
            <a:spLocks noGrp="1"/>
          </p:cNvSpPr>
          <p:nvPr>
            <p:ph type="sldNum" sz="quarter" idx="10"/>
          </p:nvPr>
        </p:nvSpPr>
        <p:spPr/>
        <p:txBody>
          <a:bodyPr/>
          <a:lstStyle/>
          <a:p>
            <a:fld id="{68151E55-6873-49E2-B8D5-2F265E6F1973}" type="slidenum">
              <a:rPr lang="en-US" smtClean="0"/>
              <a:pPr/>
              <a:t>25</a:t>
            </a:fld>
            <a:endParaRPr lang="en-US" dirty="0"/>
          </a:p>
        </p:txBody>
      </p:sp>
      <p:sp>
        <p:nvSpPr>
          <p:cNvPr id="2" name="TextBox 1">
            <a:extLst>
              <a:ext uri="{FF2B5EF4-FFF2-40B4-BE49-F238E27FC236}">
                <a16:creationId xmlns:a16="http://schemas.microsoft.com/office/drawing/2014/main" id="{0BB56D7D-535A-49CC-8934-17AF234886A7}"/>
              </a:ext>
            </a:extLst>
          </p:cNvPr>
          <p:cNvSpPr txBox="1"/>
          <p:nvPr/>
        </p:nvSpPr>
        <p:spPr>
          <a:xfrm>
            <a:off x="2761492" y="2665756"/>
            <a:ext cx="5239508" cy="461665"/>
          </a:xfrm>
          <a:prstGeom prst="rect">
            <a:avLst/>
          </a:prstGeom>
          <a:solidFill>
            <a:srgbClr val="EFFF5D"/>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Work done = change in kinetic energy</a:t>
            </a:r>
          </a:p>
        </p:txBody>
      </p:sp>
    </p:spTree>
    <p:extLst>
      <p:ext uri="{BB962C8B-B14F-4D97-AF65-F5344CB8AC3E}">
        <p14:creationId xmlns:p14="http://schemas.microsoft.com/office/powerpoint/2010/main" val="773866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Kinetic Energy</a:t>
            </a:r>
            <a:r>
              <a:rPr lang="en-US" sz="1600" dirty="0"/>
              <a:t> 2</a:t>
            </a:r>
            <a:endParaRPr lang="en-US" noProof="0" dirty="0"/>
          </a:p>
        </p:txBody>
      </p:sp>
      <p:sp>
        <p:nvSpPr>
          <p:cNvPr id="3" name="Content Placeholder 2"/>
          <p:cNvSpPr>
            <a:spLocks noGrp="1"/>
          </p:cNvSpPr>
          <p:nvPr>
            <p:ph sz="quarter" idx="11"/>
          </p:nvPr>
        </p:nvSpPr>
        <p:spPr>
          <a:xfrm>
            <a:off x="1866000" y="1097280"/>
            <a:ext cx="8460000" cy="1828800"/>
          </a:xfrm>
        </p:spPr>
        <p:txBody>
          <a:bodyPr vert="horz" lIns="91440" tIns="0" rIns="91440" bIns="0" rtlCol="0">
            <a:noAutofit/>
          </a:bodyPr>
          <a:lstStyle/>
          <a:p>
            <a:pPr>
              <a:spcBef>
                <a:spcPts val="600"/>
              </a:spcBef>
              <a:spcAft>
                <a:spcPts val="0"/>
              </a:spcAft>
            </a:pPr>
            <a:r>
              <a:rPr lang="en-US" altLang="en-US" sz="2800" b="1" i="1" dirty="0">
                <a:solidFill>
                  <a:srgbClr val="0A5D00"/>
                </a:solidFill>
              </a:rPr>
              <a:t>Negative work</a:t>
            </a:r>
            <a:r>
              <a:rPr lang="en-US" altLang="en-US" sz="2800" dirty="0"/>
              <a:t> is the work done by a force acting in a direction </a:t>
            </a:r>
            <a:r>
              <a:rPr lang="en-US" altLang="en-US" sz="2800" b="1" i="1" dirty="0"/>
              <a:t>opposite</a:t>
            </a:r>
            <a:r>
              <a:rPr lang="en-US" altLang="en-US" sz="2800" dirty="0"/>
              <a:t> to the object’s motion.</a:t>
            </a:r>
          </a:p>
          <a:p>
            <a:pPr lvl="1">
              <a:spcBef>
                <a:spcPts val="600"/>
              </a:spcBef>
              <a:spcAft>
                <a:spcPts val="0"/>
              </a:spcAft>
              <a:buClr>
                <a:srgbClr val="9B3700"/>
              </a:buClr>
            </a:pPr>
            <a:r>
              <a:rPr lang="en-US" altLang="en-US" sz="2400" dirty="0">
                <a:latin typeface="Times New Roman" panose="02020603050405020304" pitchFamily="18" charset="0"/>
              </a:rPr>
              <a:t>For example, a car skidding to a stop</a:t>
            </a:r>
          </a:p>
          <a:p>
            <a:pPr lvl="1">
              <a:spcBef>
                <a:spcPts val="600"/>
              </a:spcBef>
              <a:spcAft>
                <a:spcPts val="0"/>
              </a:spcAft>
              <a:buClr>
                <a:srgbClr val="9B3700"/>
              </a:buClr>
            </a:pPr>
            <a:r>
              <a:rPr lang="en-US" altLang="en-US" sz="2400" dirty="0">
                <a:latin typeface="Times New Roman" panose="02020603050405020304" pitchFamily="18" charset="0"/>
              </a:rPr>
              <a:t>What force is acting to slow the car?</a:t>
            </a:r>
            <a:endParaRPr lang="en-US" noProof="0" dirty="0">
              <a:latin typeface="Times New Roman" panose="02020603050405020304" pitchFamily="18" charset="0"/>
            </a:endParaRPr>
          </a:p>
        </p:txBody>
      </p:sp>
      <p:pic>
        <p:nvPicPr>
          <p:cNvPr id="13" name="Picture 3" descr="A car brakes over a distance d. The force vector is directed opposite the direction of the car’s velocity vecto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457200" y="3505200"/>
            <a:ext cx="10668000" cy="2590800"/>
          </a:xfrm>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20083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6.3</a:t>
            </a:r>
            <a:endParaRPr lang="en-US" sz="1500" b="1" dirty="0"/>
          </a:p>
        </p:txBody>
      </p:sp>
      <p:sp>
        <p:nvSpPr>
          <p:cNvPr id="5" name="Content Placeholder 2"/>
          <p:cNvSpPr>
            <a:spLocks noGrp="1"/>
          </p:cNvSpPr>
          <p:nvPr>
            <p:ph idx="1"/>
          </p:nvPr>
        </p:nvSpPr>
        <p:spPr>
          <a:xfrm>
            <a:off x="1981200" y="1676400"/>
            <a:ext cx="8229600" cy="4846320"/>
          </a:xfrm>
        </p:spPr>
        <p:txBody>
          <a:bodyPr/>
          <a:lstStyle/>
          <a:p>
            <a:pPr>
              <a:defRPr/>
            </a:pPr>
            <a:r>
              <a:rPr lang="en-US" altLang="en-US" dirty="0"/>
              <a:t>If objects </a:t>
            </a:r>
            <a:r>
              <a:rPr lang="en-US" altLang="en-US" dirty="0">
                <a:solidFill>
                  <a:srgbClr val="0000FF"/>
                </a:solidFill>
              </a:rPr>
              <a:t>A</a:t>
            </a:r>
            <a:r>
              <a:rPr lang="en-US" altLang="en-US" dirty="0"/>
              <a:t> and </a:t>
            </a:r>
            <a:r>
              <a:rPr lang="en-US" altLang="en-US" dirty="0">
                <a:solidFill>
                  <a:srgbClr val="B60000"/>
                </a:solidFill>
              </a:rPr>
              <a:t>B</a:t>
            </a:r>
            <a:r>
              <a:rPr lang="en-US" altLang="en-US" dirty="0"/>
              <a:t> have the same mass, but object </a:t>
            </a:r>
            <a:r>
              <a:rPr lang="en-US" altLang="en-US" dirty="0">
                <a:solidFill>
                  <a:srgbClr val="B60000"/>
                </a:solidFill>
              </a:rPr>
              <a:t>B</a:t>
            </a:r>
            <a:r>
              <a:rPr lang="en-US" altLang="en-US" dirty="0"/>
              <a:t> has 9X the kinetic energy of object </a:t>
            </a:r>
            <a:r>
              <a:rPr lang="en-US" altLang="en-US" dirty="0">
                <a:solidFill>
                  <a:srgbClr val="0000FF"/>
                </a:solidFill>
              </a:rPr>
              <a:t>A</a:t>
            </a:r>
            <a:r>
              <a:rPr lang="en-US" altLang="en-US" dirty="0"/>
              <a:t>, what is true of their speeds?</a:t>
            </a:r>
          </a:p>
          <a:p>
            <a:pPr marL="914400" indent="-548640">
              <a:buClr>
                <a:schemeClr val="tx1"/>
              </a:buClr>
              <a:buFont typeface="+mj-lt"/>
              <a:buAutoNum type="alphaUcPeriod"/>
              <a:defRPr/>
            </a:pPr>
            <a:r>
              <a:rPr lang="en-US" altLang="en-US" sz="2800" dirty="0">
                <a:solidFill>
                  <a:srgbClr val="B60000"/>
                </a:solidFill>
              </a:rPr>
              <a:t>v</a:t>
            </a:r>
            <a:r>
              <a:rPr lang="en-US" altLang="en-US" sz="2800" baseline="-25000" dirty="0">
                <a:solidFill>
                  <a:srgbClr val="B60000"/>
                </a:solidFill>
              </a:rPr>
              <a:t>B</a:t>
            </a:r>
            <a:r>
              <a:rPr lang="en-US" altLang="en-US" sz="2800" dirty="0"/>
              <a:t> = 9</a:t>
            </a:r>
            <a:r>
              <a:rPr lang="en-US" altLang="en-US" sz="2800" dirty="0">
                <a:solidFill>
                  <a:srgbClr val="0000FF"/>
                </a:solidFill>
              </a:rPr>
              <a:t>v</a:t>
            </a:r>
            <a:r>
              <a:rPr lang="en-US" altLang="en-US" sz="2800" baseline="-25000" dirty="0">
                <a:solidFill>
                  <a:srgbClr val="0000FF"/>
                </a:solidFill>
              </a:rPr>
              <a:t>A</a:t>
            </a:r>
          </a:p>
          <a:p>
            <a:pPr marL="914400" indent="-548640">
              <a:buClr>
                <a:schemeClr val="tx1"/>
              </a:buClr>
              <a:buFont typeface="+mj-lt"/>
              <a:buAutoNum type="alphaUcPeriod"/>
              <a:defRPr/>
            </a:pPr>
            <a:r>
              <a:rPr lang="en-US" altLang="en-US" sz="2800" dirty="0">
                <a:solidFill>
                  <a:srgbClr val="B60000"/>
                </a:solidFill>
              </a:rPr>
              <a:t>v</a:t>
            </a:r>
            <a:r>
              <a:rPr lang="en-US" altLang="en-US" sz="2800" baseline="-25000" dirty="0">
                <a:solidFill>
                  <a:srgbClr val="B60000"/>
                </a:solidFill>
              </a:rPr>
              <a:t>B</a:t>
            </a:r>
            <a:r>
              <a:rPr lang="en-US" altLang="en-US" sz="2800" dirty="0"/>
              <a:t> = 3</a:t>
            </a:r>
            <a:r>
              <a:rPr lang="en-US" altLang="en-US" sz="2800" dirty="0">
                <a:solidFill>
                  <a:srgbClr val="0000FF"/>
                </a:solidFill>
              </a:rPr>
              <a:t>v</a:t>
            </a:r>
            <a:r>
              <a:rPr lang="en-US" altLang="en-US" sz="2800" baseline="-25000" dirty="0">
                <a:solidFill>
                  <a:srgbClr val="0000FF"/>
                </a:solidFill>
              </a:rPr>
              <a:t>A</a:t>
            </a:r>
          </a:p>
          <a:p>
            <a:pPr marL="914400" indent="-548640">
              <a:buFont typeface="+mj-lt"/>
              <a:buAutoNum type="alphaUcPeriod"/>
              <a:defRPr/>
            </a:pPr>
            <a:r>
              <a:rPr lang="en-US" altLang="en-US" sz="2800" dirty="0"/>
              <a:t>9</a:t>
            </a:r>
            <a:r>
              <a:rPr lang="en-US" altLang="en-US" sz="2800" dirty="0">
                <a:solidFill>
                  <a:srgbClr val="B60000"/>
                </a:solidFill>
              </a:rPr>
              <a:t>v</a:t>
            </a:r>
            <a:r>
              <a:rPr lang="en-US" altLang="en-US" sz="2800" baseline="-25000" dirty="0">
                <a:solidFill>
                  <a:srgbClr val="B60000"/>
                </a:solidFill>
              </a:rPr>
              <a:t>B</a:t>
            </a:r>
            <a:r>
              <a:rPr lang="en-US" altLang="en-US" sz="2800" dirty="0"/>
              <a:t> = </a:t>
            </a:r>
            <a:r>
              <a:rPr lang="en-US" altLang="en-US" sz="2800" dirty="0">
                <a:solidFill>
                  <a:srgbClr val="0000FF"/>
                </a:solidFill>
              </a:rPr>
              <a:t>v</a:t>
            </a:r>
            <a:r>
              <a:rPr lang="en-US" altLang="en-US" sz="2800" baseline="-25000" dirty="0">
                <a:solidFill>
                  <a:srgbClr val="0000FF"/>
                </a:solidFill>
              </a:rPr>
              <a:t>A</a:t>
            </a:r>
          </a:p>
          <a:p>
            <a:pPr marL="914400" indent="-548640">
              <a:buFont typeface="+mj-lt"/>
              <a:buAutoNum type="alphaUcPeriod"/>
              <a:defRPr/>
            </a:pPr>
            <a:r>
              <a:rPr lang="en-US" altLang="en-US" sz="2800" dirty="0"/>
              <a:t>3</a:t>
            </a:r>
            <a:r>
              <a:rPr lang="en-US" altLang="en-US" sz="2800" dirty="0">
                <a:solidFill>
                  <a:srgbClr val="B60000"/>
                </a:solidFill>
              </a:rPr>
              <a:t>v</a:t>
            </a:r>
            <a:r>
              <a:rPr lang="en-US" altLang="en-US" sz="2800" baseline="-25000" dirty="0">
                <a:solidFill>
                  <a:srgbClr val="B60000"/>
                </a:solidFill>
              </a:rPr>
              <a:t>B</a:t>
            </a:r>
            <a:r>
              <a:rPr lang="en-US" altLang="en-US" sz="2800" dirty="0"/>
              <a:t> = </a:t>
            </a:r>
            <a:r>
              <a:rPr lang="en-US" altLang="en-US" sz="2800" dirty="0">
                <a:solidFill>
                  <a:srgbClr val="0000FF"/>
                </a:solidFill>
              </a:rPr>
              <a:t>v</a:t>
            </a:r>
            <a:r>
              <a:rPr lang="en-US" altLang="en-US" sz="2800" baseline="-25000" dirty="0">
                <a:solidFill>
                  <a:srgbClr val="0000FF"/>
                </a:solidFill>
              </a:rPr>
              <a:t>A</a:t>
            </a:r>
          </a:p>
        </p:txBody>
      </p:sp>
    </p:spTree>
    <p:extLst>
      <p:ext uri="{BB962C8B-B14F-4D97-AF65-F5344CB8AC3E}">
        <p14:creationId xmlns:p14="http://schemas.microsoft.com/office/powerpoint/2010/main" val="2090631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6.3</a:t>
            </a:r>
            <a:endParaRPr lang="en-US" sz="1500" b="1" dirty="0"/>
          </a:p>
        </p:txBody>
      </p:sp>
      <p:sp>
        <p:nvSpPr>
          <p:cNvPr id="5" name="Content Placeholder 2"/>
          <p:cNvSpPr>
            <a:spLocks noGrp="1"/>
          </p:cNvSpPr>
          <p:nvPr>
            <p:ph idx="1"/>
          </p:nvPr>
        </p:nvSpPr>
        <p:spPr>
          <a:xfrm>
            <a:off x="1981200" y="1676400"/>
            <a:ext cx="8229600" cy="2819400"/>
          </a:xfrm>
        </p:spPr>
        <p:txBody>
          <a:bodyPr>
            <a:normAutofit lnSpcReduction="10000"/>
          </a:bodyPr>
          <a:lstStyle/>
          <a:p>
            <a:pPr>
              <a:defRPr/>
            </a:pPr>
            <a:r>
              <a:rPr lang="en-US" altLang="en-US" dirty="0"/>
              <a:t>If objects </a:t>
            </a:r>
            <a:r>
              <a:rPr lang="en-US" altLang="en-US" dirty="0">
                <a:solidFill>
                  <a:srgbClr val="0000FF"/>
                </a:solidFill>
              </a:rPr>
              <a:t>A</a:t>
            </a:r>
            <a:r>
              <a:rPr lang="en-US" altLang="en-US" dirty="0"/>
              <a:t> and </a:t>
            </a:r>
            <a:r>
              <a:rPr lang="en-US" altLang="en-US" dirty="0">
                <a:solidFill>
                  <a:srgbClr val="B60000"/>
                </a:solidFill>
              </a:rPr>
              <a:t>B</a:t>
            </a:r>
            <a:r>
              <a:rPr lang="en-US" altLang="en-US" dirty="0"/>
              <a:t> have the same mass, but object </a:t>
            </a:r>
            <a:r>
              <a:rPr lang="en-US" altLang="en-US" dirty="0">
                <a:solidFill>
                  <a:srgbClr val="B60000"/>
                </a:solidFill>
              </a:rPr>
              <a:t>B</a:t>
            </a:r>
            <a:r>
              <a:rPr lang="en-US" altLang="en-US" dirty="0"/>
              <a:t> has 9X the kinetic energy of object </a:t>
            </a:r>
            <a:r>
              <a:rPr lang="en-US" altLang="en-US" dirty="0">
                <a:solidFill>
                  <a:srgbClr val="0000FF"/>
                </a:solidFill>
              </a:rPr>
              <a:t>A</a:t>
            </a:r>
            <a:r>
              <a:rPr lang="en-US" altLang="en-US" dirty="0"/>
              <a:t>, what is true of their speeds?</a:t>
            </a:r>
          </a:p>
          <a:p>
            <a:pPr marL="365760">
              <a:defRPr/>
            </a:pPr>
            <a:endParaRPr lang="en-US" altLang="en-US" sz="2800" dirty="0">
              <a:solidFill>
                <a:srgbClr val="B60000"/>
              </a:solidFill>
            </a:endParaRPr>
          </a:p>
          <a:p>
            <a:pPr marL="914400" indent="-548640">
              <a:buClr>
                <a:schemeClr val="tx1"/>
              </a:buClr>
              <a:buFont typeface="+mj-lt"/>
              <a:buAutoNum type="alphaUcPeriod" startAt="2"/>
              <a:defRPr/>
            </a:pPr>
            <a:r>
              <a:rPr lang="en-US" altLang="en-US" sz="2800" dirty="0">
                <a:solidFill>
                  <a:srgbClr val="B60000"/>
                </a:solidFill>
              </a:rPr>
              <a:t>v</a:t>
            </a:r>
            <a:r>
              <a:rPr lang="en-US" altLang="en-US" sz="2800" baseline="-25000" dirty="0">
                <a:solidFill>
                  <a:srgbClr val="B60000"/>
                </a:solidFill>
              </a:rPr>
              <a:t>B</a:t>
            </a:r>
            <a:r>
              <a:rPr lang="en-US" altLang="en-US" sz="2800" dirty="0"/>
              <a:t> = 3</a:t>
            </a:r>
            <a:r>
              <a:rPr lang="en-US" altLang="en-US" sz="2800" dirty="0">
                <a:solidFill>
                  <a:srgbClr val="0000FF"/>
                </a:solidFill>
              </a:rPr>
              <a:t>v</a:t>
            </a:r>
            <a:r>
              <a:rPr lang="en-US" altLang="en-US" sz="2800" baseline="-25000" dirty="0">
                <a:solidFill>
                  <a:srgbClr val="0000FF"/>
                </a:solidFill>
              </a:rPr>
              <a:t>A</a:t>
            </a:r>
          </a:p>
        </p:txBody>
      </p:sp>
      <p:graphicFrame>
        <p:nvGraphicFramePr>
          <p:cNvPr id="7" name="Object 3"/>
          <p:cNvGraphicFramePr>
            <a:graphicFrameLocks noChangeAspect="1"/>
          </p:cNvGraphicFramePr>
          <p:nvPr/>
        </p:nvGraphicFramePr>
        <p:xfrm>
          <a:off x="6919914" y="3630614"/>
          <a:ext cx="1798637" cy="928687"/>
        </p:xfrm>
        <a:graphic>
          <a:graphicData uri="http://schemas.openxmlformats.org/presentationml/2006/ole">
            <mc:AlternateContent xmlns:mc="http://schemas.openxmlformats.org/markup-compatibility/2006">
              <mc:Choice xmlns:v="urn:schemas-microsoft-com:vml" Requires="v">
                <p:oleObj spid="_x0000_s2051" name="Equation" r:id="rId3" imgW="761760" imgH="393480" progId="Equation.DSMT4">
                  <p:embed/>
                </p:oleObj>
              </mc:Choice>
              <mc:Fallback>
                <p:oleObj name="Equation" r:id="rId3" imgW="761760" imgH="393480" progId="Equation.DSMT4">
                  <p:embed/>
                  <p:pic>
                    <p:nvPicPr>
                      <p:cNvPr id="7" name="Object 3"/>
                      <p:cNvPicPr>
                        <a:picLocks noChangeAspect="1" noChangeArrowheads="1"/>
                      </p:cNvPicPr>
                      <p:nvPr/>
                    </p:nvPicPr>
                    <p:blipFill>
                      <a:blip r:embed="rId4"/>
                      <a:srcRect/>
                      <a:stretch>
                        <a:fillRect/>
                      </a:stretch>
                    </p:blipFill>
                    <p:spPr bwMode="auto">
                      <a:xfrm>
                        <a:off x="6919914" y="3630614"/>
                        <a:ext cx="1798637" cy="92868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Content Placeholder 4"/>
          <p:cNvSpPr>
            <a:spLocks noGrp="1"/>
          </p:cNvSpPr>
          <p:nvPr>
            <p:ph idx="13"/>
          </p:nvPr>
        </p:nvSpPr>
        <p:spPr>
          <a:xfrm>
            <a:off x="1981200" y="5029200"/>
            <a:ext cx="8229600" cy="1524000"/>
          </a:xfrm>
        </p:spPr>
        <p:txBody>
          <a:bodyPr>
            <a:normAutofit lnSpcReduction="10000"/>
          </a:bodyPr>
          <a:lstStyle/>
          <a:p>
            <a:r>
              <a:rPr lang="en-US" i="1" dirty="0"/>
              <a:t>Since KE is proportional to the velocity squared, if the velocity has tripled, the KE will increase by a factor of 3</a:t>
            </a:r>
            <a:r>
              <a:rPr lang="en-US" i="1" baseline="30000" dirty="0"/>
              <a:t>2</a:t>
            </a:r>
            <a:r>
              <a:rPr lang="en-US" i="1" dirty="0"/>
              <a:t> or 9.</a:t>
            </a:r>
          </a:p>
        </p:txBody>
      </p:sp>
    </p:spTree>
    <p:extLst>
      <p:ext uri="{BB962C8B-B14F-4D97-AF65-F5344CB8AC3E}">
        <p14:creationId xmlns:p14="http://schemas.microsoft.com/office/powerpoint/2010/main" val="254876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6.4</a:t>
            </a:r>
            <a:endParaRPr lang="en-US" sz="1500" b="1" dirty="0"/>
          </a:p>
        </p:txBody>
      </p:sp>
      <p:sp>
        <p:nvSpPr>
          <p:cNvPr id="5" name="Content Placeholder 2"/>
          <p:cNvSpPr>
            <a:spLocks noGrp="1"/>
          </p:cNvSpPr>
          <p:nvPr>
            <p:ph idx="1"/>
          </p:nvPr>
        </p:nvSpPr>
        <p:spPr>
          <a:xfrm>
            <a:off x="1981200" y="1676400"/>
            <a:ext cx="8229600" cy="4754880"/>
          </a:xfrm>
        </p:spPr>
        <p:txBody>
          <a:bodyPr/>
          <a:lstStyle/>
          <a:p>
            <a:pPr>
              <a:defRPr/>
            </a:pPr>
            <a:r>
              <a:rPr lang="en-US" altLang="en-US" dirty="0"/>
              <a:t>Compare the kinetic energy of two balls:</a:t>
            </a:r>
          </a:p>
          <a:p>
            <a:pPr>
              <a:defRPr/>
            </a:pPr>
            <a:r>
              <a:rPr lang="en-US" altLang="en-US" dirty="0">
                <a:solidFill>
                  <a:srgbClr val="B60000"/>
                </a:solidFill>
              </a:rPr>
              <a:t>ball 1:</a:t>
            </a:r>
            <a:r>
              <a:rPr lang="en-US" altLang="en-US" dirty="0"/>
              <a:t> mass </a:t>
            </a:r>
            <a:r>
              <a:rPr lang="en-US" altLang="en-US" dirty="0">
                <a:solidFill>
                  <a:srgbClr val="B60000"/>
                </a:solidFill>
              </a:rPr>
              <a:t>m</a:t>
            </a:r>
            <a:r>
              <a:rPr lang="en-US" altLang="en-US" dirty="0"/>
              <a:t> thrown with speed </a:t>
            </a:r>
            <a:r>
              <a:rPr lang="en-US" altLang="en-US" dirty="0">
                <a:solidFill>
                  <a:srgbClr val="B60000"/>
                </a:solidFill>
              </a:rPr>
              <a:t>2v</a:t>
            </a:r>
          </a:p>
          <a:p>
            <a:pPr>
              <a:defRPr/>
            </a:pPr>
            <a:r>
              <a:rPr lang="en-US" altLang="en-US" dirty="0">
                <a:solidFill>
                  <a:srgbClr val="0000FF"/>
                </a:solidFill>
              </a:rPr>
              <a:t>ball 2:</a:t>
            </a:r>
            <a:r>
              <a:rPr lang="en-US" altLang="en-US" dirty="0"/>
              <a:t> mass </a:t>
            </a:r>
            <a:r>
              <a:rPr lang="en-US" altLang="en-US" dirty="0">
                <a:solidFill>
                  <a:srgbClr val="0000FF"/>
                </a:solidFill>
              </a:rPr>
              <a:t>2m</a:t>
            </a:r>
            <a:r>
              <a:rPr lang="en-US" altLang="en-US" dirty="0"/>
              <a:t> thrown with speed </a:t>
            </a:r>
            <a:r>
              <a:rPr lang="en-US" altLang="en-US" dirty="0">
                <a:solidFill>
                  <a:srgbClr val="0000FF"/>
                </a:solidFill>
              </a:rPr>
              <a:t>v</a:t>
            </a:r>
          </a:p>
          <a:p>
            <a:pPr marL="914400" indent="-548640">
              <a:buClr>
                <a:schemeClr val="tx1"/>
              </a:buClr>
              <a:buFont typeface="+mj-lt"/>
              <a:buAutoNum type="alphaUcPeriod"/>
              <a:defRPr/>
            </a:pPr>
            <a:r>
              <a:rPr lang="en-US" altLang="en-US" sz="2800" dirty="0">
                <a:solidFill>
                  <a:srgbClr val="B60000"/>
                </a:solidFill>
              </a:rPr>
              <a:t>KE</a:t>
            </a:r>
            <a:r>
              <a:rPr lang="en-US" altLang="en-US" sz="2800" baseline="-25000" dirty="0">
                <a:solidFill>
                  <a:srgbClr val="B60000"/>
                </a:solidFill>
              </a:rPr>
              <a:t>1</a:t>
            </a:r>
            <a:r>
              <a:rPr lang="en-US" altLang="en-US" sz="2800" dirty="0"/>
              <a:t> = </a:t>
            </a:r>
            <a:r>
              <a:rPr lang="en-US" altLang="en-US" sz="2800" dirty="0">
                <a:solidFill>
                  <a:srgbClr val="0000FF"/>
                </a:solidFill>
              </a:rPr>
              <a:t>4KE</a:t>
            </a:r>
            <a:r>
              <a:rPr lang="en-US" altLang="en-US" sz="2800" baseline="-25000" dirty="0">
                <a:solidFill>
                  <a:srgbClr val="0000FF"/>
                </a:solidFill>
              </a:rPr>
              <a:t>2</a:t>
            </a:r>
          </a:p>
          <a:p>
            <a:pPr marL="914400" indent="-548640">
              <a:buClr>
                <a:schemeClr val="tx1"/>
              </a:buClr>
              <a:buFont typeface="+mj-lt"/>
              <a:buAutoNum type="alphaUcPeriod"/>
              <a:defRPr/>
            </a:pPr>
            <a:r>
              <a:rPr lang="en-US" altLang="en-US" sz="2800" dirty="0">
                <a:solidFill>
                  <a:srgbClr val="B60000"/>
                </a:solidFill>
              </a:rPr>
              <a:t>KE</a:t>
            </a:r>
            <a:r>
              <a:rPr lang="en-US" altLang="en-US" sz="2800" baseline="-25000" dirty="0">
                <a:solidFill>
                  <a:srgbClr val="B60000"/>
                </a:solidFill>
              </a:rPr>
              <a:t>1</a:t>
            </a:r>
            <a:r>
              <a:rPr lang="en-US" altLang="en-US" sz="2800" dirty="0"/>
              <a:t> = </a:t>
            </a:r>
            <a:r>
              <a:rPr lang="en-US" altLang="en-US" sz="2800" dirty="0">
                <a:solidFill>
                  <a:srgbClr val="0000FF"/>
                </a:solidFill>
              </a:rPr>
              <a:t>KE</a:t>
            </a:r>
            <a:r>
              <a:rPr lang="en-US" altLang="en-US" sz="2800" baseline="-25000" dirty="0">
                <a:solidFill>
                  <a:srgbClr val="0000FF"/>
                </a:solidFill>
              </a:rPr>
              <a:t>2</a:t>
            </a:r>
          </a:p>
          <a:p>
            <a:pPr marL="914400" indent="-548640">
              <a:buClr>
                <a:schemeClr val="tx1"/>
              </a:buClr>
              <a:buFont typeface="+mj-lt"/>
              <a:buAutoNum type="alphaUcPeriod"/>
              <a:defRPr/>
            </a:pPr>
            <a:r>
              <a:rPr lang="en-US" altLang="en-US" sz="2800" dirty="0">
                <a:solidFill>
                  <a:srgbClr val="B60000"/>
                </a:solidFill>
              </a:rPr>
              <a:t>2KE</a:t>
            </a:r>
            <a:r>
              <a:rPr lang="en-US" altLang="en-US" sz="2800" baseline="-25000" dirty="0">
                <a:solidFill>
                  <a:srgbClr val="B60000"/>
                </a:solidFill>
              </a:rPr>
              <a:t>1</a:t>
            </a:r>
            <a:r>
              <a:rPr lang="en-US" altLang="en-US" sz="2800" dirty="0"/>
              <a:t> = </a:t>
            </a:r>
            <a:r>
              <a:rPr lang="en-US" altLang="en-US" sz="2800" dirty="0">
                <a:solidFill>
                  <a:srgbClr val="0000FF"/>
                </a:solidFill>
              </a:rPr>
              <a:t>KE</a:t>
            </a:r>
            <a:r>
              <a:rPr lang="en-US" altLang="en-US" sz="2800" baseline="-25000" dirty="0">
                <a:solidFill>
                  <a:srgbClr val="0000FF"/>
                </a:solidFill>
              </a:rPr>
              <a:t>2</a:t>
            </a:r>
          </a:p>
          <a:p>
            <a:pPr marL="914400" indent="-548640">
              <a:buClr>
                <a:schemeClr val="tx1"/>
              </a:buClr>
              <a:buFont typeface="+mj-lt"/>
              <a:buAutoNum type="alphaUcPeriod"/>
              <a:defRPr/>
            </a:pPr>
            <a:r>
              <a:rPr lang="en-US" altLang="en-US" sz="2800" dirty="0">
                <a:solidFill>
                  <a:srgbClr val="B60000"/>
                </a:solidFill>
              </a:rPr>
              <a:t>KE</a:t>
            </a:r>
            <a:r>
              <a:rPr lang="en-US" altLang="en-US" sz="2800" baseline="-25000" dirty="0">
                <a:solidFill>
                  <a:srgbClr val="B60000"/>
                </a:solidFill>
              </a:rPr>
              <a:t>1</a:t>
            </a:r>
            <a:r>
              <a:rPr lang="en-US" altLang="en-US" sz="2800" dirty="0"/>
              <a:t> = </a:t>
            </a:r>
            <a:r>
              <a:rPr lang="en-US" altLang="en-US" sz="2800" dirty="0">
                <a:solidFill>
                  <a:srgbClr val="0000FF"/>
                </a:solidFill>
              </a:rPr>
              <a:t>2KE</a:t>
            </a:r>
            <a:r>
              <a:rPr lang="en-US" altLang="en-US" sz="2800" baseline="-25000" dirty="0">
                <a:solidFill>
                  <a:srgbClr val="0000FF"/>
                </a:solidFill>
              </a:rPr>
              <a:t>2</a:t>
            </a:r>
          </a:p>
        </p:txBody>
      </p:sp>
    </p:spTree>
    <p:extLst>
      <p:ext uri="{BB962C8B-B14F-4D97-AF65-F5344CB8AC3E}">
        <p14:creationId xmlns:p14="http://schemas.microsoft.com/office/powerpoint/2010/main" val="280591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noProof="0" dirty="0"/>
              <a:t>Energy and Oscillations</a:t>
            </a:r>
            <a:r>
              <a:rPr lang="en-US" altLang="en-US" sz="1600" dirty="0"/>
              <a:t> 2</a:t>
            </a:r>
            <a:endParaRPr lang="en-US" sz="1600" dirty="0"/>
          </a:p>
        </p:txBody>
      </p:sp>
      <p:sp>
        <p:nvSpPr>
          <p:cNvPr id="3" name="Content Placeholder 2"/>
          <p:cNvSpPr>
            <a:spLocks noGrp="1"/>
          </p:cNvSpPr>
          <p:nvPr>
            <p:ph sz="quarter" idx="11"/>
          </p:nvPr>
        </p:nvSpPr>
        <p:spPr>
          <a:xfrm>
            <a:off x="558800" y="1447800"/>
            <a:ext cx="4775200" cy="3840480"/>
          </a:xfrm>
        </p:spPr>
        <p:txBody>
          <a:bodyPr/>
          <a:lstStyle/>
          <a:p>
            <a:pPr algn="r">
              <a:spcAft>
                <a:spcPts val="600"/>
              </a:spcAft>
            </a:pPr>
            <a:r>
              <a:rPr lang="en-US" altLang="en-US" sz="2800" dirty="0"/>
              <a:t>The force does work to move the ball.  This increases the ball’s energy, affecting its motion.</a:t>
            </a:r>
            <a:endParaRPr lang="en-US" sz="2800" dirty="0"/>
          </a:p>
        </p:txBody>
      </p:sp>
      <p:pic>
        <p:nvPicPr>
          <p:cNvPr id="13" name="Picture 3" descr="A hand is shown applying a force, F, to a ball on the end of a string, moving the ball from hanging straight down to a higher point."/>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tretch/>
        </p:blipFill>
        <p:spPr bwMode="auto">
          <a:xfrm>
            <a:off x="6272530" y="866522"/>
            <a:ext cx="510788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p:cNvSpPr>
            <a:spLocks noGrp="1"/>
          </p:cNvSpPr>
          <p:nvPr>
            <p:ph type="body" sz="quarter" idx="19"/>
          </p:nvPr>
        </p:nvSpPr>
        <p:spPr/>
        <p:txBody>
          <a:bodyPr/>
          <a:lstStyle/>
          <a:p>
            <a:r>
              <a:rPr lang="en-US" dirty="0"/>
              <a:t>©McGraw-Hill Education/James Ballard, photographer</a:t>
            </a:r>
          </a:p>
        </p:txBody>
      </p:sp>
      <p:sp>
        <p:nvSpPr>
          <p:cNvPr id="12" name="Slide Number Placeholder 6"/>
          <p:cNvSpPr>
            <a:spLocks noGrp="1"/>
          </p:cNvSpPr>
          <p:nvPr>
            <p:ph type="sldNum" sz="quarter" idx="10"/>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1781709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6.4</a:t>
            </a:r>
            <a:endParaRPr lang="en-US" sz="1500" b="1" dirty="0"/>
          </a:p>
        </p:txBody>
      </p:sp>
      <p:sp>
        <p:nvSpPr>
          <p:cNvPr id="5" name="Content Placeholder 2"/>
          <p:cNvSpPr>
            <a:spLocks noGrp="1"/>
          </p:cNvSpPr>
          <p:nvPr>
            <p:ph idx="1"/>
          </p:nvPr>
        </p:nvSpPr>
        <p:spPr>
          <a:xfrm>
            <a:off x="1981200" y="1676400"/>
            <a:ext cx="8229600" cy="4754880"/>
          </a:xfrm>
        </p:spPr>
        <p:txBody>
          <a:bodyPr/>
          <a:lstStyle/>
          <a:p>
            <a:pPr>
              <a:defRPr/>
            </a:pPr>
            <a:r>
              <a:rPr lang="en-US" altLang="en-US" dirty="0"/>
              <a:t>Compare the kinetic energy of two balls:</a:t>
            </a:r>
          </a:p>
          <a:p>
            <a:pPr>
              <a:defRPr/>
            </a:pPr>
            <a:r>
              <a:rPr lang="en-US" altLang="en-US" dirty="0">
                <a:solidFill>
                  <a:srgbClr val="B60000"/>
                </a:solidFill>
              </a:rPr>
              <a:t>ball 1:</a:t>
            </a:r>
            <a:r>
              <a:rPr lang="en-US" altLang="en-US" dirty="0"/>
              <a:t> mass </a:t>
            </a:r>
            <a:r>
              <a:rPr lang="en-US" altLang="en-US" dirty="0">
                <a:solidFill>
                  <a:srgbClr val="B60000"/>
                </a:solidFill>
              </a:rPr>
              <a:t>m</a:t>
            </a:r>
            <a:r>
              <a:rPr lang="en-US" altLang="en-US" dirty="0"/>
              <a:t> thrown with speed </a:t>
            </a:r>
            <a:r>
              <a:rPr lang="en-US" altLang="en-US" dirty="0">
                <a:solidFill>
                  <a:srgbClr val="B60000"/>
                </a:solidFill>
              </a:rPr>
              <a:t>2v</a:t>
            </a:r>
          </a:p>
          <a:p>
            <a:pPr>
              <a:defRPr/>
            </a:pPr>
            <a:r>
              <a:rPr lang="en-US" altLang="en-US" dirty="0">
                <a:solidFill>
                  <a:srgbClr val="0000FF"/>
                </a:solidFill>
              </a:rPr>
              <a:t>ball 2:</a:t>
            </a:r>
            <a:r>
              <a:rPr lang="en-US" altLang="en-US" dirty="0"/>
              <a:t> mass </a:t>
            </a:r>
            <a:r>
              <a:rPr lang="en-US" altLang="en-US" dirty="0">
                <a:solidFill>
                  <a:srgbClr val="0000FF"/>
                </a:solidFill>
              </a:rPr>
              <a:t>2m</a:t>
            </a:r>
            <a:r>
              <a:rPr lang="en-US" altLang="en-US" dirty="0"/>
              <a:t> thrown with speed </a:t>
            </a:r>
            <a:r>
              <a:rPr lang="en-US" altLang="en-US" dirty="0">
                <a:solidFill>
                  <a:srgbClr val="0000FF"/>
                </a:solidFill>
              </a:rPr>
              <a:t>v</a:t>
            </a:r>
          </a:p>
          <a:p>
            <a:pPr marL="914400" indent="-548640">
              <a:buClr>
                <a:schemeClr val="tx1"/>
              </a:buClr>
              <a:buFont typeface="+mj-lt"/>
              <a:buAutoNum type="alphaUcPeriod" startAt="4"/>
              <a:defRPr/>
            </a:pPr>
            <a:r>
              <a:rPr lang="en-US" altLang="en-US" sz="2800" dirty="0">
                <a:solidFill>
                  <a:srgbClr val="B60000"/>
                </a:solidFill>
              </a:rPr>
              <a:t>KE</a:t>
            </a:r>
            <a:r>
              <a:rPr lang="en-US" altLang="en-US" sz="2800" baseline="-25000" dirty="0">
                <a:solidFill>
                  <a:srgbClr val="B60000"/>
                </a:solidFill>
              </a:rPr>
              <a:t>1</a:t>
            </a:r>
            <a:r>
              <a:rPr lang="en-US" altLang="en-US" sz="2800" dirty="0"/>
              <a:t> = </a:t>
            </a:r>
            <a:r>
              <a:rPr lang="en-US" altLang="en-US" sz="2800" dirty="0">
                <a:solidFill>
                  <a:srgbClr val="0000FF"/>
                </a:solidFill>
              </a:rPr>
              <a:t>2KE</a:t>
            </a:r>
            <a:r>
              <a:rPr lang="en-US" altLang="en-US" sz="2800" baseline="-25000" dirty="0">
                <a:solidFill>
                  <a:srgbClr val="0000FF"/>
                </a:solidFill>
              </a:rPr>
              <a:t>2</a:t>
            </a:r>
          </a:p>
          <a:p>
            <a:pPr>
              <a:lnSpc>
                <a:spcPct val="90000"/>
              </a:lnSpc>
              <a:defRPr/>
            </a:pPr>
            <a:r>
              <a:rPr lang="en-US" altLang="en-US" sz="2800" dirty="0">
                <a:solidFill>
                  <a:srgbClr val="B60000"/>
                </a:solidFill>
                <a:cs typeface="Times New Roman" pitchFamily="18" charset="0"/>
              </a:rPr>
              <a:t>				KE</a:t>
            </a:r>
            <a:r>
              <a:rPr lang="en-US" altLang="en-US" sz="2800" baseline="-25000" dirty="0">
                <a:solidFill>
                  <a:srgbClr val="B60000"/>
                </a:solidFill>
                <a:cs typeface="Times New Roman" pitchFamily="18" charset="0"/>
              </a:rPr>
              <a:t>1</a:t>
            </a:r>
            <a:r>
              <a:rPr lang="en-US" altLang="en-US" sz="2800" dirty="0">
                <a:solidFill>
                  <a:srgbClr val="B60000"/>
                </a:solidFill>
                <a:cs typeface="Times New Roman" pitchFamily="18" charset="0"/>
              </a:rPr>
              <a:t> = ½ m(2v)</a:t>
            </a:r>
            <a:r>
              <a:rPr lang="en-US" altLang="en-US" sz="2800" baseline="30000" dirty="0">
                <a:solidFill>
                  <a:srgbClr val="B60000"/>
                </a:solidFill>
                <a:cs typeface="Times New Roman" pitchFamily="18" charset="0"/>
              </a:rPr>
              <a:t>2</a:t>
            </a:r>
            <a:r>
              <a:rPr lang="en-US" altLang="en-US" sz="2800" dirty="0">
                <a:solidFill>
                  <a:srgbClr val="B60000"/>
                </a:solidFill>
                <a:cs typeface="Times New Roman" pitchFamily="18" charset="0"/>
              </a:rPr>
              <a:t> = ½ mv</a:t>
            </a:r>
            <a:r>
              <a:rPr lang="en-US" altLang="en-US" sz="2800" baseline="30000" dirty="0">
                <a:solidFill>
                  <a:srgbClr val="B60000"/>
                </a:solidFill>
                <a:cs typeface="Times New Roman" pitchFamily="18" charset="0"/>
              </a:rPr>
              <a:t>2</a:t>
            </a:r>
            <a:r>
              <a:rPr lang="en-US" altLang="en-US" sz="2800" dirty="0">
                <a:solidFill>
                  <a:srgbClr val="B60000"/>
                </a:solidFill>
                <a:cs typeface="Times New Roman" pitchFamily="18" charset="0"/>
              </a:rPr>
              <a:t>(4)</a:t>
            </a:r>
          </a:p>
          <a:p>
            <a:pPr>
              <a:lnSpc>
                <a:spcPct val="90000"/>
              </a:lnSpc>
              <a:defRPr/>
            </a:pPr>
            <a:r>
              <a:rPr lang="en-US" altLang="en-US" sz="2800" dirty="0">
                <a:solidFill>
                  <a:srgbClr val="214E91"/>
                </a:solidFill>
                <a:cs typeface="Times New Roman" pitchFamily="18" charset="0"/>
              </a:rPr>
              <a:t>				</a:t>
            </a:r>
            <a:r>
              <a:rPr lang="en-US" altLang="en-US" sz="2800" dirty="0">
                <a:solidFill>
                  <a:srgbClr val="0000FF"/>
                </a:solidFill>
                <a:cs typeface="Times New Roman" pitchFamily="18" charset="0"/>
              </a:rPr>
              <a:t>KE</a:t>
            </a:r>
            <a:r>
              <a:rPr lang="en-US" altLang="en-US" sz="2800" baseline="-25000" dirty="0">
                <a:solidFill>
                  <a:srgbClr val="0000FF"/>
                </a:solidFill>
                <a:cs typeface="Times New Roman" pitchFamily="18" charset="0"/>
              </a:rPr>
              <a:t>2</a:t>
            </a:r>
            <a:r>
              <a:rPr lang="en-US" altLang="en-US" sz="2800" dirty="0">
                <a:solidFill>
                  <a:srgbClr val="0000FF"/>
                </a:solidFill>
                <a:cs typeface="Times New Roman" pitchFamily="18" charset="0"/>
              </a:rPr>
              <a:t> = ½ 2m(v)</a:t>
            </a:r>
            <a:r>
              <a:rPr lang="en-US" altLang="en-US" sz="2800" baseline="30000" dirty="0">
                <a:solidFill>
                  <a:srgbClr val="0000FF"/>
                </a:solidFill>
                <a:cs typeface="Times New Roman" pitchFamily="18" charset="0"/>
              </a:rPr>
              <a:t>2</a:t>
            </a:r>
            <a:r>
              <a:rPr lang="en-US" altLang="en-US" sz="2800" dirty="0">
                <a:solidFill>
                  <a:srgbClr val="0000FF"/>
                </a:solidFill>
                <a:cs typeface="Times New Roman" pitchFamily="18" charset="0"/>
              </a:rPr>
              <a:t> = ½ mv</a:t>
            </a:r>
            <a:r>
              <a:rPr lang="en-US" altLang="en-US" sz="2800" baseline="30000" dirty="0">
                <a:solidFill>
                  <a:srgbClr val="0000FF"/>
                </a:solidFill>
                <a:cs typeface="Times New Roman" pitchFamily="18" charset="0"/>
              </a:rPr>
              <a:t>2</a:t>
            </a:r>
            <a:r>
              <a:rPr lang="en-US" altLang="en-US" sz="2800" dirty="0">
                <a:solidFill>
                  <a:srgbClr val="0000FF"/>
                </a:solidFill>
                <a:cs typeface="Times New Roman" pitchFamily="18" charset="0"/>
              </a:rPr>
              <a:t>(2)</a:t>
            </a:r>
            <a:endParaRPr lang="en-US" altLang="en-US" sz="2800" baseline="-30000" dirty="0">
              <a:solidFill>
                <a:srgbClr val="0000FF"/>
              </a:solidFill>
              <a:cs typeface="Times New Roman" pitchFamily="18" charset="0"/>
            </a:endParaRPr>
          </a:p>
        </p:txBody>
      </p:sp>
    </p:spTree>
    <p:extLst>
      <p:ext uri="{BB962C8B-B14F-4D97-AF65-F5344CB8AC3E}">
        <p14:creationId xmlns:p14="http://schemas.microsoft.com/office/powerpoint/2010/main" val="52127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66646" y="198000"/>
            <a:ext cx="8460000" cy="810000"/>
          </a:xfrm>
        </p:spPr>
        <p:txBody>
          <a:bodyPr>
            <a:normAutofit/>
          </a:bodyPr>
          <a:lstStyle/>
          <a:p>
            <a:r>
              <a:rPr lang="en-US" altLang="en-US" noProof="0" dirty="0"/>
              <a:t>Potential Energy</a:t>
            </a:r>
            <a:r>
              <a:rPr lang="en-US" altLang="en-US" sz="1600" dirty="0"/>
              <a:t> 1</a:t>
            </a:r>
            <a:endParaRPr lang="en-US" sz="1600" dirty="0"/>
          </a:p>
        </p:txBody>
      </p:sp>
      <p:sp>
        <p:nvSpPr>
          <p:cNvPr id="13" name="Content Placeholder 2"/>
          <p:cNvSpPr>
            <a:spLocks noGrp="1"/>
          </p:cNvSpPr>
          <p:nvPr>
            <p:ph idx="1"/>
          </p:nvPr>
        </p:nvSpPr>
        <p:spPr>
          <a:xfrm>
            <a:off x="1219200" y="1097280"/>
            <a:ext cx="5219446" cy="5303520"/>
          </a:xfrm>
        </p:spPr>
        <p:txBody>
          <a:bodyPr vert="horz" lIns="91440" tIns="45720" rIns="0" bIns="0" rtlCol="0">
            <a:normAutofit/>
          </a:bodyPr>
          <a:lstStyle/>
          <a:p>
            <a:pPr>
              <a:lnSpc>
                <a:spcPct val="110000"/>
              </a:lnSpc>
              <a:spcBef>
                <a:spcPts val="600"/>
              </a:spcBef>
              <a:spcAft>
                <a:spcPts val="0"/>
              </a:spcAft>
            </a:pPr>
            <a:r>
              <a:rPr lang="en-US" altLang="en-US" sz="2800" dirty="0"/>
              <a:t>If work is done but no kinetic energy is gained, we say that the </a:t>
            </a:r>
            <a:r>
              <a:rPr lang="en-US" altLang="en-US" sz="2800" b="1" i="1" dirty="0">
                <a:solidFill>
                  <a:srgbClr val="0A5D00"/>
                </a:solidFill>
              </a:rPr>
              <a:t>potential energy</a:t>
            </a:r>
            <a:r>
              <a:rPr lang="en-US" altLang="en-US" sz="2800" dirty="0"/>
              <a:t> has increased.</a:t>
            </a:r>
          </a:p>
          <a:p>
            <a:pPr lvl="1" indent="-457200">
              <a:lnSpc>
                <a:spcPct val="110000"/>
              </a:lnSpc>
              <a:spcBef>
                <a:spcPts val="600"/>
              </a:spcBef>
              <a:spcAft>
                <a:spcPts val="0"/>
              </a:spcAft>
            </a:pPr>
            <a:r>
              <a:rPr lang="en-US" altLang="en-US" sz="2400" dirty="0"/>
              <a:t>For example, if a force is applied to lift a crate, the </a:t>
            </a:r>
            <a:r>
              <a:rPr lang="en-US" altLang="en-US" sz="2400" b="1" i="1" dirty="0">
                <a:solidFill>
                  <a:srgbClr val="0A5D00"/>
                </a:solidFill>
              </a:rPr>
              <a:t>gravitational potential energy </a:t>
            </a:r>
            <a:r>
              <a:rPr lang="en-US" altLang="en-US" sz="2400" dirty="0"/>
              <a:t>of the crate has increased.</a:t>
            </a:r>
          </a:p>
          <a:p>
            <a:pPr lvl="1" indent="-457200">
              <a:lnSpc>
                <a:spcPct val="110000"/>
              </a:lnSpc>
              <a:spcBef>
                <a:spcPts val="600"/>
              </a:spcBef>
              <a:spcAft>
                <a:spcPts val="0"/>
              </a:spcAft>
            </a:pPr>
            <a:r>
              <a:rPr lang="en-US" altLang="en-US" sz="2400" dirty="0"/>
              <a:t>The work done is equal to the force (mg) times the distance lifted (height).</a:t>
            </a:r>
          </a:p>
          <a:p>
            <a:pPr lvl="1" indent="-457200">
              <a:lnSpc>
                <a:spcPct val="110000"/>
              </a:lnSpc>
              <a:spcBef>
                <a:spcPts val="600"/>
              </a:spcBef>
              <a:spcAft>
                <a:spcPts val="0"/>
              </a:spcAft>
            </a:pPr>
            <a:r>
              <a:rPr lang="en-US" altLang="en-US" sz="2400" dirty="0"/>
              <a:t>The gravitational potential energy equals </a:t>
            </a:r>
            <a:r>
              <a:rPr lang="en-US" altLang="en-US" sz="2400" b="1" dirty="0" err="1">
                <a:solidFill>
                  <a:srgbClr val="FF0000"/>
                </a:solidFill>
              </a:rPr>
              <a:t>mgh</a:t>
            </a:r>
            <a:r>
              <a:rPr lang="en-US" altLang="en-US" sz="2400" dirty="0"/>
              <a:t>.</a:t>
            </a:r>
            <a:endParaRPr lang="en-US" sz="2400" dirty="0"/>
          </a:p>
        </p:txBody>
      </p:sp>
      <p:pic>
        <p:nvPicPr>
          <p:cNvPr id="17" name="Picture 3" descr="A person uses a pulley to raise a crate. The forces on the crate are its weight, pointing down, and the tension in the cord the person pulls, pointing up. The crate is raised 2.0 m.">
            <a:extLst>
              <a:ext uri="{C183D7F6-B498-43B3-948B-1728B52AA6E4}">
                <adec:decorative xmlns:adec="http://schemas.microsoft.com/office/drawing/2017/decorative" val="1"/>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661"/>
          <a:stretch/>
        </p:blipFill>
        <p:spPr bwMode="auto">
          <a:xfrm>
            <a:off x="7467600" y="1645904"/>
            <a:ext cx="3663696" cy="356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hidden="1"/>
          <p:cNvSpPr>
            <a:spLocks noGrp="1"/>
          </p:cNvSpPr>
          <p:nvPr>
            <p:ph sz="quarter" idx="20"/>
          </p:nvPr>
        </p:nvSpPr>
        <p:spPr/>
        <p:txBody>
          <a:bodyPr/>
          <a:lstStyle/>
          <a:p>
            <a:endParaRPr lang="en-US"/>
          </a:p>
        </p:txBody>
      </p:sp>
      <p:sp>
        <p:nvSpPr>
          <p:cNvPr id="16" name="Text Placeholder 5" hidden="1"/>
          <p:cNvSpPr>
            <a:spLocks noGrp="1"/>
          </p:cNvSpPr>
          <p:nvPr>
            <p:ph type="body" sz="quarter" idx="21"/>
          </p:nvPr>
        </p:nvSpPr>
        <p:spPr/>
        <p:txBody>
          <a:bodyPr>
            <a:normAutofit fontScale="62500" lnSpcReduction="20000"/>
          </a:bodyPr>
          <a:lstStyle/>
          <a:p>
            <a:endParaRPr lang="en-US"/>
          </a:p>
        </p:txBody>
      </p:sp>
      <p:sp>
        <p:nvSpPr>
          <p:cNvPr id="18" name="Slide Number Placeholder 6"/>
          <p:cNvSpPr>
            <a:spLocks noGrp="1"/>
          </p:cNvSpPr>
          <p:nvPr>
            <p:ph type="sldNum" sz="quarter" idx="10"/>
          </p:nvPr>
        </p:nvSpPr>
        <p:spPr/>
        <p:txBody>
          <a:bodyPr/>
          <a:lstStyle/>
          <a:p>
            <a:fld id="{68151E55-6873-49E2-B8D5-2F265E6F1973}" type="slidenum">
              <a:rPr lang="en-US" smtClean="0"/>
              <a:t>31</a:t>
            </a:fld>
            <a:endParaRPr lang="en-US" dirty="0"/>
          </a:p>
        </p:txBody>
      </p:sp>
      <p:sp>
        <p:nvSpPr>
          <p:cNvPr id="2" name="TextBox 1">
            <a:extLst>
              <a:ext uri="{FF2B5EF4-FFF2-40B4-BE49-F238E27FC236}">
                <a16:creationId xmlns:a16="http://schemas.microsoft.com/office/drawing/2014/main" id="{9D971990-E8B6-41F6-AA75-76E9B9D03290}"/>
              </a:ext>
            </a:extLst>
          </p:cNvPr>
          <p:cNvSpPr txBox="1"/>
          <p:nvPr/>
        </p:nvSpPr>
        <p:spPr>
          <a:xfrm>
            <a:off x="4057523" y="5812162"/>
            <a:ext cx="2895600" cy="707886"/>
          </a:xfrm>
          <a:prstGeom prst="rect">
            <a:avLst/>
          </a:prstGeom>
          <a:solidFill>
            <a:srgbClr val="EFFF5D"/>
          </a:solidFill>
        </p:spPr>
        <p:txBody>
          <a:bodyPr wrap="square" rtlCol="0">
            <a:spAutoFit/>
          </a:bodyPr>
          <a:lstStyle/>
          <a:p>
            <a:r>
              <a:rPr lang="en-US" sz="4000" dirty="0" err="1"/>
              <a:t>PE</a:t>
            </a:r>
            <a:r>
              <a:rPr lang="en-US" sz="4000" baseline="-25000" dirty="0" err="1"/>
              <a:t>g</a:t>
            </a:r>
            <a:r>
              <a:rPr lang="en-US" sz="4000" dirty="0"/>
              <a:t>=</a:t>
            </a:r>
            <a:r>
              <a:rPr lang="en-US" sz="4000" dirty="0" err="1"/>
              <a:t>mgh</a:t>
            </a:r>
            <a:endParaRPr lang="en-US" sz="4000" dirty="0"/>
          </a:p>
        </p:txBody>
      </p:sp>
    </p:spTree>
    <p:extLst>
      <p:ext uri="{BB962C8B-B14F-4D97-AF65-F5344CB8AC3E}">
        <p14:creationId xmlns:p14="http://schemas.microsoft.com/office/powerpoint/2010/main" val="70908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6.6</a:t>
            </a:r>
            <a:endParaRPr lang="en-US" sz="1500" b="1" dirty="0"/>
          </a:p>
        </p:txBody>
      </p:sp>
      <p:sp>
        <p:nvSpPr>
          <p:cNvPr id="5" name="Content Placeholder 2"/>
          <p:cNvSpPr>
            <a:spLocks noGrp="1"/>
          </p:cNvSpPr>
          <p:nvPr>
            <p:ph idx="1"/>
          </p:nvPr>
        </p:nvSpPr>
        <p:spPr>
          <a:xfrm>
            <a:off x="1219200" y="1676400"/>
            <a:ext cx="10363200" cy="4846320"/>
          </a:xfrm>
        </p:spPr>
        <p:txBody>
          <a:bodyPr/>
          <a:lstStyle/>
          <a:p>
            <a:pPr>
              <a:defRPr/>
            </a:pPr>
            <a:r>
              <a:rPr lang="en-US" altLang="en-US" sz="2800" dirty="0">
                <a:solidFill>
                  <a:srgbClr val="000000"/>
                </a:solidFill>
                <a:ea typeface="Times New Roman" charset="0"/>
                <a:cs typeface="Times New Roman" charset="0"/>
              </a:rPr>
              <a:t>A truck, initially at rest, rolls down a </a:t>
            </a:r>
            <a:r>
              <a:rPr lang="en-US" altLang="en-US" sz="2800" dirty="0">
                <a:solidFill>
                  <a:srgbClr val="D40555"/>
                </a:solidFill>
                <a:ea typeface="Times New Roman" charset="0"/>
                <a:cs typeface="Times New Roman" charset="0"/>
              </a:rPr>
              <a:t>frictionless</a:t>
            </a:r>
            <a:r>
              <a:rPr lang="en-US" altLang="en-US" sz="2800" dirty="0">
                <a:solidFill>
                  <a:srgbClr val="000000"/>
                </a:solidFill>
                <a:ea typeface="Times New Roman" charset="0"/>
                <a:cs typeface="Times New Roman" charset="0"/>
              </a:rPr>
              <a:t> hill and attains a speed of </a:t>
            </a:r>
            <a:r>
              <a:rPr lang="en-US" altLang="en-US" sz="2800" i="1" dirty="0">
                <a:solidFill>
                  <a:srgbClr val="0000FF"/>
                </a:solidFill>
                <a:ea typeface="Times New Roman" charset="0"/>
                <a:cs typeface="Times New Roman" charset="0"/>
              </a:rPr>
              <a:t>20 m/s </a:t>
            </a:r>
            <a:r>
              <a:rPr lang="en-US" altLang="en-US" sz="2800" dirty="0">
                <a:solidFill>
                  <a:srgbClr val="000000"/>
                </a:solidFill>
                <a:ea typeface="Times New Roman" charset="0"/>
                <a:cs typeface="Times New Roman" charset="0"/>
              </a:rPr>
              <a:t>at the bottom. To achieve a speed of </a:t>
            </a:r>
            <a:r>
              <a:rPr lang="en-US" altLang="en-US" sz="2800" i="1" dirty="0">
                <a:solidFill>
                  <a:srgbClr val="0000FF"/>
                </a:solidFill>
                <a:ea typeface="Times New Roman" charset="0"/>
                <a:cs typeface="Times New Roman" charset="0"/>
              </a:rPr>
              <a:t>40 m/s </a:t>
            </a:r>
            <a:r>
              <a:rPr lang="en-US" altLang="en-US" sz="2800" dirty="0">
                <a:solidFill>
                  <a:srgbClr val="000000"/>
                </a:solidFill>
                <a:ea typeface="Times New Roman" charset="0"/>
                <a:cs typeface="Times New Roman" charset="0"/>
              </a:rPr>
              <a:t>at the bottom, how many times higher must the hill be?</a:t>
            </a:r>
          </a:p>
          <a:p>
            <a:pPr marL="914400" indent="-548640">
              <a:buFont typeface="+mj-lt"/>
              <a:buAutoNum type="alphaUcPeriod"/>
              <a:defRPr/>
            </a:pPr>
            <a:r>
              <a:rPr lang="en-US" altLang="en-US" sz="2400" dirty="0">
                <a:solidFill>
                  <a:srgbClr val="000000"/>
                </a:solidFill>
                <a:ea typeface="Times New Roman" charset="0"/>
                <a:cs typeface="Times New Roman" charset="0"/>
              </a:rPr>
              <a:t>half the height</a:t>
            </a:r>
          </a:p>
          <a:p>
            <a:pPr marL="914400" indent="-548640">
              <a:buFont typeface="+mj-lt"/>
              <a:buAutoNum type="alphaUcPeriod"/>
              <a:defRPr/>
            </a:pPr>
            <a:r>
              <a:rPr lang="en-US" altLang="en-US" sz="2400" dirty="0">
                <a:solidFill>
                  <a:srgbClr val="000000"/>
                </a:solidFill>
                <a:ea typeface="Times New Roman" charset="0"/>
                <a:cs typeface="Times New Roman" charset="0"/>
              </a:rPr>
              <a:t>the same height</a:t>
            </a:r>
          </a:p>
          <a:p>
            <a:pPr marL="914400" indent="-548640">
              <a:buFont typeface="+mj-lt"/>
              <a:buAutoNum type="alphaUcPeriod"/>
              <a:defRPr/>
            </a:pPr>
            <a:r>
              <a:rPr lang="en-US" altLang="en-US" sz="2400" dirty="0">
                <a:solidFill>
                  <a:srgbClr val="000000"/>
                </a:solidFill>
                <a:ea typeface="Times New Roman" charset="0"/>
                <a:cs typeface="Times New Roman" charset="0"/>
              </a:rPr>
              <a:t>12  times the height</a:t>
            </a:r>
          </a:p>
          <a:p>
            <a:pPr marL="914400" indent="-548640">
              <a:buFont typeface="+mj-lt"/>
              <a:buAutoNum type="alphaUcPeriod"/>
              <a:defRPr/>
            </a:pPr>
            <a:r>
              <a:rPr lang="en-US" altLang="en-US" sz="2400" dirty="0">
                <a:solidFill>
                  <a:srgbClr val="000000"/>
                </a:solidFill>
                <a:ea typeface="Times New Roman" charset="0"/>
                <a:cs typeface="Times New Roman" charset="0"/>
              </a:rPr>
              <a:t>twice the height</a:t>
            </a:r>
          </a:p>
          <a:p>
            <a:pPr marL="914400" indent="-548640">
              <a:buFont typeface="+mj-lt"/>
              <a:buAutoNum type="alphaUcPeriod"/>
              <a:defRPr/>
            </a:pPr>
            <a:r>
              <a:rPr lang="en-US" altLang="en-US" sz="2400" dirty="0">
                <a:solidFill>
                  <a:srgbClr val="000000"/>
                </a:solidFill>
                <a:ea typeface="Times New Roman" charset="0"/>
                <a:cs typeface="Times New Roman" charset="0"/>
              </a:rPr>
              <a:t>four times the height</a:t>
            </a:r>
          </a:p>
        </p:txBody>
      </p:sp>
    </p:spTree>
    <p:extLst>
      <p:ext uri="{BB962C8B-B14F-4D97-AF65-F5344CB8AC3E}">
        <p14:creationId xmlns:p14="http://schemas.microsoft.com/office/powerpoint/2010/main" val="1771149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6.6</a:t>
            </a:r>
            <a:endParaRPr lang="en-US" sz="1500" b="1" dirty="0"/>
          </a:p>
        </p:txBody>
      </p:sp>
      <p:sp>
        <p:nvSpPr>
          <p:cNvPr id="5" name="Content Placeholder 2"/>
          <p:cNvSpPr>
            <a:spLocks noGrp="1"/>
          </p:cNvSpPr>
          <p:nvPr>
            <p:ph idx="1"/>
          </p:nvPr>
        </p:nvSpPr>
        <p:spPr>
          <a:xfrm>
            <a:off x="1981200" y="1676400"/>
            <a:ext cx="8229600" cy="4846320"/>
          </a:xfrm>
        </p:spPr>
        <p:txBody>
          <a:bodyPr/>
          <a:lstStyle/>
          <a:p>
            <a:pPr>
              <a:defRPr/>
            </a:pPr>
            <a:r>
              <a:rPr lang="en-US" altLang="en-US" sz="2800" dirty="0">
                <a:solidFill>
                  <a:srgbClr val="000000"/>
                </a:solidFill>
                <a:ea typeface="Times New Roman" charset="0"/>
                <a:cs typeface="Times New Roman" charset="0"/>
              </a:rPr>
              <a:t>A truck, initially at rest, rolls down a </a:t>
            </a:r>
            <a:r>
              <a:rPr lang="en-US" altLang="en-US" sz="2800" dirty="0">
                <a:solidFill>
                  <a:srgbClr val="D40555"/>
                </a:solidFill>
                <a:ea typeface="Times New Roman" charset="0"/>
                <a:cs typeface="Times New Roman" charset="0"/>
              </a:rPr>
              <a:t>frictionless</a:t>
            </a:r>
            <a:r>
              <a:rPr lang="en-US" altLang="en-US" sz="2800" dirty="0">
                <a:solidFill>
                  <a:srgbClr val="000000"/>
                </a:solidFill>
                <a:ea typeface="Times New Roman" charset="0"/>
                <a:cs typeface="Times New Roman" charset="0"/>
              </a:rPr>
              <a:t> hill and attains a speed of </a:t>
            </a:r>
            <a:r>
              <a:rPr lang="en-US" altLang="en-US" sz="2800" i="1" dirty="0">
                <a:solidFill>
                  <a:srgbClr val="0000FF"/>
                </a:solidFill>
                <a:ea typeface="Times New Roman" charset="0"/>
                <a:cs typeface="Times New Roman" charset="0"/>
              </a:rPr>
              <a:t>20 m/s </a:t>
            </a:r>
            <a:r>
              <a:rPr lang="en-US" altLang="en-US" sz="2800" dirty="0">
                <a:solidFill>
                  <a:srgbClr val="000000"/>
                </a:solidFill>
                <a:ea typeface="Times New Roman" charset="0"/>
                <a:cs typeface="Times New Roman" charset="0"/>
              </a:rPr>
              <a:t>at the bottom. To achieve a speed of </a:t>
            </a:r>
            <a:r>
              <a:rPr lang="en-US" altLang="en-US" sz="2800" i="1" dirty="0">
                <a:solidFill>
                  <a:srgbClr val="0000FF"/>
                </a:solidFill>
                <a:ea typeface="Times New Roman" charset="0"/>
                <a:cs typeface="Times New Roman" charset="0"/>
              </a:rPr>
              <a:t>40 m/s </a:t>
            </a:r>
            <a:r>
              <a:rPr lang="en-US" altLang="en-US" sz="2800" dirty="0">
                <a:solidFill>
                  <a:srgbClr val="000000"/>
                </a:solidFill>
                <a:ea typeface="Times New Roman" charset="0"/>
                <a:cs typeface="Times New Roman" charset="0"/>
              </a:rPr>
              <a:t>at the bottom, how many times higher must the hill be?</a:t>
            </a:r>
          </a:p>
          <a:p>
            <a:pPr marL="914400" indent="-548640">
              <a:buFont typeface="+mj-lt"/>
              <a:buAutoNum type="alphaUcPeriod" startAt="5"/>
              <a:defRPr/>
            </a:pPr>
            <a:r>
              <a:rPr lang="en-US" altLang="en-US" sz="2400" dirty="0">
                <a:solidFill>
                  <a:srgbClr val="000000"/>
                </a:solidFill>
                <a:ea typeface="Times New Roman" charset="0"/>
                <a:cs typeface="Times New Roman" charset="0"/>
              </a:rPr>
              <a:t>four times the height</a:t>
            </a:r>
          </a:p>
          <a:p>
            <a:pPr>
              <a:defRPr/>
            </a:pPr>
            <a:r>
              <a:rPr lang="en-US" altLang="en-US" sz="2800" i="1" dirty="0">
                <a:solidFill>
                  <a:srgbClr val="000000"/>
                </a:solidFill>
                <a:cs typeface="Times New Roman" pitchFamily="18" charset="0"/>
              </a:rPr>
              <a:t>If the speed has doubled, then the kinetic energy is 4X as much. Therefore the initial potential energy must be 4X as much.</a:t>
            </a:r>
            <a:endParaRPr lang="en-US" altLang="en-US" sz="2800" dirty="0">
              <a:solidFill>
                <a:srgbClr val="000000"/>
              </a:solidFill>
              <a:cs typeface="Times New Roman" pitchFamily="18" charset="0"/>
            </a:endParaRPr>
          </a:p>
        </p:txBody>
      </p:sp>
    </p:spTree>
    <p:extLst>
      <p:ext uri="{BB962C8B-B14F-4D97-AF65-F5344CB8AC3E}">
        <p14:creationId xmlns:p14="http://schemas.microsoft.com/office/powerpoint/2010/main" val="405763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320" y="198000"/>
            <a:ext cx="8595360" cy="1828800"/>
          </a:xfrm>
        </p:spPr>
        <p:txBody>
          <a:bodyPr>
            <a:noAutofit/>
          </a:bodyPr>
          <a:lstStyle/>
          <a:p>
            <a:pPr>
              <a:lnSpc>
                <a:spcPct val="100000"/>
              </a:lnSpc>
            </a:pPr>
            <a:r>
              <a:rPr lang="en-US" sz="3200" dirty="0"/>
              <a:t>Work is done on a large crate to tilt the crate so that it is balanced on one edge, rather than sitting squarely on the floor as it was at first. Has the potential energy of the crate increased?</a:t>
            </a:r>
            <a:r>
              <a:rPr lang="en-US" sz="1600" dirty="0"/>
              <a:t> 1</a:t>
            </a:r>
            <a:endParaRPr lang="en-US" sz="3200" dirty="0"/>
          </a:p>
        </p:txBody>
      </p:sp>
      <p:sp>
        <p:nvSpPr>
          <p:cNvPr id="3" name="Content Placeholder 2"/>
          <p:cNvSpPr>
            <a:spLocks noGrp="1"/>
          </p:cNvSpPr>
          <p:nvPr>
            <p:ph idx="1"/>
          </p:nvPr>
        </p:nvSpPr>
        <p:spPr>
          <a:xfrm>
            <a:off x="1862328" y="2468880"/>
            <a:ext cx="1371600" cy="1097280"/>
          </a:xfrm>
        </p:spPr>
        <p:txBody>
          <a:bodyPr>
            <a:normAutofit/>
          </a:bodyPr>
          <a:lstStyle/>
          <a:p>
            <a:pPr marL="541338" indent="-541338">
              <a:spcBef>
                <a:spcPts val="600"/>
              </a:spcBef>
              <a:spcAft>
                <a:spcPts val="0"/>
              </a:spcAft>
              <a:buClr>
                <a:schemeClr val="tx1"/>
              </a:buClr>
            </a:pPr>
            <a:r>
              <a:rPr lang="en-US" altLang="en-US" sz="2400" dirty="0"/>
              <a:t>a)	Yes</a:t>
            </a:r>
          </a:p>
          <a:p>
            <a:pPr marL="541338" indent="-541338">
              <a:spcBef>
                <a:spcPts val="600"/>
              </a:spcBef>
              <a:spcAft>
                <a:spcPts val="0"/>
              </a:spcAft>
              <a:buClr>
                <a:schemeClr val="tx1"/>
              </a:buClr>
            </a:pPr>
            <a:r>
              <a:rPr lang="en-US" altLang="en-US" sz="2400" dirty="0"/>
              <a:t>b)	No</a:t>
            </a:r>
            <a:endParaRPr lang="en-US" sz="2400" dirty="0"/>
          </a:p>
        </p:txBody>
      </p:sp>
      <p:pic>
        <p:nvPicPr>
          <p:cNvPr id="18" name="Picture 3" descr="A crate is tilted onto its bottom right corner, and balances.">
            <a:extLst>
              <a:ext uri="{C183D7F6-B498-43B3-948B-1728B52AA6E4}">
                <adec:decorative xmlns:adec="http://schemas.microsoft.com/office/drawing/2017/decorative" val="1"/>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012"/>
          <a:stretch/>
        </p:blipFill>
        <p:spPr bwMode="auto">
          <a:xfrm>
            <a:off x="6477001" y="2110680"/>
            <a:ext cx="3530587"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62988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98000"/>
            <a:ext cx="12268200" cy="1828800"/>
          </a:xfrm>
        </p:spPr>
        <p:txBody>
          <a:bodyPr>
            <a:noAutofit/>
          </a:bodyPr>
          <a:lstStyle/>
          <a:p>
            <a:pPr>
              <a:lnSpc>
                <a:spcPct val="100000"/>
              </a:lnSpc>
            </a:pPr>
            <a:r>
              <a:rPr lang="en-US" sz="3200" dirty="0"/>
              <a:t>Work is done on a large crate to tilt the crate so that it is balanced on one edge, rather than sitting squarely on the floor as it was at first. Has the potential energy of the crate increased?</a:t>
            </a:r>
            <a:r>
              <a:rPr lang="en-US" sz="1600" dirty="0"/>
              <a:t> 2</a:t>
            </a:r>
          </a:p>
        </p:txBody>
      </p:sp>
      <p:sp>
        <p:nvSpPr>
          <p:cNvPr id="9" name="Content Placeholder 2"/>
          <p:cNvSpPr>
            <a:spLocks noGrp="1"/>
          </p:cNvSpPr>
          <p:nvPr>
            <p:ph sz="quarter" idx="11"/>
          </p:nvPr>
        </p:nvSpPr>
        <p:spPr>
          <a:xfrm>
            <a:off x="1143000" y="2468880"/>
            <a:ext cx="2090928" cy="914400"/>
          </a:xfrm>
        </p:spPr>
        <p:txBody>
          <a:bodyPr/>
          <a:lstStyle/>
          <a:p>
            <a:pPr marL="541338" indent="-541338">
              <a:spcBef>
                <a:spcPts val="600"/>
              </a:spcBef>
              <a:spcAft>
                <a:spcPts val="0"/>
              </a:spcAft>
              <a:buClr>
                <a:schemeClr val="tx1"/>
              </a:buClr>
            </a:pPr>
            <a:r>
              <a:rPr lang="en-US" altLang="en-US" sz="2400" dirty="0"/>
              <a:t>a)	Yes</a:t>
            </a:r>
          </a:p>
          <a:p>
            <a:pPr marL="541338" indent="-541338">
              <a:spcBef>
                <a:spcPts val="600"/>
              </a:spcBef>
              <a:spcAft>
                <a:spcPts val="0"/>
              </a:spcAft>
              <a:buClr>
                <a:schemeClr val="tx1"/>
              </a:buClr>
            </a:pPr>
            <a:r>
              <a:rPr lang="en-US" altLang="en-US" sz="2400" dirty="0"/>
              <a:t>b)	No</a:t>
            </a:r>
            <a:endParaRPr lang="en-US" sz="2400" dirty="0"/>
          </a:p>
        </p:txBody>
      </p:sp>
      <p:sp>
        <p:nvSpPr>
          <p:cNvPr id="10" name="Content Placeholder 3"/>
          <p:cNvSpPr>
            <a:spLocks noGrp="1"/>
          </p:cNvSpPr>
          <p:nvPr>
            <p:ph sz="quarter" idx="12"/>
          </p:nvPr>
        </p:nvSpPr>
        <p:spPr>
          <a:xfrm>
            <a:off x="1901023" y="3840480"/>
            <a:ext cx="3840480" cy="2377440"/>
          </a:xfrm>
        </p:spPr>
        <p:txBody>
          <a:bodyPr>
            <a:noAutofit/>
          </a:bodyPr>
          <a:lstStyle/>
          <a:p>
            <a:pPr marL="541338" indent="-541338">
              <a:spcAft>
                <a:spcPts val="600"/>
              </a:spcAft>
            </a:pPr>
            <a:r>
              <a:rPr lang="en-US" altLang="en-US" sz="2400" dirty="0"/>
              <a:t>a)	Yes. The center of the crate has been lifted slightly. If it is released it will fall back and convert the potential energy into kinetic energy.</a:t>
            </a:r>
            <a:endParaRPr lang="en-US" sz="2400" dirty="0"/>
          </a:p>
        </p:txBody>
      </p:sp>
      <p:pic>
        <p:nvPicPr>
          <p:cNvPr id="22" name="Picture 4" descr="A crate is tilted onto its bottom right corner, and balances.">
            <a:extLst>
              <a:ext uri="{C183D7F6-B498-43B3-948B-1728B52AA6E4}">
                <adec:decorative xmlns:adec="http://schemas.microsoft.com/office/drawing/2017/decorative" val="1"/>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7696368" y="2407962"/>
            <a:ext cx="3505032" cy="41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5" hidden="1"/>
          <p:cNvSpPr>
            <a:spLocks noGrp="1"/>
          </p:cNvSpPr>
          <p:nvPr>
            <p:ph type="body" sz="quarter" idx="18"/>
          </p:nvPr>
        </p:nvSpPr>
        <p:spPr/>
        <p:txBody>
          <a:bodyPr>
            <a:normAutofit fontScale="925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227663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66646" y="198000"/>
            <a:ext cx="8460000" cy="810000"/>
          </a:xfrm>
        </p:spPr>
        <p:txBody>
          <a:bodyPr>
            <a:normAutofit/>
          </a:bodyPr>
          <a:lstStyle/>
          <a:p>
            <a:r>
              <a:rPr lang="en-US" altLang="en-US" noProof="0" dirty="0"/>
              <a:t>Potential Energy</a:t>
            </a:r>
            <a:r>
              <a:rPr lang="en-US" altLang="en-US" sz="1600" dirty="0"/>
              <a:t> 2</a:t>
            </a:r>
            <a:endParaRPr lang="en-US" sz="1600" dirty="0"/>
          </a:p>
        </p:txBody>
      </p:sp>
      <p:sp>
        <p:nvSpPr>
          <p:cNvPr id="13" name="Content Placeholder 2"/>
          <p:cNvSpPr>
            <a:spLocks noGrp="1"/>
          </p:cNvSpPr>
          <p:nvPr>
            <p:ph idx="1"/>
          </p:nvPr>
        </p:nvSpPr>
        <p:spPr>
          <a:xfrm>
            <a:off x="685800" y="1203960"/>
            <a:ext cx="5256046" cy="4206240"/>
          </a:xfrm>
        </p:spPr>
        <p:txBody>
          <a:bodyPr>
            <a:normAutofit/>
          </a:bodyPr>
          <a:lstStyle/>
          <a:p>
            <a:pPr>
              <a:spcBef>
                <a:spcPts val="600"/>
              </a:spcBef>
            </a:pPr>
            <a:r>
              <a:rPr lang="en-US" altLang="en-US" sz="2800" dirty="0"/>
              <a:t>The term </a:t>
            </a:r>
            <a:r>
              <a:rPr lang="en-US" altLang="en-US" sz="2800" b="1" i="1" dirty="0">
                <a:solidFill>
                  <a:srgbClr val="0A5D00"/>
                </a:solidFill>
              </a:rPr>
              <a:t>potential energy</a:t>
            </a:r>
            <a:r>
              <a:rPr lang="en-US" altLang="en-US" sz="2800" dirty="0"/>
              <a:t> implies </a:t>
            </a:r>
            <a:r>
              <a:rPr lang="en-US" altLang="en-US" sz="2800" u="sng" dirty="0"/>
              <a:t>storing energy to use later for other purposes.</a:t>
            </a:r>
          </a:p>
          <a:p>
            <a:pPr lvl="1">
              <a:spcBef>
                <a:spcPts val="600"/>
              </a:spcBef>
            </a:pPr>
            <a:r>
              <a:rPr lang="en-US" altLang="en-US" sz="2400" dirty="0"/>
              <a:t>For example, the </a:t>
            </a:r>
            <a:r>
              <a:rPr lang="en-US" altLang="en-US" sz="2400" b="1" i="1" dirty="0">
                <a:solidFill>
                  <a:srgbClr val="0A5D00"/>
                </a:solidFill>
              </a:rPr>
              <a:t>gravitational potential energy </a:t>
            </a:r>
            <a:r>
              <a:rPr lang="en-US" altLang="en-US" sz="2400" dirty="0"/>
              <a:t>of the crate can be converted to kinetic energy and used for other purposes.</a:t>
            </a:r>
            <a:endParaRPr lang="en-US" sz="2400" dirty="0"/>
          </a:p>
        </p:txBody>
      </p:sp>
      <p:pic>
        <p:nvPicPr>
          <p:cNvPr id="9" name="Picture 3" descr="A crate, resting on a raised surface, is pushed off and falls downward.  Below the crate is a coconut, about to be crushed by the crate."/>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1687"/>
          <a:stretch/>
        </p:blipFill>
        <p:spPr bwMode="auto">
          <a:xfrm>
            <a:off x="6400800" y="1906796"/>
            <a:ext cx="3931920" cy="33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hidden="1"/>
          <p:cNvSpPr>
            <a:spLocks noGrp="1"/>
          </p:cNvSpPr>
          <p:nvPr>
            <p:ph sz="quarter" idx="20"/>
          </p:nvPr>
        </p:nvSpPr>
        <p:spPr/>
        <p:txBody>
          <a:bodyPr/>
          <a:lstStyle/>
          <a:p>
            <a:endParaRPr lang="en-US"/>
          </a:p>
        </p:txBody>
      </p:sp>
      <p:sp>
        <p:nvSpPr>
          <p:cNvPr id="16" name="Text Placeholder 5" hidden="1"/>
          <p:cNvSpPr>
            <a:spLocks noGrp="1"/>
          </p:cNvSpPr>
          <p:nvPr>
            <p:ph type="body" sz="quarter" idx="21"/>
          </p:nvPr>
        </p:nvSpPr>
        <p:spPr/>
        <p:txBody>
          <a:bodyPr>
            <a:normAutofit fontScale="62500" lnSpcReduction="20000"/>
          </a:bodyPr>
          <a:lstStyle/>
          <a:p>
            <a:endParaRPr lang="en-US"/>
          </a:p>
        </p:txBody>
      </p:sp>
      <p:sp>
        <p:nvSpPr>
          <p:cNvPr id="18" name="Slide Number Placeholder 6"/>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1083559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841E-3748-1589-8F15-83207C445A63}"/>
              </a:ext>
            </a:extLst>
          </p:cNvPr>
          <p:cNvSpPr>
            <a:spLocks noGrp="1"/>
          </p:cNvSpPr>
          <p:nvPr>
            <p:ph type="title"/>
          </p:nvPr>
        </p:nvSpPr>
        <p:spPr/>
        <p:txBody>
          <a:bodyPr/>
          <a:lstStyle/>
          <a:p>
            <a:r>
              <a:rPr lang="en-US" dirty="0"/>
              <a:t>Problem</a:t>
            </a:r>
          </a:p>
        </p:txBody>
      </p:sp>
      <p:sp>
        <p:nvSpPr>
          <p:cNvPr id="4" name="Content Placeholder 3">
            <a:extLst>
              <a:ext uri="{FF2B5EF4-FFF2-40B4-BE49-F238E27FC236}">
                <a16:creationId xmlns:a16="http://schemas.microsoft.com/office/drawing/2014/main" id="{57E3C6BF-EE71-0D36-5385-8E8DFE8487E4}"/>
              </a:ext>
            </a:extLst>
          </p:cNvPr>
          <p:cNvSpPr>
            <a:spLocks noGrp="1"/>
          </p:cNvSpPr>
          <p:nvPr>
            <p:ph sz="quarter" idx="12"/>
          </p:nvPr>
        </p:nvSpPr>
        <p:spPr/>
        <p:txBody>
          <a:bodyPr>
            <a:noAutofit/>
          </a:bodyPr>
          <a:lstStyle/>
          <a:p>
            <a:r>
              <a:rPr lang="en-US" b="0" i="0" dirty="0">
                <a:solidFill>
                  <a:srgbClr val="000000"/>
                </a:solidFill>
                <a:effectLst/>
              </a:rPr>
              <a:t> A monkey carries a coconut of mass 2.0 kg to a height of 10 m. Calculate the potential energy of the coconut and the work done by the monkey in getting the coconut to that height. </a:t>
            </a:r>
            <a:endParaRPr lang="en-US" dirty="0"/>
          </a:p>
        </p:txBody>
      </p:sp>
      <p:sp>
        <p:nvSpPr>
          <p:cNvPr id="10" name="Text Placeholder 9">
            <a:extLst>
              <a:ext uri="{FF2B5EF4-FFF2-40B4-BE49-F238E27FC236}">
                <a16:creationId xmlns:a16="http://schemas.microsoft.com/office/drawing/2014/main" id="{BC9E4C2E-B78A-0691-4E7C-787E3B6907CF}"/>
              </a:ext>
            </a:extLst>
          </p:cNvPr>
          <p:cNvSpPr>
            <a:spLocks noGrp="1"/>
          </p:cNvSpPr>
          <p:nvPr>
            <p:ph type="body" sz="quarter" idx="18"/>
          </p:nvPr>
        </p:nvSpPr>
        <p:spPr/>
        <p:txBody>
          <a:bodyPr>
            <a:normAutofit fontScale="92500" lnSpcReduction="20000"/>
          </a:bodyPr>
          <a:lstStyle/>
          <a:p>
            <a:endParaRPr lang="en-US"/>
          </a:p>
        </p:txBody>
      </p:sp>
      <p:sp>
        <p:nvSpPr>
          <p:cNvPr id="11" name="Text Placeholder 10">
            <a:extLst>
              <a:ext uri="{FF2B5EF4-FFF2-40B4-BE49-F238E27FC236}">
                <a16:creationId xmlns:a16="http://schemas.microsoft.com/office/drawing/2014/main" id="{00034FA5-0773-BADD-FBD6-23A705C585BF}"/>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986679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7E80891-1DAF-3BC2-93ED-DCCD3E0740C7}"/>
              </a:ext>
            </a:extLst>
          </p:cNvPr>
          <p:cNvSpPr>
            <a:spLocks noGrp="1"/>
          </p:cNvSpPr>
          <p:nvPr>
            <p:ph type="title"/>
          </p:nvPr>
        </p:nvSpPr>
        <p:spPr/>
        <p:txBody>
          <a:bodyPr/>
          <a:lstStyle/>
          <a:p>
            <a:r>
              <a:rPr lang="en-US" dirty="0"/>
              <a:t>Problem solution</a:t>
            </a:r>
          </a:p>
        </p:txBody>
      </p:sp>
      <p:sp>
        <p:nvSpPr>
          <p:cNvPr id="13" name="Content Placeholder 12">
            <a:extLst>
              <a:ext uri="{FF2B5EF4-FFF2-40B4-BE49-F238E27FC236}">
                <a16:creationId xmlns:a16="http://schemas.microsoft.com/office/drawing/2014/main" id="{BC1E6A26-A52A-ED8B-FBC0-1DB2AF5551CA}"/>
              </a:ext>
            </a:extLst>
          </p:cNvPr>
          <p:cNvSpPr>
            <a:spLocks noGrp="1"/>
          </p:cNvSpPr>
          <p:nvPr>
            <p:ph idx="1"/>
          </p:nvPr>
        </p:nvSpPr>
        <p:spPr/>
        <p:txBody>
          <a:bodyPr>
            <a:normAutofit/>
          </a:bodyPr>
          <a:lstStyle/>
          <a:p>
            <a:r>
              <a:rPr lang="en-US" sz="3600" dirty="0"/>
              <a:t>P=</a:t>
            </a:r>
            <a:r>
              <a:rPr lang="en-US" sz="3600" dirty="0" err="1"/>
              <a:t>mgh</a:t>
            </a:r>
            <a:endParaRPr lang="en-US" sz="3600" dirty="0"/>
          </a:p>
          <a:p>
            <a:pPr marL="0" indent="0">
              <a:buNone/>
            </a:pPr>
            <a:r>
              <a:rPr lang="en-US" sz="3600" dirty="0"/>
              <a:t>=(2.0kg)(9.8m/s</a:t>
            </a:r>
            <a:r>
              <a:rPr lang="en-US" sz="3600" baseline="30000" dirty="0"/>
              <a:t>2</a:t>
            </a:r>
            <a:r>
              <a:rPr lang="en-US" sz="3600" dirty="0"/>
              <a:t>)(10m)= 196J</a:t>
            </a:r>
          </a:p>
        </p:txBody>
      </p:sp>
    </p:spTree>
    <p:extLst>
      <p:ext uri="{BB962C8B-B14F-4D97-AF65-F5344CB8AC3E}">
        <p14:creationId xmlns:p14="http://schemas.microsoft.com/office/powerpoint/2010/main" val="4029654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6.7</a:t>
            </a:r>
            <a:endParaRPr lang="en-US" sz="1500" b="1" dirty="0"/>
          </a:p>
        </p:txBody>
      </p:sp>
      <p:sp>
        <p:nvSpPr>
          <p:cNvPr id="5" name="Content Placeholder 2"/>
          <p:cNvSpPr>
            <a:spLocks noGrp="1"/>
          </p:cNvSpPr>
          <p:nvPr>
            <p:ph idx="1"/>
          </p:nvPr>
        </p:nvSpPr>
        <p:spPr>
          <a:xfrm>
            <a:off x="1981200" y="1676400"/>
            <a:ext cx="8229600" cy="4754880"/>
          </a:xfrm>
        </p:spPr>
        <p:txBody>
          <a:bodyPr/>
          <a:lstStyle/>
          <a:p>
            <a:pPr>
              <a:defRPr/>
            </a:pPr>
            <a:r>
              <a:rPr lang="en-US" altLang="en-US" dirty="0">
                <a:solidFill>
                  <a:srgbClr val="000000"/>
                </a:solidFill>
                <a:cs typeface="Times New Roman" pitchFamily="18" charset="0"/>
              </a:rPr>
              <a:t>Potential energy is energy that an object possesses because of its</a:t>
            </a:r>
          </a:p>
          <a:p>
            <a:pPr marL="914400" indent="-548640">
              <a:buFont typeface="+mj-lt"/>
              <a:buAutoNum type="alphaUcPeriod"/>
              <a:defRPr/>
            </a:pPr>
            <a:r>
              <a:rPr lang="en-US" altLang="en-US" sz="2800" dirty="0">
                <a:solidFill>
                  <a:srgbClr val="000000"/>
                </a:solidFill>
                <a:cs typeface="Times New Roman" pitchFamily="18" charset="0"/>
              </a:rPr>
              <a:t>position</a:t>
            </a:r>
          </a:p>
          <a:p>
            <a:pPr marL="914400" indent="-548640">
              <a:buFont typeface="+mj-lt"/>
              <a:buAutoNum type="alphaUcPeriod"/>
              <a:defRPr/>
            </a:pPr>
            <a:r>
              <a:rPr lang="en-US" altLang="en-US" sz="2800" dirty="0">
                <a:solidFill>
                  <a:srgbClr val="000000"/>
                </a:solidFill>
                <a:cs typeface="Times New Roman" pitchFamily="18" charset="0"/>
              </a:rPr>
              <a:t>motion</a:t>
            </a:r>
          </a:p>
          <a:p>
            <a:pPr marL="914400" indent="-548640">
              <a:buFont typeface="+mj-lt"/>
              <a:buAutoNum type="alphaUcPeriod"/>
              <a:defRPr/>
            </a:pPr>
            <a:r>
              <a:rPr lang="en-US" altLang="en-US" sz="2800" dirty="0">
                <a:solidFill>
                  <a:srgbClr val="000000"/>
                </a:solidFill>
                <a:cs typeface="Times New Roman" pitchFamily="18" charset="0"/>
              </a:rPr>
              <a:t>temperature</a:t>
            </a:r>
          </a:p>
          <a:p>
            <a:pPr marL="914400" indent="-548640">
              <a:buFont typeface="+mj-lt"/>
              <a:buAutoNum type="alphaUcPeriod"/>
              <a:defRPr/>
            </a:pPr>
            <a:r>
              <a:rPr lang="en-US" altLang="en-US" sz="2800" dirty="0">
                <a:solidFill>
                  <a:srgbClr val="000000"/>
                </a:solidFill>
                <a:cs typeface="Times New Roman" pitchFamily="18" charset="0"/>
              </a:rPr>
              <a:t>conductivity</a:t>
            </a:r>
          </a:p>
        </p:txBody>
      </p:sp>
    </p:spTree>
    <p:extLst>
      <p:ext uri="{BB962C8B-B14F-4D97-AF65-F5344CB8AC3E}">
        <p14:creationId xmlns:p14="http://schemas.microsoft.com/office/powerpoint/2010/main" val="43504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normAutofit fontScale="90000"/>
          </a:bodyPr>
          <a:lstStyle/>
          <a:p>
            <a:r>
              <a:rPr lang="en-US" noProof="0" dirty="0"/>
              <a:t>Simple Machines, Work, and Power</a:t>
            </a:r>
            <a:r>
              <a:rPr lang="en-US" sz="1600" dirty="0"/>
              <a:t> 1</a:t>
            </a:r>
          </a:p>
        </p:txBody>
      </p:sp>
      <p:sp>
        <p:nvSpPr>
          <p:cNvPr id="3" name="Content Placeholder 2"/>
          <p:cNvSpPr>
            <a:spLocks noGrp="1"/>
          </p:cNvSpPr>
          <p:nvPr>
            <p:ph sz="quarter" idx="11"/>
          </p:nvPr>
        </p:nvSpPr>
        <p:spPr>
          <a:xfrm>
            <a:off x="1866000" y="1097280"/>
            <a:ext cx="8460000" cy="1371600"/>
          </a:xfrm>
        </p:spPr>
        <p:txBody>
          <a:bodyPr vert="horz" lIns="91440" tIns="45720" rIns="91440" bIns="0" rtlCol="0">
            <a:noAutofit/>
          </a:bodyPr>
          <a:lstStyle/>
          <a:p>
            <a:pPr>
              <a:spcBef>
                <a:spcPts val="600"/>
              </a:spcBef>
              <a:spcAft>
                <a:spcPts val="0"/>
              </a:spcAft>
            </a:pPr>
            <a:r>
              <a:rPr lang="en-US" altLang="en-US" sz="2800" dirty="0"/>
              <a:t>A</a:t>
            </a:r>
            <a:r>
              <a:rPr lang="en-US" altLang="en-US" sz="2800" b="1" i="1" dirty="0">
                <a:solidFill>
                  <a:schemeClr val="accent1"/>
                </a:solidFill>
              </a:rPr>
              <a:t> </a:t>
            </a:r>
            <a:r>
              <a:rPr lang="en-US" altLang="en-US" sz="2800" b="1" i="1" dirty="0">
                <a:solidFill>
                  <a:srgbClr val="0A5D00"/>
                </a:solidFill>
              </a:rPr>
              <a:t>simple machine</a:t>
            </a:r>
            <a:r>
              <a:rPr lang="en-US" altLang="en-US" sz="2800" dirty="0">
                <a:solidFill>
                  <a:srgbClr val="0A5D00"/>
                </a:solidFill>
              </a:rPr>
              <a:t> </a:t>
            </a:r>
            <a:r>
              <a:rPr lang="en-US" altLang="en-US" sz="2800" dirty="0"/>
              <a:t>multiplies the effect of an applied force.</a:t>
            </a:r>
          </a:p>
          <a:p>
            <a:pPr lvl="1">
              <a:spcBef>
                <a:spcPts val="600"/>
              </a:spcBef>
              <a:spcAft>
                <a:spcPts val="0"/>
              </a:spcAft>
              <a:buClr>
                <a:srgbClr val="9B3700"/>
              </a:buClr>
            </a:pPr>
            <a:r>
              <a:rPr lang="en-US" altLang="en-US" sz="2400" dirty="0">
                <a:latin typeface="Times New Roman" panose="02020603050405020304" pitchFamily="18" charset="0"/>
              </a:rPr>
              <a:t>For example, a </a:t>
            </a:r>
            <a:r>
              <a:rPr lang="en-US" altLang="en-US" sz="2400" b="1" i="1" dirty="0">
                <a:solidFill>
                  <a:srgbClr val="0A5D00"/>
                </a:solidFill>
                <a:latin typeface="Times New Roman" panose="02020603050405020304" pitchFamily="18" charset="0"/>
              </a:rPr>
              <a:t>lever</a:t>
            </a:r>
            <a:r>
              <a:rPr lang="en-US" altLang="en-US" sz="2400" dirty="0">
                <a:latin typeface="Times New Roman" panose="02020603050405020304" pitchFamily="18" charset="0"/>
              </a:rPr>
              <a:t> :</a:t>
            </a:r>
            <a:endParaRPr lang="en-US" noProof="0" dirty="0">
              <a:latin typeface="Times New Roman" panose="02020603050405020304" pitchFamily="18" charset="0"/>
            </a:endParaRPr>
          </a:p>
        </p:txBody>
      </p:sp>
      <p:sp>
        <p:nvSpPr>
          <p:cNvPr id="4" name="Content Placeholder 3"/>
          <p:cNvSpPr>
            <a:spLocks noGrp="1"/>
          </p:cNvSpPr>
          <p:nvPr>
            <p:ph sz="quarter" idx="12"/>
          </p:nvPr>
        </p:nvSpPr>
        <p:spPr>
          <a:xfrm>
            <a:off x="1066800" y="2834640"/>
            <a:ext cx="4182480" cy="2834640"/>
          </a:xfrm>
        </p:spPr>
        <p:txBody>
          <a:bodyPr>
            <a:normAutofit/>
          </a:bodyPr>
          <a:lstStyle/>
          <a:p>
            <a:pPr>
              <a:spcBef>
                <a:spcPct val="0"/>
              </a:spcBef>
              <a:spcAft>
                <a:spcPts val="600"/>
              </a:spcAft>
            </a:pPr>
            <a:r>
              <a:rPr lang="en-US" altLang="en-US" sz="2400" dirty="0"/>
              <a:t>A small force applied to one end delivers a large force to the rock.</a:t>
            </a:r>
          </a:p>
          <a:p>
            <a:pPr>
              <a:spcBef>
                <a:spcPct val="0"/>
              </a:spcBef>
              <a:spcAft>
                <a:spcPts val="600"/>
              </a:spcAft>
            </a:pPr>
            <a:r>
              <a:rPr lang="en-US" altLang="en-US" sz="2400" dirty="0"/>
              <a:t>The small force acting through a large distance moves the rock a small distance.</a:t>
            </a:r>
            <a:endParaRPr lang="en-US" sz="2400" dirty="0"/>
          </a:p>
        </p:txBody>
      </p:sp>
      <p:pic>
        <p:nvPicPr>
          <p:cNvPr id="13" name="Picture 4" descr="A long bar is shown using a small rock as a fulcrum point to lift a large rock.  The first position shown is before the large rock is lifted.  The second position shown is when the lever has lifted the rock.  At the end of the lever where the large rock is, a large vector labeled F2 is shown, pointing upward.  The distance d2 the lever has moved at this end is also shown.  At the other end of the lever a much smaller force, F1 is shown pushing down on the end of the lever.  The distance, d1, that this end of the lever moves is also shown.  The distance d1 is larger than the distance d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6248400" y="2362200"/>
            <a:ext cx="4739961" cy="299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4</a:t>
            </a:fld>
            <a:endParaRPr lang="en-US" dirty="0"/>
          </a:p>
        </p:txBody>
      </p:sp>
    </p:spTree>
    <p:extLst>
      <p:ext uri="{BB962C8B-B14F-4D97-AF65-F5344CB8AC3E}">
        <p14:creationId xmlns:p14="http://schemas.microsoft.com/office/powerpoint/2010/main" val="1850491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6.7</a:t>
            </a:r>
            <a:endParaRPr lang="en-US" sz="1500" b="1" dirty="0"/>
          </a:p>
        </p:txBody>
      </p:sp>
      <p:sp>
        <p:nvSpPr>
          <p:cNvPr id="5" name="Content Placeholder 2"/>
          <p:cNvSpPr>
            <a:spLocks noGrp="1"/>
          </p:cNvSpPr>
          <p:nvPr>
            <p:ph idx="1"/>
          </p:nvPr>
        </p:nvSpPr>
        <p:spPr>
          <a:xfrm>
            <a:off x="1981200" y="1676400"/>
            <a:ext cx="8229600" cy="4754880"/>
          </a:xfrm>
        </p:spPr>
        <p:txBody>
          <a:bodyPr/>
          <a:lstStyle/>
          <a:p>
            <a:pPr>
              <a:defRPr/>
            </a:pPr>
            <a:r>
              <a:rPr lang="en-US" altLang="en-US" dirty="0">
                <a:solidFill>
                  <a:srgbClr val="000000"/>
                </a:solidFill>
                <a:cs typeface="Times New Roman" pitchFamily="18" charset="0"/>
              </a:rPr>
              <a:t>Potential energy is energy that an object possesses because of its</a:t>
            </a:r>
          </a:p>
          <a:p>
            <a:pPr marL="914400" indent="-548640">
              <a:buFont typeface="+mj-lt"/>
              <a:buAutoNum type="alphaUcPeriod"/>
              <a:defRPr/>
            </a:pPr>
            <a:r>
              <a:rPr lang="en-US" altLang="en-US" sz="2800" dirty="0">
                <a:solidFill>
                  <a:srgbClr val="000000"/>
                </a:solidFill>
                <a:cs typeface="Times New Roman" pitchFamily="18" charset="0"/>
              </a:rPr>
              <a:t>position</a:t>
            </a:r>
          </a:p>
        </p:txBody>
      </p:sp>
    </p:spTree>
    <p:extLst>
      <p:ext uri="{BB962C8B-B14F-4D97-AF65-F5344CB8AC3E}">
        <p14:creationId xmlns:p14="http://schemas.microsoft.com/office/powerpoint/2010/main" val="302038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Question 6.8</a:t>
            </a:r>
            <a:endParaRPr lang="en-US" sz="1500" b="1" dirty="0"/>
          </a:p>
        </p:txBody>
      </p:sp>
      <p:sp>
        <p:nvSpPr>
          <p:cNvPr id="5" name="Content Placeholder 2"/>
          <p:cNvSpPr>
            <a:spLocks noGrp="1"/>
          </p:cNvSpPr>
          <p:nvPr>
            <p:ph idx="1"/>
          </p:nvPr>
        </p:nvSpPr>
        <p:spPr>
          <a:xfrm>
            <a:off x="1981200" y="1676400"/>
            <a:ext cx="8471893" cy="4800601"/>
          </a:xfrm>
        </p:spPr>
        <p:txBody>
          <a:bodyPr/>
          <a:lstStyle/>
          <a:p>
            <a:pPr>
              <a:spcBef>
                <a:spcPts val="600"/>
              </a:spcBef>
              <a:defRPr/>
            </a:pPr>
            <a:r>
              <a:rPr lang="en-US" altLang="en-US" dirty="0">
                <a:solidFill>
                  <a:srgbClr val="000000"/>
                </a:solidFill>
                <a:ea typeface="Times New Roman" charset="0"/>
                <a:cs typeface="Times New Roman" charset="0"/>
              </a:rPr>
              <a:t>A cart starts with velocity </a:t>
            </a:r>
            <a:r>
              <a:rPr lang="en-US" altLang="en-US" dirty="0">
                <a:solidFill>
                  <a:srgbClr val="0000FF"/>
                </a:solidFill>
                <a:ea typeface="Times New Roman" charset="0"/>
                <a:cs typeface="Times New Roman" charset="0"/>
              </a:rPr>
              <a:t>v</a:t>
            </a:r>
            <a:r>
              <a:rPr lang="en-US" altLang="en-US" dirty="0">
                <a:solidFill>
                  <a:srgbClr val="000000"/>
                </a:solidFill>
                <a:ea typeface="Times New Roman" charset="0"/>
                <a:cs typeface="Times New Roman" charset="0"/>
              </a:rPr>
              <a:t> and rolls up the frictionless path shown. At what point is the potential energy greatest?</a:t>
            </a:r>
          </a:p>
          <a:p>
            <a:pPr marL="914400" indent="-548640">
              <a:spcBef>
                <a:spcPts val="600"/>
              </a:spcBef>
              <a:buFont typeface="+mj-lt"/>
              <a:buAutoNum type="alphaUcPeriod"/>
              <a:defRPr/>
            </a:pPr>
            <a:r>
              <a:rPr lang="en-US" altLang="en-US" sz="2800" dirty="0">
                <a:solidFill>
                  <a:srgbClr val="000000"/>
                </a:solidFill>
                <a:ea typeface="Times New Roman" charset="0"/>
                <a:cs typeface="Times New Roman" charset="0"/>
              </a:rPr>
              <a:t>1</a:t>
            </a:r>
          </a:p>
          <a:p>
            <a:pPr marL="914400" indent="-548640">
              <a:spcBef>
                <a:spcPts val="600"/>
              </a:spcBef>
              <a:buFont typeface="+mj-lt"/>
              <a:buAutoNum type="alphaUcPeriod"/>
              <a:defRPr/>
            </a:pPr>
            <a:r>
              <a:rPr lang="en-US" altLang="en-US" sz="2800" dirty="0">
                <a:solidFill>
                  <a:srgbClr val="000000"/>
                </a:solidFill>
                <a:ea typeface="Times New Roman" charset="0"/>
                <a:cs typeface="Times New Roman" charset="0"/>
              </a:rPr>
              <a:t>2</a:t>
            </a:r>
          </a:p>
          <a:p>
            <a:pPr marL="914400" indent="-548640">
              <a:spcBef>
                <a:spcPts val="600"/>
              </a:spcBef>
              <a:buFont typeface="+mj-lt"/>
              <a:buAutoNum type="alphaUcPeriod"/>
              <a:defRPr/>
            </a:pPr>
            <a:r>
              <a:rPr lang="en-US" altLang="en-US" sz="2800" dirty="0">
                <a:solidFill>
                  <a:srgbClr val="000000"/>
                </a:solidFill>
                <a:ea typeface="Times New Roman" charset="0"/>
                <a:cs typeface="Times New Roman" charset="0"/>
              </a:rPr>
              <a:t>3</a:t>
            </a:r>
          </a:p>
          <a:p>
            <a:pPr marL="914400" indent="-548640">
              <a:spcBef>
                <a:spcPts val="600"/>
              </a:spcBef>
              <a:buFont typeface="+mj-lt"/>
              <a:buAutoNum type="alphaUcPeriod"/>
              <a:defRPr/>
            </a:pPr>
            <a:r>
              <a:rPr lang="en-US" altLang="en-US" sz="2800" dirty="0">
                <a:solidFill>
                  <a:srgbClr val="000000"/>
                </a:solidFill>
                <a:ea typeface="Times New Roman" charset="0"/>
                <a:cs typeface="Times New Roman" charset="0"/>
              </a:rPr>
              <a:t>4</a:t>
            </a:r>
          </a:p>
        </p:txBody>
      </p:sp>
      <p:pic>
        <p:nvPicPr>
          <p:cNvPr id="6" name="Picture 3" descr="A path with dips and rises is shown. Point 1 is at the bottom (and the starting point).  Point 2 is farther along, as the path ascends a hill, at a height of 15.0 m.  Point 3 is farther along, but the path has now dipped and the height is only 10.0 m.  The path then begins to rise again and point 4 is at a height of 20.0m. "/>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3657601" y="5306568"/>
            <a:ext cx="6795493" cy="11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175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Answer 6.8</a:t>
            </a:r>
            <a:endParaRPr lang="en-US" sz="1500" b="1" dirty="0"/>
          </a:p>
        </p:txBody>
      </p:sp>
      <p:sp>
        <p:nvSpPr>
          <p:cNvPr id="5" name="Content Placeholder 2"/>
          <p:cNvSpPr>
            <a:spLocks noGrp="1"/>
          </p:cNvSpPr>
          <p:nvPr>
            <p:ph idx="1"/>
          </p:nvPr>
        </p:nvSpPr>
        <p:spPr>
          <a:xfrm>
            <a:off x="1981200" y="1676400"/>
            <a:ext cx="8471893" cy="4800601"/>
          </a:xfrm>
        </p:spPr>
        <p:txBody>
          <a:bodyPr/>
          <a:lstStyle/>
          <a:p>
            <a:pPr>
              <a:spcBef>
                <a:spcPts val="600"/>
              </a:spcBef>
              <a:defRPr/>
            </a:pPr>
            <a:r>
              <a:rPr lang="en-US" altLang="en-US" dirty="0">
                <a:solidFill>
                  <a:srgbClr val="000000"/>
                </a:solidFill>
                <a:ea typeface="Times New Roman" charset="0"/>
                <a:cs typeface="Times New Roman" charset="0"/>
              </a:rPr>
              <a:t>A cart starts with velocity </a:t>
            </a:r>
            <a:r>
              <a:rPr lang="en-US" altLang="en-US" dirty="0">
                <a:solidFill>
                  <a:srgbClr val="0000FF"/>
                </a:solidFill>
                <a:ea typeface="Times New Roman" charset="0"/>
                <a:cs typeface="Times New Roman" charset="0"/>
              </a:rPr>
              <a:t>v</a:t>
            </a:r>
            <a:r>
              <a:rPr lang="en-US" altLang="en-US" dirty="0">
                <a:solidFill>
                  <a:srgbClr val="000000"/>
                </a:solidFill>
                <a:ea typeface="Times New Roman" charset="0"/>
                <a:cs typeface="Times New Roman" charset="0"/>
              </a:rPr>
              <a:t> and rolls up the frictionless path shown. At what point is the potential energy greatest?</a:t>
            </a:r>
          </a:p>
          <a:p>
            <a:pPr marL="914400" indent="-548640">
              <a:spcBef>
                <a:spcPts val="600"/>
              </a:spcBef>
              <a:buFont typeface="+mj-lt"/>
              <a:buAutoNum type="alphaUcPeriod" startAt="4"/>
              <a:defRPr/>
            </a:pPr>
            <a:r>
              <a:rPr lang="en-US" altLang="en-US" sz="2800" dirty="0">
                <a:solidFill>
                  <a:srgbClr val="000000"/>
                </a:solidFill>
                <a:ea typeface="Times New Roman" charset="0"/>
                <a:cs typeface="Times New Roman" charset="0"/>
              </a:rPr>
              <a:t>4,</a:t>
            </a:r>
            <a:r>
              <a:rPr lang="en-US" altLang="en-US" sz="2800" i="1" dirty="0">
                <a:solidFill>
                  <a:srgbClr val="000000"/>
                </a:solidFill>
                <a:cs typeface="Times New Roman" pitchFamily="28" charset="0"/>
              </a:rPr>
              <a:t> since the potential energy depends on the position. Highest position—most potential energy.</a:t>
            </a:r>
            <a:endParaRPr lang="en-US" altLang="en-US" sz="2800" dirty="0">
              <a:solidFill>
                <a:srgbClr val="000000"/>
              </a:solidFill>
              <a:ea typeface="Times New Roman" charset="0"/>
              <a:cs typeface="Times New Roman" charset="0"/>
            </a:endParaRPr>
          </a:p>
        </p:txBody>
      </p:sp>
      <p:pic>
        <p:nvPicPr>
          <p:cNvPr id="6" name="Picture 3" descr="A path with dips and rises is shown. Point 1 is at the bottom (and the starting point).  Point 2 is farther along, as the path ascends a hill, at a height of 15.0 m.  Point 3 is farther along, but the path has now dipped and the height is only 10.0 m.  The path then begins to rise again and point 4 is at a height of 20.0m. "/>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3657601" y="5306568"/>
            <a:ext cx="6795493" cy="11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789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66646" y="198000"/>
            <a:ext cx="8460000" cy="810000"/>
          </a:xfrm>
        </p:spPr>
        <p:txBody>
          <a:bodyPr>
            <a:normAutofit/>
          </a:bodyPr>
          <a:lstStyle/>
          <a:p>
            <a:r>
              <a:rPr lang="en-US" altLang="en-US" noProof="0" dirty="0"/>
              <a:t>Potential Energy</a:t>
            </a:r>
            <a:r>
              <a:rPr lang="en-US" altLang="en-US" sz="1600" dirty="0"/>
              <a:t> 3</a:t>
            </a:r>
            <a:endParaRPr lang="en-US" sz="1600" dirty="0"/>
          </a:p>
        </p:txBody>
      </p:sp>
      <p:sp>
        <p:nvSpPr>
          <p:cNvPr id="13" name="Content Placeholder 2"/>
          <p:cNvSpPr>
            <a:spLocks noGrp="1"/>
          </p:cNvSpPr>
          <p:nvPr>
            <p:ph idx="1"/>
          </p:nvPr>
        </p:nvSpPr>
        <p:spPr>
          <a:xfrm>
            <a:off x="1866646" y="1097280"/>
            <a:ext cx="8458200" cy="2743200"/>
          </a:xfrm>
        </p:spPr>
        <p:txBody>
          <a:bodyPr vert="horz" lIns="91440" tIns="45720" rIns="0" bIns="0" rtlCol="0">
            <a:normAutofit lnSpcReduction="10000"/>
          </a:bodyPr>
          <a:lstStyle/>
          <a:p>
            <a:pPr>
              <a:lnSpc>
                <a:spcPct val="110000"/>
              </a:lnSpc>
              <a:spcBef>
                <a:spcPts val="600"/>
              </a:spcBef>
              <a:spcAft>
                <a:spcPts val="0"/>
              </a:spcAft>
            </a:pPr>
            <a:r>
              <a:rPr lang="en-US" altLang="en-US" sz="2800" dirty="0"/>
              <a:t>An </a:t>
            </a:r>
            <a:r>
              <a:rPr lang="en-US" altLang="en-US" sz="2800" b="1" i="1" dirty="0">
                <a:solidFill>
                  <a:srgbClr val="0A5D00"/>
                </a:solidFill>
              </a:rPr>
              <a:t>elastic force</a:t>
            </a:r>
            <a:r>
              <a:rPr lang="en-US" altLang="en-US" sz="2800" dirty="0"/>
              <a:t> is a force that results from stretching or compressing an object.</a:t>
            </a:r>
          </a:p>
          <a:p>
            <a:pPr>
              <a:lnSpc>
                <a:spcPct val="110000"/>
              </a:lnSpc>
              <a:spcBef>
                <a:spcPts val="600"/>
              </a:spcBef>
              <a:spcAft>
                <a:spcPts val="0"/>
              </a:spcAft>
            </a:pPr>
            <a:r>
              <a:rPr lang="en-US" altLang="en-US" sz="2800" b="1" i="1" dirty="0">
                <a:solidFill>
                  <a:srgbClr val="0A5D00"/>
                </a:solidFill>
              </a:rPr>
              <a:t>Elastic potential energy</a:t>
            </a:r>
            <a:r>
              <a:rPr lang="en-US" altLang="en-US" sz="2800" dirty="0">
                <a:solidFill>
                  <a:srgbClr val="0A5D00"/>
                </a:solidFill>
              </a:rPr>
              <a:t> </a:t>
            </a:r>
            <a:r>
              <a:rPr lang="en-US" altLang="en-US" sz="2800" dirty="0"/>
              <a:t>is the energy gained when work is done to stretch a spring.</a:t>
            </a:r>
          </a:p>
          <a:p>
            <a:pPr lvl="1">
              <a:lnSpc>
                <a:spcPct val="110000"/>
              </a:lnSpc>
              <a:spcBef>
                <a:spcPts val="600"/>
              </a:spcBef>
              <a:spcAft>
                <a:spcPts val="0"/>
              </a:spcAft>
            </a:pPr>
            <a:r>
              <a:rPr lang="en-US" altLang="en-US" sz="2400" dirty="0"/>
              <a:t>The </a:t>
            </a:r>
            <a:r>
              <a:rPr lang="en-US" altLang="en-US" sz="2400" b="1" i="1" dirty="0">
                <a:solidFill>
                  <a:srgbClr val="0A5D00"/>
                </a:solidFill>
              </a:rPr>
              <a:t>spring constant, k,</a:t>
            </a:r>
            <a:r>
              <a:rPr lang="en-US" altLang="en-US" sz="2400" dirty="0">
                <a:solidFill>
                  <a:srgbClr val="0A5D00"/>
                </a:solidFill>
              </a:rPr>
              <a:t> </a:t>
            </a:r>
            <a:r>
              <a:rPr lang="en-US" altLang="en-US" sz="2400" dirty="0"/>
              <a:t>is a number describing the stiffness of the spring.</a:t>
            </a:r>
            <a:endParaRPr lang="en-US" sz="2400" dirty="0"/>
          </a:p>
        </p:txBody>
      </p:sp>
      <p:pic>
        <p:nvPicPr>
          <p:cNvPr id="10" name="Picture 3" descr="A wooden block is attached to a spring tied to a fixed support at the opposite end, and is pulled to the right so the spring is stretched.">
            <a:extLst>
              <a:ext uri="{C183D7F6-B498-43B3-948B-1728B52AA6E4}">
                <adec:decorative xmlns:adec="http://schemas.microsoft.com/office/drawing/2017/decorative" val="1"/>
              </a:ext>
            </a:extLst>
          </p:cNvPr>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3237" b="-1"/>
          <a:stretch/>
        </p:blipFill>
        <p:spPr bwMode="auto">
          <a:xfrm>
            <a:off x="3261360" y="3966345"/>
            <a:ext cx="5669280" cy="230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hidden="1"/>
          <p:cNvSpPr>
            <a:spLocks noGrp="1"/>
          </p:cNvSpPr>
          <p:nvPr>
            <p:ph sz="quarter" idx="20"/>
          </p:nvPr>
        </p:nvSpPr>
        <p:spPr/>
        <p:txBody>
          <a:bodyPr/>
          <a:lstStyle/>
          <a:p>
            <a:endParaRPr lang="en-US"/>
          </a:p>
        </p:txBody>
      </p:sp>
      <p:sp>
        <p:nvSpPr>
          <p:cNvPr id="16" name="Text Placeholder 5" hidden="1"/>
          <p:cNvSpPr>
            <a:spLocks noGrp="1"/>
          </p:cNvSpPr>
          <p:nvPr>
            <p:ph type="body" sz="quarter" idx="21"/>
          </p:nvPr>
        </p:nvSpPr>
        <p:spPr/>
        <p:txBody>
          <a:bodyPr>
            <a:normAutofit fontScale="62500" lnSpcReduction="20000"/>
          </a:bodyPr>
          <a:lstStyle/>
          <a:p>
            <a:endParaRPr lang="en-US"/>
          </a:p>
        </p:txBody>
      </p:sp>
      <p:sp>
        <p:nvSpPr>
          <p:cNvPr id="18" name="Slide Number Placeholder 6"/>
          <p:cNvSpPr>
            <a:spLocks noGrp="1"/>
          </p:cNvSpPr>
          <p:nvPr>
            <p:ph type="sldNum" sz="quarter" idx="10"/>
          </p:nvPr>
        </p:nvSpPr>
        <p:spPr/>
        <p:txBody>
          <a:bodyPr/>
          <a:lstStyle/>
          <a:p>
            <a:fld id="{68151E55-6873-49E2-B8D5-2F265E6F1973}" type="slidenum">
              <a:rPr lang="en-US" smtClean="0"/>
              <a:t>43</a:t>
            </a:fld>
            <a:endParaRPr lang="en-US" dirty="0"/>
          </a:p>
        </p:txBody>
      </p:sp>
    </p:spTree>
    <p:extLst>
      <p:ext uri="{BB962C8B-B14F-4D97-AF65-F5344CB8AC3E}">
        <p14:creationId xmlns:p14="http://schemas.microsoft.com/office/powerpoint/2010/main" val="1726720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810000"/>
          </a:xfrm>
        </p:spPr>
        <p:txBody>
          <a:bodyPr/>
          <a:lstStyle/>
          <a:p>
            <a:r>
              <a:rPr lang="en-US" altLang="en-US" noProof="0" dirty="0"/>
              <a:t>Potential Energy</a:t>
            </a:r>
            <a:r>
              <a:rPr lang="en-US" altLang="en-US" sz="1600" dirty="0"/>
              <a:t> 4</a:t>
            </a:r>
            <a:endParaRPr lang="en-US" noProof="0" dirty="0"/>
          </a:p>
        </p:txBody>
      </p:sp>
      <p:sp>
        <p:nvSpPr>
          <p:cNvPr id="9" name="Content Placeholder 2"/>
          <p:cNvSpPr>
            <a:spLocks noGrp="1"/>
          </p:cNvSpPr>
          <p:nvPr>
            <p:ph sz="quarter" idx="11"/>
          </p:nvPr>
        </p:nvSpPr>
        <p:spPr>
          <a:xfrm>
            <a:off x="1066800" y="1097280"/>
            <a:ext cx="9394560" cy="1005840"/>
          </a:xfrm>
        </p:spPr>
        <p:txBody>
          <a:bodyPr vert="horz" lIns="91440" tIns="45720" rIns="0" bIns="0" rtlCol="0">
            <a:noAutofit/>
          </a:bodyPr>
          <a:lstStyle/>
          <a:p>
            <a:pPr>
              <a:spcAft>
                <a:spcPts val="600"/>
              </a:spcAft>
            </a:pPr>
            <a:r>
              <a:rPr lang="en-US" altLang="en-US" sz="2800" dirty="0"/>
              <a:t>The increase in elastic potential energy is equal to the work done by the average force needed to stretch the spring.</a:t>
            </a:r>
            <a:endParaRPr lang="en-US" sz="2800" dirty="0"/>
          </a:p>
        </p:txBody>
      </p:sp>
      <p:graphicFrame>
        <p:nvGraphicFramePr>
          <p:cNvPr id="18"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3209699449"/>
              </p:ext>
            </p:extLst>
          </p:nvPr>
        </p:nvGraphicFramePr>
        <p:xfrm>
          <a:off x="1865313" y="2362200"/>
          <a:ext cx="6572250" cy="508000"/>
        </p:xfrm>
        <a:graphic>
          <a:graphicData uri="http://schemas.openxmlformats.org/presentationml/2006/ole">
            <mc:AlternateContent xmlns:mc="http://schemas.openxmlformats.org/markup-compatibility/2006">
              <mc:Choice xmlns:v="urn:schemas-microsoft-com:vml" Requires="v">
                <p:oleObj spid="_x0000_s3077" name="Equation" r:id="rId3" imgW="2628720" imgH="203040" progId="Equation.DSMT4">
                  <p:embed/>
                </p:oleObj>
              </mc:Choice>
              <mc:Fallback>
                <p:oleObj name="Equation" r:id="rId3" imgW="2628720" imgH="203040" progId="Equation.DSMT4">
                  <p:embed/>
                  <p:pic>
                    <p:nvPicPr>
                      <p:cNvPr id="2" name="Object 3"/>
                      <p:cNvPicPr/>
                      <p:nvPr/>
                    </p:nvPicPr>
                    <p:blipFill>
                      <a:blip r:embed="rId4"/>
                      <a:stretch>
                        <a:fillRect/>
                      </a:stretch>
                    </p:blipFill>
                    <p:spPr>
                      <a:xfrm>
                        <a:off x="1865313" y="2362200"/>
                        <a:ext cx="6572250" cy="508000"/>
                      </a:xfrm>
                      <a:prstGeom prst="rect">
                        <a:avLst/>
                      </a:prstGeom>
                      <a:solidFill>
                        <a:srgbClr val="EFFF5D"/>
                      </a:solidFill>
                    </p:spPr>
                  </p:pic>
                </p:oleObj>
              </mc:Fallback>
            </mc:AlternateContent>
          </a:graphicData>
        </a:graphic>
      </p:graphicFrame>
      <p:graphicFrame>
        <p:nvGraphicFramePr>
          <p:cNvPr id="19" name="Object 4">
            <a:extLst>
              <a:ext uri="{C183D7F6-B498-43B3-948B-1728B52AA6E4}">
                <adec:decorative xmlns:adec="http://schemas.microsoft.com/office/drawing/2017/decorative" val="1"/>
              </a:ext>
            </a:extLst>
          </p:cNvPr>
          <p:cNvGraphicFramePr>
            <a:graphicFrameLocks noGrp="1" noChangeAspect="1"/>
          </p:cNvGraphicFramePr>
          <p:nvPr>
            <p:ph sz="quarter" idx="13"/>
            <p:extLst>
              <p:ext uri="{D42A27DB-BD31-4B8C-83A1-F6EECF244321}">
                <p14:modId xmlns:p14="http://schemas.microsoft.com/office/powerpoint/2010/main" val="1388799766"/>
              </p:ext>
            </p:extLst>
          </p:nvPr>
        </p:nvGraphicFramePr>
        <p:xfrm>
          <a:off x="1865313" y="3430588"/>
          <a:ext cx="2889250" cy="904875"/>
        </p:xfrm>
        <a:graphic>
          <a:graphicData uri="http://schemas.openxmlformats.org/presentationml/2006/ole">
            <mc:AlternateContent xmlns:mc="http://schemas.openxmlformats.org/markup-compatibility/2006">
              <mc:Choice xmlns:v="urn:schemas-microsoft-com:vml" Requires="v">
                <p:oleObj spid="_x0000_s3078" name="Equation" r:id="rId5" imgW="1257120" imgH="393480" progId="Equation.DSMT4">
                  <p:embed/>
                </p:oleObj>
              </mc:Choice>
              <mc:Fallback>
                <p:oleObj name="Equation" r:id="rId5" imgW="1257120" imgH="393480" progId="Equation.DSMT4">
                  <p:embed/>
                  <p:pic>
                    <p:nvPicPr>
                      <p:cNvPr id="2" name="Object 3"/>
                      <p:cNvPicPr/>
                      <p:nvPr/>
                    </p:nvPicPr>
                    <p:blipFill>
                      <a:blip r:embed="rId6"/>
                      <a:stretch>
                        <a:fillRect/>
                      </a:stretch>
                    </p:blipFill>
                    <p:spPr>
                      <a:xfrm>
                        <a:off x="1865313" y="3430588"/>
                        <a:ext cx="2889250" cy="904875"/>
                      </a:xfrm>
                      <a:prstGeom prst="rect">
                        <a:avLst/>
                      </a:prstGeom>
                      <a:solidFill>
                        <a:srgbClr val="EFFF5D"/>
                      </a:solidFill>
                    </p:spPr>
                  </p:pic>
                </p:oleObj>
              </mc:Fallback>
            </mc:AlternateContent>
          </a:graphicData>
        </a:graphic>
      </p:graphicFrame>
      <p:graphicFrame>
        <p:nvGraphicFramePr>
          <p:cNvPr id="20" name="Object 5">
            <a:extLst>
              <a:ext uri="{C183D7F6-B498-43B3-948B-1728B52AA6E4}">
                <adec:decorative xmlns:adec="http://schemas.microsoft.com/office/drawing/2017/decorative" val="1"/>
              </a:ext>
            </a:extLst>
          </p:cNvPr>
          <p:cNvGraphicFramePr>
            <a:graphicFrameLocks noGrp="1" noChangeAspect="1"/>
          </p:cNvGraphicFramePr>
          <p:nvPr>
            <p:ph sz="quarter" idx="14"/>
            <p:extLst>
              <p:ext uri="{D42A27DB-BD31-4B8C-83A1-F6EECF244321}">
                <p14:modId xmlns:p14="http://schemas.microsoft.com/office/powerpoint/2010/main" val="1738611565"/>
              </p:ext>
            </p:extLst>
          </p:nvPr>
        </p:nvGraphicFramePr>
        <p:xfrm>
          <a:off x="1865313" y="4895850"/>
          <a:ext cx="1746250" cy="984250"/>
        </p:xfrm>
        <a:graphic>
          <a:graphicData uri="http://schemas.openxmlformats.org/presentationml/2006/ole">
            <mc:AlternateContent xmlns:mc="http://schemas.openxmlformats.org/markup-compatibility/2006">
              <mc:Choice xmlns:v="urn:schemas-microsoft-com:vml" Requires="v">
                <p:oleObj spid="_x0000_s3079" name="Equation" r:id="rId7" imgW="698400" imgH="393480" progId="Equation.DSMT4">
                  <p:embed/>
                </p:oleObj>
              </mc:Choice>
              <mc:Fallback>
                <p:oleObj name="Equation" r:id="rId7" imgW="698400" imgH="393480" progId="Equation.DSMT4">
                  <p:embed/>
                  <p:pic>
                    <p:nvPicPr>
                      <p:cNvPr id="2" name="Object 3"/>
                      <p:cNvPicPr/>
                      <p:nvPr/>
                    </p:nvPicPr>
                    <p:blipFill>
                      <a:blip r:embed="rId8"/>
                      <a:stretch>
                        <a:fillRect/>
                      </a:stretch>
                    </p:blipFill>
                    <p:spPr>
                      <a:xfrm>
                        <a:off x="1865313" y="4895850"/>
                        <a:ext cx="1746250" cy="984250"/>
                      </a:xfrm>
                      <a:prstGeom prst="rect">
                        <a:avLst/>
                      </a:prstGeom>
                      <a:solidFill>
                        <a:srgbClr val="EFFF5D"/>
                      </a:solidFill>
                    </p:spPr>
                  </p:pic>
                </p:oleObj>
              </mc:Fallback>
            </mc:AlternateContent>
          </a:graphicData>
        </a:graphic>
      </p:graphicFrame>
      <p:pic>
        <p:nvPicPr>
          <p:cNvPr id="21" name="Picture 6" descr="A graph of Force versus distance stretched is shown.  The graph is a straight line with a constant positive slope, starting at the origin.  The distance stretched is represented by 'x', and the force is represented by 'kx,' where k is the force constant of the spring."/>
          <p:cNvPicPr>
            <a:picLocks noGrp="1" noChangeAspect="1" noChangeArrowheads="1"/>
          </p:cNvPicPr>
          <p:nvPr>
            <p:ph sz="quarter" idx="15"/>
          </p:nvPr>
        </p:nvPicPr>
        <p:blipFill rotWithShape="1">
          <a:blip r:embed="rId9">
            <a:extLst>
              <a:ext uri="{28A0092B-C50C-407E-A947-70E740481C1C}">
                <a14:useLocalDpi xmlns:a14="http://schemas.microsoft.com/office/drawing/2010/main" val="0"/>
              </a:ext>
            </a:extLst>
          </a:blip>
          <a:stretch/>
        </p:blipFill>
        <p:spPr bwMode="auto">
          <a:xfrm>
            <a:off x="6096000" y="3037330"/>
            <a:ext cx="4419600" cy="338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7" hidden="1"/>
          <p:cNvSpPr>
            <a:spLocks noGrp="1"/>
          </p:cNvSpPr>
          <p:nvPr>
            <p:ph type="body" sz="quarter" idx="18"/>
          </p:nvPr>
        </p:nvSpPr>
        <p:spPr/>
        <p:txBody>
          <a:bodyPr>
            <a:normAutofit fontScale="92500" lnSpcReduction="20000"/>
          </a:bodyPr>
          <a:lstStyle/>
          <a:p>
            <a:endParaRPr lang="en-US"/>
          </a:p>
        </p:txBody>
      </p:sp>
      <p:sp>
        <p:nvSpPr>
          <p:cNvPr id="17" name="Text Placeholder 8" hidden="1"/>
          <p:cNvSpPr>
            <a:spLocks noGrp="1"/>
          </p:cNvSpPr>
          <p:nvPr>
            <p:ph type="body" sz="quarter" idx="19"/>
          </p:nvPr>
        </p:nvSpPr>
        <p:spPr/>
        <p:txBody>
          <a:bodyPr/>
          <a:lstStyle/>
          <a:p>
            <a:endParaRPr lang="en-US"/>
          </a:p>
        </p:txBody>
      </p:sp>
      <p:sp>
        <p:nvSpPr>
          <p:cNvPr id="7" name="Slide Number Placeholder 9"/>
          <p:cNvSpPr>
            <a:spLocks noGrp="1"/>
          </p:cNvSpPr>
          <p:nvPr>
            <p:ph type="sldNum" sz="quarter" idx="10"/>
          </p:nvPr>
        </p:nvSpPr>
        <p:spPr/>
        <p:txBody>
          <a:bodyPr/>
          <a:lstStyle/>
          <a:p>
            <a:fld id="{68151E55-6873-49E2-B8D5-2F265E6F1973}" type="slidenum">
              <a:rPr lang="en-US" smtClean="0"/>
              <a:t>44</a:t>
            </a:fld>
            <a:endParaRPr lang="en-US" dirty="0"/>
          </a:p>
        </p:txBody>
      </p:sp>
    </p:spTree>
    <p:extLst>
      <p:ext uri="{BB962C8B-B14F-4D97-AF65-F5344CB8AC3E}">
        <p14:creationId xmlns:p14="http://schemas.microsoft.com/office/powerpoint/2010/main" val="3015126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23327"/>
            <a:ext cx="8460000" cy="810000"/>
          </a:xfrm>
        </p:spPr>
        <p:txBody>
          <a:bodyPr/>
          <a:lstStyle/>
          <a:p>
            <a:r>
              <a:rPr lang="en-US" altLang="en-US" b="1" noProof="0" dirty="0">
                <a:latin typeface="Times New Roman" panose="02020603050405020304" pitchFamily="18" charset="0"/>
                <a:cs typeface="Times New Roman" panose="02020603050405020304" pitchFamily="18" charset="0"/>
              </a:rPr>
              <a:t>Conservative Forces</a:t>
            </a:r>
            <a:endParaRPr lang="en-US" b="1" noProof="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1"/>
          </p:nvPr>
        </p:nvSpPr>
        <p:spPr>
          <a:xfrm>
            <a:off x="1066800" y="990600"/>
            <a:ext cx="10130283" cy="1828800"/>
          </a:xfrm>
        </p:spPr>
        <p:txBody>
          <a:bodyPr vert="horz" lIns="91440" tIns="45720" rIns="91440" bIns="0" rtlCol="0">
            <a:noAutofit/>
          </a:bodyPr>
          <a:lstStyle/>
          <a:p>
            <a:pPr>
              <a:spcBef>
                <a:spcPts val="600"/>
              </a:spcBef>
              <a:spcAft>
                <a:spcPts val="0"/>
              </a:spcAft>
            </a:pPr>
            <a:r>
              <a:rPr lang="en-US" altLang="en-US" sz="2800" b="1" i="1" dirty="0">
                <a:solidFill>
                  <a:srgbClr val="0A5D00"/>
                </a:solidFill>
              </a:rPr>
              <a:t>Conservative forces</a:t>
            </a:r>
            <a:r>
              <a:rPr lang="en-US" altLang="en-US" sz="2800" dirty="0">
                <a:solidFill>
                  <a:srgbClr val="0A5D00"/>
                </a:solidFill>
              </a:rPr>
              <a:t> </a:t>
            </a:r>
            <a:r>
              <a:rPr lang="en-US" altLang="en-US" sz="2800" dirty="0"/>
              <a:t>are forces for which the energy can be completely recovered.</a:t>
            </a:r>
          </a:p>
          <a:p>
            <a:pPr lvl="1">
              <a:spcBef>
                <a:spcPts val="600"/>
              </a:spcBef>
              <a:spcAft>
                <a:spcPts val="0"/>
              </a:spcAft>
              <a:buClr>
                <a:srgbClr val="9B3700"/>
              </a:buClr>
            </a:pPr>
            <a:r>
              <a:rPr lang="en-US" altLang="en-US" sz="2400" dirty="0">
                <a:latin typeface="Times New Roman" panose="02020603050405020304" pitchFamily="18" charset="0"/>
              </a:rPr>
              <a:t>Gravity and elastic forces are conservative.</a:t>
            </a:r>
          </a:p>
          <a:p>
            <a:pPr lvl="1">
              <a:spcBef>
                <a:spcPts val="600"/>
              </a:spcBef>
              <a:spcAft>
                <a:spcPts val="0"/>
              </a:spcAft>
              <a:buClr>
                <a:srgbClr val="9B3700"/>
              </a:buClr>
            </a:pPr>
            <a:r>
              <a:rPr lang="en-US" altLang="en-US" sz="2400" dirty="0">
                <a:latin typeface="Times New Roman" panose="02020603050405020304" pitchFamily="18" charset="0"/>
              </a:rPr>
              <a:t>Friction is not conservative.</a:t>
            </a:r>
            <a:endParaRPr lang="en-US" noProof="0" dirty="0">
              <a:latin typeface="Times New Roman" panose="02020603050405020304" pitchFamily="18" charset="0"/>
            </a:endParaRPr>
          </a:p>
        </p:txBody>
      </p:sp>
      <p:pic>
        <p:nvPicPr>
          <p:cNvPr id="13" name="Picture 3" descr="A pendulum is shown at 3 positions, the equilibrium position at the bottom of the swing, and the two symmetric high points of the swing, on either side of equilibrium.  At each high point the pendulum is a vertical distance h above the low point.  The energy is simply the PE which equals mgh.  At the low point it is moving with a velocity v.  The energy is the kinetic energy which is equal to 1/2 times m times the velocity squared."/>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6934200" y="2568015"/>
            <a:ext cx="4191000" cy="323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hidden="1"/>
          <p:cNvSpPr>
            <a:spLocks noGrp="1"/>
          </p:cNvSpPr>
          <p:nvPr>
            <p:ph type="body" sz="quarter" idx="18"/>
          </p:nvPr>
        </p:nvSpPr>
        <p:spPr/>
        <p:txBody>
          <a:bodyPr>
            <a:normAutofit fontScale="92500" lnSpcReduction="20000"/>
          </a:bodyPr>
          <a:lstStyle/>
          <a:p>
            <a:endParaRPr lang="en-US"/>
          </a:p>
        </p:txBody>
      </p:sp>
      <p:sp>
        <p:nvSpPr>
          <p:cNvPr id="11" name="Text Placeholder 5" hidden="1"/>
          <p:cNvSpPr>
            <a:spLocks noGrp="1"/>
          </p:cNvSpPr>
          <p:nvPr>
            <p:ph type="body" sz="quarter" idx="19"/>
          </p:nvPr>
        </p:nvSpPr>
        <p:spPr/>
        <p:txBody>
          <a:bodyPr/>
          <a:lstStyle/>
          <a:p>
            <a:endParaRPr lang="en-US"/>
          </a:p>
        </p:txBody>
      </p:sp>
      <p:sp>
        <p:nvSpPr>
          <p:cNvPr id="12" name="Slide Number Placeholder 6"/>
          <p:cNvSpPr>
            <a:spLocks noGrp="1"/>
          </p:cNvSpPr>
          <p:nvPr>
            <p:ph type="sldNum" sz="quarter" idx="10"/>
          </p:nvPr>
        </p:nvSpPr>
        <p:spPr/>
        <p:txBody>
          <a:bodyPr/>
          <a:lstStyle/>
          <a:p>
            <a:fld id="{68151E55-6873-49E2-B8D5-2F265E6F1973}" type="slidenum">
              <a:rPr lang="en-US" smtClean="0"/>
              <a:pPr/>
              <a:t>45</a:t>
            </a:fld>
            <a:endParaRPr lang="en-US" dirty="0"/>
          </a:p>
        </p:txBody>
      </p:sp>
    </p:spTree>
    <p:extLst>
      <p:ext uri="{BB962C8B-B14F-4D97-AF65-F5344CB8AC3E}">
        <p14:creationId xmlns:p14="http://schemas.microsoft.com/office/powerpoint/2010/main" val="26406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altLang="en-US" noProof="0" dirty="0"/>
              <a:t>Conservation of Energy</a:t>
            </a:r>
            <a:endParaRPr lang="en-US" noProof="0" dirty="0"/>
          </a:p>
        </p:txBody>
      </p:sp>
      <p:sp>
        <p:nvSpPr>
          <p:cNvPr id="16" name="Content Placeholder 2"/>
          <p:cNvSpPr>
            <a:spLocks noGrp="1"/>
          </p:cNvSpPr>
          <p:nvPr>
            <p:ph sz="quarter" idx="20"/>
          </p:nvPr>
        </p:nvSpPr>
        <p:spPr>
          <a:xfrm>
            <a:off x="1862328" y="1097280"/>
            <a:ext cx="9339072" cy="2286000"/>
          </a:xfrm>
        </p:spPr>
        <p:txBody>
          <a:bodyPr>
            <a:noAutofit/>
          </a:bodyPr>
          <a:lstStyle/>
          <a:p>
            <a:pPr>
              <a:spcBef>
                <a:spcPts val="600"/>
              </a:spcBef>
              <a:spcAft>
                <a:spcPts val="600"/>
              </a:spcAft>
            </a:pPr>
            <a:r>
              <a:rPr lang="en-US" altLang="en-US" sz="3600" b="1" i="1" dirty="0">
                <a:solidFill>
                  <a:srgbClr val="0A5D00"/>
                </a:solidFill>
              </a:rPr>
              <a:t>Conservation of energy</a:t>
            </a:r>
            <a:r>
              <a:rPr lang="en-US" altLang="en-US" sz="3600" dirty="0">
                <a:solidFill>
                  <a:srgbClr val="0A5D00"/>
                </a:solidFill>
              </a:rPr>
              <a:t> </a:t>
            </a:r>
            <a:r>
              <a:rPr lang="en-US" altLang="en-US" sz="3600" dirty="0"/>
              <a:t>means the total energy (</a:t>
            </a:r>
            <a:r>
              <a:rPr lang="en-US" altLang="en-US" sz="3600" b="1" dirty="0"/>
              <a:t>the kinetic plus potential energies</a:t>
            </a:r>
            <a:r>
              <a:rPr lang="en-US" altLang="en-US" sz="3600" dirty="0"/>
              <a:t>) of a system remain constant.</a:t>
            </a:r>
          </a:p>
          <a:p>
            <a:pPr lvl="1">
              <a:spcBef>
                <a:spcPts val="600"/>
              </a:spcBef>
              <a:spcAft>
                <a:spcPts val="600"/>
              </a:spcAft>
              <a:buClr>
                <a:srgbClr val="9B3700"/>
              </a:buClr>
            </a:pPr>
            <a:r>
              <a:rPr lang="en-US" altLang="en-US" sz="3600" dirty="0"/>
              <a:t>Energy is conserved </a:t>
            </a:r>
            <a:r>
              <a:rPr lang="en-US" altLang="en-US" sz="3600" b="1" u="sng" dirty="0"/>
              <a:t>if there are no non-conservative forces doing work </a:t>
            </a:r>
            <a:r>
              <a:rPr lang="en-US" altLang="en-US" sz="3600" dirty="0"/>
              <a:t>on the system.</a:t>
            </a:r>
            <a:endParaRPr lang="en-US" sz="3600" dirty="0"/>
          </a:p>
        </p:txBody>
      </p:sp>
      <p:sp>
        <p:nvSpPr>
          <p:cNvPr id="14" name="Text Placeholder 3" hidden="1"/>
          <p:cNvSpPr>
            <a:spLocks noGrp="1"/>
          </p:cNvSpPr>
          <p:nvPr>
            <p:ph sz="quarter" idx="11"/>
          </p:nvPr>
        </p:nvSpPr>
        <p:spPr/>
        <p:txBody>
          <a:bodyPr/>
          <a:lstStyle/>
          <a:p>
            <a:endParaRPr lang="en-US"/>
          </a:p>
        </p:txBody>
      </p:sp>
      <p:sp>
        <p:nvSpPr>
          <p:cNvPr id="15" name="Text Placeholder 4" hidden="1"/>
          <p:cNvSpPr>
            <a:spLocks noGrp="1"/>
          </p:cNvSpPr>
          <p:nvPr>
            <p:ph type="body" sz="quarter" idx="19"/>
          </p:nvPr>
        </p:nvSpPr>
        <p:spPr/>
        <p:txBody>
          <a:bodyPr/>
          <a:lstStyle/>
          <a:p>
            <a:endParaRPr lang="en-US"/>
          </a:p>
        </p:txBody>
      </p:sp>
      <p:sp>
        <p:nvSpPr>
          <p:cNvPr id="12" name="Slide Number Placeholder 5"/>
          <p:cNvSpPr>
            <a:spLocks noGrp="1"/>
          </p:cNvSpPr>
          <p:nvPr>
            <p:ph type="sldNum" sz="quarter" idx="10"/>
          </p:nvPr>
        </p:nvSpPr>
        <p:spPr/>
        <p:txBody>
          <a:bodyPr/>
          <a:lstStyle/>
          <a:p>
            <a:fld id="{68151E55-6873-49E2-B8D5-2F265E6F1973}" type="slidenum">
              <a:rPr lang="en-US" smtClean="0"/>
              <a:pPr/>
              <a:t>46</a:t>
            </a:fld>
            <a:endParaRPr lang="en-US" dirty="0"/>
          </a:p>
        </p:txBody>
      </p:sp>
    </p:spTree>
    <p:extLst>
      <p:ext uri="{BB962C8B-B14F-4D97-AF65-F5344CB8AC3E}">
        <p14:creationId xmlns:p14="http://schemas.microsoft.com/office/powerpoint/2010/main" val="279111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371600"/>
          </a:xfrm>
        </p:spPr>
        <p:txBody>
          <a:bodyPr>
            <a:normAutofit/>
          </a:bodyPr>
          <a:lstStyle/>
          <a:p>
            <a:pPr>
              <a:lnSpc>
                <a:spcPct val="100000"/>
              </a:lnSpc>
            </a:pPr>
            <a:r>
              <a:rPr lang="en-US" sz="2800" dirty="0">
                <a:latin typeface="Times New Roman" panose="02020603050405020304" pitchFamily="18" charset="0"/>
                <a:cs typeface="Times New Roman" panose="02020603050405020304" pitchFamily="18" charset="0"/>
              </a:rPr>
              <a:t>A lever is used to lift a rock. Will the work done by the person on the lever be greater than, less than, or equal to the work done by the lever on the rock?</a:t>
            </a:r>
            <a:r>
              <a:rPr lang="en-US" sz="1600" dirty="0">
                <a:latin typeface="Times New Roman" panose="02020603050405020304" pitchFamily="18" charset="0"/>
                <a:cs typeface="Times New Roman" panose="02020603050405020304" pitchFamily="18" charset="0"/>
              </a:rPr>
              <a:t> 1</a:t>
            </a:r>
          </a:p>
        </p:txBody>
      </p:sp>
      <p:sp>
        <p:nvSpPr>
          <p:cNvPr id="9" name="Content Placeholder 2"/>
          <p:cNvSpPr>
            <a:spLocks noGrp="1"/>
          </p:cNvSpPr>
          <p:nvPr>
            <p:ph sz="quarter" idx="11"/>
          </p:nvPr>
        </p:nvSpPr>
        <p:spPr>
          <a:xfrm>
            <a:off x="914400" y="1828800"/>
            <a:ext cx="3886200" cy="2286000"/>
          </a:xfrm>
        </p:spPr>
        <p:txBody>
          <a:bodyPr/>
          <a:lstStyle/>
          <a:p>
            <a:pPr marL="541338" indent="-541338">
              <a:spcAft>
                <a:spcPts val="600"/>
              </a:spcAft>
              <a:buClr>
                <a:schemeClr val="tx1"/>
              </a:buClr>
            </a:pPr>
            <a:r>
              <a:rPr lang="en-US" altLang="en-US" sz="2400" dirty="0"/>
              <a:t>a)	Greater than</a:t>
            </a:r>
          </a:p>
          <a:p>
            <a:pPr marL="541338" indent="-541338">
              <a:spcAft>
                <a:spcPts val="600"/>
              </a:spcAft>
              <a:buClr>
                <a:schemeClr val="tx1"/>
              </a:buClr>
            </a:pPr>
            <a:r>
              <a:rPr lang="en-US" altLang="en-US" sz="2400" dirty="0"/>
              <a:t>b)	Less than</a:t>
            </a:r>
          </a:p>
          <a:p>
            <a:pPr marL="541338" indent="-541338">
              <a:spcAft>
                <a:spcPts val="600"/>
              </a:spcAft>
              <a:buClr>
                <a:schemeClr val="tx1"/>
              </a:buClr>
            </a:pPr>
            <a:r>
              <a:rPr lang="en-US" altLang="en-US" sz="2400" dirty="0"/>
              <a:t>c)	Equal to</a:t>
            </a:r>
          </a:p>
          <a:p>
            <a:pPr marL="541338" indent="-541338">
              <a:spcAft>
                <a:spcPts val="600"/>
              </a:spcAft>
              <a:buClr>
                <a:schemeClr val="tx1"/>
              </a:buClr>
            </a:pPr>
            <a:r>
              <a:rPr lang="en-US" altLang="en-US" sz="2400" dirty="0"/>
              <a:t>d)	Unable to tell </a:t>
            </a:r>
          </a:p>
          <a:p>
            <a:pPr marL="541338" indent="-541338">
              <a:spcAft>
                <a:spcPts val="600"/>
              </a:spcAft>
              <a:buClr>
                <a:schemeClr val="tx1"/>
              </a:buClr>
            </a:pPr>
            <a:r>
              <a:rPr lang="en-US" altLang="en-US" sz="2400" dirty="0"/>
              <a:t>e)	from this diagram</a:t>
            </a:r>
            <a:endParaRPr lang="en-US" sz="2400" dirty="0"/>
          </a:p>
        </p:txBody>
      </p:sp>
      <p:pic>
        <p:nvPicPr>
          <p:cNvPr id="18" name="Picture 3" descr="A lever balances on a small rock, and is wedged under a large rock. A force F is applied to the end opposite the large rock.">
            <a:extLst>
              <a:ext uri="{C183D7F6-B498-43B3-948B-1728B52AA6E4}">
                <adec:decorative xmlns:adec="http://schemas.microsoft.com/office/drawing/2017/decorative" val="1"/>
              </a:ext>
            </a:extLst>
          </p:cNvPr>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tretch/>
        </p:blipFill>
        <p:spPr bwMode="auto">
          <a:xfrm>
            <a:off x="6324599" y="2133600"/>
            <a:ext cx="5477489"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4" hidden="1"/>
          <p:cNvSpPr>
            <a:spLocks noGrp="1"/>
          </p:cNvSpPr>
          <p:nvPr>
            <p:ph type="body" sz="quarter" idx="18"/>
          </p:nvPr>
        </p:nvSpPr>
        <p:spPr/>
        <p:txBody>
          <a:bodyPr>
            <a:normAutofit fontScale="92500" lnSpcReduction="20000"/>
          </a:bodyPr>
          <a:lstStyle/>
          <a:p>
            <a:endParaRPr lang="en-US"/>
          </a:p>
        </p:txBody>
      </p:sp>
      <p:sp>
        <p:nvSpPr>
          <p:cNvPr id="17"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47</a:t>
            </a:fld>
            <a:endParaRPr lang="en-US" dirty="0"/>
          </a:p>
        </p:txBody>
      </p:sp>
    </p:spTree>
    <p:extLst>
      <p:ext uri="{BB962C8B-B14F-4D97-AF65-F5344CB8AC3E}">
        <p14:creationId xmlns:p14="http://schemas.microsoft.com/office/powerpoint/2010/main" val="179824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66000" y="198000"/>
            <a:ext cx="8460000" cy="1371600"/>
          </a:xfrm>
        </p:spPr>
        <p:txBody>
          <a:bodyPr>
            <a:normAutofit/>
          </a:bodyPr>
          <a:lstStyle/>
          <a:p>
            <a:pPr>
              <a:lnSpc>
                <a:spcPct val="100000"/>
              </a:lnSpc>
            </a:pPr>
            <a:r>
              <a:rPr lang="en-US" sz="2800" dirty="0">
                <a:latin typeface="Times New Roman" panose="02020603050405020304" pitchFamily="18" charset="0"/>
                <a:cs typeface="Times New Roman" panose="02020603050405020304" pitchFamily="18" charset="0"/>
              </a:rPr>
              <a:t>A lever is used to lift a rock. Will the work done by the person on the lever be greater than, less than, or equal to the work done by the lever on the rock?</a:t>
            </a:r>
            <a:r>
              <a:rPr lang="en-US" sz="1600" dirty="0">
                <a:latin typeface="Times New Roman" panose="02020603050405020304" pitchFamily="18" charset="0"/>
                <a:cs typeface="Times New Roman" panose="02020603050405020304" pitchFamily="18" charset="0"/>
              </a:rPr>
              <a:t> 2</a:t>
            </a:r>
          </a:p>
        </p:txBody>
      </p:sp>
      <p:sp>
        <p:nvSpPr>
          <p:cNvPr id="9" name="Content Placeholder 2"/>
          <p:cNvSpPr>
            <a:spLocks noGrp="1"/>
          </p:cNvSpPr>
          <p:nvPr>
            <p:ph sz="quarter" idx="11"/>
          </p:nvPr>
        </p:nvSpPr>
        <p:spPr>
          <a:xfrm>
            <a:off x="914400" y="1828800"/>
            <a:ext cx="3886200" cy="2286000"/>
          </a:xfrm>
        </p:spPr>
        <p:txBody>
          <a:bodyPr/>
          <a:lstStyle/>
          <a:p>
            <a:pPr marL="541338" indent="-541338">
              <a:spcAft>
                <a:spcPts val="600"/>
              </a:spcAft>
              <a:buClr>
                <a:schemeClr val="tx1"/>
              </a:buClr>
            </a:pPr>
            <a:r>
              <a:rPr lang="en-US" altLang="en-US" sz="2400" dirty="0"/>
              <a:t>a)	Greater than</a:t>
            </a:r>
          </a:p>
          <a:p>
            <a:pPr marL="541338" indent="-541338">
              <a:spcAft>
                <a:spcPts val="600"/>
              </a:spcAft>
              <a:buClr>
                <a:schemeClr val="tx1"/>
              </a:buClr>
            </a:pPr>
            <a:r>
              <a:rPr lang="en-US" altLang="en-US" sz="2400" dirty="0"/>
              <a:t>b)	Less than</a:t>
            </a:r>
          </a:p>
          <a:p>
            <a:pPr marL="541338" indent="-541338">
              <a:spcAft>
                <a:spcPts val="600"/>
              </a:spcAft>
              <a:buClr>
                <a:schemeClr val="tx1"/>
              </a:buClr>
            </a:pPr>
            <a:r>
              <a:rPr lang="en-US" altLang="en-US" sz="2400" dirty="0"/>
              <a:t>c)	Equal to</a:t>
            </a:r>
          </a:p>
          <a:p>
            <a:pPr marL="541338" indent="-541338">
              <a:spcAft>
                <a:spcPts val="600"/>
              </a:spcAft>
              <a:buClr>
                <a:schemeClr val="tx1"/>
              </a:buClr>
            </a:pPr>
            <a:r>
              <a:rPr lang="en-US" altLang="en-US" sz="2400" dirty="0"/>
              <a:t>d)	Unable to tell </a:t>
            </a:r>
          </a:p>
          <a:p>
            <a:pPr marL="541338" indent="-541338">
              <a:spcAft>
                <a:spcPts val="600"/>
              </a:spcAft>
              <a:buClr>
                <a:schemeClr val="tx1"/>
              </a:buClr>
            </a:pPr>
            <a:r>
              <a:rPr lang="en-US" altLang="en-US" sz="2400" dirty="0"/>
              <a:t>e)	from this diagram</a:t>
            </a:r>
            <a:endParaRPr lang="en-US" sz="2400" dirty="0"/>
          </a:p>
        </p:txBody>
      </p:sp>
      <p:sp>
        <p:nvSpPr>
          <p:cNvPr id="10" name="Content Placeholder 3"/>
          <p:cNvSpPr>
            <a:spLocks noGrp="1"/>
          </p:cNvSpPr>
          <p:nvPr>
            <p:ph sz="quarter" idx="12"/>
          </p:nvPr>
        </p:nvSpPr>
        <p:spPr>
          <a:xfrm>
            <a:off x="1866000" y="4724400"/>
            <a:ext cx="8460000" cy="1554480"/>
          </a:xfrm>
        </p:spPr>
        <p:txBody>
          <a:bodyPr>
            <a:normAutofit/>
          </a:bodyPr>
          <a:lstStyle/>
          <a:p>
            <a:pPr marL="541338" indent="-541338">
              <a:spcAft>
                <a:spcPts val="600"/>
              </a:spcAft>
            </a:pPr>
            <a:r>
              <a:rPr lang="en-US" altLang="en-US" sz="2400" dirty="0"/>
              <a:t>c)	Equal to. The work done by the person can never be less than the work done by the lever on the rock. If there are no dissipative forces they will be equal. This is a consequence of the conservation of energy.</a:t>
            </a:r>
            <a:endParaRPr lang="en-US" sz="2400" dirty="0"/>
          </a:p>
        </p:txBody>
      </p:sp>
      <p:pic>
        <p:nvPicPr>
          <p:cNvPr id="18" name="Picture 4" descr="A lever balances on a small rock, and is wedged under a large rock. A force F is applied to the end opposite the large rock.">
            <a:extLst>
              <a:ext uri="{C183D7F6-B498-43B3-948B-1728B52AA6E4}">
                <adec:decorative xmlns:adec="http://schemas.microsoft.com/office/drawing/2017/decorative" val="1"/>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6539559" y="2133600"/>
            <a:ext cx="3786441" cy="180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5" hidden="1"/>
          <p:cNvSpPr>
            <a:spLocks noGrp="1"/>
          </p:cNvSpPr>
          <p:nvPr>
            <p:ph type="body" sz="quarter" idx="18"/>
          </p:nvPr>
        </p:nvSpPr>
        <p:spPr/>
        <p:txBody>
          <a:bodyPr>
            <a:normAutofit fontScale="92500" lnSpcReduction="20000"/>
          </a:bodyPr>
          <a:lstStyle/>
          <a:p>
            <a:endParaRPr lang="en-US"/>
          </a:p>
        </p:txBody>
      </p:sp>
      <p:sp>
        <p:nvSpPr>
          <p:cNvPr id="17" name="Text Placeholder 6" hidden="1"/>
          <p:cNvSpPr>
            <a:spLocks noGrp="1"/>
          </p:cNvSpPr>
          <p:nvPr>
            <p:ph type="body" sz="quarter" idx="19"/>
          </p:nvPr>
        </p:nvSpPr>
        <p:spPr/>
        <p:txBody>
          <a:bodyPr/>
          <a:lstStyle/>
          <a:p>
            <a:endParaRPr lang="en-US"/>
          </a:p>
        </p:txBody>
      </p:sp>
      <p:sp>
        <p:nvSpPr>
          <p:cNvPr id="7" name="Slide Number Placeholder 7"/>
          <p:cNvSpPr>
            <a:spLocks noGrp="1"/>
          </p:cNvSpPr>
          <p:nvPr>
            <p:ph type="sldNum" sz="quarter" idx="10"/>
          </p:nvPr>
        </p:nvSpPr>
        <p:spPr/>
        <p:txBody>
          <a:bodyPr/>
          <a:lstStyle/>
          <a:p>
            <a:fld id="{68151E55-6873-49E2-B8D5-2F265E6F1973}" type="slidenum">
              <a:rPr lang="en-US" smtClean="0"/>
              <a:t>48</a:t>
            </a:fld>
            <a:endParaRPr lang="en-US" dirty="0"/>
          </a:p>
        </p:txBody>
      </p:sp>
    </p:spTree>
    <p:extLst>
      <p:ext uri="{BB962C8B-B14F-4D97-AF65-F5344CB8AC3E}">
        <p14:creationId xmlns:p14="http://schemas.microsoft.com/office/powerpoint/2010/main" val="1981797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8000"/>
            <a:ext cx="8460000" cy="810000"/>
          </a:xfrm>
        </p:spPr>
        <p:txBody>
          <a:bodyPr/>
          <a:lstStyle/>
          <a:p>
            <a:r>
              <a:rPr lang="en-US" altLang="en-US" noProof="0" dirty="0"/>
              <a:t>Potential Energy and Kinetic Energy</a:t>
            </a:r>
            <a:endParaRPr lang="en-US" noProof="0" dirty="0"/>
          </a:p>
        </p:txBody>
      </p:sp>
      <p:sp>
        <p:nvSpPr>
          <p:cNvPr id="3" name="Content Placeholder 2"/>
          <p:cNvSpPr>
            <a:spLocks noGrp="1"/>
          </p:cNvSpPr>
          <p:nvPr>
            <p:ph idx="1"/>
          </p:nvPr>
        </p:nvSpPr>
        <p:spPr>
          <a:xfrm>
            <a:off x="1866646" y="1097280"/>
            <a:ext cx="8460000" cy="1920240"/>
          </a:xfrm>
        </p:spPr>
        <p:txBody>
          <a:bodyPr vert="horz" lIns="91440" tIns="45720" rIns="91440" bIns="0" rtlCol="0">
            <a:normAutofit/>
          </a:bodyPr>
          <a:lstStyle/>
          <a:p>
            <a:pPr marL="114300" lvl="1" indent="0">
              <a:spcBef>
                <a:spcPts val="0"/>
              </a:spcBef>
              <a:buNone/>
            </a:pPr>
            <a:r>
              <a:rPr lang="en-US" altLang="en-US" noProof="0" dirty="0"/>
              <a:t>Work done in pulling a sled up a hill produces an increase in </a:t>
            </a:r>
            <a:r>
              <a:rPr lang="en-US" altLang="en-US" b="1" i="1" noProof="0" dirty="0">
                <a:solidFill>
                  <a:srgbClr val="9B3700"/>
                </a:solidFill>
              </a:rPr>
              <a:t>potential energy</a:t>
            </a:r>
            <a:r>
              <a:rPr lang="en-US" altLang="en-US" noProof="0" dirty="0"/>
              <a:t> of the sled and rider.</a:t>
            </a:r>
          </a:p>
          <a:p>
            <a:pPr marL="114300" lvl="1" indent="0">
              <a:spcBef>
                <a:spcPts val="0"/>
              </a:spcBef>
              <a:buNone/>
            </a:pPr>
            <a:r>
              <a:rPr lang="en-US" altLang="en-US" noProof="0" dirty="0"/>
              <a:t>This initial energy is converted to </a:t>
            </a:r>
            <a:r>
              <a:rPr lang="en-US" altLang="en-US" b="1" i="1" noProof="0" dirty="0">
                <a:solidFill>
                  <a:srgbClr val="9B3700"/>
                </a:solidFill>
              </a:rPr>
              <a:t>kinetic energy</a:t>
            </a:r>
            <a:r>
              <a:rPr lang="en-US" altLang="en-US" noProof="0" dirty="0">
                <a:solidFill>
                  <a:srgbClr val="CC4D00"/>
                </a:solidFill>
              </a:rPr>
              <a:t> </a:t>
            </a:r>
            <a:r>
              <a:rPr lang="en-US" altLang="en-US" noProof="0" dirty="0"/>
              <a:t>as they slide down the hill.</a:t>
            </a:r>
            <a:endParaRPr lang="en-US" noProof="0" dirty="0"/>
          </a:p>
        </p:txBody>
      </p:sp>
      <p:pic>
        <p:nvPicPr>
          <p:cNvPr id="8" name="Picture 3" descr="A sled is pulled up a hill and then goes down the other side. The image shows the sled at 4 differerent points.  The first point is partway up the hill. Work is done to increase the potential energy.  At the top of the hill (which is a distance of ho = 20 m above the ground) the energy is all potential energy and equal to mgho.  The third point is at the top of a small rise (lower than ho) where the sled has both kinetic and potential energy.  At the bottom of the hill the sled is moving at a velocity v and the energy is all kinetic energy equal to 1/2 mv squared"/>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907"/>
          <a:stretch/>
        </p:blipFill>
        <p:spPr bwMode="auto">
          <a:xfrm>
            <a:off x="2301240" y="3200307"/>
            <a:ext cx="7589520" cy="310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hidden="1"/>
          <p:cNvSpPr>
            <a:spLocks noGrp="1"/>
          </p:cNvSpPr>
          <p:nvPr>
            <p:ph type="body" sz="quarter" idx="19"/>
          </p:nvPr>
        </p:nvSpPr>
        <p:spPr/>
        <p:txBody>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49</a:t>
            </a:fld>
            <a:endParaRPr lang="en-US" dirty="0"/>
          </a:p>
        </p:txBody>
      </p:sp>
    </p:spTree>
    <p:extLst>
      <p:ext uri="{BB962C8B-B14F-4D97-AF65-F5344CB8AC3E}">
        <p14:creationId xmlns:p14="http://schemas.microsoft.com/office/powerpoint/2010/main" val="101891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normAutofit fontScale="90000"/>
          </a:bodyPr>
          <a:lstStyle/>
          <a:p>
            <a:r>
              <a:rPr lang="en-US" noProof="0" dirty="0"/>
              <a:t>Simple Machines, Work, and Power</a:t>
            </a:r>
            <a:r>
              <a:rPr lang="en-US" sz="1600" dirty="0"/>
              <a:t> 2</a:t>
            </a:r>
          </a:p>
        </p:txBody>
      </p:sp>
      <p:sp>
        <p:nvSpPr>
          <p:cNvPr id="3" name="Content Placeholder 2"/>
          <p:cNvSpPr>
            <a:spLocks noGrp="1"/>
          </p:cNvSpPr>
          <p:nvPr>
            <p:ph sz="quarter" idx="11"/>
          </p:nvPr>
        </p:nvSpPr>
        <p:spPr>
          <a:xfrm>
            <a:off x="838200" y="1143000"/>
            <a:ext cx="9183000" cy="1371600"/>
          </a:xfrm>
        </p:spPr>
        <p:txBody>
          <a:bodyPr vert="horz" lIns="91440" tIns="45720" rIns="91440" bIns="0" rtlCol="0">
            <a:noAutofit/>
          </a:bodyPr>
          <a:lstStyle/>
          <a:p>
            <a:pPr>
              <a:spcBef>
                <a:spcPts val="600"/>
              </a:spcBef>
              <a:spcAft>
                <a:spcPts val="0"/>
              </a:spcAft>
            </a:pPr>
            <a:r>
              <a:rPr lang="en-US" altLang="en-US" sz="2800" dirty="0"/>
              <a:t>A</a:t>
            </a:r>
            <a:r>
              <a:rPr lang="en-US" altLang="en-US" sz="2800" b="1" i="1" dirty="0">
                <a:solidFill>
                  <a:schemeClr val="accent1"/>
                </a:solidFill>
              </a:rPr>
              <a:t> </a:t>
            </a:r>
            <a:r>
              <a:rPr lang="en-US" altLang="en-US" sz="2800" b="1" i="1" dirty="0">
                <a:solidFill>
                  <a:srgbClr val="0A5D00"/>
                </a:solidFill>
              </a:rPr>
              <a:t>simple machine</a:t>
            </a:r>
            <a:r>
              <a:rPr lang="en-US" altLang="en-US" sz="2800" dirty="0">
                <a:solidFill>
                  <a:srgbClr val="0A5D00"/>
                </a:solidFill>
              </a:rPr>
              <a:t> </a:t>
            </a:r>
            <a:r>
              <a:rPr lang="en-US" altLang="en-US" sz="2800" dirty="0"/>
              <a:t>multiplies the effect of an applied force.</a:t>
            </a:r>
          </a:p>
          <a:p>
            <a:pPr lvl="1">
              <a:spcBef>
                <a:spcPts val="600"/>
              </a:spcBef>
              <a:spcAft>
                <a:spcPts val="0"/>
              </a:spcAft>
              <a:buClr>
                <a:srgbClr val="9B3700"/>
              </a:buClr>
            </a:pPr>
            <a:r>
              <a:rPr lang="en-US" altLang="en-US" sz="2400" dirty="0">
                <a:latin typeface="Times New Roman" panose="02020603050405020304" pitchFamily="18" charset="0"/>
              </a:rPr>
              <a:t>For example, a </a:t>
            </a:r>
            <a:r>
              <a:rPr lang="en-US" altLang="en-US" sz="2400" b="1" i="1" dirty="0">
                <a:solidFill>
                  <a:srgbClr val="0A5D00"/>
                </a:solidFill>
                <a:latin typeface="Times New Roman" panose="02020603050405020304" pitchFamily="18" charset="0"/>
              </a:rPr>
              <a:t>pulley</a:t>
            </a:r>
            <a:r>
              <a:rPr lang="en-US" altLang="en-US" sz="2400" dirty="0">
                <a:latin typeface="Times New Roman" panose="02020603050405020304" pitchFamily="18" charset="0"/>
              </a:rPr>
              <a:t> :</a:t>
            </a:r>
          </a:p>
        </p:txBody>
      </p:sp>
      <p:sp>
        <p:nvSpPr>
          <p:cNvPr id="4" name="Content Placeholder 3"/>
          <p:cNvSpPr>
            <a:spLocks noGrp="1"/>
          </p:cNvSpPr>
          <p:nvPr>
            <p:ph sz="quarter" idx="12"/>
          </p:nvPr>
        </p:nvSpPr>
        <p:spPr>
          <a:xfrm>
            <a:off x="990600" y="2834640"/>
            <a:ext cx="4800600" cy="3200400"/>
          </a:xfrm>
        </p:spPr>
        <p:txBody>
          <a:bodyPr>
            <a:normAutofit/>
          </a:bodyPr>
          <a:lstStyle/>
          <a:p>
            <a:pPr>
              <a:spcBef>
                <a:spcPct val="0"/>
              </a:spcBef>
              <a:spcAft>
                <a:spcPts val="600"/>
              </a:spcAft>
            </a:pPr>
            <a:r>
              <a:rPr lang="en-US" altLang="en-US" sz="2400" dirty="0"/>
              <a:t>A small tension applied to one end delivers twice as much tension to lift the box.</a:t>
            </a:r>
          </a:p>
          <a:p>
            <a:pPr>
              <a:spcBef>
                <a:spcPct val="0"/>
              </a:spcBef>
              <a:spcAft>
                <a:spcPts val="600"/>
              </a:spcAft>
            </a:pPr>
            <a:r>
              <a:rPr lang="en-US" altLang="en-US" sz="2400" dirty="0"/>
              <a:t>The small tension acting through a large distance moves the box a small distance.</a:t>
            </a:r>
          </a:p>
        </p:txBody>
      </p:sp>
      <p:pic>
        <p:nvPicPr>
          <p:cNvPr id="14" name="Picture 4" descr="A box is being lifted by a person using two pulleys. A rope goes from the ceiling through a pulley attached to a box, back up to the ceiling, through a pulley attached to the ceiling, and down to the person pulling on the rope. Three equal vectors, labeled T for tension are shown.  One is at the ceiling pulley, on the rope towards the person pulling.  The other two T's are on either side of the pulley attached to the box, both pointing upward.  There is also a vector indicating the weight of the box, labeled W, and pointing downward."/>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6705600" y="1951984"/>
            <a:ext cx="4089866" cy="408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5" hidden="1"/>
          <p:cNvSpPr>
            <a:spLocks noGrp="1"/>
          </p:cNvSpPr>
          <p:nvPr>
            <p:ph type="body" sz="quarter" idx="18"/>
          </p:nvPr>
        </p:nvSpPr>
        <p:spPr/>
        <p:txBody>
          <a:bodyPr>
            <a:normAutofit fontScale="92500" lnSpcReduction="20000"/>
          </a:bodyPr>
          <a:lstStyle/>
          <a:p>
            <a:endParaRPr lang="en-US"/>
          </a:p>
        </p:txBody>
      </p:sp>
      <p:sp>
        <p:nvSpPr>
          <p:cNvPr id="11" name="Text Placeholder 6" hidden="1"/>
          <p:cNvSpPr>
            <a:spLocks noGrp="1"/>
          </p:cNvSpPr>
          <p:nvPr>
            <p:ph type="body" sz="quarter" idx="19"/>
          </p:nvPr>
        </p:nvSpPr>
        <p:spPr/>
        <p:txBody>
          <a:bodyPr/>
          <a:lstStyle/>
          <a:p>
            <a:endParaRPr lang="en-US"/>
          </a:p>
        </p:txBody>
      </p:sp>
      <p:sp>
        <p:nvSpPr>
          <p:cNvPr id="12" name="Slide Number Placeholder 7"/>
          <p:cNvSpPr>
            <a:spLocks noGrp="1"/>
          </p:cNvSpPr>
          <p:nvPr>
            <p:ph type="sldNum" sz="quarter" idx="10"/>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1432690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noProof="0" dirty="0"/>
              <a:t>Frictional Forces</a:t>
            </a:r>
            <a:endParaRPr lang="en-US" noProof="0" dirty="0"/>
          </a:p>
        </p:txBody>
      </p:sp>
      <p:sp>
        <p:nvSpPr>
          <p:cNvPr id="8" name="Content Placeholder 2"/>
          <p:cNvSpPr>
            <a:spLocks noGrp="1"/>
          </p:cNvSpPr>
          <p:nvPr>
            <p:ph idx="1"/>
          </p:nvPr>
        </p:nvSpPr>
        <p:spPr>
          <a:xfrm>
            <a:off x="1866646" y="1097280"/>
            <a:ext cx="8460000" cy="1097280"/>
          </a:xfrm>
        </p:spPr>
        <p:txBody>
          <a:bodyPr>
            <a:normAutofit/>
          </a:bodyPr>
          <a:lstStyle/>
          <a:p>
            <a:pPr marL="0" lvl="1" indent="0">
              <a:spcBef>
                <a:spcPts val="0"/>
              </a:spcBef>
              <a:buNone/>
            </a:pPr>
            <a:r>
              <a:rPr lang="en-US" altLang="en-US" noProof="0" dirty="0"/>
              <a:t>Any work done by frictional forces is </a:t>
            </a:r>
            <a:r>
              <a:rPr lang="en-US" altLang="en-US" b="1" i="1" noProof="0" dirty="0">
                <a:solidFill>
                  <a:srgbClr val="9B3700"/>
                </a:solidFill>
              </a:rPr>
              <a:t>negative</a:t>
            </a:r>
            <a:r>
              <a:rPr lang="en-US" altLang="en-US" noProof="0" dirty="0"/>
              <a:t>.</a:t>
            </a:r>
          </a:p>
          <a:p>
            <a:pPr marL="0" lvl="1" indent="0">
              <a:spcBef>
                <a:spcPts val="0"/>
              </a:spcBef>
              <a:buNone/>
            </a:pPr>
            <a:r>
              <a:rPr lang="en-US" altLang="en-US" noProof="0" dirty="0"/>
              <a:t>That work </a:t>
            </a:r>
            <a:r>
              <a:rPr lang="en-US" altLang="en-US" b="1" i="1" noProof="0" dirty="0">
                <a:solidFill>
                  <a:srgbClr val="9B3700"/>
                </a:solidFill>
              </a:rPr>
              <a:t>removes</a:t>
            </a:r>
            <a:r>
              <a:rPr lang="en-US" altLang="en-US" noProof="0" dirty="0"/>
              <a:t> mechanical energy from the system.</a:t>
            </a:r>
            <a:endParaRPr lang="en-US" noProof="0" dirty="0"/>
          </a:p>
        </p:txBody>
      </p:sp>
      <p:pic>
        <p:nvPicPr>
          <p:cNvPr id="12" name="Picture 3" descr="The image shows a person on a sled going down a hill.  There are two vectors shown.  One is a velocity vector pointing down the hill, and one is a force vector (for the frictional force) pointing upward.  The equation W =  -fd is also shown."/>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2758"/>
          <a:stretch/>
        </p:blipFill>
        <p:spPr bwMode="auto">
          <a:xfrm>
            <a:off x="2209800" y="2422961"/>
            <a:ext cx="7772400" cy="37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4" hidden="1"/>
          <p:cNvSpPr>
            <a:spLocks noGrp="1"/>
          </p:cNvSpPr>
          <p:nvPr>
            <p:ph sz="quarter" idx="20"/>
          </p:nvPr>
        </p:nvSpPr>
        <p:spPr/>
        <p:txBody>
          <a:bodyPr/>
          <a:lstStyle/>
          <a:p>
            <a:endParaRPr lang="en-US"/>
          </a:p>
        </p:txBody>
      </p:sp>
      <p:sp>
        <p:nvSpPr>
          <p:cNvPr id="10" name="Text Placeholder 5" hidden="1"/>
          <p:cNvSpPr>
            <a:spLocks noGrp="1"/>
          </p:cNvSpPr>
          <p:nvPr>
            <p:ph type="body" sz="quarter" idx="19"/>
          </p:nvPr>
        </p:nvSpPr>
        <p:spPr/>
        <p:txBody>
          <a:bodyPr/>
          <a:lstStyle/>
          <a:p>
            <a:endParaRPr lang="en-US"/>
          </a:p>
        </p:txBody>
      </p:sp>
      <p:sp>
        <p:nvSpPr>
          <p:cNvPr id="13" name="Slide Number Placeholder 6"/>
          <p:cNvSpPr>
            <a:spLocks noGrp="1"/>
          </p:cNvSpPr>
          <p:nvPr>
            <p:ph type="sldNum" sz="quarter" idx="10"/>
          </p:nvPr>
        </p:nvSpPr>
        <p:spPr/>
        <p:txBody>
          <a:bodyPr/>
          <a:lstStyle/>
          <a:p>
            <a:fld id="{68151E55-6873-49E2-B8D5-2F265E6F1973}" type="slidenum">
              <a:rPr lang="en-US" smtClean="0"/>
              <a:t>50</a:t>
            </a:fld>
            <a:endParaRPr lang="en-US" dirty="0"/>
          </a:p>
        </p:txBody>
      </p:sp>
    </p:spTree>
    <p:extLst>
      <p:ext uri="{BB962C8B-B14F-4D97-AF65-F5344CB8AC3E}">
        <p14:creationId xmlns:p14="http://schemas.microsoft.com/office/powerpoint/2010/main" val="3509349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198000"/>
            <a:ext cx="11353800" cy="2468880"/>
          </a:xfrm>
        </p:spPr>
        <p:txBody>
          <a:bodyPr vert="horz" lIns="91440" tIns="0" rIns="0" bIns="0" rtlCol="0" anchor="ctr">
            <a:noAutofit/>
          </a:bodyPr>
          <a:lstStyle/>
          <a:p>
            <a:pPr>
              <a:lnSpc>
                <a:spcPct val="100000"/>
              </a:lnSpc>
              <a:tabLst>
                <a:tab pos="6691313" algn="l"/>
              </a:tabLst>
            </a:pPr>
            <a:r>
              <a:rPr lang="en-US" sz="2800" dirty="0">
                <a:latin typeface="Times New Roman" panose="02020603050405020304" pitchFamily="18" charset="0"/>
                <a:cs typeface="Times New Roman" panose="02020603050405020304" pitchFamily="18" charset="0"/>
              </a:rPr>
              <a:t>A sled and rider with a total mass of 50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a:t>
            </a:r>
            <a:r>
              <a:rPr lang="en-US" sz="1600" dirty="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sz="quarter" idx="11"/>
          </p:nvPr>
        </p:nvSpPr>
        <p:spPr>
          <a:xfrm>
            <a:off x="1866000" y="3026664"/>
            <a:ext cx="2325000" cy="1371600"/>
          </a:xfrm>
        </p:spPr>
        <p:txBody>
          <a:bodyPr/>
          <a:lstStyle/>
          <a:p>
            <a:pPr marL="541338" indent="-541338">
              <a:spcAft>
                <a:spcPts val="600"/>
              </a:spcAft>
              <a:buClr>
                <a:schemeClr val="tx1"/>
              </a:buClr>
            </a:pPr>
            <a:r>
              <a:rPr lang="en-US" altLang="en-US" sz="2400" dirty="0"/>
              <a:t>a)	yes</a:t>
            </a:r>
          </a:p>
          <a:p>
            <a:pPr marL="541338" indent="-541338">
              <a:spcAft>
                <a:spcPts val="600"/>
              </a:spcAft>
              <a:buClr>
                <a:schemeClr val="tx1"/>
              </a:buClr>
            </a:pPr>
            <a:r>
              <a:rPr lang="en-US" altLang="en-US" sz="2400" dirty="0"/>
              <a:t>b)	no</a:t>
            </a:r>
          </a:p>
          <a:p>
            <a:pPr marL="541338" indent="-541338">
              <a:spcAft>
                <a:spcPts val="600"/>
              </a:spcAft>
              <a:buClr>
                <a:schemeClr val="tx1"/>
              </a:buClr>
            </a:pPr>
            <a:r>
              <a:rPr lang="en-US" altLang="en-US" sz="2400" dirty="0"/>
              <a:t>c)	It depends.</a:t>
            </a:r>
            <a:endParaRPr lang="en-US" sz="2400" dirty="0"/>
          </a:p>
        </p:txBody>
      </p:sp>
      <p:pic>
        <p:nvPicPr>
          <p:cNvPr id="19" name="Picture 3" descr="A sled is shown at the top of a hill, at a vertical distance of 40 m above the ground.  A second hump is at 30 m above the ground."/>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715000" y="3141895"/>
            <a:ext cx="5410200" cy="2932449"/>
          </a:xfrm>
        </p:spPr>
      </p:pic>
      <p:sp>
        <p:nvSpPr>
          <p:cNvPr id="15" name="Text Placeholder 4" hidden="1"/>
          <p:cNvSpPr>
            <a:spLocks noGrp="1"/>
          </p:cNvSpPr>
          <p:nvPr>
            <p:ph type="body" sz="quarter" idx="18"/>
          </p:nvPr>
        </p:nvSpPr>
        <p:spPr/>
        <p:txBody>
          <a:bodyPr>
            <a:normAutofit fontScale="92500" lnSpcReduction="20000"/>
          </a:bodyPr>
          <a:lstStyle/>
          <a:p>
            <a:endParaRPr lang="en-US"/>
          </a:p>
        </p:txBody>
      </p:sp>
      <p:sp>
        <p:nvSpPr>
          <p:cNvPr id="16" name="Text Placeholder 5" hidden="1"/>
          <p:cNvSpPr>
            <a:spLocks noGrp="1"/>
          </p:cNvSpPr>
          <p:nvPr>
            <p:ph type="body" sz="quarter" idx="19"/>
          </p:nvPr>
        </p:nvSpPr>
        <p:spPr/>
        <p:txBody>
          <a:bodyPr/>
          <a:lstStyle/>
          <a:p>
            <a:endParaRPr lang="en-US"/>
          </a:p>
        </p:txBody>
      </p:sp>
      <p:sp>
        <p:nvSpPr>
          <p:cNvPr id="20" name="Slide Number Placeholder 6"/>
          <p:cNvSpPr>
            <a:spLocks noGrp="1"/>
          </p:cNvSpPr>
          <p:nvPr>
            <p:ph type="sldNum" sz="quarter" idx="10"/>
          </p:nvPr>
        </p:nvSpPr>
        <p:spPr/>
        <p:txBody>
          <a:bodyPr/>
          <a:lstStyle/>
          <a:p>
            <a:fld id="{68151E55-6873-49E2-B8D5-2F265E6F1973}" type="slidenum">
              <a:rPr lang="en-US" smtClean="0"/>
              <a:pPr/>
              <a:t>51</a:t>
            </a:fld>
            <a:endParaRPr lang="en-US" dirty="0"/>
          </a:p>
        </p:txBody>
      </p:sp>
    </p:spTree>
    <p:extLst>
      <p:ext uri="{BB962C8B-B14F-4D97-AF65-F5344CB8AC3E}">
        <p14:creationId xmlns:p14="http://schemas.microsoft.com/office/powerpoint/2010/main" val="1602929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198000"/>
            <a:ext cx="11125200" cy="2468880"/>
          </a:xfrm>
        </p:spPr>
        <p:txBody>
          <a:bodyPr vert="horz" lIns="91440" tIns="0" rIns="0" bIns="0" rtlCol="0" anchor="ctr">
            <a:noAutofit/>
          </a:bodyPr>
          <a:lstStyle/>
          <a:p>
            <a:pPr>
              <a:lnSpc>
                <a:spcPct val="100000"/>
              </a:lnSpc>
            </a:pPr>
            <a:r>
              <a:rPr lang="en-US" sz="2800" dirty="0"/>
              <a:t>A sled and rider with a total mass of 50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a:t>
            </a:r>
            <a:r>
              <a:rPr lang="en-US" sz="1600" dirty="0"/>
              <a:t> 2</a:t>
            </a:r>
            <a:endParaRPr lang="en-US" sz="2800" dirty="0"/>
          </a:p>
        </p:txBody>
      </p:sp>
      <p:sp>
        <p:nvSpPr>
          <p:cNvPr id="8" name="Content Placeholder 2"/>
          <p:cNvSpPr>
            <a:spLocks noGrp="1"/>
          </p:cNvSpPr>
          <p:nvPr>
            <p:ph sz="quarter" idx="11"/>
          </p:nvPr>
        </p:nvSpPr>
        <p:spPr>
          <a:xfrm>
            <a:off x="1866000" y="3025080"/>
            <a:ext cx="2103120" cy="1371600"/>
          </a:xfrm>
        </p:spPr>
        <p:txBody>
          <a:bodyPr/>
          <a:lstStyle/>
          <a:p>
            <a:pPr marL="541338" indent="-541338">
              <a:spcAft>
                <a:spcPts val="600"/>
              </a:spcAft>
              <a:buClr>
                <a:schemeClr val="tx1"/>
              </a:buClr>
            </a:pPr>
            <a:r>
              <a:rPr lang="en-US" altLang="en-US" sz="2400" dirty="0"/>
              <a:t>a)	yes</a:t>
            </a:r>
          </a:p>
          <a:p>
            <a:pPr marL="541338" indent="-541338">
              <a:spcAft>
                <a:spcPts val="600"/>
              </a:spcAft>
              <a:buClr>
                <a:schemeClr val="tx1"/>
              </a:buClr>
            </a:pPr>
            <a:r>
              <a:rPr lang="en-US" altLang="en-US" sz="2400" dirty="0"/>
              <a:t>b)	no</a:t>
            </a:r>
          </a:p>
          <a:p>
            <a:pPr marL="541338" indent="-541338">
              <a:spcAft>
                <a:spcPts val="600"/>
              </a:spcAft>
              <a:buClr>
                <a:schemeClr val="tx1"/>
              </a:buClr>
            </a:pPr>
            <a:r>
              <a:rPr lang="en-US" altLang="en-US" sz="2400" dirty="0"/>
              <a:t>c)	It depends.</a:t>
            </a:r>
            <a:endParaRPr lang="en-US" sz="2400" dirty="0"/>
          </a:p>
        </p:txBody>
      </p:sp>
      <p:sp>
        <p:nvSpPr>
          <p:cNvPr id="9" name="Content Placeholder 3"/>
          <p:cNvSpPr>
            <a:spLocks noGrp="1"/>
          </p:cNvSpPr>
          <p:nvPr>
            <p:ph sz="quarter" idx="12"/>
          </p:nvPr>
        </p:nvSpPr>
        <p:spPr>
          <a:xfrm>
            <a:off x="1838008" y="4925959"/>
            <a:ext cx="9363392" cy="1554480"/>
          </a:xfrm>
        </p:spPr>
        <p:txBody>
          <a:bodyPr>
            <a:normAutofit/>
          </a:bodyPr>
          <a:lstStyle/>
          <a:p>
            <a:pPr marL="541338" indent="-541338">
              <a:spcAft>
                <a:spcPts val="600"/>
              </a:spcAft>
            </a:pPr>
            <a:r>
              <a:rPr lang="en-US" altLang="en-US" sz="2400" dirty="0"/>
              <a:t>a)	</a:t>
            </a:r>
            <a:r>
              <a:rPr lang="en-US" altLang="en-US" sz="2400" b="1" dirty="0"/>
              <a:t>Yes. </a:t>
            </a:r>
            <a:r>
              <a:rPr lang="en-US" altLang="en-US" sz="2400" b="1" i="1" dirty="0"/>
              <a:t>The difference between the potential energy at the first point and the second point, plus loss to friction is less than the potential energy at the start of the motion. The sled will still have kinetic energy at the top of the second hump.</a:t>
            </a:r>
            <a:endParaRPr lang="en-US" sz="2400" b="1" dirty="0"/>
          </a:p>
        </p:txBody>
      </p:sp>
      <p:pic>
        <p:nvPicPr>
          <p:cNvPr id="2" name="Picture 4" descr="A sled is shown at the top of a hill, at a vertical distance of 40 m above the ground.  A second hump is at 30 m above the ground."/>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22882" y="2771784"/>
            <a:ext cx="3602464" cy="1952616"/>
          </a:xfrm>
        </p:spPr>
      </p:pic>
      <p:sp>
        <p:nvSpPr>
          <p:cNvPr id="15" name="Text Placeholder 5" hidden="1"/>
          <p:cNvSpPr>
            <a:spLocks noGrp="1"/>
          </p:cNvSpPr>
          <p:nvPr>
            <p:ph type="body" sz="quarter" idx="18"/>
          </p:nvPr>
        </p:nvSpPr>
        <p:spPr/>
        <p:txBody>
          <a:bodyPr>
            <a:normAutofit fontScale="92500" lnSpcReduction="20000"/>
          </a:bodyPr>
          <a:lstStyle/>
          <a:p>
            <a:endParaRPr lang="en-US"/>
          </a:p>
        </p:txBody>
      </p:sp>
      <p:sp>
        <p:nvSpPr>
          <p:cNvPr id="16" name="Text Placeholder 6" hidden="1"/>
          <p:cNvSpPr>
            <a:spLocks noGrp="1"/>
          </p:cNvSpPr>
          <p:nvPr>
            <p:ph type="body" sz="quarter" idx="19"/>
          </p:nvPr>
        </p:nvSpPr>
        <p:spPr/>
        <p:txBody>
          <a:bodyPr/>
          <a:lstStyle/>
          <a:p>
            <a:endParaRPr lang="en-US"/>
          </a:p>
        </p:txBody>
      </p:sp>
      <p:sp>
        <p:nvSpPr>
          <p:cNvPr id="3" name="Slide Number Placeholder 7"/>
          <p:cNvSpPr>
            <a:spLocks noGrp="1"/>
          </p:cNvSpPr>
          <p:nvPr>
            <p:ph type="sldNum" sz="quarter" idx="10"/>
          </p:nvPr>
        </p:nvSpPr>
        <p:spPr/>
        <p:txBody>
          <a:bodyPr/>
          <a:lstStyle/>
          <a:p>
            <a:fld id="{68151E55-6873-49E2-B8D5-2F265E6F1973}" type="slidenum">
              <a:rPr lang="en-US" smtClean="0"/>
              <a:pPr/>
              <a:t>52</a:t>
            </a:fld>
            <a:endParaRPr lang="en-US" dirty="0"/>
          </a:p>
        </p:txBody>
      </p:sp>
    </p:spTree>
    <p:extLst>
      <p:ext uri="{BB962C8B-B14F-4D97-AF65-F5344CB8AC3E}">
        <p14:creationId xmlns:p14="http://schemas.microsoft.com/office/powerpoint/2010/main" val="863131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52600" y="198000"/>
            <a:ext cx="8686800" cy="810000"/>
          </a:xfrm>
        </p:spPr>
        <p:txBody>
          <a:bodyPr>
            <a:normAutofit fontScale="90000"/>
          </a:bodyPr>
          <a:lstStyle/>
          <a:p>
            <a:pPr>
              <a:lnSpc>
                <a:spcPct val="100000"/>
              </a:lnSpc>
            </a:pPr>
            <a:r>
              <a:rPr lang="en-US" altLang="en-US" sz="4400" dirty="0"/>
              <a:t>Springs and Simple Harmonic Motion</a:t>
            </a:r>
            <a:r>
              <a:rPr lang="en-US" altLang="en-US" sz="1800" dirty="0"/>
              <a:t> 1</a:t>
            </a:r>
            <a:endParaRPr lang="en-US" sz="1800" dirty="0"/>
          </a:p>
        </p:txBody>
      </p:sp>
      <p:sp>
        <p:nvSpPr>
          <p:cNvPr id="9" name="Content Placeholder 2"/>
          <p:cNvSpPr>
            <a:spLocks noGrp="1"/>
          </p:cNvSpPr>
          <p:nvPr>
            <p:ph idx="1"/>
          </p:nvPr>
        </p:nvSpPr>
        <p:spPr>
          <a:xfrm>
            <a:off x="1066800" y="1097280"/>
            <a:ext cx="4544568" cy="5120640"/>
          </a:xfrm>
        </p:spPr>
        <p:txBody>
          <a:bodyPr vert="horz" lIns="91440" tIns="45720" rIns="0" bIns="0" rtlCol="0">
            <a:normAutofit/>
          </a:bodyPr>
          <a:lstStyle/>
          <a:p>
            <a:r>
              <a:rPr lang="en-US" altLang="en-US" sz="2800" b="1" i="1" dirty="0">
                <a:solidFill>
                  <a:srgbClr val="0A5D00"/>
                </a:solidFill>
              </a:rPr>
              <a:t>Simple harmonic motion</a:t>
            </a:r>
            <a:r>
              <a:rPr lang="en-US" altLang="en-US" sz="2800" dirty="0">
                <a:solidFill>
                  <a:srgbClr val="0A5D00"/>
                </a:solidFill>
              </a:rPr>
              <a:t> </a:t>
            </a:r>
            <a:r>
              <a:rPr lang="en-US" altLang="en-US" sz="2800" dirty="0"/>
              <a:t>occurs when the energy of a system repeatedly changes from potential energy to kinetic energy and back again.</a:t>
            </a:r>
          </a:p>
          <a:p>
            <a:r>
              <a:rPr lang="en-US" altLang="en-US" sz="2400" dirty="0"/>
              <a:t>Energy added by doing work to stretch the spring is transformed back and forth between potential energy and kinetic energy.</a:t>
            </a:r>
            <a:endParaRPr lang="en-US" sz="2400" dirty="0"/>
          </a:p>
        </p:txBody>
      </p:sp>
      <p:pic>
        <p:nvPicPr>
          <p:cNvPr id="13" name="Picture 3" descr="Three different points are shown for a block attached to a spring, oscillating along a horizontal surface.  The equilibrium point is identified as x = zero. The first one shows a hand which has stretched the spring out, away from the equilibrium point, giving the block potential energy.  The second image is of the block as it moves through the equilibrium point with a velocity v (shown as a vector). It now has only kinetic energy. The last image is of the spring fully compressed, at which point it has only potential energy."/>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1773"/>
          <a:stretch/>
        </p:blipFill>
        <p:spPr bwMode="auto">
          <a:xfrm>
            <a:off x="6806300" y="1511529"/>
            <a:ext cx="4297680" cy="383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hidden="1"/>
          <p:cNvSpPr>
            <a:spLocks noGrp="1"/>
          </p:cNvSpPr>
          <p:nvPr>
            <p:ph type="body" sz="quarter" idx="21"/>
          </p:nvPr>
        </p:nvSpPr>
        <p:spPr/>
        <p:txBody>
          <a:bodyPr>
            <a:normAutofit fontScale="62500" lnSpcReduction="20000"/>
          </a:bodyPr>
          <a:lstStyle/>
          <a:p>
            <a:endParaRPr lang="en-US"/>
          </a:p>
        </p:txBody>
      </p:sp>
      <p:sp>
        <p:nvSpPr>
          <p:cNvPr id="2" name="Slide Number Placeholder 6"/>
          <p:cNvSpPr>
            <a:spLocks noGrp="1"/>
          </p:cNvSpPr>
          <p:nvPr>
            <p:ph type="sldNum" sz="quarter" idx="10"/>
          </p:nvPr>
        </p:nvSpPr>
        <p:spPr/>
        <p:txBody>
          <a:bodyPr/>
          <a:lstStyle/>
          <a:p>
            <a:fld id="{68151E55-6873-49E2-B8D5-2F265E6F1973}" type="slidenum">
              <a:rPr lang="en-US" smtClean="0"/>
              <a:t>53</a:t>
            </a:fld>
            <a:endParaRPr lang="en-US" dirty="0"/>
          </a:p>
        </p:txBody>
      </p:sp>
    </p:spTree>
    <p:extLst>
      <p:ext uri="{BB962C8B-B14F-4D97-AF65-F5344CB8AC3E}">
        <p14:creationId xmlns:p14="http://schemas.microsoft.com/office/powerpoint/2010/main" val="3978283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1645920"/>
          </a:xfrm>
        </p:spPr>
        <p:txBody>
          <a:bodyPr>
            <a:noAutofit/>
          </a:bodyPr>
          <a:lstStyle/>
          <a:p>
            <a:pPr>
              <a:lnSpc>
                <a:spcPct val="100000"/>
              </a:lnSpc>
            </a:pPr>
            <a:r>
              <a:rPr lang="en-US" altLang="en-US" noProof="0" dirty="0"/>
              <a:t>The horizontal position </a:t>
            </a:r>
            <a:r>
              <a:rPr lang="en-US" altLang="en-US" i="1" noProof="0" dirty="0"/>
              <a:t>x</a:t>
            </a:r>
            <a:r>
              <a:rPr lang="en-US" altLang="en-US" noProof="0" dirty="0"/>
              <a:t> of the mass on the spring is plotted against time as the mass moves back and forth.</a:t>
            </a:r>
            <a:endParaRPr lang="en-US" noProof="0" dirty="0"/>
          </a:p>
        </p:txBody>
      </p:sp>
      <p:sp>
        <p:nvSpPr>
          <p:cNvPr id="3" name="Content Placeholder 2"/>
          <p:cNvSpPr>
            <a:spLocks noGrp="1"/>
          </p:cNvSpPr>
          <p:nvPr>
            <p:ph idx="1"/>
          </p:nvPr>
        </p:nvSpPr>
        <p:spPr>
          <a:xfrm>
            <a:off x="1862328" y="2103120"/>
            <a:ext cx="2926080" cy="4023360"/>
          </a:xfrm>
        </p:spPr>
        <p:txBody>
          <a:bodyPr>
            <a:normAutofit/>
          </a:bodyPr>
          <a:lstStyle/>
          <a:p>
            <a:pPr marL="0" lvl="1" indent="0">
              <a:buNone/>
            </a:pPr>
            <a:r>
              <a:rPr lang="en-US" altLang="en-US" sz="2400" dirty="0"/>
              <a:t>The </a:t>
            </a:r>
            <a:r>
              <a:rPr lang="en-US" altLang="en-US" sz="2400" b="1" i="1" dirty="0">
                <a:solidFill>
                  <a:srgbClr val="0A5D00"/>
                </a:solidFill>
              </a:rPr>
              <a:t>period T</a:t>
            </a:r>
            <a:r>
              <a:rPr lang="en-US" altLang="en-US" sz="2400" b="1" i="1" dirty="0">
                <a:solidFill>
                  <a:schemeClr val="accent1"/>
                </a:solidFill>
              </a:rPr>
              <a:t> </a:t>
            </a:r>
            <a:r>
              <a:rPr lang="en-US" altLang="en-US" sz="2400" dirty="0"/>
              <a:t>is the time taken for one complete cycle.</a:t>
            </a:r>
          </a:p>
          <a:p>
            <a:pPr marL="0" lvl="1" indent="0">
              <a:buNone/>
            </a:pPr>
            <a:r>
              <a:rPr lang="en-US" altLang="en-US" sz="2400" dirty="0"/>
              <a:t>The </a:t>
            </a:r>
            <a:r>
              <a:rPr lang="en-US" altLang="en-US" sz="2400" b="1" i="1" dirty="0">
                <a:solidFill>
                  <a:srgbClr val="0A5D00"/>
                </a:solidFill>
              </a:rPr>
              <a:t>frequency f</a:t>
            </a:r>
            <a:r>
              <a:rPr lang="en-US" altLang="en-US" sz="2400" b="1" i="1" dirty="0">
                <a:solidFill>
                  <a:schemeClr val="accent1"/>
                </a:solidFill>
              </a:rPr>
              <a:t> </a:t>
            </a:r>
            <a:r>
              <a:rPr lang="en-US" altLang="en-US" sz="2400" dirty="0"/>
              <a:t>is the number of cycles per unit time.</a:t>
            </a:r>
          </a:p>
          <a:p>
            <a:pPr marL="0" lvl="1" indent="0">
              <a:buNone/>
            </a:pPr>
            <a:r>
              <a:rPr lang="en-US" altLang="en-US" sz="2400" dirty="0"/>
              <a:t>The </a:t>
            </a:r>
            <a:r>
              <a:rPr lang="en-US" altLang="en-US" sz="2400" b="1" i="1" dirty="0">
                <a:solidFill>
                  <a:srgbClr val="0A5D00"/>
                </a:solidFill>
              </a:rPr>
              <a:t>amplitude</a:t>
            </a:r>
            <a:r>
              <a:rPr lang="en-US" altLang="en-US" sz="2400" b="1" i="1" dirty="0">
                <a:solidFill>
                  <a:schemeClr val="accent1"/>
                </a:solidFill>
              </a:rPr>
              <a:t> </a:t>
            </a:r>
            <a:r>
              <a:rPr lang="en-US" altLang="en-US" sz="2400" dirty="0"/>
              <a:t>is the maximum distance from equilibrium.</a:t>
            </a:r>
            <a:endParaRPr lang="en-US" noProof="0" dirty="0"/>
          </a:p>
        </p:txBody>
      </p:sp>
      <p:pic>
        <p:nvPicPr>
          <p:cNvPr id="13" name="Picture 3" descr="The graph of position versus time shows a sinusoidal curve.  The time from one peak to the next is identified as the period, T.  The amplitude is identified as the vertical distance from the equilibrium point (x = 0) to the highest point on the curve."/>
          <p:cNvPicPr>
            <a:picLocks noGrp="1" noChangeAspect="1" noChangeArrowheads="1"/>
          </p:cNvPicPr>
          <p:nvPr>
            <p:ph idx="13"/>
          </p:nvPr>
        </p:nvPicPr>
        <p:blipFill rotWithShape="1">
          <a:blip r:embed="rId2">
            <a:extLst>
              <a:ext uri="{28A0092B-C50C-407E-A947-70E740481C1C}">
                <a14:useLocalDpi xmlns:a14="http://schemas.microsoft.com/office/drawing/2010/main" val="0"/>
              </a:ext>
            </a:extLst>
          </a:blip>
          <a:srcRect t="5017"/>
          <a:stretch/>
        </p:blipFill>
        <p:spPr bwMode="auto">
          <a:xfrm>
            <a:off x="5023126" y="2328326"/>
            <a:ext cx="5303520" cy="29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54</a:t>
            </a:fld>
            <a:endParaRPr lang="en-US" dirty="0"/>
          </a:p>
        </p:txBody>
      </p:sp>
    </p:spTree>
    <p:extLst>
      <p:ext uri="{BB962C8B-B14F-4D97-AF65-F5344CB8AC3E}">
        <p14:creationId xmlns:p14="http://schemas.microsoft.com/office/powerpoint/2010/main" val="5734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646" y="198000"/>
            <a:ext cx="8460000" cy="810000"/>
          </a:xfrm>
        </p:spPr>
        <p:txBody>
          <a:bodyPr/>
          <a:lstStyle/>
          <a:p>
            <a:pPr>
              <a:lnSpc>
                <a:spcPct val="100000"/>
              </a:lnSpc>
            </a:pPr>
            <a:r>
              <a:rPr lang="en-US" altLang="en-US" noProof="0" dirty="0"/>
              <a:t>Forces and Simple Harmonic Motion</a:t>
            </a:r>
            <a:endParaRPr lang="en-US" noProof="0" dirty="0"/>
          </a:p>
        </p:txBody>
      </p:sp>
      <p:sp>
        <p:nvSpPr>
          <p:cNvPr id="3" name="Content Placeholder 2"/>
          <p:cNvSpPr>
            <a:spLocks noGrp="1"/>
          </p:cNvSpPr>
          <p:nvPr>
            <p:ph idx="1"/>
          </p:nvPr>
        </p:nvSpPr>
        <p:spPr>
          <a:xfrm>
            <a:off x="1862328" y="1097280"/>
            <a:ext cx="3291840" cy="4993200"/>
          </a:xfrm>
        </p:spPr>
        <p:txBody>
          <a:bodyPr>
            <a:noAutofit/>
          </a:bodyPr>
          <a:lstStyle/>
          <a:p>
            <a:r>
              <a:rPr lang="en-US" altLang="en-US" sz="2800" dirty="0"/>
              <a:t>A </a:t>
            </a:r>
            <a:r>
              <a:rPr lang="en-US" altLang="en-US" sz="2800" b="1" i="1" dirty="0">
                <a:solidFill>
                  <a:srgbClr val="0A5D00"/>
                </a:solidFill>
              </a:rPr>
              <a:t>restoring force</a:t>
            </a:r>
            <a:r>
              <a:rPr lang="en-US" altLang="en-US" sz="2800" dirty="0"/>
              <a:t> is a force that exerts a push or a pull back towards equilibrium.</a:t>
            </a:r>
          </a:p>
          <a:p>
            <a:r>
              <a:rPr lang="en-US" altLang="en-US" sz="2800" dirty="0"/>
              <a:t>A restoring force that increases in direct proportion to the distance from equilibrium results in simple harmonic motion.</a:t>
            </a:r>
            <a:endParaRPr lang="en-US" sz="2800" dirty="0"/>
          </a:p>
        </p:txBody>
      </p:sp>
      <p:pic>
        <p:nvPicPr>
          <p:cNvPr id="8" name="Picture 3" descr="A spring is hung vertically from a beam, and has a mass hanging at its other end. The mass is shown to oscillate up and down."/>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638800" y="1469954"/>
            <a:ext cx="4572000" cy="4430732"/>
          </a:xfrm>
        </p:spPr>
      </p:pic>
      <p:sp>
        <p:nvSpPr>
          <p:cNvPr id="5" name="Tex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55</a:t>
            </a:fld>
            <a:endParaRPr lang="en-US" dirty="0"/>
          </a:p>
        </p:txBody>
      </p:sp>
    </p:spTree>
    <p:extLst>
      <p:ext uri="{BB962C8B-B14F-4D97-AF65-F5344CB8AC3E}">
        <p14:creationId xmlns:p14="http://schemas.microsoft.com/office/powerpoint/2010/main" val="2838791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8000"/>
            <a:ext cx="8686800" cy="810000"/>
          </a:xfrm>
        </p:spPr>
        <p:txBody>
          <a:bodyPr>
            <a:noAutofit/>
          </a:bodyPr>
          <a:lstStyle/>
          <a:p>
            <a:pPr>
              <a:lnSpc>
                <a:spcPct val="100000"/>
              </a:lnSpc>
            </a:pPr>
            <a:r>
              <a:rPr lang="en-US" altLang="en-US" noProof="0" dirty="0"/>
              <a:t>Springs and Simple Harmonic Motion</a:t>
            </a:r>
            <a:r>
              <a:rPr lang="en-US" altLang="en-US" sz="1600" dirty="0"/>
              <a:t> 2</a:t>
            </a:r>
            <a:endParaRPr lang="en-US" sz="1600" dirty="0"/>
          </a:p>
        </p:txBody>
      </p:sp>
      <p:sp>
        <p:nvSpPr>
          <p:cNvPr id="3" name="Content Placeholder 2"/>
          <p:cNvSpPr>
            <a:spLocks noGrp="1"/>
          </p:cNvSpPr>
          <p:nvPr>
            <p:ph idx="1"/>
          </p:nvPr>
        </p:nvSpPr>
        <p:spPr>
          <a:xfrm>
            <a:off x="1862328" y="1097280"/>
            <a:ext cx="3566160" cy="4993200"/>
          </a:xfrm>
        </p:spPr>
        <p:txBody>
          <a:bodyPr>
            <a:noAutofit/>
          </a:bodyPr>
          <a:lstStyle/>
          <a:p>
            <a:r>
              <a:rPr lang="en-US" altLang="en-US" sz="2800" b="1" i="1" dirty="0">
                <a:solidFill>
                  <a:srgbClr val="0A5D00"/>
                </a:solidFill>
              </a:rPr>
              <a:t>In simple harmonic motion</a:t>
            </a:r>
            <a:r>
              <a:rPr lang="en-US" altLang="en-US" sz="2800" dirty="0">
                <a:solidFill>
                  <a:srgbClr val="0A5D00"/>
                </a:solidFill>
              </a:rPr>
              <a:t> </a:t>
            </a:r>
            <a:r>
              <a:rPr lang="en-US" altLang="en-US" sz="2800" dirty="0"/>
              <a:t>the acceleration is NOT constant.</a:t>
            </a:r>
          </a:p>
          <a:p>
            <a:r>
              <a:rPr lang="en-US" altLang="en-US" sz="2800" dirty="0"/>
              <a:t>The velocity is maximum as it goes through the equilibrium position.</a:t>
            </a:r>
          </a:p>
          <a:p>
            <a:r>
              <a:rPr lang="en-US" altLang="en-US" sz="2800" dirty="0"/>
              <a:t>The velocity is zero at the extremes of the motion.</a:t>
            </a:r>
            <a:endParaRPr lang="en-US" sz="2800" dirty="0"/>
          </a:p>
        </p:txBody>
      </p:sp>
      <p:pic>
        <p:nvPicPr>
          <p:cNvPr id="8" name="Picture 3" descr="A spring is hung vertically from a beam, and has a mass hanging at its other end. The mass is shown to oscillate up and down."/>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578412" y="1447800"/>
            <a:ext cx="4572000" cy="4430732"/>
          </a:xfrm>
        </p:spPr>
      </p:pic>
      <p:sp>
        <p:nvSpPr>
          <p:cNvPr id="5" name="Text Placeholder 4" hidden="1"/>
          <p:cNvSpPr>
            <a:spLocks noGrp="1"/>
          </p:cNvSpPr>
          <p:nvPr>
            <p:ph sz="quarter" idx="20"/>
          </p:nvPr>
        </p:nvSpPr>
        <p:spPr/>
        <p:txBody>
          <a:bodyPr/>
          <a:lstStyle/>
          <a:p>
            <a:endParaRPr lang="en-US"/>
          </a:p>
        </p:txBody>
      </p:sp>
      <p:sp>
        <p:nvSpPr>
          <p:cNvPr id="6" name="Text Placeholder 5" hidden="1"/>
          <p:cNvSpPr>
            <a:spLocks noGrp="1"/>
          </p:cNvSpPr>
          <p:nvPr>
            <p:ph type="body" sz="quarter" idx="21"/>
          </p:nvPr>
        </p:nvSpPr>
        <p:spPr/>
        <p:txBody>
          <a:bodyPr>
            <a:normAutofit fontScale="62500" lnSpcReduction="20000"/>
          </a:bodyPr>
          <a:lstStyle/>
          <a:p>
            <a:endParaRPr lang="en-US"/>
          </a:p>
        </p:txBody>
      </p:sp>
      <p:sp>
        <p:nvSpPr>
          <p:cNvPr id="7" name="Slide Number Placeholder 6"/>
          <p:cNvSpPr>
            <a:spLocks noGrp="1"/>
          </p:cNvSpPr>
          <p:nvPr>
            <p:ph type="sldNum" sz="quarter" idx="10"/>
          </p:nvPr>
        </p:nvSpPr>
        <p:spPr/>
        <p:txBody>
          <a:bodyPr/>
          <a:lstStyle/>
          <a:p>
            <a:fld id="{68151E55-6873-49E2-B8D5-2F265E6F1973}" type="slidenum">
              <a:rPr lang="en-US" smtClean="0"/>
              <a:t>56</a:t>
            </a:fld>
            <a:endParaRPr lang="en-US" dirty="0"/>
          </a:p>
        </p:txBody>
      </p:sp>
    </p:spTree>
    <p:extLst>
      <p:ext uri="{BB962C8B-B14F-4D97-AF65-F5344CB8AC3E}">
        <p14:creationId xmlns:p14="http://schemas.microsoft.com/office/powerpoint/2010/main" val="296558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52600" y="198000"/>
            <a:ext cx="8686800" cy="810000"/>
          </a:xfrm>
        </p:spPr>
        <p:txBody>
          <a:bodyPr>
            <a:noAutofit/>
          </a:bodyPr>
          <a:lstStyle/>
          <a:p>
            <a:pPr>
              <a:lnSpc>
                <a:spcPct val="100000"/>
              </a:lnSpc>
            </a:pPr>
            <a:r>
              <a:rPr lang="en-US" altLang="en-US" noProof="0" dirty="0"/>
              <a:t>Springs and Simple Harmonic Motion</a:t>
            </a:r>
            <a:r>
              <a:rPr lang="en-US" altLang="en-US" sz="1600" dirty="0"/>
              <a:t> 3</a:t>
            </a:r>
            <a:endParaRPr lang="en-US" sz="1600" dirty="0"/>
          </a:p>
        </p:txBody>
      </p:sp>
      <p:sp>
        <p:nvSpPr>
          <p:cNvPr id="8" name="Content Placeholder 2"/>
          <p:cNvSpPr>
            <a:spLocks noGrp="1"/>
          </p:cNvSpPr>
          <p:nvPr>
            <p:ph sz="quarter" idx="11"/>
          </p:nvPr>
        </p:nvSpPr>
        <p:spPr>
          <a:xfrm>
            <a:off x="152400" y="1624140"/>
            <a:ext cx="7086600" cy="883920"/>
          </a:xfrm>
        </p:spPr>
        <p:txBody>
          <a:bodyPr/>
          <a:lstStyle/>
          <a:p>
            <a:r>
              <a:rPr lang="en-US" altLang="en-US" sz="2800" b="1" i="1" dirty="0">
                <a:solidFill>
                  <a:srgbClr val="0A5D00"/>
                </a:solidFill>
              </a:rPr>
              <a:t>For a spring </a:t>
            </a:r>
            <a:r>
              <a:rPr lang="en-US" altLang="en-US" sz="2800" dirty="0"/>
              <a:t>the elastic potential energy is </a:t>
            </a:r>
            <a:endParaRPr lang="en-US" sz="2800" dirty="0"/>
          </a:p>
        </p:txBody>
      </p:sp>
      <p:graphicFrame>
        <p:nvGraphicFramePr>
          <p:cNvPr id="17" name="Object 3">
            <a:extLst>
              <a:ext uri="{C183D7F6-B498-43B3-948B-1728B52AA6E4}">
                <adec:decorative xmlns:adec="http://schemas.microsoft.com/office/drawing/2017/decorative" val="1"/>
              </a:ext>
            </a:extLst>
          </p:cNvPr>
          <p:cNvGraphicFramePr>
            <a:graphicFrameLocks noGrp="1" noChangeAspect="1"/>
          </p:cNvGraphicFramePr>
          <p:nvPr>
            <p:ph sz="quarter" idx="12"/>
            <p:extLst>
              <p:ext uri="{D42A27DB-BD31-4B8C-83A1-F6EECF244321}">
                <p14:modId xmlns:p14="http://schemas.microsoft.com/office/powerpoint/2010/main" val="4079664529"/>
              </p:ext>
            </p:extLst>
          </p:nvPr>
        </p:nvGraphicFramePr>
        <p:xfrm>
          <a:off x="1866000" y="2438400"/>
          <a:ext cx="2476500" cy="571500"/>
        </p:xfrm>
        <a:graphic>
          <a:graphicData uri="http://schemas.openxmlformats.org/presentationml/2006/ole">
            <mc:AlternateContent xmlns:mc="http://schemas.openxmlformats.org/markup-compatibility/2006">
              <mc:Choice xmlns:v="urn:schemas-microsoft-com:vml" Requires="v">
                <p:oleObj spid="_x0000_s4099" name="Equation" r:id="rId3" imgW="990360" imgH="228600" progId="Equation.DSMT4">
                  <p:embed/>
                </p:oleObj>
              </mc:Choice>
              <mc:Fallback>
                <p:oleObj name="Equation" r:id="rId3" imgW="990360" imgH="228600" progId="Equation.DSMT4">
                  <p:embed/>
                  <p:pic>
                    <p:nvPicPr>
                      <p:cNvPr id="3" name="Object 3"/>
                      <p:cNvPicPr/>
                      <p:nvPr/>
                    </p:nvPicPr>
                    <p:blipFill>
                      <a:blip r:embed="rId4"/>
                      <a:stretch>
                        <a:fillRect/>
                      </a:stretch>
                    </p:blipFill>
                    <p:spPr>
                      <a:xfrm>
                        <a:off x="1866000" y="2438400"/>
                        <a:ext cx="2476500" cy="571500"/>
                      </a:xfrm>
                      <a:prstGeom prst="rect">
                        <a:avLst/>
                      </a:prstGeom>
                      <a:noFill/>
                    </p:spPr>
                  </p:pic>
                </p:oleObj>
              </mc:Fallback>
            </mc:AlternateContent>
          </a:graphicData>
        </a:graphic>
      </p:graphicFrame>
      <p:sp>
        <p:nvSpPr>
          <p:cNvPr id="10" name="Content Placeholder 4"/>
          <p:cNvSpPr>
            <a:spLocks noGrp="1"/>
          </p:cNvSpPr>
          <p:nvPr>
            <p:ph sz="quarter" idx="13"/>
          </p:nvPr>
        </p:nvSpPr>
        <p:spPr>
          <a:xfrm>
            <a:off x="1866000" y="3124200"/>
            <a:ext cx="3566160" cy="2834640"/>
          </a:xfrm>
        </p:spPr>
        <p:txBody>
          <a:bodyPr>
            <a:normAutofit/>
          </a:bodyPr>
          <a:lstStyle/>
          <a:p>
            <a:r>
              <a:rPr lang="en-US" altLang="en-US" sz="2800" dirty="0"/>
              <a:t>The spring constant, k, is a measure of how stiff a spring is.</a:t>
            </a:r>
          </a:p>
          <a:p>
            <a:r>
              <a:rPr lang="en-US" altLang="en-US" sz="2800" dirty="0"/>
              <a:t>The variable x represents the distance from equilibrium.</a:t>
            </a:r>
            <a:endParaRPr lang="en-US" sz="2800" dirty="0"/>
          </a:p>
        </p:txBody>
      </p:sp>
      <p:pic>
        <p:nvPicPr>
          <p:cNvPr id="18" name="Picture 5" descr="A spring is hung vertically from a beam, and has a mass hanging at its other end. The mass is shown to oscillate up and down."/>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6759421" y="2162849"/>
            <a:ext cx="4137179" cy="4009351"/>
          </a:xfrm>
        </p:spPr>
      </p:pic>
      <p:sp>
        <p:nvSpPr>
          <p:cNvPr id="15" name="Text Placeholder 6" hidden="1"/>
          <p:cNvSpPr>
            <a:spLocks noGrp="1"/>
          </p:cNvSpPr>
          <p:nvPr>
            <p:ph type="body" sz="quarter" idx="18"/>
          </p:nvPr>
        </p:nvSpPr>
        <p:spPr/>
        <p:txBody>
          <a:bodyPr>
            <a:normAutofit fontScale="92500" lnSpcReduction="20000"/>
          </a:bodyPr>
          <a:lstStyle/>
          <a:p>
            <a:endParaRPr lang="en-US"/>
          </a:p>
        </p:txBody>
      </p:sp>
      <p:sp>
        <p:nvSpPr>
          <p:cNvPr id="16" name="Text Placeholder 7" hidden="1"/>
          <p:cNvSpPr>
            <a:spLocks noGrp="1"/>
          </p:cNvSpPr>
          <p:nvPr>
            <p:ph type="body" sz="quarter" idx="19"/>
          </p:nvPr>
        </p:nvSpPr>
        <p:spPr/>
        <p:txBody>
          <a:bodyPr/>
          <a:lstStyle/>
          <a:p>
            <a:endParaRPr lang="en-US"/>
          </a:p>
        </p:txBody>
      </p:sp>
      <p:sp>
        <p:nvSpPr>
          <p:cNvPr id="19" name="Slide Number Placeholder 8"/>
          <p:cNvSpPr>
            <a:spLocks noGrp="1"/>
          </p:cNvSpPr>
          <p:nvPr>
            <p:ph type="sldNum" sz="quarter" idx="10"/>
          </p:nvPr>
        </p:nvSpPr>
        <p:spPr/>
        <p:txBody>
          <a:bodyPr/>
          <a:lstStyle/>
          <a:p>
            <a:fld id="{68151E55-6873-49E2-B8D5-2F265E6F1973}" type="slidenum">
              <a:rPr lang="en-US" smtClean="0"/>
              <a:pPr/>
              <a:t>57</a:t>
            </a:fld>
            <a:endParaRPr lang="en-US" dirty="0"/>
          </a:p>
        </p:txBody>
      </p:sp>
    </p:spTree>
    <p:extLst>
      <p:ext uri="{BB962C8B-B14F-4D97-AF65-F5344CB8AC3E}">
        <p14:creationId xmlns:p14="http://schemas.microsoft.com/office/powerpoint/2010/main" val="71689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00" y="198000"/>
            <a:ext cx="8460000" cy="810000"/>
          </a:xfrm>
        </p:spPr>
        <p:txBody>
          <a:bodyPr/>
          <a:lstStyle/>
          <a:p>
            <a:r>
              <a:rPr lang="en-US" noProof="0" dirty="0"/>
              <a:t>Work</a:t>
            </a:r>
          </a:p>
        </p:txBody>
      </p:sp>
      <p:sp>
        <p:nvSpPr>
          <p:cNvPr id="3" name="Content Placeholder 2"/>
          <p:cNvSpPr>
            <a:spLocks noGrp="1"/>
          </p:cNvSpPr>
          <p:nvPr>
            <p:ph sz="quarter" idx="11"/>
          </p:nvPr>
        </p:nvSpPr>
        <p:spPr>
          <a:xfrm>
            <a:off x="1866000" y="1097280"/>
            <a:ext cx="8460000" cy="914400"/>
          </a:xfrm>
        </p:spPr>
        <p:txBody>
          <a:bodyPr/>
          <a:lstStyle/>
          <a:p>
            <a:pPr>
              <a:spcAft>
                <a:spcPts val="600"/>
              </a:spcAft>
            </a:pPr>
            <a:r>
              <a:rPr lang="en-US" altLang="en-US" sz="2800" b="1" i="1" dirty="0">
                <a:solidFill>
                  <a:srgbClr val="0A5D00"/>
                </a:solidFill>
              </a:rPr>
              <a:t>Work</a:t>
            </a:r>
            <a:r>
              <a:rPr lang="en-US" altLang="en-US" sz="2800" dirty="0"/>
              <a:t> is equal to the force applied times the distance moved.</a:t>
            </a:r>
            <a:endParaRPr lang="en-US" sz="2800" dirty="0"/>
          </a:p>
        </p:txBody>
      </p:sp>
      <p:sp>
        <p:nvSpPr>
          <p:cNvPr id="4" name="Content Placeholder 3"/>
          <p:cNvSpPr>
            <a:spLocks noGrp="1"/>
          </p:cNvSpPr>
          <p:nvPr>
            <p:ph sz="quarter" idx="12"/>
          </p:nvPr>
        </p:nvSpPr>
        <p:spPr>
          <a:xfrm>
            <a:off x="1866000" y="2103120"/>
            <a:ext cx="3886200" cy="457200"/>
          </a:xfrm>
        </p:spPr>
        <p:txBody>
          <a:bodyPr>
            <a:normAutofit fontScale="92500"/>
          </a:bodyPr>
          <a:lstStyle/>
          <a:p>
            <a:pPr marL="342900" lvl="1">
              <a:spcBef>
                <a:spcPts val="0"/>
              </a:spcBef>
              <a:buClr>
                <a:srgbClr val="9B3700"/>
              </a:buClr>
            </a:pPr>
            <a:r>
              <a:rPr lang="en-US" altLang="en-US" sz="2400" dirty="0"/>
              <a:t>Work = Force × Distance:</a:t>
            </a:r>
            <a:endParaRPr lang="en-US" noProof="0" dirty="0"/>
          </a:p>
        </p:txBody>
      </p:sp>
      <p:sp>
        <p:nvSpPr>
          <p:cNvPr id="5" name="Content Placeholder 4"/>
          <p:cNvSpPr>
            <a:spLocks noGrp="1"/>
          </p:cNvSpPr>
          <p:nvPr>
            <p:ph sz="quarter" idx="13"/>
          </p:nvPr>
        </p:nvSpPr>
        <p:spPr>
          <a:xfrm>
            <a:off x="4153802" y="2118671"/>
            <a:ext cx="4572000" cy="457200"/>
          </a:xfrm>
        </p:spPr>
        <p:txBody>
          <a:bodyPr>
            <a:normAutofit/>
          </a:bodyPr>
          <a:lstStyle/>
          <a:p>
            <a:pPr marL="0" lvl="1" indent="0" algn="ctr">
              <a:spcBef>
                <a:spcPts val="0"/>
              </a:spcBef>
              <a:buNone/>
            </a:pPr>
            <a:r>
              <a:rPr lang="en-US" altLang="en-US" sz="2400" b="1" i="1" dirty="0">
                <a:solidFill>
                  <a:srgbClr val="9B3700"/>
                </a:solidFill>
              </a:rPr>
              <a:t>W = F d</a:t>
            </a:r>
            <a:endParaRPr lang="en-US" noProof="0" dirty="0">
              <a:solidFill>
                <a:srgbClr val="9B3700"/>
              </a:solidFill>
            </a:endParaRPr>
          </a:p>
        </p:txBody>
      </p:sp>
      <p:sp>
        <p:nvSpPr>
          <p:cNvPr id="6" name="Content Placeholder 5"/>
          <p:cNvSpPr>
            <a:spLocks noGrp="1"/>
          </p:cNvSpPr>
          <p:nvPr>
            <p:ph sz="quarter" idx="14"/>
          </p:nvPr>
        </p:nvSpPr>
        <p:spPr>
          <a:xfrm>
            <a:off x="1866000" y="2651760"/>
            <a:ext cx="3886200" cy="457200"/>
          </a:xfrm>
        </p:spPr>
        <p:txBody>
          <a:bodyPr>
            <a:normAutofit fontScale="85000" lnSpcReduction="10000"/>
          </a:bodyPr>
          <a:lstStyle/>
          <a:p>
            <a:pPr marL="342900" lvl="1">
              <a:spcBef>
                <a:spcPts val="0"/>
              </a:spcBef>
              <a:buClr>
                <a:srgbClr val="9B3700"/>
              </a:buClr>
            </a:pPr>
            <a:r>
              <a:rPr lang="en-US" altLang="en-US" sz="2400" b="1" dirty="0"/>
              <a:t>Work output = Work input</a:t>
            </a:r>
            <a:endParaRPr lang="en-US" b="1" noProof="0" dirty="0"/>
          </a:p>
        </p:txBody>
      </p:sp>
      <p:sp>
        <p:nvSpPr>
          <p:cNvPr id="7" name="Content Placeholder 6"/>
          <p:cNvSpPr>
            <a:spLocks noGrp="1"/>
          </p:cNvSpPr>
          <p:nvPr>
            <p:ph sz="quarter" idx="15"/>
          </p:nvPr>
        </p:nvSpPr>
        <p:spPr>
          <a:xfrm>
            <a:off x="5754000" y="2651760"/>
            <a:ext cx="4572000" cy="457200"/>
          </a:xfrm>
        </p:spPr>
        <p:txBody>
          <a:bodyPr>
            <a:normAutofit/>
          </a:bodyPr>
          <a:lstStyle/>
          <a:p>
            <a:pPr marL="0" lvl="1" indent="0" algn="ctr">
              <a:spcBef>
                <a:spcPts val="0"/>
              </a:spcBef>
              <a:buClr>
                <a:srgbClr val="9B3700"/>
              </a:buClr>
              <a:buNone/>
            </a:pPr>
            <a:r>
              <a:rPr lang="en-US" altLang="en-US" sz="2400" b="1" dirty="0">
                <a:solidFill>
                  <a:srgbClr val="9B3700"/>
                </a:solidFill>
              </a:rPr>
              <a:t>units: 1 Joule (J) = 1 Nm</a:t>
            </a:r>
            <a:endParaRPr lang="en-US" b="1" noProof="0" dirty="0">
              <a:solidFill>
                <a:srgbClr val="9B3700"/>
              </a:solidFill>
            </a:endParaRPr>
          </a:p>
        </p:txBody>
      </p:sp>
      <p:pic>
        <p:nvPicPr>
          <p:cNvPr id="13" name="Picture 7" descr="A person uses a horizontal force F to push a crate a distance d across a level floor.">
            <a:extLst>
              <a:ext uri="{C183D7F6-B498-43B3-948B-1728B52AA6E4}">
                <adec:decorative xmlns:adec="http://schemas.microsoft.com/office/drawing/2017/decorative" val="1"/>
              </a:ext>
            </a:extLst>
          </p:cNvPr>
          <p:cNvPicPr>
            <a:picLocks noGrp="1" noChangeAspect="1" noChangeArrowheads="1"/>
          </p:cNvPicPr>
          <p:nvPr>
            <p:ph sz="quarter" idx="16"/>
          </p:nvPr>
        </p:nvPicPr>
        <p:blipFill rotWithShape="1">
          <a:blip r:embed="rId2" cstate="print">
            <a:extLst>
              <a:ext uri="{28A0092B-C50C-407E-A947-70E740481C1C}">
                <a14:useLocalDpi xmlns:a14="http://schemas.microsoft.com/office/drawing/2010/main" val="0"/>
              </a:ext>
            </a:extLst>
          </a:blip>
          <a:srcRect t="4780"/>
          <a:stretch/>
        </p:blipFill>
        <p:spPr bwMode="auto">
          <a:xfrm>
            <a:off x="1889760" y="3810001"/>
            <a:ext cx="8412480" cy="19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8" hidden="1"/>
          <p:cNvSpPr>
            <a:spLocks noGrp="1"/>
          </p:cNvSpPr>
          <p:nvPr>
            <p:ph type="body" sz="quarter" idx="18"/>
          </p:nvPr>
        </p:nvSpPr>
        <p:spPr/>
        <p:txBody>
          <a:bodyPr>
            <a:normAutofit fontScale="92500" lnSpcReduction="20000"/>
          </a:bodyPr>
          <a:lstStyle/>
          <a:p>
            <a:endParaRPr lang="en-US"/>
          </a:p>
        </p:txBody>
      </p:sp>
      <p:sp>
        <p:nvSpPr>
          <p:cNvPr id="11" name="Text Placeholder 9" hidden="1"/>
          <p:cNvSpPr>
            <a:spLocks noGrp="1"/>
          </p:cNvSpPr>
          <p:nvPr>
            <p:ph type="body" sz="quarter" idx="19"/>
          </p:nvPr>
        </p:nvSpPr>
        <p:spPr/>
        <p:txBody>
          <a:bodyPr/>
          <a:lstStyle/>
          <a:p>
            <a:endParaRPr lang="en-US"/>
          </a:p>
        </p:txBody>
      </p:sp>
      <p:sp>
        <p:nvSpPr>
          <p:cNvPr id="12" name="Slide Number Placeholder 10"/>
          <p:cNvSpPr>
            <a:spLocks noGrp="1"/>
          </p:cNvSpPr>
          <p:nvPr>
            <p:ph type="sldNum" sz="quarter" idx="10"/>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3802499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noProof="0" dirty="0"/>
              <a:t>Forces</a:t>
            </a:r>
          </a:p>
        </p:txBody>
      </p:sp>
      <p:sp>
        <p:nvSpPr>
          <p:cNvPr id="8" name="Content Placeholder 2"/>
          <p:cNvSpPr>
            <a:spLocks noGrp="1"/>
          </p:cNvSpPr>
          <p:nvPr>
            <p:ph sz="quarter" idx="11"/>
          </p:nvPr>
        </p:nvSpPr>
        <p:spPr>
          <a:xfrm>
            <a:off x="1866000" y="1097280"/>
            <a:ext cx="8460000" cy="1463040"/>
          </a:xfrm>
        </p:spPr>
        <p:txBody>
          <a:bodyPr/>
          <a:lstStyle/>
          <a:p>
            <a:pPr>
              <a:spcAft>
                <a:spcPts val="1200"/>
              </a:spcAft>
            </a:pPr>
            <a:r>
              <a:rPr lang="en-US" altLang="en-US" sz="2800" dirty="0"/>
              <a:t>Only forces </a:t>
            </a:r>
            <a:r>
              <a:rPr lang="en-US" altLang="en-US" sz="2800" b="1" i="1" dirty="0"/>
              <a:t>parallel</a:t>
            </a:r>
            <a:r>
              <a:rPr lang="en-US" altLang="en-US" sz="2800" dirty="0"/>
              <a:t> to the motion do work.</a:t>
            </a:r>
          </a:p>
          <a:p>
            <a:pPr>
              <a:spcAft>
                <a:spcPts val="1200"/>
              </a:spcAft>
            </a:pPr>
            <a:r>
              <a:rPr lang="en-US" altLang="en-US" sz="2800" dirty="0"/>
              <a:t>In this case, with the block sliding horizontally, only the 30N part of the diagonal force does work.</a:t>
            </a:r>
            <a:endParaRPr lang="en-US" sz="2800" dirty="0"/>
          </a:p>
        </p:txBody>
      </p:sp>
      <p:pic>
        <p:nvPicPr>
          <p:cNvPr id="18" name="Picture 3" descr="A hand is shown applying a force at an angle to a box on a flat surface. The box is shown in the original position and at a later time, when it has been moved a horizontal distance d.  The force  applied is 50 N.  The horizontal and vertical components of the force are also shown, as dotted lines.  The vertical component is 40 N, and the horizontal component is 30 N."/>
          <p:cNvPicPr>
            <a:picLocks noGrp="1" noChangeAspect="1" noChangeArrowheads="1"/>
          </p:cNvPicPr>
          <p:nvPr>
            <p:ph sz="quarter" idx="12"/>
          </p:nvPr>
        </p:nvPicPr>
        <p:blipFill rotWithShape="1">
          <a:blip r:embed="rId2" cstate="print">
            <a:extLst>
              <a:ext uri="{28A0092B-C50C-407E-A947-70E740481C1C}">
                <a14:useLocalDpi xmlns:a14="http://schemas.microsoft.com/office/drawing/2010/main" val="0"/>
              </a:ext>
            </a:extLst>
          </a:blip>
          <a:stretch/>
        </p:blipFill>
        <p:spPr bwMode="auto">
          <a:xfrm>
            <a:off x="4569965" y="2776415"/>
            <a:ext cx="5412235" cy="420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8"/>
          </p:nvPr>
        </p:nvSpPr>
        <p:spPr/>
        <p:txBody>
          <a:bodyPr>
            <a:normAutofit fontScale="92500" lnSpcReduction="20000"/>
          </a:bodyPr>
          <a:lstStyle/>
          <a:p>
            <a:r>
              <a:rPr lang="en-US" noProof="0" dirty="0">
                <a:hlinkClick r:id="" action="ppaction://noaction"/>
              </a:rPr>
              <a:t>Access the text alternative for slide images.</a:t>
            </a:r>
            <a:endParaRPr lang="en-US" noProof="0" dirty="0"/>
          </a:p>
        </p:txBody>
      </p:sp>
      <p:sp>
        <p:nvSpPr>
          <p:cNvPr id="16" name="Text Placeholder 5" hidden="1"/>
          <p:cNvSpPr>
            <a:spLocks noGrp="1"/>
          </p:cNvSpPr>
          <p:nvPr>
            <p:ph type="body" sz="quarter" idx="19"/>
          </p:nvPr>
        </p:nvSpPr>
        <p:spPr/>
        <p:txBody>
          <a:bodyPr/>
          <a:lstStyle/>
          <a:p>
            <a:endParaRPr lang="en-US"/>
          </a:p>
        </p:txBody>
      </p:sp>
      <p:sp>
        <p:nvSpPr>
          <p:cNvPr id="17" name="Slide Number Placeholder 6"/>
          <p:cNvSpPr>
            <a:spLocks noGrp="1"/>
          </p:cNvSpPr>
          <p:nvPr>
            <p:ph type="sldNum" sz="quarter" idx="10"/>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2781548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b"/>
          <a:lstStyle/>
          <a:p>
            <a:pPr algn="l"/>
            <a:r>
              <a:rPr lang="en-US" altLang="en-US" dirty="0"/>
              <a:t>Question 6.1</a:t>
            </a:r>
            <a:endParaRPr lang="en-US" dirty="0"/>
          </a:p>
        </p:txBody>
      </p:sp>
      <p:sp>
        <p:nvSpPr>
          <p:cNvPr id="2" name="Content Placeholder 2"/>
          <p:cNvSpPr>
            <a:spLocks noGrp="1"/>
          </p:cNvSpPr>
          <p:nvPr>
            <p:ph idx="1"/>
          </p:nvPr>
        </p:nvSpPr>
        <p:spPr>
          <a:xfrm>
            <a:off x="1981200" y="1676400"/>
            <a:ext cx="8382000" cy="4876800"/>
          </a:xfrm>
        </p:spPr>
        <p:txBody>
          <a:bodyPr/>
          <a:lstStyle/>
          <a:p>
            <a:r>
              <a:rPr lang="en-US" sz="2800" dirty="0"/>
              <a:t>A crate is being pushed with a constant horizontal force, F. Four forces can be identified: </a:t>
            </a:r>
            <a:r>
              <a:rPr lang="en-US" sz="2800" b="1" dirty="0"/>
              <a:t>1) F, 2) the gravitational force, 3) the normal force, and 4) the frictional force.</a:t>
            </a:r>
            <a:r>
              <a:rPr lang="en-US" sz="2800" dirty="0"/>
              <a:t> Which forces do NO work on the crate?</a:t>
            </a:r>
          </a:p>
          <a:p>
            <a:pPr marL="914400" indent="-548640">
              <a:buFont typeface="+mj-lt"/>
              <a:buAutoNum type="alphaUcPeriod"/>
            </a:pPr>
            <a:r>
              <a:rPr lang="en-US" sz="2400" dirty="0"/>
              <a:t>1 &amp; 4</a:t>
            </a:r>
          </a:p>
          <a:p>
            <a:pPr marL="914400" indent="-548640">
              <a:buFont typeface="+mj-lt"/>
              <a:buAutoNum type="alphaUcPeriod"/>
            </a:pPr>
            <a:r>
              <a:rPr lang="en-US" sz="2400" dirty="0"/>
              <a:t>2 &amp; 3</a:t>
            </a:r>
          </a:p>
          <a:p>
            <a:pPr marL="914400" indent="-548640">
              <a:buFont typeface="+mj-lt"/>
              <a:buAutoNum type="alphaUcPeriod"/>
            </a:pPr>
            <a:r>
              <a:rPr lang="en-US" sz="2400" dirty="0"/>
              <a:t>2 &amp; 3 &amp; 4</a:t>
            </a:r>
          </a:p>
          <a:p>
            <a:pPr marL="914400" indent="-548640">
              <a:buFont typeface="+mj-lt"/>
              <a:buAutoNum type="alphaUcPeriod"/>
            </a:pPr>
            <a:r>
              <a:rPr lang="en-US" sz="2400" dirty="0"/>
              <a:t>1 &amp; 2 &amp; 3</a:t>
            </a:r>
          </a:p>
        </p:txBody>
      </p:sp>
      <p:pic>
        <p:nvPicPr>
          <p:cNvPr id="18" name="Picture 3"/>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61722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02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b"/>
          <a:lstStyle/>
          <a:p>
            <a:pPr algn="l"/>
            <a:r>
              <a:rPr lang="en-US" altLang="en-US" dirty="0"/>
              <a:t>Answer 6.1</a:t>
            </a:r>
            <a:endParaRPr lang="en-US" dirty="0"/>
          </a:p>
        </p:txBody>
      </p:sp>
      <p:sp>
        <p:nvSpPr>
          <p:cNvPr id="2" name="Content Placeholder 2"/>
          <p:cNvSpPr>
            <a:spLocks noGrp="1"/>
          </p:cNvSpPr>
          <p:nvPr>
            <p:ph idx="1"/>
          </p:nvPr>
        </p:nvSpPr>
        <p:spPr>
          <a:xfrm>
            <a:off x="1981200" y="1676400"/>
            <a:ext cx="8321040" cy="4876800"/>
          </a:xfrm>
        </p:spPr>
        <p:txBody>
          <a:bodyPr/>
          <a:lstStyle/>
          <a:p>
            <a:r>
              <a:rPr lang="en-US" sz="2800" dirty="0"/>
              <a:t>A crate is being pushed with a constant horizontal force, F. Four forces can be identified: </a:t>
            </a:r>
            <a:r>
              <a:rPr lang="en-US" sz="2800" b="1" dirty="0"/>
              <a:t>1) F, 2) the gravitational force, 3) the normal force, and 4) the frictional force. </a:t>
            </a:r>
            <a:r>
              <a:rPr lang="en-US" sz="2800" dirty="0"/>
              <a:t>Which forces do NO work on the crate?</a:t>
            </a:r>
          </a:p>
          <a:p>
            <a:pPr marL="365760"/>
            <a:endParaRPr lang="en-US" sz="2600" dirty="0"/>
          </a:p>
          <a:p>
            <a:pPr marL="914400" indent="-548640">
              <a:buFont typeface="+mj-lt"/>
              <a:buAutoNum type="alphaUcPeriod" startAt="2"/>
            </a:pPr>
            <a:r>
              <a:rPr lang="en-US" sz="2400" dirty="0"/>
              <a:t>2 &amp; 3</a:t>
            </a:r>
            <a:r>
              <a:rPr lang="en-US" altLang="en-US" sz="2400" dirty="0"/>
              <a:t>, since they are perpendicular to the motion</a:t>
            </a:r>
            <a:endParaRPr lang="en-US" sz="2400" dirty="0"/>
          </a:p>
        </p:txBody>
      </p:sp>
      <p:pic>
        <p:nvPicPr>
          <p:cNvPr id="18" name="Picture 3"/>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724400" y="5165763"/>
            <a:ext cx="5771388" cy="14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66598"/>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11.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2.xml><?xml version="1.0" encoding="utf-8"?>
<a:theme xmlns:a="http://schemas.openxmlformats.org/drawingml/2006/main" name="CHAPTER CLOSING">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13.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14.xml><?xml version="1.0" encoding="utf-8"?>
<a:theme xmlns:a="http://schemas.openxmlformats.org/drawingml/2006/main" name="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1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CC4D00"/>
      </a:hlink>
      <a:folHlink>
        <a:srgbClr val="CC4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5577</TotalTime>
  <Words>3187</Words>
  <Application>Microsoft Office PowerPoint</Application>
  <PresentationFormat>Widescreen</PresentationFormat>
  <Paragraphs>313</Paragraphs>
  <Slides>57</Slides>
  <Notes>0</Notes>
  <HiddenSlides>0</HiddenSlides>
  <MMClips>0</MMClips>
  <ScaleCrop>false</ScaleCrop>
  <HeadingPairs>
    <vt:vector size="8" baseType="variant">
      <vt:variant>
        <vt:lpstr>Fonts Used</vt:lpstr>
      </vt:variant>
      <vt:variant>
        <vt:i4>9</vt:i4>
      </vt:variant>
      <vt:variant>
        <vt:lpstr>Theme</vt:lpstr>
      </vt:variant>
      <vt:variant>
        <vt:i4>15</vt:i4>
      </vt:variant>
      <vt:variant>
        <vt:lpstr>Embedded OLE Servers</vt:lpstr>
      </vt:variant>
      <vt:variant>
        <vt:i4>1</vt:i4>
      </vt:variant>
      <vt:variant>
        <vt:lpstr>Slide Titles</vt:lpstr>
      </vt:variant>
      <vt:variant>
        <vt:i4>57</vt:i4>
      </vt:variant>
    </vt:vector>
  </HeadingPairs>
  <TitlesOfParts>
    <vt:vector size="82" baseType="lpstr">
      <vt:lpstr>Arial</vt:lpstr>
      <vt:lpstr>ArumSans Bold</vt:lpstr>
      <vt:lpstr>ArumSans Regular</vt:lpstr>
      <vt:lpstr>Calibri</vt:lpstr>
      <vt:lpstr>Calibri (Body)</vt:lpstr>
      <vt:lpstr>Century Gothic</vt:lpstr>
      <vt:lpstr>Times New Roman</vt:lpstr>
      <vt:lpstr>Vectipede Rg</vt:lpstr>
      <vt:lpstr>Wingdings 3</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1_Title Slides Master</vt:lpstr>
      <vt:lpstr>CONTENT PLACEHOLDER</vt:lpstr>
      <vt:lpstr>CHAPTER CLOSING</vt:lpstr>
      <vt:lpstr>DividerSlideMaster</vt:lpstr>
      <vt:lpstr>APPENDIX CONTENT</vt:lpstr>
      <vt:lpstr>Wisp</vt:lpstr>
      <vt:lpstr>Equation</vt:lpstr>
      <vt:lpstr>Chapter 6</vt:lpstr>
      <vt:lpstr>Energy and Oscillations 1</vt:lpstr>
      <vt:lpstr>Energy and Oscillations 2</vt:lpstr>
      <vt:lpstr>Simple Machines, Work, and Power 1</vt:lpstr>
      <vt:lpstr>Simple Machines, Work, and Power 2</vt:lpstr>
      <vt:lpstr>Work</vt:lpstr>
      <vt:lpstr>Forces</vt:lpstr>
      <vt:lpstr>Question 6.1</vt:lpstr>
      <vt:lpstr>Answer 6.1</vt:lpstr>
      <vt:lpstr>Power</vt:lpstr>
      <vt:lpstr>A string is used to pull a wooden block across the floor without accelerating the block. The string makes an angle to the horizontal. Does the force applied via the string do work on the block? 1</vt:lpstr>
      <vt:lpstr>A string is used to pull a wooden block across the floor without accelerating the block. The string makes an angle to the horizontal. Does the force applied via the string do work on the block? 2</vt:lpstr>
      <vt:lpstr>If there is a frictional force opposing the motion of the block, does this frictional force do work on the block? 1</vt:lpstr>
      <vt:lpstr>If there is a frictional force opposing the motion of the block, does this frictional force do work on the block? 2</vt:lpstr>
      <vt:lpstr>Does the normal force of the floor pushing upward on the block do any work? 1</vt:lpstr>
      <vt:lpstr>Does the normal force of the floor pushing upward on the block do any work? 2</vt:lpstr>
      <vt:lpstr>A force of 50 N is used to drag a crate 4 m across a floor. The force is directed at an angle upward from the crate as shown. What is the work done by the horizontal component of the force? 1</vt:lpstr>
      <vt:lpstr>A force of 50 N is used to drag a crate 4 m across a floor. The force is directed at an angle upward from the crate as shown. What is the work done by the horizontal component of the force? 2</vt:lpstr>
      <vt:lpstr>What is the work done by the vertical component of the force? 1</vt:lpstr>
      <vt:lpstr>What is the work done by the vertical component of the force? 2</vt:lpstr>
      <vt:lpstr>What is the total work done by the 50-N force? 1</vt:lpstr>
      <vt:lpstr>What is the total work done by the 50-N force? 2</vt:lpstr>
      <vt:lpstr>Question 6.2</vt:lpstr>
      <vt:lpstr>Answer 6.2</vt:lpstr>
      <vt:lpstr>Kinetic Energy 1</vt:lpstr>
      <vt:lpstr>Kinetic Energy 2</vt:lpstr>
      <vt:lpstr>Question 6.3</vt:lpstr>
      <vt:lpstr>Answer 6.3</vt:lpstr>
      <vt:lpstr>Question 6.4</vt:lpstr>
      <vt:lpstr>Answer 6.4</vt:lpstr>
      <vt:lpstr>Potential Energy 1</vt:lpstr>
      <vt:lpstr>Question 6.6</vt:lpstr>
      <vt:lpstr>Answer 6.6</vt:lpstr>
      <vt:lpstr>Work is done on a large crate to tilt the crate so that it is balanced on one edge, rather than sitting squarely on the floor as it was at first. Has the potential energy of the crate increased? 1</vt:lpstr>
      <vt:lpstr>Work is done on a large crate to tilt the crate so that it is balanced on one edge, rather than sitting squarely on the floor as it was at first. Has the potential energy of the crate increased? 2</vt:lpstr>
      <vt:lpstr>Potential Energy 2</vt:lpstr>
      <vt:lpstr>Problem</vt:lpstr>
      <vt:lpstr>Problem solution</vt:lpstr>
      <vt:lpstr>Question 6.7</vt:lpstr>
      <vt:lpstr>Answer 6.7</vt:lpstr>
      <vt:lpstr>Question 6.8</vt:lpstr>
      <vt:lpstr>Answer 6.8</vt:lpstr>
      <vt:lpstr>Potential Energy 3</vt:lpstr>
      <vt:lpstr>Potential Energy 4</vt:lpstr>
      <vt:lpstr>Conservative Forces</vt:lpstr>
      <vt:lpstr>Conservation of Energy</vt:lpstr>
      <vt:lpstr>A lever is used to lift a rock. Will the work done by the person on the lever be greater than, less than, or equal to the work done by the lever on the rock? 1</vt:lpstr>
      <vt:lpstr>A lever is used to lift a rock. Will the work done by the person on the lever be greater than, less than, or equal to the work done by the lever on the rock? 2</vt:lpstr>
      <vt:lpstr>Potential Energy and Kinetic Energy</vt:lpstr>
      <vt:lpstr>Frictional Forces</vt:lpstr>
      <vt:lpstr>A sled and rider with a total mass of 50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 1</vt:lpstr>
      <vt:lpstr>A sled and rider with a total mass of 50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 2</vt:lpstr>
      <vt:lpstr>Springs and Simple Harmonic Motion 1</vt:lpstr>
      <vt:lpstr>The horizontal position x of the mass on the spring is plotted against time as the mass moves back and forth.</vt:lpstr>
      <vt:lpstr>Forces and Simple Harmonic Motion</vt:lpstr>
      <vt:lpstr>Springs and Simple Harmonic Motion 2</vt:lpstr>
      <vt:lpstr>Springs and Simple Harmonic Motion 3</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Energy and Oscillations</dc:title>
  <dc:subject>The Physics of Everyday Phenomena: A Conceptual Introduction to Physics</dc:subject>
  <dc:creator>W. Thomas Griffith, Juliet W. Brosing</dc:creator>
  <cp:lastModifiedBy>Fatima</cp:lastModifiedBy>
  <cp:revision>1031</cp:revision>
  <cp:lastPrinted>2025-04-05T19:13:35Z</cp:lastPrinted>
  <dcterms:created xsi:type="dcterms:W3CDTF">2017-12-05T17:18:18Z</dcterms:created>
  <dcterms:modified xsi:type="dcterms:W3CDTF">2025-04-08T14:53:14Z</dcterms:modified>
</cp:coreProperties>
</file>