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482" r:id="rId2"/>
    <p:sldId id="561" r:id="rId3"/>
    <p:sldId id="515" r:id="rId4"/>
    <p:sldId id="516" r:id="rId5"/>
    <p:sldId id="517" r:id="rId6"/>
    <p:sldId id="518" r:id="rId7"/>
    <p:sldId id="519" r:id="rId8"/>
    <p:sldId id="520" r:id="rId9"/>
    <p:sldId id="521" r:id="rId10"/>
    <p:sldId id="522" r:id="rId11"/>
    <p:sldId id="523" r:id="rId12"/>
    <p:sldId id="525" r:id="rId13"/>
    <p:sldId id="526" r:id="rId14"/>
    <p:sldId id="527" r:id="rId15"/>
    <p:sldId id="528" r:id="rId16"/>
    <p:sldId id="529" r:id="rId17"/>
    <p:sldId id="532" r:id="rId18"/>
    <p:sldId id="533" r:id="rId19"/>
    <p:sldId id="534" r:id="rId20"/>
    <p:sldId id="535" r:id="rId21"/>
    <p:sldId id="538" r:id="rId22"/>
    <p:sldId id="541" r:id="rId23"/>
    <p:sldId id="540" r:id="rId24"/>
    <p:sldId id="542" r:id="rId25"/>
    <p:sldId id="543" r:id="rId26"/>
    <p:sldId id="544" r:id="rId27"/>
    <p:sldId id="559" r:id="rId28"/>
    <p:sldId id="560" r:id="rId29"/>
    <p:sldId id="545" r:id="rId30"/>
    <p:sldId id="546" r:id="rId31"/>
    <p:sldId id="547" r:id="rId32"/>
    <p:sldId id="551" r:id="rId33"/>
    <p:sldId id="552" r:id="rId34"/>
    <p:sldId id="556" r:id="rId3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5.wmf"/><Relationship Id="rId5" Type="http://schemas.openxmlformats.org/officeDocument/2006/relationships/image" Target="../media/image33.wmf"/><Relationship Id="rId4"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DDE9A6D-644D-4C89-9330-7CE4616F891E}" type="datetimeFigureOut">
              <a:rPr lang="en-US" smtClean="0"/>
              <a:t>3/11/2025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58FA4E3-866C-4A21-9639-D20D356FA499}" type="slidenum">
              <a:rPr lang="en-US" smtClean="0"/>
              <a:t>‹#›</a:t>
            </a:fld>
            <a:endParaRPr lang="en-US"/>
          </a:p>
        </p:txBody>
      </p:sp>
    </p:spTree>
    <p:extLst>
      <p:ext uri="{BB962C8B-B14F-4D97-AF65-F5344CB8AC3E}">
        <p14:creationId xmlns:p14="http://schemas.microsoft.com/office/powerpoint/2010/main" val="385091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4037" cy="316865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1205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6969560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F351F-53B1-3B4C-8CD4-15B0457E8E3F}"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549908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1E8F6-4F69-E448-82E4-3FF8C30628E4}"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151E55-6873-49E2-B8D5-2F265E6F1973}"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56512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790BAD4-EC93-8B4C-97AE-9AB5F3271B19}"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6177610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6C9050E-E079-6441-81E7-806D30677343}"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151E55-6873-49E2-B8D5-2F265E6F1973}"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025090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B230AF-FFB7-DE42-B481-AAC2589869DA}"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2574837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80165619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10487898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5435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3552">
          <p15:clr>
            <a:srgbClr val="FBAE40"/>
          </p15:clr>
        </p15:guide>
        <p15:guide id="4" pos="3840">
          <p15:clr>
            <a:srgbClr val="FBAE40"/>
          </p15:clr>
        </p15:guide>
        <p15:guide id="5" pos="3296">
          <p15:clr>
            <a:srgbClr val="FBAE40"/>
          </p15:clr>
        </p15:guide>
        <p15:guide id="6" pos="416">
          <p15:clr>
            <a:srgbClr val="FBAE40"/>
          </p15:clr>
        </p15:guide>
        <p15:guide id="7" orient="horz" pos="1488">
          <p15:clr>
            <a:srgbClr val="FBAE40"/>
          </p15:clr>
        </p15:guide>
        <p15:guide id="8" orient="horz" pos="36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06400" y="198000"/>
            <a:ext cx="11280000" cy="810000"/>
          </a:xfrm>
          <a:prstGeom prst="rect">
            <a:avLst/>
          </a:prstGeom>
        </p:spPr>
        <p:txBody>
          <a:bodyPr anchor="ctr"/>
          <a:lstStyle>
            <a:lvl1pPr algn="ctr">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3252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622242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anchor="ctr">
            <a:normAutofit/>
          </a:bodyPr>
          <a:lstStyle>
            <a:lvl1pPr algn="ctr" defTabSz="914400" rtl="0" eaLnBrk="1" latinLnBrk="0" hangingPunct="1">
              <a:lnSpc>
                <a:spcPct val="90000"/>
              </a:lnSpc>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3252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17941160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5376">
          <p15:clr>
            <a:srgbClr val="FBAE40"/>
          </p15:clr>
        </p15:guide>
        <p15:guide id="5" pos="5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75633755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064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216387"/>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552726563"/>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rgbClr val="B40000"/>
                </a:solidFill>
                <a:latin typeface="Times New Roman" panose="02020603050405020304" pitchFamily="18" charset="0"/>
                <a:ea typeface="+mj-ea"/>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216387"/>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225430"/>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656000" y="6352401"/>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869867358"/>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75757375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7609802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3/11/2025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39263075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1188177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4810232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98477758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13063080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3/11/2025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spcBef>
                <a:spcPct val="20000"/>
              </a:spcBef>
              <a:defRPr/>
            </a:pP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
        <p:nvSpPr>
          <p:cNvPr id="8" name="Short Copyright">
            <a:extLst>
              <a:ext uri="{FF2B5EF4-FFF2-40B4-BE49-F238E27FC236}">
                <a16:creationId xmlns:a16="http://schemas.microsoft.com/office/drawing/2014/main" id="{E62AF9C8-343B-14AE-AA4C-0485768F5F7A}"/>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730779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J-mUek-zGw" TargetMode="External"/><Relationship Id="rId2" Type="http://schemas.openxmlformats.org/officeDocument/2006/relationships/hyperlink" Target="https://www.youtube.com/watch?v=rZo8-ihCA9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8.jpeg"/><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4.bin"/><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4.jpeg"/><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3.wmf"/><Relationship Id="rId2" Type="http://schemas.openxmlformats.org/officeDocument/2006/relationships/slideLayout" Target="../slideLayouts/slideLayout21.xml"/><Relationship Id="rId1" Type="http://schemas.openxmlformats.org/officeDocument/2006/relationships/vmlDrawing" Target="../drawings/vmlDrawing4.vml"/><Relationship Id="rId6" Type="http://schemas.openxmlformats.org/officeDocument/2006/relationships/image" Target="../media/image30.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3.wmf"/><Relationship Id="rId2" Type="http://schemas.openxmlformats.org/officeDocument/2006/relationships/slideLayout" Target="../slideLayouts/slideLayout21.xml"/><Relationship Id="rId1" Type="http://schemas.openxmlformats.org/officeDocument/2006/relationships/vmlDrawing" Target="../drawings/vmlDrawing5.vml"/><Relationship Id="rId6" Type="http://schemas.openxmlformats.org/officeDocument/2006/relationships/image" Target="../media/image30.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image" Target="../media/image34.jpeg"/><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8.bin"/><Relationship Id="rId14" Type="http://schemas.openxmlformats.org/officeDocument/2006/relationships/image" Target="../media/image3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a:solidFill>
                  <a:srgbClr val="1E3482"/>
                </a:solidFill>
                <a:latin typeface="Comic Sans MS" panose="030F0702030302020204" pitchFamily="66" charset="0"/>
              </a:rPr>
              <a:t>Chapter</a:t>
            </a:r>
            <a:r>
              <a:rPr lang="en-US" sz="2800">
                <a:solidFill>
                  <a:srgbClr val="1E3482"/>
                </a:solidFill>
                <a:latin typeface="Comic Sans MS" panose="030F0702030302020204" pitchFamily="66" charset="0"/>
              </a:rPr>
              <a:t> 2-Class 2</a:t>
            </a:r>
            <a:endParaRPr lang="en-US" sz="2800" dirty="0">
              <a:solidFill>
                <a:srgbClr val="1E3482"/>
              </a:solidFill>
              <a:latin typeface="Comic Sans MS" panose="030F0702030302020204" pitchFamily="66" charset="0"/>
            </a:endParaRPr>
          </a:p>
        </p:txBody>
      </p:sp>
      <p:sp>
        <p:nvSpPr>
          <p:cNvPr id="8" name="Subtitle 2"/>
          <p:cNvSpPr>
            <a:spLocks noGrp="1"/>
          </p:cNvSpPr>
          <p:nvPr>
            <p:ph type="subTitle" idx="1"/>
          </p:nvPr>
        </p:nvSpPr>
        <p:spPr/>
        <p:txBody>
          <a:bodyPr anchor="ctr"/>
          <a:lstStyle/>
          <a:p>
            <a:pPr>
              <a:spcBef>
                <a:spcPct val="0"/>
              </a:spcBef>
            </a:pPr>
            <a:r>
              <a:rPr lang="en-US" altLang="en-US" dirty="0">
                <a:latin typeface="Comic Sans MS" panose="030F0702030302020204" pitchFamily="66" charset="0"/>
              </a:rPr>
              <a:t>Describing Motion</a:t>
            </a:r>
          </a:p>
        </p:txBody>
      </p:sp>
      <p:sp>
        <p:nvSpPr>
          <p:cNvPr id="10" name="Text Placeholder 9">
            <a:extLst>
              <a:ext uri="{FF2B5EF4-FFF2-40B4-BE49-F238E27FC236}">
                <a16:creationId xmlns:a16="http://schemas.microsoft.com/office/drawing/2014/main" id="{67A5BA0B-10A2-4BD0-A7C0-A7FEDE6F9F94}"/>
              </a:ext>
            </a:extLst>
          </p:cNvPr>
          <p:cNvSpPr>
            <a:spLocks noGrp="1"/>
          </p:cNvSpPr>
          <p:nvPr>
            <p:ph type="body" sz="quarter" idx="10"/>
          </p:nvPr>
        </p:nvSpPr>
        <p:spPr>
          <a:xfrm>
            <a:off x="576539" y="4609280"/>
            <a:ext cx="6510061" cy="1188720"/>
          </a:xfrm>
        </p:spPr>
        <p:txBody>
          <a:bodyPr/>
          <a:lstStyle/>
          <a:p>
            <a:r>
              <a:rPr lang="en-US" sz="2000" dirty="0">
                <a:solidFill>
                  <a:srgbClr val="1E3482"/>
                </a:solidFill>
                <a:latin typeface="Comic Sans MS" panose="030F0702030302020204" pitchFamily="66" charset="0"/>
              </a:rPr>
              <a:t>The Physics of Everyday Phenomena</a:t>
            </a:r>
          </a:p>
          <a:p>
            <a:endParaRPr lang="en-US" noProof="0" dirty="0">
              <a:solidFill>
                <a:schemeClr val="tx1"/>
              </a:solidFill>
              <a:latin typeface="+mn-lt"/>
            </a:endParaRPr>
          </a:p>
        </p:txBody>
      </p:sp>
      <p:sp>
        <p:nvSpPr>
          <p:cNvPr id="9" name="Footer Placeholder 17">
            <a:extLst>
              <a:ext uri="{FF2B5EF4-FFF2-40B4-BE49-F238E27FC236}">
                <a16:creationId xmlns:a16="http://schemas.microsoft.com/office/drawing/2014/main" id="{26EEFF08-5DCD-4E36-90BB-457C758AE501}"/>
              </a:ext>
            </a:extLst>
          </p:cNvPr>
          <p:cNvSpPr txBox="1">
            <a:spLocks/>
          </p:cNvSpPr>
          <p:nvPr/>
        </p:nvSpPr>
        <p:spPr>
          <a:xfrm>
            <a:off x="1524000" y="6477000"/>
            <a:ext cx="9131300" cy="381000"/>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a:ea typeface="+mn-ea"/>
                <a:cs typeface="+mn-cs"/>
              </a:rPr>
              <a:t>Copyright 2022 © McGraw Hill LLC. All rights reserved. No reproduction or distribution without the prior written consent of McGraw Hill LLC.</a:t>
            </a:r>
          </a:p>
        </p:txBody>
      </p:sp>
      <p:sp>
        <p:nvSpPr>
          <p:cNvPr id="2" name="TextBox 1">
            <a:extLst>
              <a:ext uri="{FF2B5EF4-FFF2-40B4-BE49-F238E27FC236}">
                <a16:creationId xmlns:a16="http://schemas.microsoft.com/office/drawing/2014/main" id="{08298BAA-04C4-436B-97AA-E41D59996E95}"/>
              </a:ext>
            </a:extLst>
          </p:cNvPr>
          <p:cNvSpPr txBox="1"/>
          <p:nvPr/>
        </p:nvSpPr>
        <p:spPr>
          <a:xfrm>
            <a:off x="6716642" y="3200400"/>
            <a:ext cx="433235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Exam 1 study guide problems posted</a:t>
            </a:r>
          </a:p>
        </p:txBody>
      </p:sp>
    </p:spTree>
    <p:extLst>
      <p:ext uri="{BB962C8B-B14F-4D97-AF65-F5344CB8AC3E}">
        <p14:creationId xmlns:p14="http://schemas.microsoft.com/office/powerpoint/2010/main" val="428478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5205"/>
            <a:ext cx="9791954" cy="1383854"/>
          </a:xfrm>
        </p:spPr>
        <p:txBody>
          <a:bodyPr>
            <a:normAutofit fontScale="90000"/>
          </a:bodyPr>
          <a:lstStyle/>
          <a:p>
            <a:r>
              <a:rPr lang="en-US" dirty="0">
                <a:latin typeface="Comic Sans MS" panose="030F0702030302020204" pitchFamily="66" charset="0"/>
              </a:rPr>
              <a:t>The graph shows the position of a car with respect to time. Does the car ever go backward (assume no </a:t>
            </a:r>
            <a:r>
              <a:rPr lang="en-US" dirty="0" err="1">
                <a:latin typeface="Comic Sans MS" panose="030F0702030302020204" pitchFamily="66" charset="0"/>
              </a:rPr>
              <a:t>u-turn</a:t>
            </a:r>
            <a:r>
              <a:rPr lang="en-US" dirty="0">
                <a:latin typeface="Comic Sans MS" panose="030F0702030302020204" pitchFamily="66" charset="0"/>
              </a:rPr>
              <a:t>)?</a:t>
            </a:r>
            <a:r>
              <a:rPr lang="en-US" sz="1800" dirty="0">
                <a:latin typeface="Comic Sans MS" panose="030F0702030302020204" pitchFamily="66" charset="0"/>
              </a:rPr>
              <a:t> 2</a:t>
            </a:r>
          </a:p>
        </p:txBody>
      </p:sp>
      <p:sp>
        <p:nvSpPr>
          <p:cNvPr id="3" name="Content Placeholder 2"/>
          <p:cNvSpPr>
            <a:spLocks noGrp="1"/>
          </p:cNvSpPr>
          <p:nvPr>
            <p:ph idx="1"/>
          </p:nvPr>
        </p:nvSpPr>
        <p:spPr>
          <a:xfrm>
            <a:off x="762000" y="1752600"/>
            <a:ext cx="9564646" cy="1371600"/>
          </a:xfrm>
        </p:spPr>
        <p:txBody>
          <a:bodyPr>
            <a:normAutofit/>
          </a:bodyPr>
          <a:lstStyle/>
          <a:p>
            <a:pPr marL="536575" indent="-536575">
              <a:spcBef>
                <a:spcPts val="800"/>
              </a:spcBef>
              <a:spcAft>
                <a:spcPts val="800"/>
              </a:spcAft>
            </a:pPr>
            <a:r>
              <a:rPr lang="en-US" altLang="en-US" sz="2800" dirty="0">
                <a:latin typeface="Comic Sans MS" panose="030F0702030302020204" pitchFamily="66" charset="0"/>
              </a:rPr>
              <a:t>c)	Yes. The distance traveled is </a:t>
            </a:r>
            <a:r>
              <a:rPr lang="en-US" altLang="en-US" sz="2800" b="1" i="1" dirty="0">
                <a:latin typeface="Comic Sans MS" panose="030F0702030302020204" pitchFamily="66" charset="0"/>
              </a:rPr>
              <a:t>decreasing</a:t>
            </a:r>
            <a:r>
              <a:rPr lang="en-US" altLang="en-US" sz="2800" dirty="0">
                <a:latin typeface="Comic Sans MS" panose="030F0702030302020204" pitchFamily="66" charset="0"/>
              </a:rPr>
              <a:t> during the third segment, so at this time the car is moving backward (in reverse).</a:t>
            </a:r>
            <a:endParaRPr lang="en-US" sz="2800" dirty="0">
              <a:latin typeface="Comic Sans MS" panose="030F0702030302020204" pitchFamily="66" charset="0"/>
            </a:endParaRPr>
          </a:p>
        </p:txBody>
      </p:sp>
      <p:pic>
        <p:nvPicPr>
          <p:cNvPr id="9" name="Picture 4" descr="A plot of distance vs. time shows three regions: distance initially increases rapidly (a point in this region is labeled A), distance then increases more gradually (a point in this region is labeled B), and distance decreases.">
            <a:extLst>
              <a:ext uri="{C183D7F6-B498-43B3-948B-1728B52AA6E4}">
                <adec:decorative xmlns:adec="http://schemas.microsoft.com/office/drawing/2017/decorative" val="0"/>
              </a:ext>
            </a:extLst>
          </p:cNvPr>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t="1992"/>
          <a:stretch/>
        </p:blipFill>
        <p:spPr bwMode="auto">
          <a:xfrm>
            <a:off x="3947160" y="3352800"/>
            <a:ext cx="4297680" cy="28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5460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000"/>
            <a:ext cx="9488446" cy="1082262"/>
          </a:xfrm>
        </p:spPr>
        <p:txBody>
          <a:bodyPr>
            <a:normAutofit fontScale="90000"/>
          </a:bodyPr>
          <a:lstStyle/>
          <a:p>
            <a:r>
              <a:rPr lang="en-US" dirty="0">
                <a:latin typeface="Comic Sans MS" panose="030F0702030302020204" pitchFamily="66" charset="0"/>
              </a:rPr>
              <a:t>Is the instantaneous velocity at point A greater or less than that at point B?</a:t>
            </a:r>
            <a:r>
              <a:rPr lang="en-US" sz="1800" dirty="0">
                <a:latin typeface="Comic Sans MS" panose="030F0702030302020204" pitchFamily="66" charset="0"/>
              </a:rPr>
              <a:t> 1</a:t>
            </a:r>
          </a:p>
        </p:txBody>
      </p:sp>
      <p:sp>
        <p:nvSpPr>
          <p:cNvPr id="3" name="Content Placeholder 2"/>
          <p:cNvSpPr>
            <a:spLocks noGrp="1"/>
          </p:cNvSpPr>
          <p:nvPr>
            <p:ph idx="1"/>
          </p:nvPr>
        </p:nvSpPr>
        <p:spPr>
          <a:xfrm>
            <a:off x="1342159" y="2209800"/>
            <a:ext cx="8359394" cy="2819400"/>
          </a:xfrm>
        </p:spPr>
        <p:txBody>
          <a:bodyPr>
            <a:noAutofit/>
          </a:bodyPr>
          <a:lstStyle/>
          <a:p>
            <a:pPr marL="536575" indent="-536575">
              <a:spcBef>
                <a:spcPts val="0"/>
              </a:spcBef>
            </a:pPr>
            <a:r>
              <a:rPr lang="en-US" altLang="en-US" sz="2800" dirty="0">
                <a:latin typeface="Comic Sans MS" panose="030F0702030302020204" pitchFamily="66" charset="0"/>
              </a:rPr>
              <a:t>a)	Greater than</a:t>
            </a:r>
          </a:p>
          <a:p>
            <a:pPr marL="536575" indent="-536575">
              <a:spcBef>
                <a:spcPts val="0"/>
              </a:spcBef>
            </a:pPr>
            <a:r>
              <a:rPr lang="en-US" altLang="en-US" sz="2800" dirty="0">
                <a:latin typeface="Comic Sans MS" panose="030F0702030302020204" pitchFamily="66" charset="0"/>
              </a:rPr>
              <a:t>b)	Less than</a:t>
            </a:r>
          </a:p>
          <a:p>
            <a:pPr marL="536575" indent="-536575">
              <a:spcBef>
                <a:spcPts val="0"/>
              </a:spcBef>
            </a:pPr>
            <a:r>
              <a:rPr lang="en-US" altLang="en-US" sz="2800" dirty="0">
                <a:latin typeface="Comic Sans MS" panose="030F0702030302020204" pitchFamily="66" charset="0"/>
              </a:rPr>
              <a:t>c)	The same as</a:t>
            </a:r>
          </a:p>
          <a:p>
            <a:pPr marL="536575" indent="-536575">
              <a:spcBef>
                <a:spcPts val="0"/>
              </a:spcBef>
            </a:pPr>
            <a:r>
              <a:rPr lang="en-US" altLang="en-US" sz="2800" dirty="0">
                <a:latin typeface="Comic Sans MS" panose="030F0702030302020204" pitchFamily="66" charset="0"/>
              </a:rPr>
              <a:t>d)	Unable to tell from this graph</a:t>
            </a:r>
            <a:endParaRPr lang="en-US" sz="2800" dirty="0">
              <a:latin typeface="Comic Sans MS" panose="030F0702030302020204" pitchFamily="66" charset="0"/>
            </a:endParaRPr>
          </a:p>
        </p:txBody>
      </p:sp>
      <p:pic>
        <p:nvPicPr>
          <p:cNvPr id="10" name="Picture 4" descr="A plot of distance vs. time shows three regions: distance initially increases rapidly (a point in this region is labeled A), distance then increases more gradually (a point in this region is labeled B), and distance decreases.">
            <a:extLst>
              <a:ext uri="{C183D7F6-B498-43B3-948B-1728B52AA6E4}">
                <adec:decorative xmlns:adec="http://schemas.microsoft.com/office/drawing/2017/decorative" val="0"/>
              </a:ext>
            </a:extLst>
          </p:cNvPr>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tretch/>
        </p:blipFill>
        <p:spPr bwMode="auto">
          <a:xfrm>
            <a:off x="7113530" y="1676400"/>
            <a:ext cx="506352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3031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000"/>
            <a:ext cx="9792600" cy="1095602"/>
          </a:xfrm>
        </p:spPr>
        <p:txBody>
          <a:bodyPr>
            <a:normAutofit fontScale="90000"/>
          </a:bodyPr>
          <a:lstStyle/>
          <a:p>
            <a:r>
              <a:rPr lang="en-US" dirty="0">
                <a:latin typeface="Comic Sans MS" panose="030F0702030302020204" pitchFamily="66" charset="0"/>
              </a:rPr>
              <a:t>Is the instantaneous velocity at point A greater or less than that at point B?</a:t>
            </a:r>
            <a:r>
              <a:rPr lang="en-US" sz="1800" dirty="0">
                <a:latin typeface="Comic Sans MS" panose="030F0702030302020204" pitchFamily="66" charset="0"/>
              </a:rPr>
              <a:t> 2</a:t>
            </a:r>
            <a:endParaRPr lang="en-US" dirty="0">
              <a:latin typeface="Comic Sans MS" panose="030F0702030302020204" pitchFamily="66" charset="0"/>
            </a:endParaRPr>
          </a:p>
        </p:txBody>
      </p:sp>
      <p:sp>
        <p:nvSpPr>
          <p:cNvPr id="3" name="Content Placeholder 2"/>
          <p:cNvSpPr>
            <a:spLocks noGrp="1"/>
          </p:cNvSpPr>
          <p:nvPr>
            <p:ph sz="quarter" idx="11"/>
          </p:nvPr>
        </p:nvSpPr>
        <p:spPr>
          <a:xfrm>
            <a:off x="1866000" y="1447800"/>
            <a:ext cx="8460000" cy="2063202"/>
          </a:xfrm>
        </p:spPr>
        <p:txBody>
          <a:bodyPr/>
          <a:lstStyle/>
          <a:p>
            <a:pPr marL="536575" indent="-536575">
              <a:spcBef>
                <a:spcPts val="0"/>
              </a:spcBef>
            </a:pPr>
            <a:r>
              <a:rPr lang="en-US" altLang="en-US" sz="2400" dirty="0">
                <a:latin typeface="Comic Sans MS" panose="030F0702030302020204" pitchFamily="66" charset="0"/>
              </a:rPr>
              <a:t>a)	Greater than</a:t>
            </a:r>
          </a:p>
          <a:p>
            <a:pPr marL="536575" indent="-536575">
              <a:spcBef>
                <a:spcPts val="0"/>
              </a:spcBef>
            </a:pPr>
            <a:r>
              <a:rPr lang="en-US" altLang="en-US" sz="2400" dirty="0">
                <a:latin typeface="Comic Sans MS" panose="030F0702030302020204" pitchFamily="66" charset="0"/>
              </a:rPr>
              <a:t>b)	Less than</a:t>
            </a:r>
          </a:p>
          <a:p>
            <a:pPr marL="536575" indent="-536575">
              <a:spcBef>
                <a:spcPts val="0"/>
              </a:spcBef>
            </a:pPr>
            <a:r>
              <a:rPr lang="en-US" altLang="en-US" sz="2400" dirty="0">
                <a:latin typeface="Comic Sans MS" panose="030F0702030302020204" pitchFamily="66" charset="0"/>
              </a:rPr>
              <a:t>c)	The same as</a:t>
            </a:r>
          </a:p>
          <a:p>
            <a:pPr marL="536575" indent="-536575">
              <a:spcBef>
                <a:spcPts val="0"/>
              </a:spcBef>
            </a:pPr>
            <a:r>
              <a:rPr lang="en-US" altLang="en-US" sz="2400" dirty="0">
                <a:latin typeface="Comic Sans MS" panose="030F0702030302020204" pitchFamily="66" charset="0"/>
              </a:rPr>
              <a:t>d)	Unable to tell from this graph</a:t>
            </a:r>
            <a:endParaRPr lang="en-US" sz="2400" dirty="0">
              <a:latin typeface="Comic Sans MS" panose="030F0702030302020204" pitchFamily="66" charset="0"/>
            </a:endParaRPr>
          </a:p>
        </p:txBody>
      </p:sp>
      <p:sp>
        <p:nvSpPr>
          <p:cNvPr id="4" name="Content Placeholder 3"/>
          <p:cNvSpPr>
            <a:spLocks noGrp="1"/>
          </p:cNvSpPr>
          <p:nvPr>
            <p:ph sz="quarter" idx="12"/>
          </p:nvPr>
        </p:nvSpPr>
        <p:spPr>
          <a:xfrm>
            <a:off x="381000" y="3715442"/>
            <a:ext cx="5619466" cy="2609159"/>
          </a:xfrm>
        </p:spPr>
        <p:txBody>
          <a:bodyPr>
            <a:noAutofit/>
          </a:bodyPr>
          <a:lstStyle/>
          <a:p>
            <a:pPr marL="536575" indent="-536575"/>
            <a:r>
              <a:rPr lang="en-US" altLang="en-US" sz="2400" dirty="0">
                <a:latin typeface="Comic Sans MS" panose="030F0702030302020204" pitchFamily="66" charset="0"/>
              </a:rPr>
              <a:t>a)	The instantaneous velocities can be compared by looking at their slopes. The </a:t>
            </a:r>
            <a:r>
              <a:rPr lang="en-US" altLang="en-US" sz="2400" b="1" i="1" dirty="0">
                <a:latin typeface="Comic Sans MS" panose="030F0702030302020204" pitchFamily="66" charset="0"/>
              </a:rPr>
              <a:t>steeper slope</a:t>
            </a:r>
            <a:r>
              <a:rPr lang="en-US" altLang="en-US" sz="2400" dirty="0">
                <a:latin typeface="Comic Sans MS" panose="030F0702030302020204" pitchFamily="66" charset="0"/>
              </a:rPr>
              <a:t> indicates the </a:t>
            </a:r>
            <a:r>
              <a:rPr lang="en-US" altLang="en-US" sz="2400" b="1" i="1" dirty="0">
                <a:latin typeface="Comic Sans MS" panose="030F0702030302020204" pitchFamily="66" charset="0"/>
              </a:rPr>
              <a:t>greater instantaneous velocity</a:t>
            </a:r>
            <a:r>
              <a:rPr lang="en-US" altLang="en-US" sz="2400" dirty="0">
                <a:latin typeface="Comic Sans MS" panose="030F0702030302020204" pitchFamily="66" charset="0"/>
              </a:rPr>
              <a:t>, so the velocity at A is greater.</a:t>
            </a:r>
            <a:endParaRPr lang="en-US" sz="2400" dirty="0">
              <a:latin typeface="Comic Sans MS" panose="030F0702030302020204" pitchFamily="66" charset="0"/>
            </a:endParaRPr>
          </a:p>
        </p:txBody>
      </p:sp>
      <p:pic>
        <p:nvPicPr>
          <p:cNvPr id="13" name="Picture 4" descr="A plot of distance vs. time shows three regions: distance initially increases rapidly (a point in this region is labeled A), distance then increases more gradually (a point in this region is labeled B), and distance decreases.">
            <a:extLst>
              <a:ext uri="{C183D7F6-B498-43B3-948B-1728B52AA6E4}">
                <adec:decorative xmlns:adec="http://schemas.microsoft.com/office/drawing/2017/decorative" val="0"/>
              </a:ext>
            </a:extLst>
          </p:cNvPr>
          <p:cNvPicPr>
            <a:picLocks noGrp="1" noChangeAspect="1"/>
          </p:cNvPicPr>
          <p:nvPr>
            <p:ph sz="quarter" idx="13"/>
          </p:nvPr>
        </p:nvPicPr>
        <p:blipFill rotWithShape="1">
          <a:blip r:embed="rId2" cstate="hqprint">
            <a:extLst>
              <a:ext uri="{28A0092B-C50C-407E-A947-70E740481C1C}">
                <a14:useLocalDpi xmlns:a14="http://schemas.microsoft.com/office/drawing/2010/main" val="0"/>
              </a:ext>
            </a:extLst>
          </a:blip>
          <a:stretch/>
        </p:blipFill>
        <p:spPr bwMode="auto">
          <a:xfrm>
            <a:off x="6934200" y="3200400"/>
            <a:ext cx="4722595" cy="321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7343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646" y="198000"/>
            <a:ext cx="8460000" cy="1059351"/>
          </a:xfrm>
        </p:spPr>
        <p:txBody>
          <a:bodyPr>
            <a:normAutofit fontScale="90000"/>
          </a:bodyPr>
          <a:lstStyle/>
          <a:p>
            <a:r>
              <a:rPr lang="en-US" dirty="0">
                <a:latin typeface="Comic Sans MS" panose="030F0702030302020204" pitchFamily="66" charset="0"/>
              </a:rPr>
              <a:t>In the graph shown, is the velocity constant for any time interval?</a:t>
            </a:r>
            <a:r>
              <a:rPr lang="en-US" sz="1800" dirty="0">
                <a:latin typeface="Comic Sans MS" panose="030F0702030302020204" pitchFamily="66" charset="0"/>
              </a:rPr>
              <a:t> 1</a:t>
            </a:r>
          </a:p>
        </p:txBody>
      </p:sp>
      <p:sp>
        <p:nvSpPr>
          <p:cNvPr id="3" name="Content Placeholder 2"/>
          <p:cNvSpPr>
            <a:spLocks noGrp="1"/>
          </p:cNvSpPr>
          <p:nvPr>
            <p:ph idx="1"/>
          </p:nvPr>
        </p:nvSpPr>
        <p:spPr>
          <a:xfrm>
            <a:off x="609600" y="2059239"/>
            <a:ext cx="4953000" cy="4631654"/>
          </a:xfrm>
        </p:spPr>
        <p:txBody>
          <a:bodyPr>
            <a:normAutofit/>
          </a:bodyPr>
          <a:lstStyle/>
          <a:p>
            <a:pPr marL="536575" indent="-536575">
              <a:spcBef>
                <a:spcPts val="600"/>
              </a:spcBef>
            </a:pPr>
            <a:r>
              <a:rPr lang="en-US" altLang="en-US" sz="2800" dirty="0">
                <a:latin typeface="Comic Sans MS" panose="030F0702030302020204" pitchFamily="66" charset="0"/>
              </a:rPr>
              <a:t>a)	Yes, between 0 s and 2 s.</a:t>
            </a:r>
          </a:p>
          <a:p>
            <a:pPr marL="536575" indent="-536575">
              <a:spcBef>
                <a:spcPts val="600"/>
              </a:spcBef>
            </a:pPr>
            <a:r>
              <a:rPr lang="en-US" altLang="en-US" sz="2800" dirty="0">
                <a:latin typeface="Comic Sans MS" panose="030F0702030302020204" pitchFamily="66" charset="0"/>
              </a:rPr>
              <a:t>b)	Yes, between 2 s and 4 s.</a:t>
            </a:r>
          </a:p>
          <a:p>
            <a:pPr marL="536575" indent="-536575">
              <a:spcBef>
                <a:spcPts val="600"/>
              </a:spcBef>
            </a:pPr>
            <a:r>
              <a:rPr lang="en-US" altLang="en-US" sz="2800" dirty="0">
                <a:latin typeface="Comic Sans MS" panose="030F0702030302020204" pitchFamily="66" charset="0"/>
              </a:rPr>
              <a:t>c)	Yes, between 4 s and 8 s.</a:t>
            </a:r>
          </a:p>
          <a:p>
            <a:pPr marL="536575" indent="-536575">
              <a:spcBef>
                <a:spcPts val="600"/>
              </a:spcBef>
            </a:pPr>
            <a:r>
              <a:rPr lang="en-US" altLang="en-US" sz="2800" dirty="0">
                <a:latin typeface="Comic Sans MS" panose="030F0702030302020204" pitchFamily="66" charset="0"/>
              </a:rPr>
              <a:t>d)	Yes, between 0 s and 8 s.</a:t>
            </a:r>
          </a:p>
          <a:p>
            <a:pPr marL="536575" indent="-536575">
              <a:spcBef>
                <a:spcPts val="600"/>
              </a:spcBef>
            </a:pPr>
            <a:r>
              <a:rPr lang="en-US" altLang="en-US" sz="2800" dirty="0">
                <a:latin typeface="Comic Sans MS" panose="030F0702030302020204" pitchFamily="66" charset="0"/>
              </a:rPr>
              <a:t>e)	No, never.</a:t>
            </a:r>
            <a:endParaRPr lang="en-US" sz="2800" dirty="0">
              <a:latin typeface="Comic Sans MS" panose="030F0702030302020204" pitchFamily="66" charset="0"/>
            </a:endParaRPr>
          </a:p>
        </p:txBody>
      </p:sp>
      <p:pic>
        <p:nvPicPr>
          <p:cNvPr id="8" name="Picture 4" descr="A plot of velocity vs. time shows a constant velocity for 2 s, an increase in velocity for 2 s, then a decrease in velocity for 4 s."/>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3191"/>
          <a:stretch/>
        </p:blipFill>
        <p:spPr bwMode="auto">
          <a:xfrm>
            <a:off x="5562600" y="2010549"/>
            <a:ext cx="6725849" cy="390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1DA17960-3081-4880-8D81-E71C5335CE00}"/>
              </a:ext>
            </a:extLst>
          </p:cNvPr>
          <p:cNvSpPr txBox="1"/>
          <p:nvPr/>
        </p:nvSpPr>
        <p:spPr>
          <a:xfrm>
            <a:off x="2305235" y="5592932"/>
            <a:ext cx="5320683" cy="923330"/>
          </a:xfrm>
          <a:prstGeom prst="rect">
            <a:avLst/>
          </a:prstGeom>
          <a:noFill/>
        </p:spPr>
        <p:txBody>
          <a:bodyPr wrap="square" rtlCol="0">
            <a:spAutoFit/>
          </a:bodyPr>
          <a:lstStyle/>
          <a:p>
            <a:r>
              <a:rPr lang="en-US" b="1" dirty="0">
                <a:solidFill>
                  <a:srgbClr val="FF0000"/>
                </a:solidFill>
                <a:latin typeface="Comic Sans MS" panose="030F0702030302020204" pitchFamily="66" charset="0"/>
              </a:rPr>
              <a:t>The slope at any point on the velocity-versus-time graph represents the acceleration</a:t>
            </a:r>
          </a:p>
        </p:txBody>
      </p:sp>
    </p:spTree>
    <p:extLst>
      <p:ext uri="{BB962C8B-B14F-4D97-AF65-F5344CB8AC3E}">
        <p14:creationId xmlns:p14="http://schemas.microsoft.com/office/powerpoint/2010/main" val="250029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7999"/>
            <a:ext cx="8460000" cy="1109988"/>
          </a:xfrm>
        </p:spPr>
        <p:txBody>
          <a:bodyPr>
            <a:normAutofit fontScale="90000"/>
          </a:bodyPr>
          <a:lstStyle/>
          <a:p>
            <a:r>
              <a:rPr lang="en-US" dirty="0">
                <a:latin typeface="Comic Sans MS" panose="030F0702030302020204" pitchFamily="66" charset="0"/>
              </a:rPr>
              <a:t>In the graph shown, is the velocity constant for any time interval?</a:t>
            </a:r>
            <a:r>
              <a:rPr lang="en-US" sz="1800" dirty="0">
                <a:latin typeface="Comic Sans MS" panose="030F0702030302020204" pitchFamily="66" charset="0"/>
              </a:rPr>
              <a:t> 2</a:t>
            </a:r>
          </a:p>
        </p:txBody>
      </p:sp>
      <p:sp>
        <p:nvSpPr>
          <p:cNvPr id="3" name="Content Placeholder 2"/>
          <p:cNvSpPr>
            <a:spLocks noGrp="1"/>
          </p:cNvSpPr>
          <p:nvPr>
            <p:ph sz="quarter" idx="11"/>
          </p:nvPr>
        </p:nvSpPr>
        <p:spPr>
          <a:xfrm>
            <a:off x="914400" y="1438286"/>
            <a:ext cx="5257800" cy="2981314"/>
          </a:xfrm>
        </p:spPr>
        <p:txBody>
          <a:bodyPr>
            <a:normAutofit fontScale="92500"/>
          </a:bodyPr>
          <a:lstStyle/>
          <a:p>
            <a:pPr marL="536575" indent="-536575">
              <a:spcBef>
                <a:spcPts val="600"/>
              </a:spcBef>
            </a:pPr>
            <a:r>
              <a:rPr lang="en-US" altLang="en-US" sz="2800" dirty="0">
                <a:latin typeface="Comic Sans MS" panose="030F0702030302020204" pitchFamily="66" charset="0"/>
              </a:rPr>
              <a:t>a)	Yes, between 0 s and 2 s.</a:t>
            </a:r>
          </a:p>
          <a:p>
            <a:pPr marL="536575" indent="-536575">
              <a:spcBef>
                <a:spcPts val="600"/>
              </a:spcBef>
            </a:pPr>
            <a:r>
              <a:rPr lang="en-US" altLang="en-US" sz="2800" dirty="0">
                <a:latin typeface="Comic Sans MS" panose="030F0702030302020204" pitchFamily="66" charset="0"/>
              </a:rPr>
              <a:t>b)	Yes, between 2 s and 4 s.</a:t>
            </a:r>
          </a:p>
          <a:p>
            <a:pPr marL="536575" indent="-536575">
              <a:spcBef>
                <a:spcPts val="600"/>
              </a:spcBef>
            </a:pPr>
            <a:r>
              <a:rPr lang="en-US" altLang="en-US" sz="2800" dirty="0">
                <a:latin typeface="Comic Sans MS" panose="030F0702030302020204" pitchFamily="66" charset="0"/>
              </a:rPr>
              <a:t>c)	Yes, between 4 s and 8 s.</a:t>
            </a:r>
          </a:p>
          <a:p>
            <a:pPr marL="536575" indent="-536575">
              <a:spcBef>
                <a:spcPts val="600"/>
              </a:spcBef>
            </a:pPr>
            <a:r>
              <a:rPr lang="en-US" altLang="en-US" sz="2800" dirty="0">
                <a:latin typeface="Comic Sans MS" panose="030F0702030302020204" pitchFamily="66" charset="0"/>
              </a:rPr>
              <a:t>d)	Yes, between 0 s and 8 s.</a:t>
            </a:r>
          </a:p>
          <a:p>
            <a:pPr marL="536575" indent="-536575">
              <a:spcBef>
                <a:spcPts val="600"/>
              </a:spcBef>
            </a:pPr>
            <a:r>
              <a:rPr lang="en-US" altLang="en-US" sz="2800" dirty="0">
                <a:latin typeface="Comic Sans MS" panose="030F0702030302020204" pitchFamily="66" charset="0"/>
              </a:rPr>
              <a:t>e)	No, never.</a:t>
            </a:r>
            <a:endParaRPr lang="en-US" sz="2800" dirty="0">
              <a:latin typeface="Comic Sans MS" panose="030F0702030302020204" pitchFamily="66" charset="0"/>
            </a:endParaRPr>
          </a:p>
        </p:txBody>
      </p:sp>
      <p:pic>
        <p:nvPicPr>
          <p:cNvPr id="8" name="Picture 4" descr="A plot of velocity vs. time shows a constant velocity for 2 s, an increase in velocity for 2 s, then a decrease in velocity for 4 s."/>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7614723" y="1701672"/>
            <a:ext cx="3887160" cy="233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3"/>
          </p:nvPr>
        </p:nvSpPr>
        <p:spPr>
          <a:xfrm>
            <a:off x="1866000" y="4724400"/>
            <a:ext cx="9259200" cy="1726302"/>
          </a:xfrm>
        </p:spPr>
        <p:txBody>
          <a:bodyPr>
            <a:noAutofit/>
          </a:bodyPr>
          <a:lstStyle/>
          <a:p>
            <a:pPr marL="536575" indent="-536575"/>
            <a:r>
              <a:rPr lang="en-US" altLang="en-US" sz="2800" dirty="0">
                <a:latin typeface="Comic Sans MS" panose="030F0702030302020204" pitchFamily="66" charset="0"/>
              </a:rPr>
              <a:t>a)	The velocity is constant between 0 s and 2 s. The velocity is not changing during this interval, and the graph is flat, it has a slope of zero.  Note that this is a graph of velocity, not of distance.</a:t>
            </a:r>
            <a:endParaRPr lang="en-US" sz="2800" dirty="0">
              <a:latin typeface="Comic Sans MS" panose="030F0702030302020204" pitchFamily="66" charset="0"/>
            </a:endParaRPr>
          </a:p>
        </p:txBody>
      </p:sp>
      <p:sp>
        <p:nvSpPr>
          <p:cNvPr id="13" name="Text Placeholder 12" hidden="1"/>
          <p:cNvSpPr>
            <a:spLocks noGrp="1"/>
          </p:cNvSpPr>
          <p:nvPr>
            <p:ph type="body" sz="quarter" idx="18"/>
          </p:nvPr>
        </p:nvSpPr>
        <p:spPr/>
        <p:txBody>
          <a:bodyPr>
            <a:normAutofit fontScale="92500" lnSpcReduction="20000"/>
          </a:bodyPr>
          <a:lstStyle/>
          <a:p>
            <a:endParaRPr lang="en-US"/>
          </a:p>
        </p:txBody>
      </p:sp>
      <p:sp>
        <p:nvSpPr>
          <p:cNvPr id="14" name="Text Placeholder 13" hidden="1"/>
          <p:cNvSpPr>
            <a:spLocks noGrp="1"/>
          </p:cNvSpPr>
          <p:nvPr>
            <p:ph type="body" sz="quarter" idx="19"/>
          </p:nvPr>
        </p:nvSpPr>
        <p:spPr/>
        <p:txBody>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7437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8000"/>
            <a:ext cx="9259846" cy="1096675"/>
          </a:xfrm>
        </p:spPr>
        <p:txBody>
          <a:bodyPr>
            <a:normAutofit fontScale="90000"/>
          </a:bodyPr>
          <a:lstStyle/>
          <a:p>
            <a:r>
              <a:rPr lang="en-US" dirty="0">
                <a:latin typeface="Comic Sans MS" panose="030F0702030302020204" pitchFamily="66" charset="0"/>
              </a:rPr>
              <a:t>In the graph shown, during which time interval is the acceleration greatest?</a:t>
            </a:r>
            <a:r>
              <a:rPr lang="en-US" sz="1800" dirty="0">
                <a:latin typeface="Comic Sans MS" panose="030F0702030302020204" pitchFamily="66" charset="0"/>
              </a:rPr>
              <a:t> 1</a:t>
            </a:r>
          </a:p>
        </p:txBody>
      </p:sp>
      <p:sp>
        <p:nvSpPr>
          <p:cNvPr id="3" name="Content Placeholder 2"/>
          <p:cNvSpPr>
            <a:spLocks noGrp="1"/>
          </p:cNvSpPr>
          <p:nvPr>
            <p:ph idx="1"/>
          </p:nvPr>
        </p:nvSpPr>
        <p:spPr>
          <a:xfrm>
            <a:off x="762000" y="1600200"/>
            <a:ext cx="8460000" cy="2286000"/>
          </a:xfrm>
        </p:spPr>
        <p:txBody>
          <a:bodyPr>
            <a:normAutofit/>
          </a:bodyPr>
          <a:lstStyle/>
          <a:p>
            <a:pPr marL="536575" indent="-536575">
              <a:spcBef>
                <a:spcPts val="600"/>
              </a:spcBef>
            </a:pPr>
            <a:r>
              <a:rPr lang="en-US" altLang="en-US" sz="2800" dirty="0">
                <a:latin typeface="Comic Sans MS" panose="030F0702030302020204" pitchFamily="66" charset="0"/>
              </a:rPr>
              <a:t>a)	Between 0 s and 2 s.</a:t>
            </a:r>
          </a:p>
          <a:p>
            <a:pPr marL="536575" indent="-536575">
              <a:spcBef>
                <a:spcPts val="600"/>
              </a:spcBef>
            </a:pPr>
            <a:r>
              <a:rPr lang="en-US" altLang="en-US" sz="2800" dirty="0">
                <a:latin typeface="Comic Sans MS" panose="030F0702030302020204" pitchFamily="66" charset="0"/>
              </a:rPr>
              <a:t>b)	Between 2 s and 4 s.</a:t>
            </a:r>
          </a:p>
          <a:p>
            <a:pPr marL="536575" indent="-536575">
              <a:spcBef>
                <a:spcPts val="600"/>
              </a:spcBef>
            </a:pPr>
            <a:r>
              <a:rPr lang="en-US" altLang="en-US" sz="2800" dirty="0">
                <a:latin typeface="Comic Sans MS" panose="030F0702030302020204" pitchFamily="66" charset="0"/>
              </a:rPr>
              <a:t>c)	Between 4 s and 8 s.</a:t>
            </a:r>
          </a:p>
          <a:p>
            <a:pPr marL="536575" indent="-536575">
              <a:spcBef>
                <a:spcPts val="600"/>
              </a:spcBef>
            </a:pPr>
            <a:r>
              <a:rPr lang="en-US" altLang="en-US" sz="2800" dirty="0">
                <a:latin typeface="Comic Sans MS" panose="030F0702030302020204" pitchFamily="66" charset="0"/>
              </a:rPr>
              <a:t>d)	The acceleration does not change.</a:t>
            </a:r>
            <a:endParaRPr lang="en-US" sz="2800" dirty="0">
              <a:latin typeface="Comic Sans MS" panose="030F0702030302020204" pitchFamily="66" charset="0"/>
            </a:endParaRPr>
          </a:p>
        </p:txBody>
      </p:sp>
      <p:pic>
        <p:nvPicPr>
          <p:cNvPr id="8" name="Picture 4" descr="A plot of velocity vs. time shows a constant velocity for 2 s, an increase in velocity for 2 s, then a decrease in velocity for 4 s."/>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t="2922"/>
          <a:stretch/>
        </p:blipFill>
        <p:spPr bwMode="auto">
          <a:xfrm>
            <a:off x="7049105" y="3217992"/>
            <a:ext cx="4869209" cy="283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877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646" y="198000"/>
            <a:ext cx="8460000" cy="1096675"/>
          </a:xfrm>
        </p:spPr>
        <p:txBody>
          <a:bodyPr>
            <a:normAutofit fontScale="90000"/>
          </a:bodyPr>
          <a:lstStyle/>
          <a:p>
            <a:r>
              <a:rPr lang="en-US" dirty="0">
                <a:latin typeface="Comic Sans MS" panose="030F0702030302020204" pitchFamily="66" charset="0"/>
              </a:rPr>
              <a:t>In the graph shown, during which time interval is the acceleration greatest?</a:t>
            </a:r>
            <a:r>
              <a:rPr lang="en-US" sz="1800" dirty="0">
                <a:latin typeface="Comic Sans MS" panose="030F0702030302020204" pitchFamily="66" charset="0"/>
              </a:rPr>
              <a:t> 2</a:t>
            </a:r>
          </a:p>
        </p:txBody>
      </p:sp>
      <p:sp>
        <p:nvSpPr>
          <p:cNvPr id="3" name="Content Placeholder 2"/>
          <p:cNvSpPr>
            <a:spLocks noGrp="1"/>
          </p:cNvSpPr>
          <p:nvPr>
            <p:ph idx="1"/>
          </p:nvPr>
        </p:nvSpPr>
        <p:spPr>
          <a:xfrm>
            <a:off x="1143000" y="1524000"/>
            <a:ext cx="9183646" cy="2286000"/>
          </a:xfrm>
        </p:spPr>
        <p:txBody>
          <a:bodyPr>
            <a:normAutofit/>
          </a:bodyPr>
          <a:lstStyle/>
          <a:p>
            <a:pPr marL="536575" indent="-536575">
              <a:spcBef>
                <a:spcPts val="600"/>
              </a:spcBef>
            </a:pPr>
            <a:r>
              <a:rPr lang="en-US" altLang="en-US" sz="2800" dirty="0"/>
              <a:t>b)	</a:t>
            </a:r>
            <a:r>
              <a:rPr lang="en-US" altLang="en-US" sz="2800" dirty="0">
                <a:latin typeface="Comic Sans MS" panose="030F0702030302020204" pitchFamily="66" charset="0"/>
              </a:rPr>
              <a:t>The graph is steepest and has the greatest slope between 2 s and 4 s, the velocity is changing fastest during this interval making the acceleration the greatest.</a:t>
            </a:r>
            <a:endParaRPr lang="en-US" sz="2800" dirty="0">
              <a:latin typeface="Comic Sans MS" panose="030F0702030302020204" pitchFamily="66" charset="0"/>
            </a:endParaRPr>
          </a:p>
        </p:txBody>
      </p:sp>
      <p:pic>
        <p:nvPicPr>
          <p:cNvPr id="8" name="Picture 4" descr="A plot of velocity vs. time shows a constant velocity for 2 s, an increase in velocity for 2 s, then a decrease in velocity for 4 s."/>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t="2922"/>
          <a:stretch/>
        </p:blipFill>
        <p:spPr bwMode="auto">
          <a:xfrm>
            <a:off x="4011194" y="3581821"/>
            <a:ext cx="5132806" cy="29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7801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646" y="197999"/>
            <a:ext cx="9334754" cy="1174720"/>
          </a:xfrm>
        </p:spPr>
        <p:txBody>
          <a:bodyPr>
            <a:normAutofit fontScale="90000"/>
          </a:bodyPr>
          <a:lstStyle/>
          <a:p>
            <a:r>
              <a:rPr lang="en-US" sz="4400" dirty="0">
                <a:latin typeface="Comic Sans MS" panose="030F0702030302020204" pitchFamily="66" charset="0"/>
              </a:rPr>
              <a:t>At which point is the magnitude of the acceleration the greatest?</a:t>
            </a:r>
            <a:r>
              <a:rPr lang="en-US" sz="1800" dirty="0">
                <a:latin typeface="Comic Sans MS" panose="030F0702030302020204" pitchFamily="66" charset="0"/>
              </a:rPr>
              <a:t> 1</a:t>
            </a:r>
          </a:p>
        </p:txBody>
      </p:sp>
      <p:sp>
        <p:nvSpPr>
          <p:cNvPr id="3" name="Content Placeholder 2"/>
          <p:cNvSpPr>
            <a:spLocks noGrp="1"/>
          </p:cNvSpPr>
          <p:nvPr>
            <p:ph idx="1"/>
          </p:nvPr>
        </p:nvSpPr>
        <p:spPr>
          <a:xfrm>
            <a:off x="381000" y="1752601"/>
            <a:ext cx="5854369" cy="4249443"/>
          </a:xfrm>
        </p:spPr>
        <p:txBody>
          <a:bodyPr>
            <a:normAutofit/>
          </a:bodyPr>
          <a:lstStyle/>
          <a:p>
            <a:pPr marL="536575" indent="-536575">
              <a:spcBef>
                <a:spcPts val="600"/>
              </a:spcBef>
            </a:pPr>
            <a:r>
              <a:rPr lang="en-US" altLang="en-US" sz="2800" dirty="0">
                <a:latin typeface="Comic Sans MS" panose="030F0702030302020204" pitchFamily="66" charset="0"/>
              </a:rPr>
              <a:t>a)	Point A</a:t>
            </a:r>
          </a:p>
          <a:p>
            <a:pPr marL="536575" indent="-536575">
              <a:spcBef>
                <a:spcPts val="600"/>
              </a:spcBef>
            </a:pPr>
            <a:r>
              <a:rPr lang="en-US" altLang="en-US" sz="2800" dirty="0">
                <a:latin typeface="Comic Sans MS" panose="030F0702030302020204" pitchFamily="66" charset="0"/>
              </a:rPr>
              <a:t>b)	Point B </a:t>
            </a:r>
          </a:p>
          <a:p>
            <a:pPr marL="536575" indent="-536575">
              <a:spcBef>
                <a:spcPts val="600"/>
              </a:spcBef>
            </a:pPr>
            <a:r>
              <a:rPr lang="en-US" altLang="en-US" sz="2800" dirty="0">
                <a:latin typeface="Comic Sans MS" panose="030F0702030302020204" pitchFamily="66" charset="0"/>
              </a:rPr>
              <a:t>c)	Point C </a:t>
            </a:r>
          </a:p>
          <a:p>
            <a:pPr marL="536575" indent="-536575">
              <a:spcBef>
                <a:spcPts val="600"/>
              </a:spcBef>
            </a:pPr>
            <a:r>
              <a:rPr lang="en-US" altLang="en-US" sz="2800" dirty="0">
                <a:latin typeface="Comic Sans MS" panose="030F0702030302020204" pitchFamily="66" charset="0"/>
              </a:rPr>
              <a:t>d)	The acceleration does not change.</a:t>
            </a:r>
          </a:p>
        </p:txBody>
      </p:sp>
      <p:pic>
        <p:nvPicPr>
          <p:cNvPr id="10" name="Picture 4" descr="A plot of velocity vs. time. Velocity increases for the first 2 s (this region contains a point labeled A), velocity is constant for 2 s (this region contains a point labeled B), velocity decreases for 2 s (this region contains a point labeled C)."/>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t="1914"/>
          <a:stretch/>
        </p:blipFill>
        <p:spPr bwMode="auto">
          <a:xfrm>
            <a:off x="6400800" y="1805831"/>
            <a:ext cx="3566160" cy="240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94213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1"/>
            <a:ext cx="8460000" cy="1206388"/>
          </a:xfrm>
        </p:spPr>
        <p:txBody>
          <a:bodyPr>
            <a:normAutofit fontScale="90000"/>
          </a:bodyPr>
          <a:lstStyle/>
          <a:p>
            <a:r>
              <a:rPr lang="en-US" dirty="0">
                <a:latin typeface="Comic Sans MS" panose="030F0702030302020204" pitchFamily="66" charset="0"/>
              </a:rPr>
              <a:t>At which point is the magnitude of the acceleration the greatest?</a:t>
            </a:r>
            <a:r>
              <a:rPr lang="en-US" sz="1800" dirty="0">
                <a:latin typeface="Comic Sans MS" panose="030F0702030302020204" pitchFamily="66" charset="0"/>
              </a:rPr>
              <a:t> </a:t>
            </a:r>
          </a:p>
        </p:txBody>
      </p:sp>
      <p:sp>
        <p:nvSpPr>
          <p:cNvPr id="3" name="Content Placeholder 2"/>
          <p:cNvSpPr>
            <a:spLocks noGrp="1"/>
          </p:cNvSpPr>
          <p:nvPr>
            <p:ph sz="quarter" idx="11"/>
          </p:nvPr>
        </p:nvSpPr>
        <p:spPr>
          <a:xfrm>
            <a:off x="1866000" y="1600201"/>
            <a:ext cx="4306200" cy="2706887"/>
          </a:xfrm>
        </p:spPr>
        <p:txBody>
          <a:bodyPr>
            <a:noAutofit/>
          </a:bodyPr>
          <a:lstStyle/>
          <a:p>
            <a:pPr marL="536575" indent="-536575">
              <a:spcBef>
                <a:spcPts val="600"/>
              </a:spcBef>
            </a:pPr>
            <a:r>
              <a:rPr lang="en-US" altLang="en-US" sz="2800" dirty="0">
                <a:latin typeface="Comic Sans MS" panose="030F0702030302020204" pitchFamily="66" charset="0"/>
              </a:rPr>
              <a:t>a)	Point A</a:t>
            </a:r>
          </a:p>
          <a:p>
            <a:pPr marL="536575" indent="-536575">
              <a:spcBef>
                <a:spcPts val="600"/>
              </a:spcBef>
            </a:pPr>
            <a:r>
              <a:rPr lang="en-US" altLang="en-US" sz="2800" dirty="0">
                <a:latin typeface="Comic Sans MS" panose="030F0702030302020204" pitchFamily="66" charset="0"/>
              </a:rPr>
              <a:t>b)	Point B </a:t>
            </a:r>
          </a:p>
          <a:p>
            <a:pPr marL="536575" indent="-536575">
              <a:spcBef>
                <a:spcPts val="600"/>
              </a:spcBef>
            </a:pPr>
            <a:r>
              <a:rPr lang="en-US" altLang="en-US" sz="2800" dirty="0">
                <a:latin typeface="Comic Sans MS" panose="030F0702030302020204" pitchFamily="66" charset="0"/>
              </a:rPr>
              <a:t>c)	Point C </a:t>
            </a:r>
          </a:p>
          <a:p>
            <a:pPr marL="536575" indent="-536575">
              <a:spcBef>
                <a:spcPts val="600"/>
              </a:spcBef>
            </a:pPr>
            <a:r>
              <a:rPr lang="en-US" altLang="en-US" sz="2800" dirty="0">
                <a:latin typeface="Comic Sans MS" panose="030F0702030302020204" pitchFamily="66" charset="0"/>
              </a:rPr>
              <a:t>d)	The acceleration does not change.</a:t>
            </a:r>
          </a:p>
        </p:txBody>
      </p:sp>
      <p:pic>
        <p:nvPicPr>
          <p:cNvPr id="10" name="Picture 4" descr="A plot of velocity vs. time. Velocity increases for the first 2 s (this region contains a point labeled A), velocity is constant for 2 s (this region contains a point labeled B), velocity decreases for 2 s (this region contains a point labeled C)."/>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7162800" y="1600201"/>
            <a:ext cx="3911851" cy="26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3"/>
          </p:nvPr>
        </p:nvSpPr>
        <p:spPr>
          <a:xfrm>
            <a:off x="1083076" y="4544200"/>
            <a:ext cx="10218198" cy="1856601"/>
          </a:xfrm>
        </p:spPr>
        <p:txBody>
          <a:bodyPr>
            <a:noAutofit/>
          </a:bodyPr>
          <a:lstStyle/>
          <a:p>
            <a:pPr marL="536575" indent="-536575"/>
            <a:r>
              <a:rPr lang="en-US" altLang="en-US" sz="2800" dirty="0">
                <a:solidFill>
                  <a:schemeClr val="bg2">
                    <a:lumMod val="25000"/>
                  </a:schemeClr>
                </a:solidFill>
                <a:latin typeface="Comic Sans MS" panose="030F0702030302020204" pitchFamily="66" charset="0"/>
              </a:rPr>
              <a:t>a)</a:t>
            </a:r>
            <a:r>
              <a:rPr lang="en-US" altLang="en-US" sz="2800" dirty="0">
                <a:solidFill>
                  <a:schemeClr val="bg2">
                    <a:lumMod val="25000"/>
                  </a:schemeClr>
                </a:solidFill>
              </a:rPr>
              <a:t>	</a:t>
            </a:r>
            <a:r>
              <a:rPr lang="en-US" altLang="en-US" sz="2800" dirty="0">
                <a:solidFill>
                  <a:schemeClr val="bg2">
                    <a:lumMod val="25000"/>
                  </a:schemeClr>
                </a:solidFill>
                <a:latin typeface="Comic Sans MS" panose="030F0702030302020204" pitchFamily="66" charset="0"/>
              </a:rPr>
              <a:t>The magnitude of the acceleration is greatest when the velocity is changing the fastest. This is where the graph of velocity versus time is steepest (has the greatest slope), so point A.</a:t>
            </a:r>
            <a:endParaRPr lang="en-US" sz="2800" dirty="0">
              <a:solidFill>
                <a:schemeClr val="bg2">
                  <a:lumMod val="25000"/>
                </a:schemeClr>
              </a:solidFill>
              <a:latin typeface="Comic Sans MS" panose="030F0702030302020204" pitchFamily="66" charset="0"/>
            </a:endParaRPr>
          </a:p>
        </p:txBody>
      </p:sp>
      <p:sp>
        <p:nvSpPr>
          <p:cNvPr id="13" name="Text Placeholder 12" hidden="1"/>
          <p:cNvSpPr>
            <a:spLocks noGrp="1"/>
          </p:cNvSpPr>
          <p:nvPr>
            <p:ph type="body" sz="quarter" idx="18"/>
          </p:nvPr>
        </p:nvSpPr>
        <p:spPr/>
        <p:txBody>
          <a:bodyPr>
            <a:normAutofit fontScale="92500" lnSpcReduction="20000"/>
          </a:bodyPr>
          <a:lstStyle/>
          <a:p>
            <a:endParaRPr lang="en-US"/>
          </a:p>
        </p:txBody>
      </p:sp>
      <p:sp>
        <p:nvSpPr>
          <p:cNvPr id="14" name="Text Placeholder 13" hidden="1"/>
          <p:cNvSpPr>
            <a:spLocks noGrp="1"/>
          </p:cNvSpPr>
          <p:nvPr>
            <p:ph type="body" sz="quarter" idx="19"/>
          </p:nvPr>
        </p:nvSpPr>
        <p:spPr/>
        <p:txBody>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76442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7255"/>
            <a:ext cx="8460000" cy="1097401"/>
          </a:xfrm>
        </p:spPr>
        <p:txBody>
          <a:bodyPr>
            <a:noAutofit/>
          </a:bodyPr>
          <a:lstStyle/>
          <a:p>
            <a:r>
              <a:rPr lang="en-US" sz="3600" dirty="0">
                <a:latin typeface="Comic Sans MS" panose="030F0702030302020204" pitchFamily="66" charset="0"/>
              </a:rPr>
              <a:t>During which time interval is the distance traveled by the car the greatest?</a:t>
            </a:r>
            <a:r>
              <a:rPr lang="en-US" sz="1600" dirty="0">
                <a:latin typeface="Comic Sans MS" panose="030F0702030302020204" pitchFamily="66" charset="0"/>
              </a:rPr>
              <a:t> 1</a:t>
            </a:r>
          </a:p>
        </p:txBody>
      </p:sp>
      <p:sp>
        <p:nvSpPr>
          <p:cNvPr id="3" name="Content Placeholder 2"/>
          <p:cNvSpPr>
            <a:spLocks noGrp="1"/>
          </p:cNvSpPr>
          <p:nvPr>
            <p:ph idx="1"/>
          </p:nvPr>
        </p:nvSpPr>
        <p:spPr>
          <a:xfrm>
            <a:off x="1851861" y="1752601"/>
            <a:ext cx="4383508" cy="4249443"/>
          </a:xfrm>
        </p:spPr>
        <p:txBody>
          <a:bodyPr>
            <a:normAutofit/>
          </a:bodyPr>
          <a:lstStyle/>
          <a:p>
            <a:pPr marL="536575" indent="-536575">
              <a:spcBef>
                <a:spcPts val="600"/>
              </a:spcBef>
            </a:pPr>
            <a:r>
              <a:rPr lang="en-US" altLang="en-US" sz="2800" dirty="0">
                <a:latin typeface="Comic Sans MS" panose="030F0702030302020204" pitchFamily="66" charset="0"/>
              </a:rPr>
              <a:t>a)	Between 0 s and 2 s. </a:t>
            </a:r>
          </a:p>
          <a:p>
            <a:pPr marL="536575" indent="-536575">
              <a:spcBef>
                <a:spcPts val="600"/>
              </a:spcBef>
            </a:pPr>
            <a:r>
              <a:rPr lang="en-US" altLang="en-US" sz="2800" dirty="0">
                <a:latin typeface="Comic Sans MS" panose="030F0702030302020204" pitchFamily="66" charset="0"/>
              </a:rPr>
              <a:t>b)	Between 2 s and 4 s. </a:t>
            </a:r>
          </a:p>
          <a:p>
            <a:pPr marL="536575" indent="-536575">
              <a:spcBef>
                <a:spcPts val="600"/>
              </a:spcBef>
            </a:pPr>
            <a:r>
              <a:rPr lang="en-US" altLang="en-US" sz="2800" dirty="0">
                <a:latin typeface="Comic Sans MS" panose="030F0702030302020204" pitchFamily="66" charset="0"/>
              </a:rPr>
              <a:t>c)	Between 4 s and 6 s. </a:t>
            </a:r>
          </a:p>
          <a:p>
            <a:pPr marL="536575" indent="-536575">
              <a:spcBef>
                <a:spcPts val="600"/>
              </a:spcBef>
            </a:pPr>
            <a:r>
              <a:rPr lang="en-US" altLang="en-US" sz="2800" dirty="0">
                <a:latin typeface="Comic Sans MS" panose="030F0702030302020204" pitchFamily="66" charset="0"/>
              </a:rPr>
              <a:t>d)	It is the same for all time intervals.</a:t>
            </a:r>
          </a:p>
        </p:txBody>
      </p:sp>
      <p:pic>
        <p:nvPicPr>
          <p:cNvPr id="9" name="Picture 4" descr="A plot of velocity vs. time. Velocity increases for the first 2 s (this region contains a point labeled A), velocity is constant for 2 s (this region contains a point labeled B), velocity decreases for 2 s (this region contains a point labeled C)."/>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2246"/>
          <a:stretch/>
        </p:blipFill>
        <p:spPr bwMode="auto">
          <a:xfrm>
            <a:off x="7775359" y="2667000"/>
            <a:ext cx="3931920" cy="263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8616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86D0CD-BF1F-6717-7018-E741009E5403}"/>
              </a:ext>
            </a:extLst>
          </p:cNvPr>
          <p:cNvSpPr>
            <a:spLocks noGrp="1"/>
          </p:cNvSpPr>
          <p:nvPr>
            <p:ph type="title"/>
          </p:nvPr>
        </p:nvSpPr>
        <p:spPr>
          <a:xfrm>
            <a:off x="1640156" y="241338"/>
            <a:ext cx="8911687" cy="651797"/>
          </a:xfrm>
        </p:spPr>
        <p:txBody>
          <a:bodyPr/>
          <a:lstStyle/>
          <a:p>
            <a:r>
              <a:rPr lang="en-US" dirty="0">
                <a:latin typeface="Comic Sans MS" panose="030F0702030302020204" pitchFamily="66" charset="0"/>
              </a:rPr>
              <a:t>Videos to watch</a:t>
            </a:r>
          </a:p>
        </p:txBody>
      </p:sp>
      <p:sp>
        <p:nvSpPr>
          <p:cNvPr id="7" name="Content Placeholder 6">
            <a:extLst>
              <a:ext uri="{FF2B5EF4-FFF2-40B4-BE49-F238E27FC236}">
                <a16:creationId xmlns:a16="http://schemas.microsoft.com/office/drawing/2014/main" id="{62B8A96C-7750-DAB7-B72E-4600531956FD}"/>
              </a:ext>
            </a:extLst>
          </p:cNvPr>
          <p:cNvSpPr>
            <a:spLocks noGrp="1"/>
          </p:cNvSpPr>
          <p:nvPr>
            <p:ph idx="1"/>
          </p:nvPr>
        </p:nvSpPr>
        <p:spPr>
          <a:xfrm>
            <a:off x="1158949" y="1137683"/>
            <a:ext cx="10345663" cy="5858539"/>
          </a:xfrm>
        </p:spPr>
        <p:txBody>
          <a:bodyPr>
            <a:normAutofit/>
          </a:bodyPr>
          <a:lstStyle/>
          <a:p>
            <a:r>
              <a:rPr lang="en-US" sz="2400" dirty="0">
                <a:latin typeface="Comic Sans MS" panose="030F0702030302020204" pitchFamily="66" charset="0"/>
                <a:hlinkClick r:id="rId2"/>
              </a:rPr>
              <a:t>https://www.youtube.com/watch?v=rZo8-ihCA9E</a:t>
            </a:r>
            <a:endParaRPr lang="en-US" sz="2400" dirty="0">
              <a:latin typeface="Comic Sans MS" panose="030F0702030302020204" pitchFamily="66" charset="0"/>
            </a:endParaRPr>
          </a:p>
          <a:p>
            <a:pPr marL="0" indent="0">
              <a:buNone/>
            </a:pPr>
            <a:endParaRPr lang="en-US" sz="2400" dirty="0">
              <a:latin typeface="Comic Sans MS" panose="030F0702030302020204" pitchFamily="66" charset="0"/>
            </a:endParaRPr>
          </a:p>
          <a:p>
            <a:pPr marL="0" indent="0">
              <a:buNone/>
            </a:pPr>
            <a:r>
              <a:rPr lang="en-US" sz="2400" dirty="0">
                <a:latin typeface="Comic Sans MS" panose="030F0702030302020204" pitchFamily="66" charset="0"/>
              </a:rPr>
              <a:t>This first video is about </a:t>
            </a:r>
            <a:r>
              <a:rPr lang="en-US" sz="2400" b="1" dirty="0">
                <a:latin typeface="Comic Sans MS" panose="030F0702030302020204" pitchFamily="66" charset="0"/>
              </a:rPr>
              <a:t>velocity, speed and acceleration</a:t>
            </a:r>
          </a:p>
          <a:p>
            <a:endParaRPr lang="en-US" sz="2400" dirty="0">
              <a:latin typeface="Comic Sans MS" panose="030F0702030302020204" pitchFamily="66" charset="0"/>
            </a:endParaRPr>
          </a:p>
          <a:p>
            <a:r>
              <a:rPr lang="en-US" sz="2400" dirty="0">
                <a:latin typeface="Comic Sans MS" panose="030F0702030302020204" pitchFamily="66" charset="0"/>
                <a:hlinkClick r:id="rId3"/>
              </a:rPr>
              <a:t>https://www.youtube.com/watch?v=4J-mUek-zGw</a:t>
            </a:r>
            <a:endParaRPr lang="en-US" sz="2400" dirty="0">
              <a:latin typeface="Comic Sans MS" panose="030F0702030302020204" pitchFamily="66" charset="0"/>
            </a:endParaRPr>
          </a:p>
          <a:p>
            <a:r>
              <a:rPr lang="en-US" sz="2400" dirty="0">
                <a:latin typeface="Comic Sans MS" panose="030F0702030302020204" pitchFamily="66" charset="0"/>
              </a:rPr>
              <a:t>This one is about the </a:t>
            </a:r>
            <a:r>
              <a:rPr lang="en-US" sz="2400" b="1" dirty="0">
                <a:latin typeface="Comic Sans MS" panose="030F0702030302020204" pitchFamily="66" charset="0"/>
              </a:rPr>
              <a:t>Position vs. Time Graph</a:t>
            </a:r>
            <a:endParaRPr lang="en-US" sz="2400" dirty="0">
              <a:latin typeface="Comic Sans MS" panose="030F0702030302020204" pitchFamily="66" charset="0"/>
            </a:endParaRPr>
          </a:p>
        </p:txBody>
      </p:sp>
    </p:spTree>
    <p:extLst>
      <p:ext uri="{BB962C8B-B14F-4D97-AF65-F5344CB8AC3E}">
        <p14:creationId xmlns:p14="http://schemas.microsoft.com/office/powerpoint/2010/main" val="1692214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001"/>
            <a:ext cx="9945000" cy="1115678"/>
          </a:xfrm>
        </p:spPr>
        <p:txBody>
          <a:bodyPr>
            <a:normAutofit fontScale="90000"/>
          </a:bodyPr>
          <a:lstStyle/>
          <a:p>
            <a:r>
              <a:rPr lang="en-US" sz="3600" dirty="0">
                <a:latin typeface="Comic Sans MS" panose="030F0702030302020204" pitchFamily="66" charset="0"/>
              </a:rPr>
              <a:t>During which time interval is the distance traveled by the car the greatest?</a:t>
            </a:r>
            <a:r>
              <a:rPr lang="en-US" sz="1600" dirty="0">
                <a:latin typeface="Comic Sans MS" panose="030F0702030302020204" pitchFamily="66" charset="0"/>
              </a:rPr>
              <a:t> 2</a:t>
            </a:r>
          </a:p>
        </p:txBody>
      </p:sp>
      <p:sp>
        <p:nvSpPr>
          <p:cNvPr id="3" name="Content Placeholder 2"/>
          <p:cNvSpPr>
            <a:spLocks noGrp="1"/>
          </p:cNvSpPr>
          <p:nvPr>
            <p:ph sz="quarter" idx="11"/>
          </p:nvPr>
        </p:nvSpPr>
        <p:spPr>
          <a:xfrm>
            <a:off x="838200" y="1600201"/>
            <a:ext cx="5334000" cy="2706887"/>
          </a:xfrm>
        </p:spPr>
        <p:txBody>
          <a:bodyPr>
            <a:noAutofit/>
          </a:bodyPr>
          <a:lstStyle/>
          <a:p>
            <a:pPr marL="536575" indent="-536575">
              <a:spcBef>
                <a:spcPts val="600"/>
              </a:spcBef>
            </a:pPr>
            <a:r>
              <a:rPr lang="en-US" altLang="en-US" sz="2800" dirty="0">
                <a:latin typeface="Comic Sans MS" panose="030F0702030302020204" pitchFamily="66" charset="0"/>
              </a:rPr>
              <a:t>a)	Between 0 s and 2 s. </a:t>
            </a:r>
          </a:p>
          <a:p>
            <a:pPr marL="536575" indent="-536575">
              <a:spcBef>
                <a:spcPts val="600"/>
              </a:spcBef>
            </a:pPr>
            <a:r>
              <a:rPr lang="en-US" altLang="en-US" sz="2800" dirty="0">
                <a:latin typeface="Comic Sans MS" panose="030F0702030302020204" pitchFamily="66" charset="0"/>
              </a:rPr>
              <a:t>b)	Between 2 s and 4 s. </a:t>
            </a:r>
          </a:p>
          <a:p>
            <a:pPr marL="536575" indent="-536575">
              <a:spcBef>
                <a:spcPts val="600"/>
              </a:spcBef>
            </a:pPr>
            <a:r>
              <a:rPr lang="en-US" altLang="en-US" sz="2800" dirty="0">
                <a:latin typeface="Comic Sans MS" panose="030F0702030302020204" pitchFamily="66" charset="0"/>
              </a:rPr>
              <a:t>c)	Between 4 s and 6 s. </a:t>
            </a:r>
          </a:p>
          <a:p>
            <a:pPr marL="536575" indent="-536575">
              <a:spcBef>
                <a:spcPts val="600"/>
              </a:spcBef>
            </a:pPr>
            <a:r>
              <a:rPr lang="en-US" altLang="en-US" sz="2800" dirty="0">
                <a:latin typeface="Comic Sans MS" panose="030F0702030302020204" pitchFamily="66" charset="0"/>
              </a:rPr>
              <a:t>d)	It is the same for all time intervals.</a:t>
            </a:r>
          </a:p>
        </p:txBody>
      </p:sp>
      <p:pic>
        <p:nvPicPr>
          <p:cNvPr id="11" name="Picture 4" descr="A plot of velocity vs. time. Velocity increases for the first 2 s (this region contains a point labeled A), velocity is constant for 2 s (this region contains a point labeled B), velocity decreases for 2 s (this region contains a point labeled C)."/>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6781800" y="1600201"/>
            <a:ext cx="4306200" cy="295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3"/>
          </p:nvPr>
        </p:nvSpPr>
        <p:spPr>
          <a:xfrm>
            <a:off x="1866000" y="4648201"/>
            <a:ext cx="8460000" cy="1534381"/>
          </a:xfrm>
        </p:spPr>
        <p:txBody>
          <a:bodyPr>
            <a:noAutofit/>
          </a:bodyPr>
          <a:lstStyle/>
          <a:p>
            <a:pPr marL="536575" indent="-536575"/>
            <a:r>
              <a:rPr lang="en-US" altLang="en-US" sz="2800" dirty="0"/>
              <a:t>b)	</a:t>
            </a:r>
            <a:r>
              <a:rPr lang="en-US" altLang="en-US" sz="2800" dirty="0">
                <a:latin typeface="Comic Sans MS" panose="030F0702030302020204" pitchFamily="66" charset="0"/>
              </a:rPr>
              <a:t>The distance </a:t>
            </a:r>
            <a:r>
              <a:rPr lang="en-US" altLang="en-US" sz="2800" b="1" u="sng" dirty="0">
                <a:solidFill>
                  <a:srgbClr val="FF0000"/>
                </a:solidFill>
                <a:latin typeface="Comic Sans MS" panose="030F0702030302020204" pitchFamily="66" charset="0"/>
              </a:rPr>
              <a:t>traveled is greatest when the area under the velocity curve is greatest</a:t>
            </a:r>
            <a:r>
              <a:rPr lang="en-US" altLang="en-US" sz="2800" dirty="0">
                <a:latin typeface="Comic Sans MS" panose="030F0702030302020204" pitchFamily="66" charset="0"/>
              </a:rPr>
              <a:t>. </a:t>
            </a:r>
            <a:r>
              <a:rPr lang="en-US" altLang="en-US" sz="2800" u="sng" dirty="0">
                <a:solidFill>
                  <a:schemeClr val="bg2">
                    <a:lumMod val="25000"/>
                  </a:schemeClr>
                </a:solidFill>
                <a:latin typeface="Comic Sans MS" panose="030F0702030302020204" pitchFamily="66" charset="0"/>
              </a:rPr>
              <a:t>This occurs between 2 s and 4 s</a:t>
            </a:r>
            <a:r>
              <a:rPr lang="en-US" altLang="en-US" sz="2800" dirty="0">
                <a:latin typeface="Comic Sans MS" panose="030F0702030302020204" pitchFamily="66" charset="0"/>
              </a:rPr>
              <a:t>.</a:t>
            </a:r>
            <a:endParaRPr lang="en-US" sz="2800" dirty="0">
              <a:latin typeface="Comic Sans MS" panose="030F0702030302020204" pitchFamily="66" charset="0"/>
            </a:endParaRPr>
          </a:p>
        </p:txBody>
      </p:sp>
      <p:sp>
        <p:nvSpPr>
          <p:cNvPr id="13" name="Text Placeholder 12" hidden="1"/>
          <p:cNvSpPr>
            <a:spLocks noGrp="1"/>
          </p:cNvSpPr>
          <p:nvPr>
            <p:ph type="body" sz="quarter" idx="18"/>
          </p:nvPr>
        </p:nvSpPr>
        <p:spPr/>
        <p:txBody>
          <a:bodyPr>
            <a:normAutofit fontScale="92500" lnSpcReduction="20000"/>
          </a:bodyPr>
          <a:lstStyle/>
          <a:p>
            <a:endParaRPr lang="en-US"/>
          </a:p>
        </p:txBody>
      </p:sp>
      <p:sp>
        <p:nvSpPr>
          <p:cNvPr id="14" name="Text Placeholder 13" hidden="1"/>
          <p:cNvSpPr>
            <a:spLocks noGrp="1"/>
          </p:cNvSpPr>
          <p:nvPr>
            <p:ph type="body" sz="quarter" idx="19"/>
          </p:nvPr>
        </p:nvSpPr>
        <p:spPr/>
        <p:txBody>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37475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724" y="198000"/>
            <a:ext cx="11098876" cy="1473742"/>
          </a:xfrm>
        </p:spPr>
        <p:txBody>
          <a:bodyPr>
            <a:noAutofit/>
          </a:bodyPr>
          <a:lstStyle/>
          <a:p>
            <a:r>
              <a:rPr lang="en-US" altLang="en-US" sz="3600" b="0" dirty="0">
                <a:latin typeface="Comic Sans MS" panose="030F0702030302020204" pitchFamily="66" charset="0"/>
              </a:rPr>
              <a:t>The graph of the speed of a car traveling on a local highway illustrates the relationship between acceleration and velocity.</a:t>
            </a:r>
            <a:endParaRPr lang="en-US" sz="3600" dirty="0">
              <a:latin typeface="Comic Sans MS" panose="030F0702030302020204" pitchFamily="66" charset="0"/>
            </a:endParaRPr>
          </a:p>
        </p:txBody>
      </p:sp>
      <p:pic>
        <p:nvPicPr>
          <p:cNvPr id="8" name="Picture 2" descr="A graph of speed vs. time show the changes in speed of a car driving forward on a highway.">
            <a:extLst>
              <a:ext uri="{C183D7F6-B498-43B3-948B-1728B52AA6E4}">
                <adec:decorative xmlns:adec="http://schemas.microsoft.com/office/drawing/2017/decorative" val="0"/>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559724" y="2243651"/>
            <a:ext cx="4073236" cy="40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3"/>
          </p:nvPr>
        </p:nvSpPr>
        <p:spPr>
          <a:xfrm>
            <a:off x="5638800" y="1905001"/>
            <a:ext cx="5993476" cy="4230475"/>
          </a:xfrm>
        </p:spPr>
        <p:txBody>
          <a:bodyPr>
            <a:normAutofit/>
          </a:bodyPr>
          <a:lstStyle/>
          <a:p>
            <a:pPr>
              <a:spcBef>
                <a:spcPts val="600"/>
              </a:spcBef>
            </a:pPr>
            <a:r>
              <a:rPr lang="en-US" altLang="en-US" sz="2800" dirty="0">
                <a:latin typeface="Comic Sans MS" panose="030F0702030302020204" pitchFamily="66" charset="0"/>
              </a:rPr>
              <a:t>A steep slope indicates  a rapid change in velocity (or speed), and thus a large acceleration.</a:t>
            </a:r>
          </a:p>
          <a:p>
            <a:pPr>
              <a:spcBef>
                <a:spcPts val="600"/>
              </a:spcBef>
            </a:pPr>
            <a:r>
              <a:rPr lang="en-US" altLang="en-US" sz="2800" dirty="0">
                <a:latin typeface="Comic Sans MS" panose="030F0702030302020204" pitchFamily="66" charset="0"/>
              </a:rPr>
              <a:t>A horizontal line has zero slope and represents zero acceleration, so the object is moving with constant velocity.</a:t>
            </a:r>
            <a:endParaRPr lang="en-US" sz="2800" dirty="0">
              <a:latin typeface="Comic Sans MS" panose="030F0702030302020204" pitchFamily="66" charset="0"/>
            </a:endParaRPr>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87852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8000"/>
            <a:ext cx="9564000" cy="1630800"/>
          </a:xfrm>
        </p:spPr>
        <p:txBody>
          <a:bodyPr>
            <a:noAutofit/>
          </a:bodyPr>
          <a:lstStyle/>
          <a:p>
            <a:r>
              <a:rPr lang="en-US" dirty="0">
                <a:latin typeface="Comic Sans MS" panose="030F0702030302020204" pitchFamily="66" charset="0"/>
              </a:rPr>
              <a:t>The velocity graph of an object is shown. Is the acceleration of the object constant?</a:t>
            </a:r>
            <a:r>
              <a:rPr lang="en-US" sz="1600" dirty="0">
                <a:latin typeface="Comic Sans MS" panose="030F0702030302020204" pitchFamily="66" charset="0"/>
              </a:rPr>
              <a:t> 1</a:t>
            </a:r>
          </a:p>
        </p:txBody>
      </p:sp>
      <p:sp>
        <p:nvSpPr>
          <p:cNvPr id="3" name="Content Placeholder 2"/>
          <p:cNvSpPr>
            <a:spLocks noGrp="1"/>
          </p:cNvSpPr>
          <p:nvPr>
            <p:ph sz="quarter" idx="11"/>
          </p:nvPr>
        </p:nvSpPr>
        <p:spPr>
          <a:xfrm>
            <a:off x="914400" y="2667000"/>
            <a:ext cx="4001400" cy="1904999"/>
          </a:xfrm>
        </p:spPr>
        <p:txBody>
          <a:bodyPr/>
          <a:lstStyle/>
          <a:p>
            <a:pPr marL="536575" indent="-536575">
              <a:spcBef>
                <a:spcPts val="600"/>
              </a:spcBef>
              <a:spcAft>
                <a:spcPts val="600"/>
              </a:spcAft>
            </a:pPr>
            <a:r>
              <a:rPr lang="en-US" altLang="en-US" sz="2400" dirty="0">
                <a:latin typeface="Comic Sans MS" panose="030F0702030302020204" pitchFamily="66" charset="0"/>
              </a:rPr>
              <a:t>a)	Yes.</a:t>
            </a:r>
          </a:p>
          <a:p>
            <a:pPr marL="536575" indent="-536575">
              <a:spcBef>
                <a:spcPts val="600"/>
              </a:spcBef>
              <a:spcAft>
                <a:spcPts val="600"/>
              </a:spcAft>
            </a:pPr>
            <a:r>
              <a:rPr lang="en-US" altLang="en-US" sz="2400" dirty="0">
                <a:latin typeface="Comic Sans MS" panose="030F0702030302020204" pitchFamily="66" charset="0"/>
              </a:rPr>
              <a:t>b)	No.</a:t>
            </a:r>
          </a:p>
          <a:p>
            <a:pPr marL="536575" indent="-536575">
              <a:spcBef>
                <a:spcPts val="600"/>
              </a:spcBef>
              <a:spcAft>
                <a:spcPts val="600"/>
              </a:spcAft>
            </a:pPr>
            <a:r>
              <a:rPr lang="en-US" altLang="en-US" sz="2400" dirty="0">
                <a:latin typeface="Comic Sans MS" panose="030F0702030302020204" pitchFamily="66" charset="0"/>
              </a:rPr>
              <a:t>c)	It is impossible to determine from this graph.</a:t>
            </a:r>
            <a:endParaRPr lang="en-US" sz="2400" dirty="0">
              <a:latin typeface="Comic Sans MS" panose="030F0702030302020204" pitchFamily="66" charset="0"/>
            </a:endParaRPr>
          </a:p>
        </p:txBody>
      </p:sp>
      <p:pic>
        <p:nvPicPr>
          <p:cNvPr id="13" name="Picture 4" descr="A plot of velocity vs. time shows a parabola, where the slope of the line is initially large, and gradually curves till it is zero."/>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6732545" y="2438400"/>
            <a:ext cx="5006564" cy="38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46252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8000"/>
            <a:ext cx="9564000" cy="1630800"/>
          </a:xfrm>
        </p:spPr>
        <p:txBody>
          <a:bodyPr>
            <a:noAutofit/>
          </a:bodyPr>
          <a:lstStyle/>
          <a:p>
            <a:r>
              <a:rPr lang="en-US" dirty="0">
                <a:latin typeface="Comic Sans MS" panose="030F0702030302020204" pitchFamily="66" charset="0"/>
              </a:rPr>
              <a:t>The velocity graph of an object is shown. Is the acceleration of the object constant?</a:t>
            </a:r>
            <a:r>
              <a:rPr lang="en-US" sz="1600" dirty="0">
                <a:latin typeface="Comic Sans MS" panose="030F0702030302020204" pitchFamily="66" charset="0"/>
              </a:rPr>
              <a:t> 2</a:t>
            </a:r>
          </a:p>
        </p:txBody>
      </p:sp>
      <p:sp>
        <p:nvSpPr>
          <p:cNvPr id="3" name="Content Placeholder 2"/>
          <p:cNvSpPr>
            <a:spLocks noGrp="1"/>
          </p:cNvSpPr>
          <p:nvPr>
            <p:ph sz="quarter" idx="11"/>
          </p:nvPr>
        </p:nvSpPr>
        <p:spPr>
          <a:xfrm>
            <a:off x="924871" y="1981202"/>
            <a:ext cx="4942529" cy="1904999"/>
          </a:xfrm>
        </p:spPr>
        <p:txBody>
          <a:bodyPr/>
          <a:lstStyle/>
          <a:p>
            <a:pPr marL="536575" indent="-536575">
              <a:spcBef>
                <a:spcPts val="600"/>
              </a:spcBef>
              <a:spcAft>
                <a:spcPts val="600"/>
              </a:spcAft>
            </a:pPr>
            <a:r>
              <a:rPr lang="en-US" altLang="en-US" sz="2400" dirty="0">
                <a:latin typeface="Comic Sans MS" panose="030F0702030302020204" pitchFamily="66" charset="0"/>
              </a:rPr>
              <a:t>a)	Yes.</a:t>
            </a:r>
          </a:p>
          <a:p>
            <a:pPr marL="536575" indent="-536575">
              <a:spcBef>
                <a:spcPts val="600"/>
              </a:spcBef>
              <a:spcAft>
                <a:spcPts val="600"/>
              </a:spcAft>
            </a:pPr>
            <a:r>
              <a:rPr lang="en-US" altLang="en-US" sz="2400" dirty="0">
                <a:latin typeface="Comic Sans MS" panose="030F0702030302020204" pitchFamily="66" charset="0"/>
              </a:rPr>
              <a:t>b)	No.</a:t>
            </a:r>
          </a:p>
          <a:p>
            <a:pPr marL="536575" indent="-536575">
              <a:spcBef>
                <a:spcPts val="600"/>
              </a:spcBef>
              <a:spcAft>
                <a:spcPts val="600"/>
              </a:spcAft>
            </a:pPr>
            <a:r>
              <a:rPr lang="en-US" altLang="en-US" sz="2400" dirty="0">
                <a:latin typeface="Comic Sans MS" panose="030F0702030302020204" pitchFamily="66" charset="0"/>
              </a:rPr>
              <a:t>c)	It is impossible to determine from this graph.</a:t>
            </a:r>
            <a:endParaRPr lang="en-US" sz="2400" dirty="0">
              <a:latin typeface="Comic Sans MS" panose="030F0702030302020204" pitchFamily="66" charset="0"/>
            </a:endParaRPr>
          </a:p>
        </p:txBody>
      </p:sp>
      <p:pic>
        <p:nvPicPr>
          <p:cNvPr id="13" name="Picture 3" descr="A plot of velocity vs. time shows a parabola, where the slope of the line is initially large, and gradually curves till it is zero."/>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8001000" y="2039287"/>
            <a:ext cx="3266129" cy="24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3"/>
          </p:nvPr>
        </p:nvSpPr>
        <p:spPr>
          <a:xfrm>
            <a:off x="1866000" y="4538374"/>
            <a:ext cx="8460000" cy="1862426"/>
          </a:xfrm>
        </p:spPr>
        <p:txBody>
          <a:bodyPr>
            <a:noAutofit/>
          </a:bodyPr>
          <a:lstStyle/>
          <a:p>
            <a:pPr marL="536575" indent="-536575"/>
            <a:r>
              <a:rPr lang="en-US" altLang="en-US" sz="2400" dirty="0"/>
              <a:t>b)	</a:t>
            </a:r>
            <a:r>
              <a:rPr lang="en-US" altLang="en-US" sz="2400" dirty="0">
                <a:latin typeface="Comic Sans MS" panose="030F0702030302020204" pitchFamily="66" charset="0"/>
              </a:rPr>
              <a:t>No, the acceleration is NOT constant. The slope of the velocity curve gradually decreases with time, so the acceleration is decreasing. Initially the velocity is changing quite rapidly, but as time goes on the velocity reaches a maximum value and then remains constant.</a:t>
            </a:r>
            <a:endParaRPr lang="en-US" sz="2400" dirty="0">
              <a:latin typeface="Comic Sans MS" panose="030F0702030302020204" pitchFamily="66" charset="0"/>
            </a:endParaRPr>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9913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omic Sans MS" panose="030F0702030302020204" pitchFamily="66" charset="0"/>
              </a:rPr>
              <a:t>Uniform Acceleration</a:t>
            </a:r>
            <a:endParaRPr lang="en-US" dirty="0">
              <a:latin typeface="Comic Sans MS" panose="030F0702030302020204" pitchFamily="66" charset="0"/>
            </a:endParaRPr>
          </a:p>
        </p:txBody>
      </p:sp>
      <p:sp>
        <p:nvSpPr>
          <p:cNvPr id="3" name="Content Placeholder 2"/>
          <p:cNvSpPr>
            <a:spLocks noGrp="1"/>
          </p:cNvSpPr>
          <p:nvPr>
            <p:ph sz="quarter" idx="20"/>
          </p:nvPr>
        </p:nvSpPr>
        <p:spPr>
          <a:xfrm>
            <a:off x="457200" y="1219200"/>
            <a:ext cx="11519136" cy="5029200"/>
          </a:xfrm>
        </p:spPr>
        <p:txBody>
          <a:bodyPr>
            <a:noAutofit/>
          </a:bodyPr>
          <a:lstStyle/>
          <a:p>
            <a:pPr>
              <a:spcBef>
                <a:spcPts val="600"/>
              </a:spcBef>
              <a:spcAft>
                <a:spcPts val="600"/>
              </a:spcAft>
            </a:pPr>
            <a:r>
              <a:rPr lang="en-US" altLang="en-US" sz="2800" b="1" i="1" dirty="0">
                <a:solidFill>
                  <a:srgbClr val="0A5D00"/>
                </a:solidFill>
                <a:latin typeface="Comic Sans MS" panose="030F0702030302020204" pitchFamily="66" charset="0"/>
              </a:rPr>
              <a:t>Uniform Acceleration</a:t>
            </a:r>
            <a:r>
              <a:rPr lang="en-US" altLang="en-US" sz="2800" dirty="0">
                <a:latin typeface="Comic Sans MS" panose="030F0702030302020204" pitchFamily="66" charset="0"/>
              </a:rPr>
              <a:t> is the simplest form of acceleration.</a:t>
            </a:r>
          </a:p>
          <a:p>
            <a:pPr lvl="1">
              <a:spcBef>
                <a:spcPts val="600"/>
              </a:spcBef>
              <a:spcAft>
                <a:spcPts val="600"/>
              </a:spcAft>
              <a:buClr>
                <a:srgbClr val="9B3700"/>
              </a:buClr>
            </a:pPr>
            <a:r>
              <a:rPr lang="en-US" altLang="en-US" sz="2800" dirty="0">
                <a:latin typeface="Comic Sans MS" panose="030F0702030302020204" pitchFamily="66" charset="0"/>
              </a:rPr>
              <a:t>It occurs whenever there is a constant force acting on an object.</a:t>
            </a:r>
          </a:p>
          <a:p>
            <a:pPr lvl="1">
              <a:spcBef>
                <a:spcPts val="600"/>
              </a:spcBef>
              <a:spcAft>
                <a:spcPts val="600"/>
              </a:spcAft>
              <a:buClr>
                <a:srgbClr val="9B3700"/>
              </a:buClr>
            </a:pPr>
            <a:r>
              <a:rPr lang="en-US" altLang="en-US" sz="2800" b="1" dirty="0">
                <a:latin typeface="Comic Sans MS" panose="030F0702030302020204" pitchFamily="66" charset="0"/>
              </a:rPr>
              <a:t>Most of the examples we consider will involve constant acceleration.</a:t>
            </a:r>
          </a:p>
          <a:p>
            <a:pPr lvl="2">
              <a:spcBef>
                <a:spcPts val="600"/>
              </a:spcBef>
              <a:spcAft>
                <a:spcPts val="600"/>
              </a:spcAft>
              <a:buClr>
                <a:srgbClr val="185C8E"/>
              </a:buClr>
            </a:pPr>
            <a:r>
              <a:rPr lang="en-US" altLang="en-US" dirty="0">
                <a:latin typeface="Comic Sans MS" panose="030F0702030302020204" pitchFamily="66" charset="0"/>
              </a:rPr>
              <a:t>A falling rock or other falling object.</a:t>
            </a:r>
          </a:p>
          <a:p>
            <a:pPr lvl="2">
              <a:spcBef>
                <a:spcPts val="600"/>
              </a:spcBef>
              <a:spcAft>
                <a:spcPts val="600"/>
              </a:spcAft>
              <a:buClr>
                <a:srgbClr val="185C8E"/>
              </a:buClr>
            </a:pPr>
            <a:r>
              <a:rPr lang="en-US" altLang="en-US" dirty="0">
                <a:latin typeface="Comic Sans MS" panose="030F0702030302020204" pitchFamily="66" charset="0"/>
              </a:rPr>
              <a:t>A car accelerating at a constant rate.</a:t>
            </a:r>
          </a:p>
          <a:p>
            <a:pPr lvl="1">
              <a:spcBef>
                <a:spcPts val="600"/>
              </a:spcBef>
              <a:spcAft>
                <a:spcPts val="600"/>
              </a:spcAft>
              <a:buClr>
                <a:srgbClr val="9B3700"/>
              </a:buClr>
            </a:pPr>
            <a:r>
              <a:rPr lang="en-US" altLang="en-US" sz="2800" dirty="0">
                <a:latin typeface="Comic Sans MS" panose="030F0702030302020204" pitchFamily="66" charset="0"/>
              </a:rPr>
              <a:t>The acceleration does not change as the motion proceeds.</a:t>
            </a:r>
            <a:endParaRPr lang="en-US" sz="2800" dirty="0">
              <a:latin typeface="Comic Sans MS" panose="030F0702030302020204" pitchFamily="66" charset="0"/>
            </a:endParaRPr>
          </a:p>
        </p:txBody>
      </p:sp>
      <p:sp>
        <p:nvSpPr>
          <p:cNvPr id="4" name="Content Placeholder 3" hidden="1"/>
          <p:cNvSpPr>
            <a:spLocks noGrp="1"/>
          </p:cNvSpPr>
          <p:nvPr>
            <p:ph sz="quarter" idx="11"/>
          </p:nvPr>
        </p:nvSpPr>
        <p:spPr/>
        <p:txBody>
          <a:bodyPr/>
          <a:lstStyle/>
          <a:p>
            <a:endParaRPr lang="en-US"/>
          </a:p>
        </p:txBody>
      </p:sp>
      <p:sp>
        <p:nvSpPr>
          <p:cNvPr id="5" name="Text Placeholder 4" hidden="1"/>
          <p:cNvSpPr>
            <a:spLocks noGrp="1"/>
          </p:cNvSpPr>
          <p:nvPr>
            <p:ph type="body" sz="quarter" idx="19"/>
          </p:nvPr>
        </p:nvSpPr>
        <p:spPr/>
        <p:txBody>
          <a:bodyPr/>
          <a:lstStyle/>
          <a:p>
            <a:endParaRPr lang="en-US"/>
          </a:p>
        </p:txBody>
      </p:sp>
      <p:sp>
        <p:nvSpPr>
          <p:cNvPr id="6" name="Slide Number Placeholder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38898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74200"/>
            <a:ext cx="11520257" cy="1478400"/>
          </a:xfrm>
        </p:spPr>
        <p:txBody>
          <a:bodyPr>
            <a:noAutofit/>
          </a:bodyPr>
          <a:lstStyle/>
          <a:p>
            <a:r>
              <a:rPr lang="en-US" sz="3600" b="0" dirty="0">
                <a:latin typeface="Comic Sans MS" panose="030F0702030302020204" pitchFamily="66" charset="0"/>
              </a:rPr>
              <a:t>The acceleration graph for uniform acceleration is a horizontal line. The acceleration does not change with time.</a:t>
            </a:r>
            <a:endParaRPr lang="en-US" sz="3600" dirty="0">
              <a:latin typeface="Comic Sans MS" panose="030F0702030302020204" pitchFamily="66" charset="0"/>
            </a:endParaRPr>
          </a:p>
        </p:txBody>
      </p:sp>
      <p:sp>
        <p:nvSpPr>
          <p:cNvPr id="3" name="Content Placeholder 2"/>
          <p:cNvSpPr>
            <a:spLocks noGrp="1"/>
          </p:cNvSpPr>
          <p:nvPr>
            <p:ph sz="quarter" idx="11"/>
          </p:nvPr>
        </p:nvSpPr>
        <p:spPr>
          <a:xfrm>
            <a:off x="533400" y="1905000"/>
            <a:ext cx="5181600" cy="2667000"/>
          </a:xfrm>
        </p:spPr>
        <p:txBody>
          <a:bodyPr/>
          <a:lstStyle/>
          <a:p>
            <a:r>
              <a:rPr lang="en-US" altLang="en-US" sz="2800" dirty="0">
                <a:latin typeface="Comic Sans MS" panose="030F0702030302020204" pitchFamily="66" charset="0"/>
              </a:rPr>
              <a:t>For example, a car moving along a straight road and speeding up at a constant rate would have a constant acceleration.</a:t>
            </a:r>
          </a:p>
        </p:txBody>
      </p:sp>
      <p:pic>
        <p:nvPicPr>
          <p:cNvPr id="13" name="Picture 3" descr="A graph of constant positive acceleration as a function of time is a horizontal line above the x-axis."/>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6249140" y="1926789"/>
            <a:ext cx="5001805" cy="282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3"/>
          </p:nvPr>
        </p:nvSpPr>
        <p:spPr>
          <a:xfrm>
            <a:off x="923277" y="4953000"/>
            <a:ext cx="10440139" cy="1269102"/>
          </a:xfrm>
        </p:spPr>
        <p:txBody>
          <a:bodyPr>
            <a:noAutofit/>
          </a:bodyPr>
          <a:lstStyle/>
          <a:p>
            <a:r>
              <a:rPr lang="en-US" sz="2800" dirty="0">
                <a:latin typeface="Comic Sans MS" panose="030F0702030302020204" pitchFamily="66" charset="0"/>
              </a:rPr>
              <a:t>Notice that, even though the acceleration is </a:t>
            </a:r>
            <a:r>
              <a:rPr lang="en-US" sz="2800" i="1" dirty="0">
                <a:latin typeface="Comic Sans MS" panose="030F0702030302020204" pitchFamily="66" charset="0"/>
              </a:rPr>
              <a:t>not</a:t>
            </a:r>
            <a:r>
              <a:rPr lang="en-US" sz="2800" dirty="0">
                <a:latin typeface="Comic Sans MS" panose="030F0702030302020204" pitchFamily="66" charset="0"/>
              </a:rPr>
              <a:t> changing, </a:t>
            </a:r>
            <a:r>
              <a:rPr lang="en-US" sz="2800" b="1" dirty="0">
                <a:solidFill>
                  <a:srgbClr val="FF0000"/>
                </a:solidFill>
                <a:latin typeface="Comic Sans MS" panose="030F0702030302020204" pitchFamily="66" charset="0"/>
              </a:rPr>
              <a:t>the speed </a:t>
            </a:r>
            <a:r>
              <a:rPr lang="en-US" sz="2800" b="1" i="1" dirty="0">
                <a:solidFill>
                  <a:srgbClr val="FF0000"/>
                </a:solidFill>
                <a:latin typeface="Comic Sans MS" panose="030F0702030302020204" pitchFamily="66" charset="0"/>
              </a:rPr>
              <a:t>is</a:t>
            </a:r>
            <a:r>
              <a:rPr lang="en-US" sz="2800" b="1" dirty="0">
                <a:solidFill>
                  <a:srgbClr val="FF0000"/>
                </a:solidFill>
                <a:latin typeface="Comic Sans MS" panose="030F0702030302020204" pitchFamily="66" charset="0"/>
              </a:rPr>
              <a:t> changing</a:t>
            </a:r>
            <a:r>
              <a:rPr lang="en-US" sz="2800" dirty="0">
                <a:solidFill>
                  <a:srgbClr val="FF0000"/>
                </a:solidFill>
                <a:latin typeface="Comic Sans MS" panose="030F0702030302020204" pitchFamily="66" charset="0"/>
              </a:rPr>
              <a:t>. </a:t>
            </a:r>
            <a:r>
              <a:rPr lang="en-US" sz="2800" b="1" dirty="0">
                <a:solidFill>
                  <a:srgbClr val="FF0000"/>
                </a:solidFill>
                <a:latin typeface="Comic Sans MS" panose="030F0702030302020204" pitchFamily="66" charset="0"/>
              </a:rPr>
              <a:t>It is just changing at a constant rate.</a:t>
            </a:r>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79418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11186604" cy="1783200"/>
          </a:xfrm>
        </p:spPr>
        <p:txBody>
          <a:bodyPr>
            <a:noAutofit/>
          </a:bodyPr>
          <a:lstStyle/>
          <a:p>
            <a:r>
              <a:rPr lang="en-US" sz="3200" b="0" dirty="0">
                <a:latin typeface="Comic Sans MS" panose="030F0702030302020204" pitchFamily="66" charset="0"/>
              </a:rPr>
              <a:t>The </a:t>
            </a:r>
            <a:r>
              <a:rPr lang="en-US" sz="3200" u="sng" dirty="0">
                <a:latin typeface="Comic Sans MS" panose="030F0702030302020204" pitchFamily="66" charset="0"/>
              </a:rPr>
              <a:t>velocity graph for uniform acceleration is a straight line with a constant slope. The slope of the velocity graph is equal to the acceleration</a:t>
            </a:r>
            <a:r>
              <a:rPr lang="en-US" sz="3200" b="0" dirty="0">
                <a:latin typeface="Comic Sans MS" panose="030F0702030302020204" pitchFamily="66" charset="0"/>
              </a:rPr>
              <a:t>.</a:t>
            </a:r>
            <a:endParaRPr lang="en-US" sz="3200" dirty="0">
              <a:latin typeface="Comic Sans MS" panose="030F0702030302020204" pitchFamily="66" charset="0"/>
            </a:endParaRPr>
          </a:p>
        </p:txBody>
      </p:sp>
      <p:sp>
        <p:nvSpPr>
          <p:cNvPr id="3" name="Content Placeholder 2"/>
          <p:cNvSpPr>
            <a:spLocks noGrp="1"/>
          </p:cNvSpPr>
          <p:nvPr>
            <p:ph sz="quarter" idx="11"/>
          </p:nvPr>
        </p:nvSpPr>
        <p:spPr>
          <a:xfrm>
            <a:off x="381000" y="2057400"/>
            <a:ext cx="5343639" cy="2362200"/>
          </a:xfrm>
        </p:spPr>
        <p:txBody>
          <a:bodyPr/>
          <a:lstStyle/>
          <a:p>
            <a:pPr>
              <a:spcBef>
                <a:spcPts val="600"/>
              </a:spcBef>
              <a:spcAft>
                <a:spcPts val="600"/>
              </a:spcAft>
            </a:pPr>
            <a:r>
              <a:rPr lang="en-US" altLang="en-US" sz="2800" dirty="0">
                <a:latin typeface="Comic Sans MS" panose="030F0702030302020204" pitchFamily="66" charset="0"/>
              </a:rPr>
              <a:t>For this example, the car starts out with zero initial velocity.</a:t>
            </a:r>
          </a:p>
          <a:p>
            <a:pPr>
              <a:spcBef>
                <a:spcPts val="600"/>
              </a:spcBef>
              <a:spcAft>
                <a:spcPts val="600"/>
              </a:spcAft>
            </a:pPr>
            <a:r>
              <a:rPr lang="en-US" altLang="en-US" sz="2800" dirty="0">
                <a:latin typeface="Comic Sans MS" panose="030F0702030302020204" pitchFamily="66" charset="0"/>
              </a:rPr>
              <a:t>The velocity then increases at a steady rate.</a:t>
            </a:r>
          </a:p>
        </p:txBody>
      </p:sp>
      <p:pic>
        <p:nvPicPr>
          <p:cNvPr id="16" name="Picture 4" descr="A graph of velocity vs. time for constant acceleration. It is a straight diagonal line moving up and to the right."/>
          <p:cNvPicPr>
            <a:picLocks noGrp="1" noChangeAspect="1" noChangeArrowheads="1"/>
          </p:cNvPicPr>
          <p:nvPr>
            <p:ph sz="quarter" idx="12"/>
          </p:nvPr>
        </p:nvPicPr>
        <p:blipFill rotWithShape="1">
          <a:blip r:embed="rId3" cstate="hqprint">
            <a:extLst>
              <a:ext uri="{28A0092B-C50C-407E-A947-70E740481C1C}">
                <a14:useLocalDpi xmlns:a14="http://schemas.microsoft.com/office/drawing/2010/main" val="0"/>
              </a:ext>
            </a:extLst>
          </a:blip>
          <a:stretch/>
        </p:blipFill>
        <p:spPr bwMode="auto">
          <a:xfrm>
            <a:off x="6324600" y="2133600"/>
            <a:ext cx="4837475" cy="36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Object 3">
            <a:extLst>
              <a:ext uri="{C183D7F6-B498-43B3-948B-1728B52AA6E4}">
                <adec:decorative xmlns:adec="http://schemas.microsoft.com/office/drawing/2017/decorative" val="1"/>
              </a:ext>
            </a:extLst>
          </p:cNvPr>
          <p:cNvGraphicFramePr>
            <a:graphicFrameLocks noGrp="1" noChangeAspect="1"/>
          </p:cNvGraphicFramePr>
          <p:nvPr>
            <p:ph sz="quarter" idx="13"/>
          </p:nvPr>
        </p:nvGraphicFramePr>
        <p:xfrm>
          <a:off x="2667000" y="4617600"/>
          <a:ext cx="3429000" cy="1926882"/>
        </p:xfrm>
        <a:graphic>
          <a:graphicData uri="http://schemas.openxmlformats.org/presentationml/2006/ole">
            <mc:AlternateContent xmlns:mc="http://schemas.openxmlformats.org/markup-compatibility/2006">
              <mc:Choice xmlns:v="urn:schemas-microsoft-com:vml" Requires="v">
                <p:oleObj spid="_x0000_s1032" name="Equation" r:id="rId4" imgW="1130040" imgH="634680" progId="Equation.DSMT4">
                  <p:embed/>
                </p:oleObj>
              </mc:Choice>
              <mc:Fallback>
                <p:oleObj name="Equation" r:id="rId4" imgW="1130040" imgH="634680" progId="Equation.DSMT4">
                  <p:embed/>
                  <p:pic>
                    <p:nvPicPr>
                      <p:cNvPr id="15" name="Object 3">
                        <a:extLst>
                          <a:ext uri="{C183D7F6-B498-43B3-948B-1728B52AA6E4}">
                            <adec:decorative xmlns:adec="http://schemas.microsoft.com/office/drawing/2017/decorative" val="1"/>
                          </a:ext>
                        </a:extLst>
                      </p:cNvPr>
                      <p:cNvPicPr/>
                      <p:nvPr/>
                    </p:nvPicPr>
                    <p:blipFill>
                      <a:blip r:embed="rId5"/>
                      <a:stretch>
                        <a:fillRect/>
                      </a:stretch>
                    </p:blipFill>
                    <p:spPr>
                      <a:xfrm>
                        <a:off x="2667000" y="4617600"/>
                        <a:ext cx="3429000" cy="1926882"/>
                      </a:xfrm>
                      <a:prstGeom prst="rect">
                        <a:avLst/>
                      </a:prstGeom>
                      <a:solidFill>
                        <a:srgbClr val="EFFF5D"/>
                      </a:solidFill>
                    </p:spPr>
                  </p:pic>
                </p:oleObj>
              </mc:Fallback>
            </mc:AlternateContent>
          </a:graphicData>
        </a:graphic>
      </p:graphicFrame>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79916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941C3B2-1061-CC1A-7AC2-31DC69D50ED2}"/>
              </a:ext>
            </a:extLst>
          </p:cNvPr>
          <p:cNvSpPr>
            <a:spLocks noGrp="1"/>
          </p:cNvSpPr>
          <p:nvPr>
            <p:ph type="title"/>
          </p:nvPr>
        </p:nvSpPr>
        <p:spPr>
          <a:xfrm>
            <a:off x="2209801" y="306333"/>
            <a:ext cx="9272772" cy="1280890"/>
          </a:xfrm>
        </p:spPr>
        <p:txBody>
          <a:bodyPr/>
          <a:lstStyle/>
          <a:p>
            <a:r>
              <a:rPr lang="en-US" dirty="0">
                <a:latin typeface="Comic Sans MS" panose="030F0702030302020204" pitchFamily="66" charset="0"/>
              </a:rPr>
              <a:t>Problem 3</a:t>
            </a:r>
          </a:p>
        </p:txBody>
      </p:sp>
      <p:sp>
        <p:nvSpPr>
          <p:cNvPr id="14" name="Content Placeholder 13">
            <a:extLst>
              <a:ext uri="{FF2B5EF4-FFF2-40B4-BE49-F238E27FC236}">
                <a16:creationId xmlns:a16="http://schemas.microsoft.com/office/drawing/2014/main" id="{C533A0BB-262D-7EBB-4CAB-A9497AFA8073}"/>
              </a:ext>
            </a:extLst>
          </p:cNvPr>
          <p:cNvSpPr>
            <a:spLocks noGrp="1"/>
          </p:cNvSpPr>
          <p:nvPr>
            <p:ph idx="1"/>
          </p:nvPr>
        </p:nvSpPr>
        <p:spPr>
          <a:xfrm>
            <a:off x="1311579" y="2133600"/>
            <a:ext cx="10193033" cy="3777622"/>
          </a:xfrm>
        </p:spPr>
        <p:txBody>
          <a:bodyPr>
            <a:normAutofit/>
          </a:bodyPr>
          <a:lstStyle/>
          <a:p>
            <a:r>
              <a:rPr lang="en-US" sz="3600" dirty="0">
                <a:latin typeface="Comic Sans MS" panose="030F0702030302020204" pitchFamily="66" charset="0"/>
              </a:rPr>
              <a:t>Starting from rest and moving in a straight line, a runner achieves a speed of 7.0 m /s in a time of 4.5 seconds. Determine the average acceleration of the runner.</a:t>
            </a:r>
          </a:p>
        </p:txBody>
      </p:sp>
      <p:sp>
        <p:nvSpPr>
          <p:cNvPr id="12" name="Slide Number Placeholder 11">
            <a:extLst>
              <a:ext uri="{FF2B5EF4-FFF2-40B4-BE49-F238E27FC236}">
                <a16:creationId xmlns:a16="http://schemas.microsoft.com/office/drawing/2014/main" id="{AD366A44-E1A7-ADAC-2167-8CC57F2A4C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81011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4680-0FB0-9EFA-9866-E3D5D0DF3A83}"/>
              </a:ext>
            </a:extLst>
          </p:cNvPr>
          <p:cNvSpPr>
            <a:spLocks noGrp="1"/>
          </p:cNvSpPr>
          <p:nvPr>
            <p:ph type="title"/>
          </p:nvPr>
        </p:nvSpPr>
        <p:spPr>
          <a:xfrm>
            <a:off x="2592925" y="624110"/>
            <a:ext cx="8911687" cy="671290"/>
          </a:xfrm>
        </p:spPr>
        <p:txBody>
          <a:bodyPr/>
          <a:lstStyle/>
          <a:p>
            <a:r>
              <a:rPr lang="en-US" dirty="0">
                <a:latin typeface="Comic Sans MS" panose="030F0702030302020204" pitchFamily="66" charset="0"/>
              </a:rPr>
              <a:t>Problem 4</a:t>
            </a:r>
          </a:p>
        </p:txBody>
      </p:sp>
      <p:sp>
        <p:nvSpPr>
          <p:cNvPr id="3" name="Content Placeholder 2">
            <a:extLst>
              <a:ext uri="{FF2B5EF4-FFF2-40B4-BE49-F238E27FC236}">
                <a16:creationId xmlns:a16="http://schemas.microsoft.com/office/drawing/2014/main" id="{0C85E016-926A-A96C-6369-610C75347F11}"/>
              </a:ext>
            </a:extLst>
          </p:cNvPr>
          <p:cNvSpPr>
            <a:spLocks noGrp="1"/>
          </p:cNvSpPr>
          <p:nvPr>
            <p:ph idx="1"/>
          </p:nvPr>
        </p:nvSpPr>
        <p:spPr>
          <a:xfrm>
            <a:off x="531812" y="2133600"/>
            <a:ext cx="11431588" cy="4495800"/>
          </a:xfrm>
        </p:spPr>
        <p:txBody>
          <a:bodyPr>
            <a:normAutofit/>
          </a:bodyPr>
          <a:lstStyle/>
          <a:p>
            <a:r>
              <a:rPr lang="en-US" sz="3200" dirty="0">
                <a:latin typeface="Comic Sans MS" panose="030F0702030302020204" pitchFamily="66" charset="0"/>
              </a:rPr>
              <a:t>The velocity of a car decreases from 25 m/ s to 12 m / s in a time of 4.2 seconds. What is the average acceleration of the car? </a:t>
            </a:r>
          </a:p>
        </p:txBody>
      </p:sp>
      <p:sp>
        <p:nvSpPr>
          <p:cNvPr id="4" name="Slide Number Placeholder 3">
            <a:extLst>
              <a:ext uri="{FF2B5EF4-FFF2-40B4-BE49-F238E27FC236}">
                <a16:creationId xmlns:a16="http://schemas.microsoft.com/office/drawing/2014/main" id="{0C3CD26D-4184-B28D-D0C5-F134A1A596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80376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28600"/>
            <a:ext cx="11017682" cy="1995786"/>
          </a:xfrm>
        </p:spPr>
        <p:txBody>
          <a:bodyPr>
            <a:noAutofit/>
          </a:bodyPr>
          <a:lstStyle/>
          <a:p>
            <a:r>
              <a:rPr lang="en-US" sz="3200" b="0" dirty="0">
                <a:latin typeface="Comic Sans MS" panose="030F0702030302020204" pitchFamily="66" charset="0"/>
              </a:rPr>
              <a:t>The distance graph for uniform </a:t>
            </a:r>
            <a:r>
              <a:rPr lang="en-US" sz="3200" b="0" u="sng" dirty="0">
                <a:latin typeface="Comic Sans MS" panose="030F0702030302020204" pitchFamily="66" charset="0"/>
              </a:rPr>
              <a:t>acceleration has a constantly increasing slope, due to a constantly increasing velocity. The distance covered grows more and more rapidly with time</a:t>
            </a:r>
            <a:r>
              <a:rPr lang="en-US" sz="3200" b="0" u="sng" dirty="0"/>
              <a:t>.</a:t>
            </a:r>
            <a:endParaRPr lang="en-US" sz="3200" u="sng" dirty="0"/>
          </a:p>
        </p:txBody>
      </p:sp>
      <p:sp>
        <p:nvSpPr>
          <p:cNvPr id="3" name="Content Placeholder 2"/>
          <p:cNvSpPr>
            <a:spLocks noGrp="1"/>
          </p:cNvSpPr>
          <p:nvPr>
            <p:ph sz="quarter" idx="11"/>
          </p:nvPr>
        </p:nvSpPr>
        <p:spPr>
          <a:xfrm>
            <a:off x="1066800" y="2743200"/>
            <a:ext cx="5486400" cy="3276600"/>
          </a:xfrm>
        </p:spPr>
        <p:txBody>
          <a:bodyPr/>
          <a:lstStyle/>
          <a:p>
            <a:pPr>
              <a:spcBef>
                <a:spcPts val="600"/>
              </a:spcBef>
              <a:spcAft>
                <a:spcPts val="600"/>
              </a:spcAft>
            </a:pPr>
            <a:r>
              <a:rPr lang="en-US" altLang="en-US" sz="2800" dirty="0">
                <a:latin typeface="Comic Sans MS" panose="030F0702030302020204" pitchFamily="66" charset="0"/>
              </a:rPr>
              <a:t>The distance at any instant is velocity times the time at that instant.</a:t>
            </a:r>
          </a:p>
          <a:p>
            <a:pPr>
              <a:spcBef>
                <a:spcPts val="600"/>
              </a:spcBef>
              <a:spcAft>
                <a:spcPts val="600"/>
              </a:spcAft>
            </a:pPr>
            <a:r>
              <a:rPr lang="en-US" altLang="en-US" sz="2800" dirty="0">
                <a:latin typeface="Comic Sans MS" panose="030F0702030302020204" pitchFamily="66" charset="0"/>
              </a:rPr>
              <a:t>The total distance covered is average velocity times the total elapsed time.</a:t>
            </a:r>
          </a:p>
        </p:txBody>
      </p:sp>
      <p:pic>
        <p:nvPicPr>
          <p:cNvPr id="13" name="Picture 3" descr="A graph of distance vs. time for constant acceleration. It is a parabola, with the slope initially horizontal and growing increasingly steep."/>
          <p:cNvPicPr>
            <a:picLocks noGrp="1" noChangeAspect="1" noChangeArrowheads="1"/>
          </p:cNvPicPr>
          <p:nvPr>
            <p:ph sz="quarter" idx="12"/>
          </p:nvPr>
        </p:nvPicPr>
        <p:blipFill rotWithShape="1">
          <a:blip r:embed="rId2" cstate="hqprint">
            <a:extLst>
              <a:ext uri="{28A0092B-C50C-407E-A947-70E740481C1C}">
                <a14:useLocalDpi xmlns:a14="http://schemas.microsoft.com/office/drawing/2010/main" val="0"/>
              </a:ext>
            </a:extLst>
          </a:blip>
          <a:stretch/>
        </p:blipFill>
        <p:spPr bwMode="auto">
          <a:xfrm>
            <a:off x="6781800" y="2711370"/>
            <a:ext cx="3961466" cy="343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4724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1"/>
            <a:ext cx="10896599" cy="1536727"/>
          </a:xfrm>
        </p:spPr>
        <p:txBody>
          <a:bodyPr>
            <a:noAutofit/>
          </a:bodyPr>
          <a:lstStyle/>
          <a:p>
            <a:r>
              <a:rPr lang="en-US" altLang="en-US" sz="3200" b="0" dirty="0">
                <a:latin typeface="Comic Sans MS" panose="030F0702030302020204" pitchFamily="66" charset="0"/>
              </a:rPr>
              <a:t>To graph the data in the table, let the horizontal axis represent </a:t>
            </a:r>
            <a:r>
              <a:rPr lang="en-US" altLang="en-US" sz="3200" i="1" dirty="0">
                <a:latin typeface="Comic Sans MS" panose="030F0702030302020204" pitchFamily="66" charset="0"/>
              </a:rPr>
              <a:t>time</a:t>
            </a:r>
            <a:r>
              <a:rPr lang="en-US" altLang="en-US" sz="3200" b="0" dirty="0">
                <a:latin typeface="Comic Sans MS" panose="030F0702030302020204" pitchFamily="66" charset="0"/>
              </a:rPr>
              <a:t>, and the vertical axis represent </a:t>
            </a:r>
            <a:r>
              <a:rPr lang="en-US" altLang="en-US" sz="3200" i="1" dirty="0">
                <a:latin typeface="Comic Sans MS" panose="030F0702030302020204" pitchFamily="66" charset="0"/>
              </a:rPr>
              <a:t>distance</a:t>
            </a:r>
            <a:r>
              <a:rPr lang="en-US" altLang="en-US" sz="3200" b="0" dirty="0">
                <a:latin typeface="Comic Sans MS" panose="030F0702030302020204" pitchFamily="66" charset="0"/>
              </a:rPr>
              <a:t>.</a:t>
            </a:r>
            <a:endParaRPr lang="en-US" sz="3200" dirty="0">
              <a:latin typeface="Comic Sans MS" panose="030F0702030302020204" pitchFamily="66" charset="0"/>
            </a:endParaRPr>
          </a:p>
        </p:txBody>
      </p:sp>
      <p:sp>
        <p:nvSpPr>
          <p:cNvPr id="3" name="Content Placeholder 2"/>
          <p:cNvSpPr>
            <a:spLocks noGrp="1"/>
          </p:cNvSpPr>
          <p:nvPr>
            <p:ph idx="1"/>
          </p:nvPr>
        </p:nvSpPr>
        <p:spPr>
          <a:xfrm>
            <a:off x="1143001" y="1752600"/>
            <a:ext cx="4542722" cy="4536000"/>
          </a:xfrm>
        </p:spPr>
        <p:txBody>
          <a:bodyPr>
            <a:normAutofit/>
          </a:bodyPr>
          <a:lstStyle/>
          <a:p>
            <a:pPr>
              <a:spcBef>
                <a:spcPts val="600"/>
              </a:spcBef>
            </a:pPr>
            <a:r>
              <a:rPr lang="en-US" altLang="en-US" sz="2800" dirty="0">
                <a:latin typeface="Comic Sans MS" panose="030F0702030302020204" pitchFamily="66" charset="0"/>
              </a:rPr>
              <a:t>Each interval on an axis represents a fixed quantity of distance or time.</a:t>
            </a:r>
          </a:p>
          <a:p>
            <a:pPr marL="342900" indent="-342900">
              <a:spcBef>
                <a:spcPts val="600"/>
              </a:spcBef>
              <a:buClr>
                <a:srgbClr val="9B3700"/>
              </a:buClr>
              <a:buFont typeface="Arial" panose="020B0604020202020204" pitchFamily="34" charset="0"/>
              <a:buChar char="•"/>
            </a:pPr>
            <a:r>
              <a:rPr lang="en-US" altLang="en-US" sz="2800" dirty="0">
                <a:latin typeface="Comic Sans MS" panose="030F0702030302020204" pitchFamily="66" charset="0"/>
              </a:rPr>
              <a:t>The first data point is at 0 seconds and 0 cm.</a:t>
            </a:r>
          </a:p>
          <a:p>
            <a:pPr marL="342900" indent="-342900">
              <a:spcBef>
                <a:spcPts val="600"/>
              </a:spcBef>
              <a:buClr>
                <a:srgbClr val="9B3700"/>
              </a:buClr>
              <a:buFont typeface="Arial" panose="020B0604020202020204" pitchFamily="34" charset="0"/>
              <a:buChar char="•"/>
            </a:pPr>
            <a:r>
              <a:rPr lang="en-US" altLang="en-US" sz="2800" dirty="0">
                <a:latin typeface="Comic Sans MS" panose="030F0702030302020204" pitchFamily="66" charset="0"/>
              </a:rPr>
              <a:t>The second data point is at 5 seconds and 4.1 cm. Etc.</a:t>
            </a:r>
            <a:endParaRPr lang="en-US" sz="2800" dirty="0">
              <a:latin typeface="Comic Sans MS" panose="030F0702030302020204" pitchFamily="66" charset="0"/>
            </a:endParaRPr>
          </a:p>
          <a:p>
            <a:pPr marL="342900" indent="-342900">
              <a:spcBef>
                <a:spcPts val="600"/>
              </a:spcBef>
              <a:buClr>
                <a:srgbClr val="9B3700"/>
              </a:buClr>
              <a:buFont typeface="Arial" panose="020B0604020202020204" pitchFamily="34" charset="0"/>
              <a:buChar char="•"/>
            </a:pPr>
            <a:endParaRPr lang="en-US" altLang="en-US" sz="2800" dirty="0">
              <a:latin typeface="Comic Sans MS" panose="030F0702030302020204" pitchFamily="66" charset="0"/>
            </a:endParaRPr>
          </a:p>
        </p:txBody>
      </p:sp>
      <p:pic>
        <p:nvPicPr>
          <p:cNvPr id="8" name="Picture 3" descr="A plot of position vs. time for the motion of a toy car shows position increases, pauses from 20 to 30 seconds, then increases again till 50 seconds, then decreases till 60 seconds.">
            <a:extLst>
              <a:ext uri="{C183D7F6-B498-43B3-948B-1728B52AA6E4}">
                <adec:decorative xmlns:adec="http://schemas.microsoft.com/office/drawing/2017/decorative" val="0"/>
              </a:ext>
            </a:extLst>
          </p:cNvPr>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t="2277"/>
          <a:stretch/>
        </p:blipFill>
        <p:spPr bwMode="auto">
          <a:xfrm>
            <a:off x="6324600" y="1905000"/>
            <a:ext cx="5456480" cy="423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90887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51" y="198000"/>
            <a:ext cx="11558727" cy="1472407"/>
          </a:xfrm>
        </p:spPr>
        <p:txBody>
          <a:bodyPr>
            <a:noAutofit/>
          </a:bodyPr>
          <a:lstStyle/>
          <a:p>
            <a:r>
              <a:rPr lang="en-US" altLang="en-US" sz="3200" u="sng" dirty="0">
                <a:latin typeface="Comic Sans MS" panose="030F0702030302020204" pitchFamily="66" charset="0"/>
              </a:rPr>
              <a:t>The distance traveled is equal to the area under the velocity graph, for example, the triangular area under the blue curve below.</a:t>
            </a:r>
            <a:endParaRPr lang="en-US" sz="3200" u="sng" dirty="0">
              <a:latin typeface="Comic Sans MS" panose="030F0702030302020204" pitchFamily="66" charset="0"/>
            </a:endParaRPr>
          </a:p>
        </p:txBody>
      </p:sp>
      <p:sp>
        <p:nvSpPr>
          <p:cNvPr id="3" name="Content Placeholder 2"/>
          <p:cNvSpPr>
            <a:spLocks noGrp="1"/>
          </p:cNvSpPr>
          <p:nvPr>
            <p:ph sz="quarter" idx="11"/>
          </p:nvPr>
        </p:nvSpPr>
        <p:spPr>
          <a:xfrm>
            <a:off x="685800" y="1915813"/>
            <a:ext cx="6934200" cy="1779893"/>
          </a:xfrm>
        </p:spPr>
        <p:txBody>
          <a:bodyPr/>
          <a:lstStyle/>
          <a:p>
            <a:r>
              <a:rPr lang="en-US" altLang="en-US" sz="2800" dirty="0">
                <a:latin typeface="Comic Sans MS" panose="030F0702030302020204" pitchFamily="66" charset="0"/>
              </a:rPr>
              <a:t>If the car starts out with zero initial velocity, the final velocity is </a:t>
            </a:r>
            <a:r>
              <a:rPr lang="en-US" altLang="en-US" sz="2800" i="1" dirty="0">
                <a:latin typeface="Comic Sans MS" panose="030F0702030302020204" pitchFamily="66" charset="0"/>
              </a:rPr>
              <a:t>at </a:t>
            </a:r>
            <a:r>
              <a:rPr lang="en-US" altLang="en-US" sz="2800" dirty="0">
                <a:latin typeface="Comic Sans MS" panose="030F0702030302020204" pitchFamily="66" charset="0"/>
              </a:rPr>
              <a:t>and the average velocity is 1/2</a:t>
            </a:r>
            <a:r>
              <a:rPr lang="en-US" altLang="en-US" sz="2800" i="1" dirty="0">
                <a:latin typeface="Comic Sans MS" panose="030F0702030302020204" pitchFamily="66" charset="0"/>
              </a:rPr>
              <a:t>(at)</a:t>
            </a:r>
            <a:r>
              <a:rPr lang="en-US" altLang="en-US" sz="2800" dirty="0">
                <a:latin typeface="Comic Sans MS" panose="030F0702030302020204" pitchFamily="66" charset="0"/>
              </a:rPr>
              <a:t>.</a:t>
            </a:r>
            <a:endParaRPr lang="en-US" sz="2800" dirty="0">
              <a:latin typeface="Comic Sans MS" panose="030F0702030302020204" pitchFamily="66" charset="0"/>
            </a:endParaRPr>
          </a:p>
        </p:txBody>
      </p:sp>
      <p:graphicFrame>
        <p:nvGraphicFramePr>
          <p:cNvPr id="14" name="Object 3">
            <a:extLst>
              <a:ext uri="{C183D7F6-B498-43B3-948B-1728B52AA6E4}">
                <adec:decorative xmlns:adec="http://schemas.microsoft.com/office/drawing/2017/decorative" val="1"/>
              </a:ext>
            </a:extLst>
          </p:cNvPr>
          <p:cNvGraphicFramePr>
            <a:graphicFrameLocks noGrp="1" noChangeAspect="1"/>
          </p:cNvGraphicFramePr>
          <p:nvPr>
            <p:ph sz="quarter" idx="12"/>
          </p:nvPr>
        </p:nvGraphicFramePr>
        <p:xfrm>
          <a:off x="8752689" y="1915813"/>
          <a:ext cx="2886937" cy="2886937"/>
        </p:xfrm>
        <a:graphic>
          <a:graphicData uri="http://schemas.openxmlformats.org/presentationml/2006/ole">
            <mc:AlternateContent xmlns:mc="http://schemas.openxmlformats.org/markup-compatibility/2006">
              <mc:Choice xmlns:v="urn:schemas-microsoft-com:vml" Requires="v">
                <p:oleObj spid="_x0000_s2056" name="Equation" r:id="rId3" imgW="876240" imgH="876240" progId="Equation.DSMT4">
                  <p:embed/>
                </p:oleObj>
              </mc:Choice>
              <mc:Fallback>
                <p:oleObj name="Equation" r:id="rId3" imgW="876240" imgH="876240" progId="Equation.DSMT4">
                  <p:embed/>
                  <p:pic>
                    <p:nvPicPr>
                      <p:cNvPr id="14" name="Object 3">
                        <a:extLst>
                          <a:ext uri="{C183D7F6-B498-43B3-948B-1728B52AA6E4}">
                            <adec:decorative xmlns:adec="http://schemas.microsoft.com/office/drawing/2017/decorative" val="1"/>
                          </a:ext>
                        </a:extLst>
                      </p:cNvPr>
                      <p:cNvPicPr/>
                      <p:nvPr/>
                    </p:nvPicPr>
                    <p:blipFill>
                      <a:blip r:embed="rId4"/>
                      <a:stretch>
                        <a:fillRect/>
                      </a:stretch>
                    </p:blipFill>
                    <p:spPr>
                      <a:xfrm>
                        <a:off x="8752689" y="1915813"/>
                        <a:ext cx="2886937" cy="2886937"/>
                      </a:xfrm>
                      <a:prstGeom prst="rect">
                        <a:avLst/>
                      </a:prstGeom>
                      <a:solidFill>
                        <a:srgbClr val="EFFF5D"/>
                      </a:solidFill>
                    </p:spPr>
                  </p:pic>
                </p:oleObj>
              </mc:Fallback>
            </mc:AlternateContent>
          </a:graphicData>
        </a:graphic>
      </p:graphicFrame>
      <p:pic>
        <p:nvPicPr>
          <p:cNvPr id="15" name="Picture 4" descr="A graph of distance vs. time for constant acceleration. It is a parabola, with the slope initially horizontal and growing increasingly steep."/>
          <p:cNvPicPr>
            <a:picLocks noGrp="1" noChangeAspect="1" noChangeArrowheads="1"/>
          </p:cNvPicPr>
          <p:nvPr>
            <p:ph sz="quarter" idx="13"/>
          </p:nvPr>
        </p:nvPicPr>
        <p:blipFill rotWithShape="1">
          <a:blip r:embed="rId5" cstate="print">
            <a:extLst>
              <a:ext uri="{28A0092B-C50C-407E-A947-70E740481C1C}">
                <a14:useLocalDpi xmlns:a14="http://schemas.microsoft.com/office/drawing/2010/main" val="0"/>
              </a:ext>
            </a:extLst>
          </a:blip>
          <a:srcRect t="1849"/>
          <a:stretch/>
        </p:blipFill>
        <p:spPr bwMode="auto">
          <a:xfrm>
            <a:off x="838201" y="3656457"/>
            <a:ext cx="3293182" cy="280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A graph of velocity vs. time for constant acceleration. It is a straight diagonal line moving up and to the right."/>
          <p:cNvPicPr>
            <a:picLocks noGrp="1" noChangeAspect="1" noChangeArrowheads="1"/>
          </p:cNvPicPr>
          <p:nvPr>
            <p:ph sz="quarter" idx="14"/>
          </p:nvPr>
        </p:nvPicPr>
        <p:blipFill rotWithShape="1">
          <a:blip r:embed="rId6" cstate="hqprint">
            <a:extLst>
              <a:ext uri="{28A0092B-C50C-407E-A947-70E740481C1C}">
                <a14:useLocalDpi xmlns:a14="http://schemas.microsoft.com/office/drawing/2010/main" val="0"/>
              </a:ext>
            </a:extLst>
          </a:blip>
          <a:stretch/>
        </p:blipFill>
        <p:spPr bwMode="auto">
          <a:xfrm>
            <a:off x="4836111" y="3758355"/>
            <a:ext cx="3581400" cy="269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60656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34" y="194316"/>
            <a:ext cx="11887200" cy="1277698"/>
          </a:xfrm>
        </p:spPr>
        <p:txBody>
          <a:bodyPr>
            <a:noAutofit/>
          </a:bodyPr>
          <a:lstStyle/>
          <a:p>
            <a:r>
              <a:rPr lang="en-US" altLang="en-US" sz="3200" b="0" u="sng" dirty="0">
                <a:latin typeface="Comic Sans MS" panose="030F0702030302020204" pitchFamily="66" charset="0"/>
              </a:rPr>
              <a:t>For a non-zero initial velocity, the total distance covered is the area of the triangle plus the area of the rectangle as shown below.</a:t>
            </a:r>
            <a:endParaRPr lang="en-US" sz="3200" u="sng" dirty="0">
              <a:latin typeface="Comic Sans MS" panose="030F0702030302020204" pitchFamily="66" charset="0"/>
            </a:endParaRPr>
          </a:p>
        </p:txBody>
      </p:sp>
      <p:sp>
        <p:nvSpPr>
          <p:cNvPr id="3" name="Content Placeholder 2"/>
          <p:cNvSpPr>
            <a:spLocks noGrp="1"/>
          </p:cNvSpPr>
          <p:nvPr>
            <p:ph sz="quarter" idx="11"/>
          </p:nvPr>
        </p:nvSpPr>
        <p:spPr>
          <a:xfrm>
            <a:off x="558800" y="1651904"/>
            <a:ext cx="6019800" cy="2183623"/>
          </a:xfrm>
        </p:spPr>
        <p:txBody>
          <a:bodyPr/>
          <a:lstStyle/>
          <a:p>
            <a:r>
              <a:rPr lang="en-US" altLang="en-US" sz="2800" dirty="0">
                <a:latin typeface="Comic Sans MS" panose="030F0702030302020204" pitchFamily="66" charset="0"/>
              </a:rPr>
              <a:t>The first term is the area of the rectangle, representing the distance the object would travel if it moved with constant velocity</a:t>
            </a:r>
            <a:endParaRPr lang="en-US" sz="2800" dirty="0">
              <a:latin typeface="Comic Sans MS" panose="030F0702030302020204" pitchFamily="66" charset="0"/>
            </a:endParaRPr>
          </a:p>
        </p:txBody>
      </p:sp>
      <p:graphicFrame>
        <p:nvGraphicFramePr>
          <p:cNvPr id="18" name="Object 3">
            <a:extLst>
              <a:ext uri="{C183D7F6-B498-43B3-948B-1728B52AA6E4}">
                <adec:decorative xmlns:adec="http://schemas.microsoft.com/office/drawing/2017/decorative" val="1"/>
              </a:ext>
            </a:extLst>
          </p:cNvPr>
          <p:cNvGraphicFramePr>
            <a:graphicFrameLocks noGrp="1" noChangeAspect="1"/>
          </p:cNvGraphicFramePr>
          <p:nvPr>
            <p:ph sz="quarter" idx="12"/>
          </p:nvPr>
        </p:nvGraphicFramePr>
        <p:xfrm>
          <a:off x="2363939" y="3321894"/>
          <a:ext cx="657698" cy="571500"/>
        </p:xfrm>
        <a:graphic>
          <a:graphicData uri="http://schemas.openxmlformats.org/presentationml/2006/ole">
            <mc:AlternateContent xmlns:mc="http://schemas.openxmlformats.org/markup-compatibility/2006">
              <mc:Choice xmlns:v="urn:schemas-microsoft-com:vml" Requires="v">
                <p:oleObj spid="_x0000_s3084" name="Equation" r:id="rId3" imgW="152280" imgH="228600" progId="Equation.DSMT4">
                  <p:embed/>
                </p:oleObj>
              </mc:Choice>
              <mc:Fallback>
                <p:oleObj name="Equation" r:id="rId3" imgW="152280" imgH="228600" progId="Equation.DSMT4">
                  <p:embed/>
                  <p:pic>
                    <p:nvPicPr>
                      <p:cNvPr id="18" name="Object 3">
                        <a:extLst>
                          <a:ext uri="{C183D7F6-B498-43B3-948B-1728B52AA6E4}">
                            <adec:decorative xmlns:adec="http://schemas.microsoft.com/office/drawing/2017/decorative" val="1"/>
                          </a:ext>
                        </a:extLst>
                      </p:cNvPr>
                      <p:cNvPicPr/>
                      <p:nvPr/>
                    </p:nvPicPr>
                    <p:blipFill>
                      <a:blip r:embed="rId4"/>
                      <a:stretch>
                        <a:fillRect/>
                      </a:stretch>
                    </p:blipFill>
                    <p:spPr>
                      <a:xfrm>
                        <a:off x="2363939" y="3321894"/>
                        <a:ext cx="657698" cy="571500"/>
                      </a:xfrm>
                      <a:prstGeom prst="rect">
                        <a:avLst/>
                      </a:prstGeom>
                      <a:solidFill>
                        <a:schemeClr val="bg1">
                          <a:alpha val="0"/>
                        </a:schemeClr>
                      </a:solidFill>
                    </p:spPr>
                  </p:pic>
                </p:oleObj>
              </mc:Fallback>
            </mc:AlternateContent>
          </a:graphicData>
        </a:graphic>
      </p:graphicFrame>
      <p:sp>
        <p:nvSpPr>
          <p:cNvPr id="5" name="Content Placeholder 4"/>
          <p:cNvSpPr>
            <a:spLocks noGrp="1"/>
          </p:cNvSpPr>
          <p:nvPr>
            <p:ph sz="quarter" idx="13"/>
          </p:nvPr>
        </p:nvSpPr>
        <p:spPr>
          <a:xfrm>
            <a:off x="2863000" y="3378059"/>
            <a:ext cx="2174875" cy="628845"/>
          </a:xfrm>
        </p:spPr>
        <p:txBody>
          <a:bodyPr>
            <a:normAutofit fontScale="92500"/>
          </a:bodyPr>
          <a:lstStyle/>
          <a:p>
            <a:r>
              <a:rPr lang="en-US" altLang="en-US" sz="2800" dirty="0">
                <a:solidFill>
                  <a:schemeClr val="tx1"/>
                </a:solidFill>
                <a:latin typeface="Comic Sans MS" panose="030F0702030302020204" pitchFamily="66" charset="0"/>
              </a:rPr>
              <a:t>for a time </a:t>
            </a:r>
            <a:r>
              <a:rPr lang="en-US" altLang="en-US" sz="2800" i="1" dirty="0">
                <a:solidFill>
                  <a:schemeClr val="tx1"/>
                </a:solidFill>
                <a:latin typeface="Comic Sans MS" panose="030F0702030302020204" pitchFamily="66" charset="0"/>
              </a:rPr>
              <a:t>t</a:t>
            </a:r>
            <a:r>
              <a:rPr lang="en-US" altLang="en-US" sz="2800" dirty="0"/>
              <a:t>.</a:t>
            </a:r>
            <a:endParaRPr lang="en-US" sz="2800" dirty="0"/>
          </a:p>
        </p:txBody>
      </p:sp>
      <p:graphicFrame>
        <p:nvGraphicFramePr>
          <p:cNvPr id="15" name="Object 4">
            <a:extLs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2389601816"/>
              </p:ext>
            </p:extLst>
          </p:nvPr>
        </p:nvGraphicFramePr>
        <p:xfrm>
          <a:off x="1069020" y="4371072"/>
          <a:ext cx="2174875" cy="963612"/>
        </p:xfrm>
        <a:graphic>
          <a:graphicData uri="http://schemas.openxmlformats.org/presentationml/2006/ole">
            <mc:AlternateContent xmlns:mc="http://schemas.openxmlformats.org/markup-compatibility/2006">
              <mc:Choice xmlns:v="urn:schemas-microsoft-com:vml" Requires="v">
                <p:oleObj spid="_x0000_s3085" name="Equation" r:id="rId5" imgW="888840" imgH="393480" progId="Equation.DSMT4">
                  <p:embed/>
                </p:oleObj>
              </mc:Choice>
              <mc:Fallback>
                <p:oleObj name="Equation" r:id="rId5" imgW="888840" imgH="393480" progId="Equation.DSMT4">
                  <p:embed/>
                  <p:pic>
                    <p:nvPicPr>
                      <p:cNvPr id="15" name="Object 4">
                        <a:extLst>
                          <a:ext uri="{C183D7F6-B498-43B3-948B-1728B52AA6E4}">
                            <adec:decorative xmlns:adec="http://schemas.microsoft.com/office/drawing/2017/decorative" val="1"/>
                          </a:ext>
                        </a:extLst>
                      </p:cNvPr>
                      <p:cNvPicPr/>
                      <p:nvPr/>
                    </p:nvPicPr>
                    <p:blipFill>
                      <a:blip r:embed="rId6"/>
                      <a:stretch>
                        <a:fillRect/>
                      </a:stretch>
                    </p:blipFill>
                    <p:spPr>
                      <a:xfrm>
                        <a:off x="1069020" y="4371072"/>
                        <a:ext cx="2174875" cy="963612"/>
                      </a:xfrm>
                      <a:prstGeom prst="rect">
                        <a:avLst/>
                      </a:prstGeom>
                      <a:solidFill>
                        <a:srgbClr val="EFFF5D"/>
                      </a:solidFill>
                    </p:spPr>
                  </p:pic>
                </p:oleObj>
              </mc:Fallback>
            </mc:AlternateContent>
          </a:graphicData>
        </a:graphic>
      </p:graphicFrame>
      <p:pic>
        <p:nvPicPr>
          <p:cNvPr id="16" name="Picture 3" descr="A graph of velocity vs. time, with the area under the line shown to be equal to the distance covered in that time."/>
          <p:cNvPicPr>
            <a:picLocks noGrp="1" noChangeAspect="1" noChangeArrowheads="1"/>
          </p:cNvPicPr>
          <p:nvPr>
            <p:ph sz="quarter" idx="15"/>
          </p:nvPr>
        </p:nvPicPr>
        <p:blipFill rotWithShape="1">
          <a:blip r:embed="rId7" cstate="print">
            <a:extLst>
              <a:ext uri="{28A0092B-C50C-407E-A947-70E740481C1C}">
                <a14:useLocalDpi xmlns:a14="http://schemas.microsoft.com/office/drawing/2010/main" val="0"/>
              </a:ext>
            </a:extLst>
          </a:blip>
          <a:srcRect t="2168"/>
          <a:stretch/>
        </p:blipFill>
        <p:spPr bwMode="auto">
          <a:xfrm>
            <a:off x="7054114" y="2362200"/>
            <a:ext cx="4648200" cy="263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1866000" y="5334684"/>
            <a:ext cx="8460000" cy="968309"/>
          </a:xfrm>
        </p:spPr>
        <p:txBody>
          <a:bodyPr/>
          <a:lstStyle/>
          <a:p>
            <a:r>
              <a:rPr lang="en-US" altLang="en-US" sz="2800" dirty="0">
                <a:latin typeface="Comic Sans MS" panose="030F0702030302020204" pitchFamily="66" charset="0"/>
              </a:rPr>
              <a:t>The second term is the area of the triangle, representing the additional distance traveled due to the acceleration.</a:t>
            </a:r>
            <a:endParaRPr lang="en-US" sz="2800" dirty="0">
              <a:latin typeface="Comic Sans MS" panose="030F0702030302020204" pitchFamily="66" charset="0"/>
            </a:endParaRPr>
          </a:p>
        </p:txBody>
      </p:sp>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80526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7999"/>
            <a:ext cx="10744200" cy="1402694"/>
          </a:xfrm>
        </p:spPr>
        <p:txBody>
          <a:bodyPr>
            <a:normAutofit fontScale="90000"/>
          </a:bodyPr>
          <a:lstStyle/>
          <a:p>
            <a:r>
              <a:rPr lang="en-US" altLang="en-US" dirty="0">
                <a:latin typeface="Comic Sans MS" panose="030F0702030302020204" pitchFamily="66" charset="0"/>
              </a:rPr>
              <a:t>The velocity of a car increases with time as shown. What is the average acceleration between 4 s and 5 s?</a:t>
            </a:r>
            <a:r>
              <a:rPr lang="en-US" altLang="en-US" sz="1800" dirty="0">
                <a:latin typeface="Comic Sans MS" panose="030F0702030302020204" pitchFamily="66" charset="0"/>
              </a:rPr>
              <a:t> 1</a:t>
            </a:r>
            <a:endParaRPr lang="en-US" sz="1800" dirty="0">
              <a:latin typeface="Comic Sans MS" panose="030F0702030302020204" pitchFamily="66" charset="0"/>
            </a:endParaRPr>
          </a:p>
        </p:txBody>
      </p:sp>
      <p:sp>
        <p:nvSpPr>
          <p:cNvPr id="3" name="Content Placeholder 2"/>
          <p:cNvSpPr>
            <a:spLocks noGrp="1"/>
          </p:cNvSpPr>
          <p:nvPr>
            <p:ph sz="quarter" idx="11"/>
          </p:nvPr>
        </p:nvSpPr>
        <p:spPr>
          <a:xfrm>
            <a:off x="1447800" y="1645578"/>
            <a:ext cx="1139788" cy="558800"/>
          </a:xfrm>
        </p:spPr>
        <p:txBody>
          <a:bodyPr/>
          <a:lstStyle/>
          <a:p>
            <a:r>
              <a:rPr lang="en-US" sz="2800" dirty="0"/>
              <a:t>a)  </a:t>
            </a:r>
          </a:p>
        </p:txBody>
      </p:sp>
      <p:graphicFrame>
        <p:nvGraphicFramePr>
          <p:cNvPr id="27" name="Object 3">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GraphicFramePr>
            <a:graphicFrameLocks noGrp="1" noChangeAspect="1"/>
          </p:cNvGraphicFramePr>
          <p:nvPr>
            <p:ph sz="quarter" idx="12"/>
          </p:nvPr>
        </p:nvGraphicFramePr>
        <p:xfrm>
          <a:off x="2563813" y="1762125"/>
          <a:ext cx="896937" cy="407988"/>
        </p:xfrm>
        <a:graphic>
          <a:graphicData uri="http://schemas.openxmlformats.org/presentationml/2006/ole">
            <mc:AlternateContent xmlns:mc="http://schemas.openxmlformats.org/markup-compatibility/2006">
              <mc:Choice xmlns:v="urn:schemas-microsoft-com:vml" Requires="v">
                <p:oleObj spid="_x0000_s4123" name="Equation" r:id="rId3" imgW="977760" imgH="444240" progId="Equation.DSMT4">
                  <p:embed/>
                </p:oleObj>
              </mc:Choice>
              <mc:Fallback>
                <p:oleObj name="Equation" r:id="rId3" imgW="977760" imgH="444240" progId="Equation.DSMT4">
                  <p:embed/>
                  <p:pic>
                    <p:nvPicPr>
                      <p:cNvPr id="27" name="Object 3">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PicPr/>
                      <p:nvPr/>
                    </p:nvPicPr>
                    <p:blipFill>
                      <a:blip r:embed="rId4"/>
                      <a:stretch>
                        <a:fillRect/>
                      </a:stretch>
                    </p:blipFill>
                    <p:spPr>
                      <a:xfrm>
                        <a:off x="2563813" y="1762125"/>
                        <a:ext cx="896937" cy="407988"/>
                      </a:xfrm>
                      <a:prstGeom prst="rect">
                        <a:avLst/>
                      </a:prstGeom>
                    </p:spPr>
                  </p:pic>
                </p:oleObj>
              </mc:Fallback>
            </mc:AlternateContent>
          </a:graphicData>
        </a:graphic>
      </p:graphicFrame>
      <p:sp>
        <p:nvSpPr>
          <p:cNvPr id="5" name="Content Placeholder 4"/>
          <p:cNvSpPr>
            <a:spLocks noGrp="1"/>
          </p:cNvSpPr>
          <p:nvPr>
            <p:ph sz="quarter" idx="13"/>
          </p:nvPr>
        </p:nvSpPr>
        <p:spPr>
          <a:xfrm>
            <a:off x="1865212" y="2387502"/>
            <a:ext cx="725588" cy="558800"/>
          </a:xfrm>
        </p:spPr>
        <p:txBody>
          <a:bodyPr>
            <a:normAutofit/>
          </a:bodyPr>
          <a:lstStyle/>
          <a:p>
            <a:r>
              <a:rPr lang="en-US" sz="2800" dirty="0"/>
              <a:t>b) </a:t>
            </a:r>
          </a:p>
        </p:txBody>
      </p:sp>
      <p:graphicFrame>
        <p:nvGraphicFramePr>
          <p:cNvPr id="28" name="Object 5">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GraphicFramePr>
            <a:graphicFrameLocks noGrp="1" noChangeAspect="1"/>
          </p:cNvGraphicFramePr>
          <p:nvPr>
            <p:ph sz="quarter" idx="14"/>
          </p:nvPr>
        </p:nvGraphicFramePr>
        <p:xfrm>
          <a:off x="2555875" y="2484438"/>
          <a:ext cx="890588" cy="404812"/>
        </p:xfrm>
        <a:graphic>
          <a:graphicData uri="http://schemas.openxmlformats.org/presentationml/2006/ole">
            <mc:AlternateContent xmlns:mc="http://schemas.openxmlformats.org/markup-compatibility/2006">
              <mc:Choice xmlns:v="urn:schemas-microsoft-com:vml" Requires="v">
                <p:oleObj spid="_x0000_s4124" name="Equation" r:id="rId5" imgW="977760" imgH="444240" progId="Equation.DSMT4">
                  <p:embed/>
                </p:oleObj>
              </mc:Choice>
              <mc:Fallback>
                <p:oleObj name="Equation" r:id="rId5" imgW="977760" imgH="444240" progId="Equation.DSMT4">
                  <p:embed/>
                  <p:pic>
                    <p:nvPicPr>
                      <p:cNvPr id="28" name="Object 5">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PicPr/>
                      <p:nvPr/>
                    </p:nvPicPr>
                    <p:blipFill>
                      <a:blip r:embed="rId6"/>
                      <a:stretch>
                        <a:fillRect/>
                      </a:stretch>
                    </p:blipFill>
                    <p:spPr>
                      <a:xfrm>
                        <a:off x="2555875" y="2484438"/>
                        <a:ext cx="890588" cy="404812"/>
                      </a:xfrm>
                      <a:prstGeom prst="rect">
                        <a:avLst/>
                      </a:prstGeom>
                    </p:spPr>
                  </p:pic>
                </p:oleObj>
              </mc:Fallback>
            </mc:AlternateContent>
          </a:graphicData>
        </a:graphic>
      </p:graphicFrame>
      <p:sp>
        <p:nvSpPr>
          <p:cNvPr id="7" name="Content Placeholder 6"/>
          <p:cNvSpPr>
            <a:spLocks noGrp="1"/>
          </p:cNvSpPr>
          <p:nvPr>
            <p:ph sz="quarter" idx="15"/>
          </p:nvPr>
        </p:nvSpPr>
        <p:spPr>
          <a:xfrm>
            <a:off x="1865212" y="3129426"/>
            <a:ext cx="722376" cy="558800"/>
          </a:xfrm>
        </p:spPr>
        <p:txBody>
          <a:bodyPr>
            <a:normAutofit lnSpcReduction="10000"/>
          </a:bodyPr>
          <a:lstStyle/>
          <a:p>
            <a:r>
              <a:rPr lang="en-US" dirty="0"/>
              <a:t>c)  </a:t>
            </a:r>
          </a:p>
        </p:txBody>
      </p:sp>
      <p:graphicFrame>
        <p:nvGraphicFramePr>
          <p:cNvPr id="29" name="Object 7">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GraphicFramePr>
            <a:graphicFrameLocks noGrp="1" noChangeAspect="1"/>
          </p:cNvGraphicFramePr>
          <p:nvPr>
            <p:ph sz="quarter" idx="16"/>
          </p:nvPr>
        </p:nvGraphicFramePr>
        <p:xfrm>
          <a:off x="2555875" y="3187700"/>
          <a:ext cx="825500" cy="444500"/>
        </p:xfrm>
        <a:graphic>
          <a:graphicData uri="http://schemas.openxmlformats.org/presentationml/2006/ole">
            <mc:AlternateContent xmlns:mc="http://schemas.openxmlformats.org/markup-compatibility/2006">
              <mc:Choice xmlns:v="urn:schemas-microsoft-com:vml" Requires="v">
                <p:oleObj spid="_x0000_s4125" name="Equation" r:id="rId7" imgW="825480" imgH="444240" progId="Equation.DSMT4">
                  <p:embed/>
                </p:oleObj>
              </mc:Choice>
              <mc:Fallback>
                <p:oleObj name="Equation" r:id="rId7" imgW="825480" imgH="444240" progId="Equation.DSMT4">
                  <p:embed/>
                  <p:pic>
                    <p:nvPicPr>
                      <p:cNvPr id="29" name="Object 7">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PicPr/>
                      <p:nvPr/>
                    </p:nvPicPr>
                    <p:blipFill>
                      <a:blip r:embed="rId8"/>
                      <a:stretch>
                        <a:fillRect/>
                      </a:stretch>
                    </p:blipFill>
                    <p:spPr>
                      <a:xfrm>
                        <a:off x="2555875" y="3187700"/>
                        <a:ext cx="825500" cy="444500"/>
                      </a:xfrm>
                      <a:prstGeom prst="rect">
                        <a:avLst/>
                      </a:prstGeom>
                    </p:spPr>
                  </p:pic>
                </p:oleObj>
              </mc:Fallback>
            </mc:AlternateContent>
          </a:graphicData>
        </a:graphic>
      </p:graphicFrame>
      <p:sp>
        <p:nvSpPr>
          <p:cNvPr id="9" name="Content Placeholder 8"/>
          <p:cNvSpPr>
            <a:spLocks noGrp="1"/>
          </p:cNvSpPr>
          <p:nvPr>
            <p:ph sz="quarter" idx="17"/>
          </p:nvPr>
        </p:nvSpPr>
        <p:spPr>
          <a:xfrm>
            <a:off x="1865212" y="3871351"/>
            <a:ext cx="722376" cy="568325"/>
          </a:xfrm>
        </p:spPr>
        <p:txBody>
          <a:bodyPr/>
          <a:lstStyle/>
          <a:p>
            <a:r>
              <a:rPr lang="en-US" dirty="0"/>
              <a:t>d) </a:t>
            </a:r>
          </a:p>
        </p:txBody>
      </p:sp>
      <p:graphicFrame>
        <p:nvGraphicFramePr>
          <p:cNvPr id="30" name="Object 9">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GraphicFramePr>
            <a:graphicFrameLocks noGrp="1" noChangeAspect="1"/>
          </p:cNvGraphicFramePr>
          <p:nvPr>
            <p:ph sz="quarter" idx="20"/>
          </p:nvPr>
        </p:nvGraphicFramePr>
        <p:xfrm>
          <a:off x="2514600" y="3925888"/>
          <a:ext cx="838200" cy="444500"/>
        </p:xfrm>
        <a:graphic>
          <a:graphicData uri="http://schemas.openxmlformats.org/presentationml/2006/ole">
            <mc:AlternateContent xmlns:mc="http://schemas.openxmlformats.org/markup-compatibility/2006">
              <mc:Choice xmlns:v="urn:schemas-microsoft-com:vml" Requires="v">
                <p:oleObj spid="_x0000_s4126" name="Equation" r:id="rId9" imgW="838080" imgH="444240" progId="Equation.DSMT4">
                  <p:embed/>
                </p:oleObj>
              </mc:Choice>
              <mc:Fallback>
                <p:oleObj name="Equation" r:id="rId9" imgW="838080" imgH="444240" progId="Equation.DSMT4">
                  <p:embed/>
                  <p:pic>
                    <p:nvPicPr>
                      <p:cNvPr id="30" name="Object 9">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PicPr/>
                      <p:nvPr/>
                    </p:nvPicPr>
                    <p:blipFill>
                      <a:blip r:embed="rId10"/>
                      <a:stretch>
                        <a:fillRect/>
                      </a:stretch>
                    </p:blipFill>
                    <p:spPr>
                      <a:xfrm>
                        <a:off x="2514600" y="3925888"/>
                        <a:ext cx="838200" cy="444500"/>
                      </a:xfrm>
                      <a:prstGeom prst="rect">
                        <a:avLst/>
                      </a:prstGeom>
                    </p:spPr>
                  </p:pic>
                </p:oleObj>
              </mc:Fallback>
            </mc:AlternateContent>
          </a:graphicData>
        </a:graphic>
      </p:graphicFrame>
      <p:sp>
        <p:nvSpPr>
          <p:cNvPr id="11" name="Content Placeholder 10"/>
          <p:cNvSpPr>
            <a:spLocks noGrp="1"/>
          </p:cNvSpPr>
          <p:nvPr>
            <p:ph sz="quarter" idx="21"/>
          </p:nvPr>
        </p:nvSpPr>
        <p:spPr>
          <a:xfrm>
            <a:off x="1558962" y="4627303"/>
            <a:ext cx="1368388" cy="558801"/>
          </a:xfrm>
        </p:spPr>
        <p:txBody>
          <a:bodyPr>
            <a:normAutofit lnSpcReduction="10000"/>
          </a:bodyPr>
          <a:lstStyle/>
          <a:p>
            <a:r>
              <a:rPr lang="en-US" dirty="0"/>
              <a:t>e)  </a:t>
            </a:r>
          </a:p>
        </p:txBody>
      </p:sp>
      <p:graphicFrame>
        <p:nvGraphicFramePr>
          <p:cNvPr id="31" name="Object 11">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GraphicFramePr>
            <a:graphicFrameLocks noGrp="1" noChangeAspect="1"/>
          </p:cNvGraphicFramePr>
          <p:nvPr>
            <p:ph sz="quarter" idx="22"/>
          </p:nvPr>
        </p:nvGraphicFramePr>
        <p:xfrm>
          <a:off x="2540000" y="4679950"/>
          <a:ext cx="774700" cy="411163"/>
        </p:xfrm>
        <a:graphic>
          <a:graphicData uri="http://schemas.openxmlformats.org/presentationml/2006/ole">
            <mc:AlternateContent xmlns:mc="http://schemas.openxmlformats.org/markup-compatibility/2006">
              <mc:Choice xmlns:v="urn:schemas-microsoft-com:vml" Requires="v">
                <p:oleObj spid="_x0000_s4127" name="Equation" r:id="rId11" imgW="838080" imgH="444240" progId="Equation.DSMT4">
                  <p:embed/>
                </p:oleObj>
              </mc:Choice>
              <mc:Fallback>
                <p:oleObj name="Equation" r:id="rId11" imgW="838080" imgH="444240" progId="Equation.DSMT4">
                  <p:embed/>
                  <p:pic>
                    <p:nvPicPr>
                      <p:cNvPr id="31" name="Object 11">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PicPr/>
                      <p:nvPr/>
                    </p:nvPicPr>
                    <p:blipFill>
                      <a:blip r:embed="rId12"/>
                      <a:stretch>
                        <a:fillRect/>
                      </a:stretch>
                    </p:blipFill>
                    <p:spPr>
                      <a:xfrm>
                        <a:off x="2540000" y="4679950"/>
                        <a:ext cx="774700" cy="411163"/>
                      </a:xfrm>
                      <a:prstGeom prst="rect">
                        <a:avLst/>
                      </a:prstGeom>
                    </p:spPr>
                  </p:pic>
                </p:oleObj>
              </mc:Fallback>
            </mc:AlternateContent>
          </a:graphicData>
        </a:graphic>
      </p:graphicFrame>
      <p:pic>
        <p:nvPicPr>
          <p:cNvPr id="21" name="Picture 12" descr="The graph of velocity versus time has a line with a constant positive slope between 4 seconds and 5 seconds.  At 4 seconds the speed is 4 m/s and at 5 seconds the speed is 12m/s. "/>
          <p:cNvPicPr>
            <a:picLocks noGrp="1" noChangeAspect="1" noChangeArrowheads="1"/>
          </p:cNvPicPr>
          <p:nvPr>
            <p:ph sz="quarter" idx="23"/>
          </p:nvPr>
        </p:nvPicPr>
        <p:blipFill rotWithShape="1">
          <a:blip r:embed="rId13">
            <a:extLst>
              <a:ext uri="{28A0092B-C50C-407E-A947-70E740481C1C}">
                <a14:useLocalDpi xmlns:a14="http://schemas.microsoft.com/office/drawing/2010/main" val="0"/>
              </a:ext>
            </a:extLst>
          </a:blip>
          <a:srcRect t="2297"/>
          <a:stretch/>
        </p:blipFill>
        <p:spPr bwMode="auto">
          <a:xfrm>
            <a:off x="5181600" y="1981200"/>
            <a:ext cx="4937760" cy="344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7" hidden="1"/>
          <p:cNvSpPr>
            <a:spLocks noGrp="1"/>
          </p:cNvSpPr>
          <p:nvPr>
            <p:ph type="body" sz="quarter" idx="18"/>
          </p:nvPr>
        </p:nvSpPr>
        <p:spPr/>
        <p:txBody>
          <a:bodyPr>
            <a:normAutofit fontScale="92500" lnSpcReduction="20000"/>
          </a:bodyPr>
          <a:lstStyle/>
          <a:p>
            <a:endParaRPr lang="en-US"/>
          </a:p>
        </p:txBody>
      </p:sp>
      <p:sp>
        <p:nvSpPr>
          <p:cNvPr id="19" name="Text Placeholder 18" hidden="1"/>
          <p:cNvSpPr>
            <a:spLocks noGrp="1"/>
          </p:cNvSpPr>
          <p:nvPr>
            <p:ph type="body" sz="quarter" idx="19"/>
          </p:nvPr>
        </p:nvSpPr>
        <p:spPr/>
        <p:txBody>
          <a:bodyPr/>
          <a:lstStyle/>
          <a:p>
            <a:endParaRPr lang="en-US"/>
          </a:p>
        </p:txBody>
      </p:sp>
      <p:sp>
        <p:nvSpPr>
          <p:cNvPr id="20" name="Slide Number Placeholder 19"/>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05136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7999"/>
            <a:ext cx="8460000" cy="1402694"/>
          </a:xfrm>
        </p:spPr>
        <p:txBody>
          <a:bodyPr>
            <a:normAutofit fontScale="90000"/>
          </a:bodyPr>
          <a:lstStyle/>
          <a:p>
            <a:r>
              <a:rPr lang="en-US" altLang="en-US" dirty="0">
                <a:latin typeface="Comic Sans MS" panose="030F0702030302020204" pitchFamily="66" charset="0"/>
              </a:rPr>
              <a:t>The velocity of a car increases with time as shown. What is the average acceleration between 4 s and 5 s?</a:t>
            </a:r>
            <a:r>
              <a:rPr lang="en-US" altLang="en-US" sz="1800" dirty="0">
                <a:latin typeface="Comic Sans MS" panose="030F0702030302020204" pitchFamily="66" charset="0"/>
              </a:rPr>
              <a:t> 2</a:t>
            </a:r>
            <a:endParaRPr lang="en-US" sz="1800" dirty="0">
              <a:latin typeface="Comic Sans MS" panose="030F0702030302020204" pitchFamily="66" charset="0"/>
            </a:endParaRPr>
          </a:p>
        </p:txBody>
      </p:sp>
      <p:sp>
        <p:nvSpPr>
          <p:cNvPr id="3" name="Content Placeholder 2"/>
          <p:cNvSpPr>
            <a:spLocks noGrp="1"/>
          </p:cNvSpPr>
          <p:nvPr>
            <p:ph sz="quarter" idx="11"/>
          </p:nvPr>
        </p:nvSpPr>
        <p:spPr>
          <a:xfrm>
            <a:off x="1524000" y="1645578"/>
            <a:ext cx="1063588" cy="558800"/>
          </a:xfrm>
        </p:spPr>
        <p:txBody>
          <a:bodyPr/>
          <a:lstStyle/>
          <a:p>
            <a:r>
              <a:rPr lang="en-US" sz="2800" dirty="0"/>
              <a:t>a)  </a:t>
            </a:r>
          </a:p>
        </p:txBody>
      </p:sp>
      <p:graphicFrame>
        <p:nvGraphicFramePr>
          <p:cNvPr id="27" name="Object 3">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GraphicFramePr>
            <a:graphicFrameLocks noGrp="1" noChangeAspect="1"/>
          </p:cNvGraphicFramePr>
          <p:nvPr>
            <p:ph sz="quarter" idx="12"/>
          </p:nvPr>
        </p:nvGraphicFramePr>
        <p:xfrm>
          <a:off x="2563813" y="1762125"/>
          <a:ext cx="896937" cy="407988"/>
        </p:xfrm>
        <a:graphic>
          <a:graphicData uri="http://schemas.openxmlformats.org/presentationml/2006/ole">
            <mc:AlternateContent xmlns:mc="http://schemas.openxmlformats.org/markup-compatibility/2006">
              <mc:Choice xmlns:v="urn:schemas-microsoft-com:vml" Requires="v">
                <p:oleObj spid="_x0000_s5152" name="Equation" r:id="rId3" imgW="977760" imgH="444240" progId="Equation.DSMT4">
                  <p:embed/>
                </p:oleObj>
              </mc:Choice>
              <mc:Fallback>
                <p:oleObj name="Equation" r:id="rId3" imgW="977760" imgH="444240" progId="Equation.DSMT4">
                  <p:embed/>
                  <p:pic>
                    <p:nvPicPr>
                      <p:cNvPr id="27" name="Object 3">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PicPr/>
                      <p:nvPr/>
                    </p:nvPicPr>
                    <p:blipFill>
                      <a:blip r:embed="rId4"/>
                      <a:stretch>
                        <a:fillRect/>
                      </a:stretch>
                    </p:blipFill>
                    <p:spPr>
                      <a:xfrm>
                        <a:off x="2563813" y="1762125"/>
                        <a:ext cx="896937" cy="407988"/>
                      </a:xfrm>
                      <a:prstGeom prst="rect">
                        <a:avLst/>
                      </a:prstGeom>
                    </p:spPr>
                  </p:pic>
                </p:oleObj>
              </mc:Fallback>
            </mc:AlternateContent>
          </a:graphicData>
        </a:graphic>
      </p:graphicFrame>
      <p:sp>
        <p:nvSpPr>
          <p:cNvPr id="5" name="Content Placeholder 4"/>
          <p:cNvSpPr>
            <a:spLocks noGrp="1"/>
          </p:cNvSpPr>
          <p:nvPr>
            <p:ph sz="quarter" idx="13"/>
          </p:nvPr>
        </p:nvSpPr>
        <p:spPr>
          <a:xfrm>
            <a:off x="1865212" y="2387502"/>
            <a:ext cx="725588" cy="558800"/>
          </a:xfrm>
        </p:spPr>
        <p:txBody>
          <a:bodyPr>
            <a:normAutofit/>
          </a:bodyPr>
          <a:lstStyle/>
          <a:p>
            <a:r>
              <a:rPr lang="en-US" sz="2800" dirty="0"/>
              <a:t>b) </a:t>
            </a:r>
          </a:p>
        </p:txBody>
      </p:sp>
      <p:graphicFrame>
        <p:nvGraphicFramePr>
          <p:cNvPr id="28" name="Object 5">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GraphicFramePr>
            <a:graphicFrameLocks noGrp="1" noChangeAspect="1"/>
          </p:cNvGraphicFramePr>
          <p:nvPr>
            <p:ph sz="quarter" idx="14"/>
          </p:nvPr>
        </p:nvGraphicFramePr>
        <p:xfrm>
          <a:off x="2555875" y="2484438"/>
          <a:ext cx="890588" cy="404812"/>
        </p:xfrm>
        <a:graphic>
          <a:graphicData uri="http://schemas.openxmlformats.org/presentationml/2006/ole">
            <mc:AlternateContent xmlns:mc="http://schemas.openxmlformats.org/markup-compatibility/2006">
              <mc:Choice xmlns:v="urn:schemas-microsoft-com:vml" Requires="v">
                <p:oleObj spid="_x0000_s5153" name="Equation" r:id="rId5" imgW="977760" imgH="444240" progId="Equation.DSMT4">
                  <p:embed/>
                </p:oleObj>
              </mc:Choice>
              <mc:Fallback>
                <p:oleObj name="Equation" r:id="rId5" imgW="977760" imgH="444240" progId="Equation.DSMT4">
                  <p:embed/>
                  <p:pic>
                    <p:nvPicPr>
                      <p:cNvPr id="28" name="Object 5">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PicPr/>
                      <p:nvPr/>
                    </p:nvPicPr>
                    <p:blipFill>
                      <a:blip r:embed="rId6"/>
                      <a:stretch>
                        <a:fillRect/>
                      </a:stretch>
                    </p:blipFill>
                    <p:spPr>
                      <a:xfrm>
                        <a:off x="2555875" y="2484438"/>
                        <a:ext cx="890588" cy="404812"/>
                      </a:xfrm>
                      <a:prstGeom prst="rect">
                        <a:avLst/>
                      </a:prstGeom>
                    </p:spPr>
                  </p:pic>
                </p:oleObj>
              </mc:Fallback>
            </mc:AlternateContent>
          </a:graphicData>
        </a:graphic>
      </p:graphicFrame>
      <p:sp>
        <p:nvSpPr>
          <p:cNvPr id="7" name="Content Placeholder 6"/>
          <p:cNvSpPr>
            <a:spLocks noGrp="1"/>
          </p:cNvSpPr>
          <p:nvPr>
            <p:ph sz="quarter" idx="15"/>
          </p:nvPr>
        </p:nvSpPr>
        <p:spPr>
          <a:xfrm>
            <a:off x="1865212" y="3129426"/>
            <a:ext cx="722376" cy="558800"/>
          </a:xfrm>
        </p:spPr>
        <p:txBody>
          <a:bodyPr>
            <a:normAutofit lnSpcReduction="10000"/>
          </a:bodyPr>
          <a:lstStyle/>
          <a:p>
            <a:r>
              <a:rPr lang="en-US" dirty="0"/>
              <a:t>c)  </a:t>
            </a:r>
          </a:p>
        </p:txBody>
      </p:sp>
      <p:graphicFrame>
        <p:nvGraphicFramePr>
          <p:cNvPr id="29" name="Object 7">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GraphicFramePr>
            <a:graphicFrameLocks noGrp="1" noChangeAspect="1"/>
          </p:cNvGraphicFramePr>
          <p:nvPr>
            <p:ph sz="quarter" idx="16"/>
          </p:nvPr>
        </p:nvGraphicFramePr>
        <p:xfrm>
          <a:off x="2555875" y="3187700"/>
          <a:ext cx="825500" cy="444500"/>
        </p:xfrm>
        <a:graphic>
          <a:graphicData uri="http://schemas.openxmlformats.org/presentationml/2006/ole">
            <mc:AlternateContent xmlns:mc="http://schemas.openxmlformats.org/markup-compatibility/2006">
              <mc:Choice xmlns:v="urn:schemas-microsoft-com:vml" Requires="v">
                <p:oleObj spid="_x0000_s5154" name="Equation" r:id="rId7" imgW="825480" imgH="444240" progId="Equation.DSMT4">
                  <p:embed/>
                </p:oleObj>
              </mc:Choice>
              <mc:Fallback>
                <p:oleObj name="Equation" r:id="rId7" imgW="825480" imgH="444240" progId="Equation.DSMT4">
                  <p:embed/>
                  <p:pic>
                    <p:nvPicPr>
                      <p:cNvPr id="29" name="Object 7">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PicPr/>
                      <p:nvPr/>
                    </p:nvPicPr>
                    <p:blipFill>
                      <a:blip r:embed="rId8"/>
                      <a:stretch>
                        <a:fillRect/>
                      </a:stretch>
                    </p:blipFill>
                    <p:spPr>
                      <a:xfrm>
                        <a:off x="2555875" y="3187700"/>
                        <a:ext cx="825500" cy="444500"/>
                      </a:xfrm>
                      <a:prstGeom prst="rect">
                        <a:avLst/>
                      </a:prstGeom>
                    </p:spPr>
                  </p:pic>
                </p:oleObj>
              </mc:Fallback>
            </mc:AlternateContent>
          </a:graphicData>
        </a:graphic>
      </p:graphicFrame>
      <p:sp>
        <p:nvSpPr>
          <p:cNvPr id="9" name="Content Placeholder 8"/>
          <p:cNvSpPr>
            <a:spLocks noGrp="1"/>
          </p:cNvSpPr>
          <p:nvPr>
            <p:ph sz="quarter" idx="17"/>
          </p:nvPr>
        </p:nvSpPr>
        <p:spPr>
          <a:xfrm>
            <a:off x="1865212" y="3871351"/>
            <a:ext cx="722376" cy="568325"/>
          </a:xfrm>
        </p:spPr>
        <p:txBody>
          <a:bodyPr/>
          <a:lstStyle/>
          <a:p>
            <a:r>
              <a:rPr lang="en-US" dirty="0"/>
              <a:t>d) </a:t>
            </a:r>
          </a:p>
        </p:txBody>
      </p:sp>
      <p:graphicFrame>
        <p:nvGraphicFramePr>
          <p:cNvPr id="30" name="Object 9">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GraphicFramePr>
            <a:graphicFrameLocks noGrp="1" noChangeAspect="1"/>
          </p:cNvGraphicFramePr>
          <p:nvPr>
            <p:ph sz="quarter" idx="20"/>
          </p:nvPr>
        </p:nvGraphicFramePr>
        <p:xfrm>
          <a:off x="2514600" y="3925888"/>
          <a:ext cx="838200" cy="444500"/>
        </p:xfrm>
        <a:graphic>
          <a:graphicData uri="http://schemas.openxmlformats.org/presentationml/2006/ole">
            <mc:AlternateContent xmlns:mc="http://schemas.openxmlformats.org/markup-compatibility/2006">
              <mc:Choice xmlns:v="urn:schemas-microsoft-com:vml" Requires="v">
                <p:oleObj spid="_x0000_s5155" name="Equation" r:id="rId9" imgW="838080" imgH="444240" progId="Equation.DSMT4">
                  <p:embed/>
                </p:oleObj>
              </mc:Choice>
              <mc:Fallback>
                <p:oleObj name="Equation" r:id="rId9" imgW="838080" imgH="444240" progId="Equation.DSMT4">
                  <p:embed/>
                  <p:pic>
                    <p:nvPicPr>
                      <p:cNvPr id="30" name="Object 9">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PicPr/>
                      <p:nvPr/>
                    </p:nvPicPr>
                    <p:blipFill>
                      <a:blip r:embed="rId10"/>
                      <a:stretch>
                        <a:fillRect/>
                      </a:stretch>
                    </p:blipFill>
                    <p:spPr>
                      <a:xfrm>
                        <a:off x="2514600" y="3925888"/>
                        <a:ext cx="838200" cy="444500"/>
                      </a:xfrm>
                      <a:prstGeom prst="rect">
                        <a:avLst/>
                      </a:prstGeom>
                    </p:spPr>
                  </p:pic>
                </p:oleObj>
              </mc:Fallback>
            </mc:AlternateContent>
          </a:graphicData>
        </a:graphic>
      </p:graphicFrame>
      <p:sp>
        <p:nvSpPr>
          <p:cNvPr id="11" name="Content Placeholder 10"/>
          <p:cNvSpPr>
            <a:spLocks noGrp="1"/>
          </p:cNvSpPr>
          <p:nvPr>
            <p:ph sz="quarter" idx="21"/>
          </p:nvPr>
        </p:nvSpPr>
        <p:spPr>
          <a:xfrm>
            <a:off x="1524000" y="4622800"/>
            <a:ext cx="1063588" cy="558801"/>
          </a:xfrm>
        </p:spPr>
        <p:txBody>
          <a:bodyPr>
            <a:normAutofit lnSpcReduction="10000"/>
          </a:bodyPr>
          <a:lstStyle/>
          <a:p>
            <a:r>
              <a:rPr lang="en-US" dirty="0"/>
              <a:t>e)  </a:t>
            </a:r>
          </a:p>
        </p:txBody>
      </p:sp>
      <p:graphicFrame>
        <p:nvGraphicFramePr>
          <p:cNvPr id="31" name="Object 11">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GraphicFramePr>
            <a:graphicFrameLocks noGrp="1" noChangeAspect="1"/>
          </p:cNvGraphicFramePr>
          <p:nvPr>
            <p:ph sz="quarter" idx="22"/>
          </p:nvPr>
        </p:nvGraphicFramePr>
        <p:xfrm>
          <a:off x="2540000" y="4679950"/>
          <a:ext cx="774700" cy="411163"/>
        </p:xfrm>
        <a:graphic>
          <a:graphicData uri="http://schemas.openxmlformats.org/presentationml/2006/ole">
            <mc:AlternateContent xmlns:mc="http://schemas.openxmlformats.org/markup-compatibility/2006">
              <mc:Choice xmlns:v="urn:schemas-microsoft-com:vml" Requires="v">
                <p:oleObj spid="_x0000_s5156" name="Equation" r:id="rId11" imgW="838080" imgH="444240" progId="Equation.DSMT4">
                  <p:embed/>
                </p:oleObj>
              </mc:Choice>
              <mc:Fallback>
                <p:oleObj name="Equation" r:id="rId11" imgW="838080" imgH="444240" progId="Equation.DSMT4">
                  <p:embed/>
                  <p:pic>
                    <p:nvPicPr>
                      <p:cNvPr id="31" name="Object 11">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PicPr/>
                      <p:nvPr/>
                    </p:nvPicPr>
                    <p:blipFill>
                      <a:blip r:embed="rId12"/>
                      <a:stretch>
                        <a:fillRect/>
                      </a:stretch>
                    </p:blipFill>
                    <p:spPr>
                      <a:xfrm>
                        <a:off x="2540000" y="4679950"/>
                        <a:ext cx="774700" cy="411163"/>
                      </a:xfrm>
                      <a:prstGeom prst="rect">
                        <a:avLst/>
                      </a:prstGeom>
                    </p:spPr>
                  </p:pic>
                </p:oleObj>
              </mc:Fallback>
            </mc:AlternateContent>
          </a:graphicData>
        </a:graphic>
      </p:graphicFrame>
      <p:sp>
        <p:nvSpPr>
          <p:cNvPr id="13" name="Content Placeholder 13"/>
          <p:cNvSpPr>
            <a:spLocks noGrp="1"/>
          </p:cNvSpPr>
          <p:nvPr>
            <p:ph sz="quarter" idx="23"/>
          </p:nvPr>
        </p:nvSpPr>
        <p:spPr>
          <a:xfrm>
            <a:off x="1865212" y="5586104"/>
            <a:ext cx="722376" cy="558800"/>
          </a:xfrm>
        </p:spPr>
        <p:txBody>
          <a:bodyPr>
            <a:normAutofit lnSpcReduction="10000"/>
          </a:bodyPr>
          <a:lstStyle/>
          <a:p>
            <a:r>
              <a:rPr lang="en-US" dirty="0"/>
              <a:t>c)  </a:t>
            </a:r>
          </a:p>
        </p:txBody>
      </p:sp>
      <p:graphicFrame>
        <p:nvGraphicFramePr>
          <p:cNvPr id="32" name="Object 14">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GraphicFramePr>
            <a:graphicFrameLocks noGrp="1" noChangeAspect="1"/>
          </p:cNvGraphicFramePr>
          <p:nvPr>
            <p:ph sz="quarter" idx="24"/>
          </p:nvPr>
        </p:nvGraphicFramePr>
        <p:xfrm>
          <a:off x="2544763" y="5638800"/>
          <a:ext cx="3913187" cy="406400"/>
        </p:xfrm>
        <a:graphic>
          <a:graphicData uri="http://schemas.openxmlformats.org/presentationml/2006/ole">
            <mc:AlternateContent xmlns:mc="http://schemas.openxmlformats.org/markup-compatibility/2006">
              <mc:Choice xmlns:v="urn:schemas-microsoft-com:vml" Requires="v">
                <p:oleObj spid="_x0000_s5157" name="Equation" r:id="rId13" imgW="4279680" imgH="444240" progId="Equation.DSMT4">
                  <p:embed/>
                </p:oleObj>
              </mc:Choice>
              <mc:Fallback>
                <p:oleObj name="Equation" r:id="rId13" imgW="4279680" imgH="444240" progId="Equation.DSMT4">
                  <p:embed/>
                  <p:pic>
                    <p:nvPicPr>
                      <p:cNvPr id="32" name="Object 14">
                        <a:extLst>
                          <a:ext uri="{FF2B5EF4-FFF2-40B4-BE49-F238E27FC236}">
                            <a16:creationId xmlns:a16="http://schemas.microsoft.com/office/drawing/2014/main" id="{9230F436-2601-4DFD-9142-781A9F481F04}"/>
                          </a:ext>
                          <a:ext uri="{C183D7F6-B498-43B3-948B-1728B52AA6E4}">
                            <adec:decorative xmlns:adec="http://schemas.microsoft.com/office/drawing/2017/decorative" val="1"/>
                          </a:ext>
                        </a:extLst>
                      </p:cNvPr>
                      <p:cNvPicPr/>
                      <p:nvPr/>
                    </p:nvPicPr>
                    <p:blipFill>
                      <a:blip r:embed="rId14"/>
                      <a:stretch>
                        <a:fillRect/>
                      </a:stretch>
                    </p:blipFill>
                    <p:spPr>
                      <a:xfrm>
                        <a:off x="2544763" y="5638800"/>
                        <a:ext cx="3913187" cy="406400"/>
                      </a:xfrm>
                      <a:prstGeom prst="rect">
                        <a:avLst/>
                      </a:prstGeom>
                    </p:spPr>
                  </p:pic>
                </p:oleObj>
              </mc:Fallback>
            </mc:AlternateContent>
          </a:graphicData>
        </a:graphic>
      </p:graphicFrame>
      <p:pic>
        <p:nvPicPr>
          <p:cNvPr id="21" name="Picture 12" descr="The graph of velocity versus time has a line with a constant positive slope between 4 seconds and 5 seconds.  At 4 seconds the speed is 4 m/s and at 5 seconds the speed is 12m/s. "/>
          <p:cNvPicPr>
            <a:picLocks noGrp="1" noChangeAspect="1" noChangeArrowheads="1"/>
          </p:cNvPicPr>
          <p:nvPr>
            <p:ph sz="quarter" idx="25"/>
          </p:nvPr>
        </p:nvPicPr>
        <p:blipFill rotWithShape="1">
          <a:blip r:embed="rId15">
            <a:extLst>
              <a:ext uri="{28A0092B-C50C-407E-A947-70E740481C1C}">
                <a14:useLocalDpi xmlns:a14="http://schemas.microsoft.com/office/drawing/2010/main" val="0"/>
              </a:ext>
            </a:extLst>
          </a:blip>
          <a:srcRect t="2297"/>
          <a:stretch/>
        </p:blipFill>
        <p:spPr bwMode="auto">
          <a:xfrm>
            <a:off x="5181600" y="1981200"/>
            <a:ext cx="4937760" cy="344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7" hidden="1"/>
          <p:cNvSpPr>
            <a:spLocks noGrp="1"/>
          </p:cNvSpPr>
          <p:nvPr>
            <p:ph type="body" sz="quarter" idx="18"/>
          </p:nvPr>
        </p:nvSpPr>
        <p:spPr/>
        <p:txBody>
          <a:bodyPr>
            <a:normAutofit fontScale="92500" lnSpcReduction="20000"/>
          </a:bodyPr>
          <a:lstStyle/>
          <a:p>
            <a:endParaRPr lang="en-US"/>
          </a:p>
        </p:txBody>
      </p:sp>
      <p:sp>
        <p:nvSpPr>
          <p:cNvPr id="19" name="Text Placeholder 18" hidden="1"/>
          <p:cNvSpPr>
            <a:spLocks noGrp="1"/>
          </p:cNvSpPr>
          <p:nvPr>
            <p:ph type="body" sz="quarter" idx="19"/>
          </p:nvPr>
        </p:nvSpPr>
        <p:spPr/>
        <p:txBody>
          <a:bodyPr/>
          <a:lstStyle/>
          <a:p>
            <a:endParaRPr lang="en-US"/>
          </a:p>
        </p:txBody>
      </p:sp>
      <p:sp>
        <p:nvSpPr>
          <p:cNvPr id="20" name="Slide Number Placeholder 19"/>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9522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198784"/>
            <a:ext cx="8458200" cy="1158289"/>
          </a:xfrm>
        </p:spPr>
        <p:txBody>
          <a:bodyPr>
            <a:noAutofit/>
          </a:bodyPr>
          <a:lstStyle/>
          <a:p>
            <a:r>
              <a:rPr lang="en-US" dirty="0">
                <a:latin typeface="Comic Sans MS" panose="030F0702030302020204" pitchFamily="66" charset="0"/>
              </a:rPr>
              <a:t>Graphs are helpful in describing motion</a:t>
            </a:r>
          </a:p>
        </p:txBody>
      </p:sp>
      <p:sp>
        <p:nvSpPr>
          <p:cNvPr id="3" name="Content Placeholder 2"/>
          <p:cNvSpPr>
            <a:spLocks noGrp="1"/>
          </p:cNvSpPr>
          <p:nvPr>
            <p:ph sz="quarter" idx="20"/>
          </p:nvPr>
        </p:nvSpPr>
        <p:spPr>
          <a:xfrm>
            <a:off x="990600" y="1524000"/>
            <a:ext cx="9334500" cy="4724400"/>
          </a:xfrm>
        </p:spPr>
        <p:txBody>
          <a:bodyPr>
            <a:normAutofit/>
          </a:bodyPr>
          <a:lstStyle/>
          <a:p>
            <a:pPr>
              <a:spcBef>
                <a:spcPts val="1200"/>
              </a:spcBef>
              <a:spcAft>
                <a:spcPts val="1200"/>
              </a:spcAft>
            </a:pPr>
            <a:r>
              <a:rPr lang="en-US" sz="2800" dirty="0">
                <a:latin typeface="Comic Sans MS" panose="030F0702030302020204" pitchFamily="66" charset="0"/>
              </a:rPr>
              <a:t>As you can see, you can retrieve a lot of information from a simple graph.</a:t>
            </a:r>
          </a:p>
          <a:p>
            <a:pPr>
              <a:spcBef>
                <a:spcPts val="1200"/>
              </a:spcBef>
              <a:spcAft>
                <a:spcPts val="1200"/>
              </a:spcAft>
            </a:pPr>
            <a:r>
              <a:rPr lang="en-US" sz="2800" dirty="0">
                <a:latin typeface="Comic Sans MS" panose="030F0702030302020204" pitchFamily="66" charset="0"/>
              </a:rPr>
              <a:t>Learning to interpret the different graphs is time well spent. Be sure to notice the axes labels! For example, a negative slope on a distance graph means an object is moving in the opposite direction. Yet a negative slope on a velocity graph (when the speed is positive) means the speed is decreasing.</a:t>
            </a:r>
          </a:p>
        </p:txBody>
      </p:sp>
      <p:sp>
        <p:nvSpPr>
          <p:cNvPr id="4" name="Content Placeholder 3" hidden="1"/>
          <p:cNvSpPr>
            <a:spLocks noGrp="1"/>
          </p:cNvSpPr>
          <p:nvPr>
            <p:ph sz="quarter" idx="11"/>
          </p:nvPr>
        </p:nvSpPr>
        <p:spPr/>
        <p:txBody>
          <a:bodyPr/>
          <a:lstStyle/>
          <a:p>
            <a:endParaRPr lang="en-US"/>
          </a:p>
        </p:txBody>
      </p:sp>
      <p:sp>
        <p:nvSpPr>
          <p:cNvPr id="5" name="Text Placeholder 4" hidden="1"/>
          <p:cNvSpPr>
            <a:spLocks noGrp="1"/>
          </p:cNvSpPr>
          <p:nvPr>
            <p:ph type="body" sz="quarter" idx="19"/>
          </p:nvPr>
        </p:nvSpPr>
        <p:spPr/>
        <p:txBody>
          <a:bodyPr/>
          <a:lstStyle/>
          <a:p>
            <a:endParaRPr lang="en-US"/>
          </a:p>
        </p:txBody>
      </p:sp>
      <p:sp>
        <p:nvSpPr>
          <p:cNvPr id="6" name="Slide Number Placeholder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5344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2499"/>
            <a:ext cx="10968483" cy="1899001"/>
          </a:xfrm>
        </p:spPr>
        <p:txBody>
          <a:bodyPr>
            <a:normAutofit fontScale="90000"/>
          </a:bodyPr>
          <a:lstStyle/>
          <a:p>
            <a:r>
              <a:rPr lang="en-US" altLang="en-US" b="0" dirty="0">
                <a:latin typeface="Comic Sans MS" panose="030F0702030302020204" pitchFamily="66" charset="0"/>
              </a:rPr>
              <a:t>The graph displays information in a more useful manner than a simple table. It is much easier to determine the answers to the following questions with a graph.</a:t>
            </a:r>
            <a:endParaRPr lang="en-US" dirty="0">
              <a:latin typeface="Comic Sans MS" panose="030F0702030302020204" pitchFamily="66" charset="0"/>
            </a:endParaRPr>
          </a:p>
        </p:txBody>
      </p:sp>
      <p:sp>
        <p:nvSpPr>
          <p:cNvPr id="3" name="Content Placeholder 2"/>
          <p:cNvSpPr>
            <a:spLocks noGrp="1"/>
          </p:cNvSpPr>
          <p:nvPr>
            <p:ph idx="1"/>
          </p:nvPr>
        </p:nvSpPr>
        <p:spPr>
          <a:xfrm>
            <a:off x="381000" y="2703000"/>
            <a:ext cx="6019800" cy="4155000"/>
          </a:xfrm>
        </p:spPr>
        <p:txBody>
          <a:bodyPr>
            <a:noAutofit/>
          </a:bodyPr>
          <a:lstStyle/>
          <a:p>
            <a:pPr>
              <a:spcBef>
                <a:spcPts val="600"/>
              </a:spcBef>
            </a:pPr>
            <a:r>
              <a:rPr lang="en-US" altLang="en-US" sz="2800" dirty="0">
                <a:latin typeface="Comic Sans MS" panose="030F0702030302020204" pitchFamily="66" charset="0"/>
              </a:rPr>
              <a:t>When is the car moving the fastest?</a:t>
            </a:r>
          </a:p>
          <a:p>
            <a:pPr>
              <a:spcBef>
                <a:spcPts val="600"/>
              </a:spcBef>
            </a:pPr>
            <a:r>
              <a:rPr lang="en-US" altLang="en-US" sz="2800" dirty="0">
                <a:latin typeface="Comic Sans MS" panose="030F0702030302020204" pitchFamily="66" charset="0"/>
              </a:rPr>
              <a:t>When is it moving the slowest?</a:t>
            </a:r>
          </a:p>
          <a:p>
            <a:pPr>
              <a:spcBef>
                <a:spcPts val="600"/>
              </a:spcBef>
            </a:pPr>
            <a:r>
              <a:rPr lang="en-US" altLang="en-US" sz="2800" dirty="0">
                <a:latin typeface="Comic Sans MS" panose="030F0702030302020204" pitchFamily="66" charset="0"/>
              </a:rPr>
              <a:t>When is the car not moving at all?</a:t>
            </a:r>
          </a:p>
          <a:p>
            <a:pPr>
              <a:spcBef>
                <a:spcPts val="600"/>
              </a:spcBef>
            </a:pPr>
            <a:r>
              <a:rPr lang="en-US" altLang="en-US" sz="2800" dirty="0">
                <a:latin typeface="Comic Sans MS" panose="030F0702030302020204" pitchFamily="66" charset="0"/>
              </a:rPr>
              <a:t>At what time does the car start moving in the opposite direction?</a:t>
            </a:r>
            <a:endParaRPr lang="en-US" sz="2800" dirty="0">
              <a:latin typeface="Comic Sans MS" panose="030F0702030302020204" pitchFamily="66" charset="0"/>
            </a:endParaRPr>
          </a:p>
        </p:txBody>
      </p:sp>
      <p:pic>
        <p:nvPicPr>
          <p:cNvPr id="9" name="Picture 3" descr="A plot of position vs. time for the motion of a toy car shows position increases, pauses from 20 to 30 seconds, then increases again till 50 seconds, then decreases till 60 seconds."/>
          <p:cNvPicPr>
            <a:picLocks noGrp="1" noChangeAspect="1" noChangeArrowheads="1"/>
          </p:cNvPicPr>
          <p:nvPr>
            <p:ph idx="13"/>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597"/>
          <a:stretch/>
        </p:blipFill>
        <p:spPr bwMode="auto">
          <a:xfrm>
            <a:off x="6400800" y="2902229"/>
            <a:ext cx="4931008" cy="385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0785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3" y="409576"/>
            <a:ext cx="11683014" cy="1410824"/>
          </a:xfrm>
        </p:spPr>
        <p:txBody>
          <a:bodyPr>
            <a:normAutofit/>
          </a:bodyPr>
          <a:lstStyle/>
          <a:p>
            <a:r>
              <a:rPr lang="en-US" altLang="en-US" b="0" u="sng" dirty="0">
                <a:latin typeface="Comic Sans MS" panose="030F0702030302020204" pitchFamily="66" charset="0"/>
              </a:rPr>
              <a:t>The </a:t>
            </a:r>
            <a:r>
              <a:rPr lang="en-US" altLang="en-US" i="1" u="sng" dirty="0">
                <a:solidFill>
                  <a:srgbClr val="0A5D00"/>
                </a:solidFill>
                <a:latin typeface="Comic Sans MS" panose="030F0702030302020204" pitchFamily="66" charset="0"/>
              </a:rPr>
              <a:t>slope</a:t>
            </a:r>
            <a:r>
              <a:rPr lang="en-US" altLang="en-US" b="0" u="sng" dirty="0">
                <a:latin typeface="Comic Sans MS" panose="030F0702030302020204" pitchFamily="66" charset="0"/>
              </a:rPr>
              <a:t> on the </a:t>
            </a:r>
            <a:r>
              <a:rPr lang="en-US" altLang="en-US" i="1" u="sng" dirty="0">
                <a:latin typeface="Comic Sans MS" panose="030F0702030302020204" pitchFamily="66" charset="0"/>
              </a:rPr>
              <a:t>distance-versus-time</a:t>
            </a:r>
            <a:r>
              <a:rPr lang="en-US" altLang="en-US" b="0" u="sng" dirty="0">
                <a:latin typeface="Comic Sans MS" panose="030F0702030302020204" pitchFamily="66" charset="0"/>
              </a:rPr>
              <a:t> graph represents the </a:t>
            </a:r>
            <a:r>
              <a:rPr lang="en-US" altLang="en-US" i="1" u="sng" dirty="0">
                <a:latin typeface="Comic Sans MS" panose="030F0702030302020204" pitchFamily="66" charset="0"/>
              </a:rPr>
              <a:t>velocity.</a:t>
            </a:r>
            <a:endParaRPr lang="en-US" sz="1800" dirty="0">
              <a:latin typeface="Comic Sans MS" panose="030F0702030302020204" pitchFamily="66" charset="0"/>
            </a:endParaRPr>
          </a:p>
        </p:txBody>
      </p:sp>
      <p:sp>
        <p:nvSpPr>
          <p:cNvPr id="3" name="Content Placeholder 2"/>
          <p:cNvSpPr>
            <a:spLocks noGrp="1"/>
          </p:cNvSpPr>
          <p:nvPr>
            <p:ph idx="1"/>
          </p:nvPr>
        </p:nvSpPr>
        <p:spPr>
          <a:xfrm>
            <a:off x="914400" y="1820400"/>
            <a:ext cx="5372354" cy="4839600"/>
          </a:xfrm>
        </p:spPr>
        <p:txBody>
          <a:bodyPr>
            <a:noAutofit/>
          </a:bodyPr>
          <a:lstStyle/>
          <a:p>
            <a:pPr>
              <a:spcBef>
                <a:spcPts val="600"/>
              </a:spcBef>
            </a:pPr>
            <a:r>
              <a:rPr lang="en-US" altLang="en-US" sz="2400" b="1" i="1" dirty="0">
                <a:solidFill>
                  <a:srgbClr val="0A5D00"/>
                </a:solidFill>
                <a:latin typeface="Comic Sans MS" panose="030F0702030302020204" pitchFamily="66" charset="0"/>
              </a:rPr>
              <a:t>Slope</a:t>
            </a:r>
            <a:r>
              <a:rPr lang="en-US" altLang="en-US" sz="2400" dirty="0">
                <a:latin typeface="Comic Sans MS" panose="030F0702030302020204" pitchFamily="66" charset="0"/>
              </a:rPr>
              <a:t> </a:t>
            </a:r>
            <a:r>
              <a:rPr lang="en-US" altLang="en-US" sz="2400" b="1" dirty="0">
                <a:latin typeface="Comic Sans MS" panose="030F0702030302020204" pitchFamily="66" charset="0"/>
              </a:rPr>
              <a:t>is </a:t>
            </a:r>
            <a:r>
              <a:rPr lang="en-US" altLang="en-US" sz="2400" b="1" u="sng" dirty="0">
                <a:latin typeface="Comic Sans MS" panose="030F0702030302020204" pitchFamily="66" charset="0"/>
              </a:rPr>
              <a:t>change in vertical quantity divided by change in horizontal quantity.</a:t>
            </a:r>
          </a:p>
          <a:p>
            <a:pPr>
              <a:spcBef>
                <a:spcPts val="600"/>
              </a:spcBef>
            </a:pPr>
            <a:r>
              <a:rPr lang="en-US" altLang="en-US" sz="2400" dirty="0">
                <a:latin typeface="Comic Sans MS" panose="030F0702030302020204" pitchFamily="66" charset="0"/>
              </a:rPr>
              <a:t>“</a:t>
            </a:r>
            <a:r>
              <a:rPr lang="en-US" altLang="en-US" sz="2400" u="sng" dirty="0">
                <a:solidFill>
                  <a:srgbClr val="FF0000"/>
                </a:solidFill>
                <a:latin typeface="Comic Sans MS" panose="030F0702030302020204" pitchFamily="66" charset="0"/>
              </a:rPr>
              <a:t>rise over run</a:t>
            </a:r>
            <a:r>
              <a:rPr lang="en-US" altLang="en-US" sz="2400" dirty="0">
                <a:latin typeface="Comic Sans MS" panose="030F0702030302020204" pitchFamily="66" charset="0"/>
              </a:rPr>
              <a:t>”</a:t>
            </a:r>
          </a:p>
          <a:p>
            <a:pPr marL="342900" indent="-342900">
              <a:spcBef>
                <a:spcPts val="600"/>
              </a:spcBef>
              <a:buClr>
                <a:srgbClr val="9B3700"/>
              </a:buClr>
              <a:buFont typeface="Arial" panose="020B0604020202020204" pitchFamily="34" charset="0"/>
              <a:buChar char="•"/>
            </a:pPr>
            <a:r>
              <a:rPr lang="en-US" altLang="en-US" sz="2400" dirty="0">
                <a:latin typeface="Comic Sans MS" panose="030F0702030302020204" pitchFamily="66" charset="0"/>
              </a:rPr>
              <a:t>steepest “slope” is between 0 s and 20 s, this is where it is moving the fastest.</a:t>
            </a:r>
          </a:p>
          <a:p>
            <a:pPr marL="342900" indent="-342900">
              <a:spcBef>
                <a:spcPts val="600"/>
              </a:spcBef>
              <a:buClr>
                <a:srgbClr val="9B3700"/>
              </a:buClr>
              <a:buFont typeface="Arial" panose="020B0604020202020204" pitchFamily="34" charset="0"/>
              <a:buChar char="•"/>
            </a:pPr>
            <a:r>
              <a:rPr lang="en-US" altLang="en-US" sz="2400" dirty="0">
                <a:latin typeface="Comic Sans MS" panose="030F0702030302020204" pitchFamily="66" charset="0"/>
              </a:rPr>
              <a:t>slope is zero (flat) between 20 s and 30 s, here it is not moving. Notice that here the value of the distance doesn’t change.</a:t>
            </a:r>
            <a:endParaRPr lang="en-US" sz="2400" dirty="0">
              <a:latin typeface="Comic Sans MS" panose="030F0702030302020204" pitchFamily="66" charset="0"/>
            </a:endParaRPr>
          </a:p>
        </p:txBody>
      </p:sp>
      <p:pic>
        <p:nvPicPr>
          <p:cNvPr id="10" name="Picture 3" descr="A plot of position vs. time for the motion of a toy car shows position increases, pauses from 20 to 30 seconds, then increases again till 50 seconds, then decreases till 60 seconds.">
            <a:extLst>
              <a:ext uri="{C183D7F6-B498-43B3-948B-1728B52AA6E4}">
                <adec:decorative xmlns:adec="http://schemas.microsoft.com/office/drawing/2017/decorative" val="0"/>
              </a:ext>
            </a:extLst>
          </p:cNvPr>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t="2369"/>
          <a:stretch/>
        </p:blipFill>
        <p:spPr bwMode="auto">
          <a:xfrm>
            <a:off x="6429002" y="2438400"/>
            <a:ext cx="4970001" cy="385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3763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22" y="641884"/>
            <a:ext cx="10968483" cy="1410824"/>
          </a:xfrm>
        </p:spPr>
        <p:txBody>
          <a:bodyPr>
            <a:normAutofit/>
          </a:bodyPr>
          <a:lstStyle/>
          <a:p>
            <a:r>
              <a:rPr lang="en-US" altLang="en-US" b="0" dirty="0">
                <a:latin typeface="Comic Sans MS" panose="030F0702030302020204" pitchFamily="66" charset="0"/>
              </a:rPr>
              <a:t>The </a:t>
            </a:r>
            <a:r>
              <a:rPr lang="en-US" altLang="en-US" i="1" dirty="0">
                <a:solidFill>
                  <a:srgbClr val="0A5D00"/>
                </a:solidFill>
                <a:latin typeface="Comic Sans MS" panose="030F0702030302020204" pitchFamily="66" charset="0"/>
              </a:rPr>
              <a:t>slope</a:t>
            </a:r>
            <a:r>
              <a:rPr lang="en-US" altLang="en-US" b="0" dirty="0">
                <a:latin typeface="Comic Sans MS" panose="030F0702030302020204" pitchFamily="66" charset="0"/>
              </a:rPr>
              <a:t> on the </a:t>
            </a:r>
            <a:r>
              <a:rPr lang="en-US" altLang="en-US" i="1" dirty="0">
                <a:latin typeface="Comic Sans MS" panose="030F0702030302020204" pitchFamily="66" charset="0"/>
              </a:rPr>
              <a:t>distance-versus-time</a:t>
            </a:r>
            <a:r>
              <a:rPr lang="en-US" altLang="en-US" b="0" dirty="0">
                <a:latin typeface="Comic Sans MS" panose="030F0702030302020204" pitchFamily="66" charset="0"/>
              </a:rPr>
              <a:t> graph represents the </a:t>
            </a:r>
            <a:r>
              <a:rPr lang="en-US" altLang="en-US" i="1" dirty="0">
                <a:latin typeface="Comic Sans MS" panose="030F0702030302020204" pitchFamily="66" charset="0"/>
              </a:rPr>
              <a:t>velocity</a:t>
            </a:r>
            <a:r>
              <a:rPr lang="en-US" altLang="en-US" b="0" dirty="0">
                <a:latin typeface="Comic Sans MS" panose="030F0702030302020204" pitchFamily="66" charset="0"/>
              </a:rPr>
              <a:t>.</a:t>
            </a:r>
            <a:r>
              <a:rPr lang="en-US" altLang="en-US" sz="1800" dirty="0">
                <a:latin typeface="Comic Sans MS" panose="030F0702030302020204" pitchFamily="66" charset="0"/>
              </a:rPr>
              <a:t> </a:t>
            </a:r>
            <a:endParaRPr lang="en-US" sz="1800" dirty="0">
              <a:latin typeface="Comic Sans MS" panose="030F0702030302020204" pitchFamily="66" charset="0"/>
            </a:endParaRPr>
          </a:p>
        </p:txBody>
      </p:sp>
      <p:sp>
        <p:nvSpPr>
          <p:cNvPr id="3" name="Content Placeholder 2"/>
          <p:cNvSpPr>
            <a:spLocks noGrp="1"/>
          </p:cNvSpPr>
          <p:nvPr>
            <p:ph idx="1"/>
          </p:nvPr>
        </p:nvSpPr>
        <p:spPr>
          <a:xfrm>
            <a:off x="533400" y="2244000"/>
            <a:ext cx="4076954" cy="4839600"/>
          </a:xfrm>
        </p:spPr>
        <p:txBody>
          <a:bodyPr>
            <a:noAutofit/>
          </a:bodyPr>
          <a:lstStyle/>
          <a:p>
            <a:pPr>
              <a:spcBef>
                <a:spcPts val="600"/>
              </a:spcBef>
            </a:pPr>
            <a:r>
              <a:rPr lang="en-US" altLang="en-US" sz="2400" dirty="0">
                <a:latin typeface="Comic Sans MS" panose="030F0702030302020204" pitchFamily="66" charset="0"/>
              </a:rPr>
              <a:t>At what time does the car start moving in the opposite direction?</a:t>
            </a:r>
            <a:endParaRPr lang="en-US" sz="2400" dirty="0">
              <a:latin typeface="Comic Sans MS" panose="030F0702030302020204" pitchFamily="66" charset="0"/>
            </a:endParaRPr>
          </a:p>
        </p:txBody>
      </p:sp>
      <p:pic>
        <p:nvPicPr>
          <p:cNvPr id="11" name="Picture 3" descr="A plot of position vs. time for the motion of a toy car shows position increases, pauses from 20 to 30 seconds, then increases again till 50 seconds, then decreases till 60 seconds.">
            <a:extLst>
              <a:ext uri="{C183D7F6-B498-43B3-948B-1728B52AA6E4}">
                <adec:decorative xmlns:adec="http://schemas.microsoft.com/office/drawing/2017/decorative" val="0"/>
              </a:ext>
            </a:extLst>
          </p:cNvPr>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t="1641"/>
          <a:stretch/>
        </p:blipFill>
        <p:spPr bwMode="auto">
          <a:xfrm>
            <a:off x="5562600" y="2244000"/>
            <a:ext cx="4933184" cy="385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759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18" y="553107"/>
            <a:ext cx="11398928" cy="1410824"/>
          </a:xfrm>
        </p:spPr>
        <p:txBody>
          <a:bodyPr>
            <a:normAutofit/>
          </a:bodyPr>
          <a:lstStyle/>
          <a:p>
            <a:r>
              <a:rPr lang="en-US" altLang="en-US" b="0" dirty="0">
                <a:latin typeface="Comic Sans MS" panose="030F0702030302020204" pitchFamily="66" charset="0"/>
              </a:rPr>
              <a:t>The </a:t>
            </a:r>
            <a:r>
              <a:rPr lang="en-US" altLang="en-US" i="1" dirty="0">
                <a:solidFill>
                  <a:srgbClr val="0A5D00"/>
                </a:solidFill>
                <a:latin typeface="Comic Sans MS" panose="030F0702030302020204" pitchFamily="66" charset="0"/>
              </a:rPr>
              <a:t>slope</a:t>
            </a:r>
            <a:r>
              <a:rPr lang="en-US" altLang="en-US" b="0" dirty="0">
                <a:latin typeface="Comic Sans MS" panose="030F0702030302020204" pitchFamily="66" charset="0"/>
              </a:rPr>
              <a:t> </a:t>
            </a:r>
            <a:r>
              <a:rPr lang="en-US" altLang="en-US" b="0" u="sng" dirty="0">
                <a:latin typeface="Comic Sans MS" panose="030F0702030302020204" pitchFamily="66" charset="0"/>
              </a:rPr>
              <a:t>on the </a:t>
            </a:r>
            <a:r>
              <a:rPr lang="en-US" altLang="en-US" i="1" u="sng" dirty="0">
                <a:latin typeface="Comic Sans MS" panose="030F0702030302020204" pitchFamily="66" charset="0"/>
              </a:rPr>
              <a:t>distance-versus-time</a:t>
            </a:r>
            <a:r>
              <a:rPr lang="en-US" altLang="en-US" b="0" u="sng" dirty="0">
                <a:latin typeface="Comic Sans MS" panose="030F0702030302020204" pitchFamily="66" charset="0"/>
              </a:rPr>
              <a:t> graph represents the </a:t>
            </a:r>
            <a:r>
              <a:rPr lang="en-US" altLang="en-US" i="1" u="sng" dirty="0">
                <a:latin typeface="Comic Sans MS" panose="030F0702030302020204" pitchFamily="66" charset="0"/>
              </a:rPr>
              <a:t>velocity</a:t>
            </a:r>
            <a:r>
              <a:rPr lang="en-US" altLang="en-US" b="0" dirty="0">
                <a:latin typeface="Comic Sans MS" panose="030F0702030302020204" pitchFamily="66" charset="0"/>
              </a:rPr>
              <a:t>.</a:t>
            </a:r>
            <a:r>
              <a:rPr lang="en-US" altLang="en-US" sz="1800" dirty="0">
                <a:latin typeface="Comic Sans MS" panose="030F0702030302020204" pitchFamily="66" charset="0"/>
              </a:rPr>
              <a:t> 3</a:t>
            </a:r>
            <a:endParaRPr lang="en-US" sz="1800" dirty="0">
              <a:latin typeface="Comic Sans MS" panose="030F0702030302020204" pitchFamily="66" charset="0"/>
            </a:endParaRPr>
          </a:p>
        </p:txBody>
      </p:sp>
      <p:sp>
        <p:nvSpPr>
          <p:cNvPr id="3" name="Content Placeholder 2"/>
          <p:cNvSpPr>
            <a:spLocks noGrp="1"/>
          </p:cNvSpPr>
          <p:nvPr>
            <p:ph idx="1"/>
          </p:nvPr>
        </p:nvSpPr>
        <p:spPr>
          <a:xfrm>
            <a:off x="533400" y="2205241"/>
            <a:ext cx="5166064" cy="4839600"/>
          </a:xfrm>
        </p:spPr>
        <p:txBody>
          <a:bodyPr>
            <a:noAutofit/>
          </a:bodyPr>
          <a:lstStyle/>
          <a:p>
            <a:pPr>
              <a:spcBef>
                <a:spcPts val="600"/>
              </a:spcBef>
            </a:pPr>
            <a:r>
              <a:rPr lang="en-US" altLang="en-US" sz="2400" dirty="0">
                <a:latin typeface="Comic Sans MS" panose="030F0702030302020204" pitchFamily="66" charset="0"/>
              </a:rPr>
              <a:t>At what time does the car start moving in the opposite direction?</a:t>
            </a:r>
          </a:p>
          <a:p>
            <a:pPr marL="342900" indent="-342900">
              <a:spcBef>
                <a:spcPts val="600"/>
              </a:spcBef>
              <a:buClr>
                <a:srgbClr val="9B3700"/>
              </a:buClr>
              <a:buFont typeface="Arial" panose="020B0604020202020204" pitchFamily="34" charset="0"/>
              <a:buChar char="•"/>
            </a:pPr>
            <a:r>
              <a:rPr lang="en-US" altLang="en-US" sz="2400" b="1" u="sng" dirty="0">
                <a:latin typeface="Comic Sans MS" panose="030F0702030302020204" pitchFamily="66" charset="0"/>
              </a:rPr>
              <a:t>The slope is negative between 50 s and 60 s. </a:t>
            </a:r>
            <a:r>
              <a:rPr lang="en-US" altLang="en-US" sz="2400" dirty="0">
                <a:latin typeface="Comic Sans MS" panose="030F0702030302020204" pitchFamily="66" charset="0"/>
              </a:rPr>
              <a:t>This would imply the velocity is negative, </a:t>
            </a:r>
            <a:r>
              <a:rPr lang="en-US" altLang="en-US" sz="2400" u="sng" dirty="0">
                <a:latin typeface="Comic Sans MS" panose="030F0702030302020204" pitchFamily="66" charset="0"/>
              </a:rPr>
              <a:t>it has thus changed direction. Note that the value for the distance has decreased.</a:t>
            </a:r>
            <a:endParaRPr lang="en-US" sz="2400" u="sng" dirty="0">
              <a:latin typeface="Comic Sans MS" panose="030F0702030302020204" pitchFamily="66" charset="0"/>
            </a:endParaRPr>
          </a:p>
        </p:txBody>
      </p:sp>
      <p:pic>
        <p:nvPicPr>
          <p:cNvPr id="9" name="Picture 3" descr="A plot of position vs. time for the motion of a toy car shows position increases, pauses from 20 to 30 seconds, then increases again till 50 seconds, then decreases till 60 seconds.">
            <a:extLst>
              <a:ext uri="{C183D7F6-B498-43B3-948B-1728B52AA6E4}">
                <adec:decorative xmlns:adec="http://schemas.microsoft.com/office/drawing/2017/decorative" val="0"/>
              </a:ext>
            </a:extLst>
          </p:cNvPr>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t="2525"/>
          <a:stretch/>
        </p:blipFill>
        <p:spPr bwMode="auto">
          <a:xfrm>
            <a:off x="6680659" y="2699041"/>
            <a:ext cx="4977941" cy="385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6575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52" y="314757"/>
            <a:ext cx="10365548" cy="1475101"/>
          </a:xfrm>
        </p:spPr>
        <p:txBody>
          <a:bodyPr>
            <a:normAutofit fontScale="90000"/>
          </a:bodyPr>
          <a:lstStyle/>
          <a:p>
            <a:r>
              <a:rPr lang="en-US" b="0" dirty="0">
                <a:latin typeface="Comic Sans MS" panose="030F0702030302020204" pitchFamily="66" charset="0"/>
              </a:rPr>
              <a:t>To summarize the car’s velocity information, let the horizontal axis represent </a:t>
            </a:r>
            <a:r>
              <a:rPr lang="en-US" i="1" dirty="0">
                <a:latin typeface="Comic Sans MS" panose="030F0702030302020204" pitchFamily="66" charset="0"/>
              </a:rPr>
              <a:t>time</a:t>
            </a:r>
            <a:r>
              <a:rPr lang="en-US" b="0" dirty="0">
                <a:latin typeface="Comic Sans MS" panose="030F0702030302020204" pitchFamily="66" charset="0"/>
              </a:rPr>
              <a:t>, and the vertical axis represent </a:t>
            </a:r>
            <a:r>
              <a:rPr lang="en-US" i="1" dirty="0">
                <a:latin typeface="Comic Sans MS" panose="030F0702030302020204" pitchFamily="66" charset="0"/>
              </a:rPr>
              <a:t>velocity</a:t>
            </a:r>
            <a:r>
              <a:rPr lang="en-US" b="0" dirty="0">
                <a:latin typeface="Comic Sans MS" panose="030F0702030302020204" pitchFamily="66" charset="0"/>
              </a:rPr>
              <a:t>.</a:t>
            </a:r>
            <a:endParaRPr lang="en-US" dirty="0">
              <a:latin typeface="Comic Sans MS" panose="030F0702030302020204" pitchFamily="66" charset="0"/>
            </a:endParaRPr>
          </a:p>
        </p:txBody>
      </p:sp>
      <p:sp>
        <p:nvSpPr>
          <p:cNvPr id="3" name="Content Placeholder 2"/>
          <p:cNvSpPr>
            <a:spLocks noGrp="1"/>
          </p:cNvSpPr>
          <p:nvPr>
            <p:ph sz="quarter" idx="11"/>
          </p:nvPr>
        </p:nvSpPr>
        <p:spPr>
          <a:xfrm>
            <a:off x="990599" y="1803400"/>
            <a:ext cx="10985737" cy="1854200"/>
          </a:xfrm>
        </p:spPr>
        <p:txBody>
          <a:bodyPr/>
          <a:lstStyle/>
          <a:p>
            <a:pPr>
              <a:spcBef>
                <a:spcPts val="600"/>
              </a:spcBef>
            </a:pPr>
            <a:r>
              <a:rPr lang="en-US" altLang="en-US" sz="2800" dirty="0">
                <a:latin typeface="Comic Sans MS" panose="030F0702030302020204" pitchFamily="66" charset="0"/>
              </a:rPr>
              <a:t>The velocity is constant wherever the slope of the distance-vs-time graph is constant.</a:t>
            </a:r>
          </a:p>
          <a:p>
            <a:pPr>
              <a:spcBef>
                <a:spcPts val="600"/>
              </a:spcBef>
            </a:pPr>
            <a:r>
              <a:rPr lang="en-US" altLang="en-US" sz="2800" dirty="0">
                <a:latin typeface="Comic Sans MS" panose="030F0702030302020204" pitchFamily="66" charset="0"/>
              </a:rPr>
              <a:t>The velocity changes only when the distance graph’s slope changes.</a:t>
            </a:r>
            <a:endParaRPr lang="en-US" sz="2800" dirty="0">
              <a:latin typeface="Comic Sans MS" panose="030F0702030302020204" pitchFamily="66" charset="0"/>
            </a:endParaRPr>
          </a:p>
        </p:txBody>
      </p:sp>
      <p:pic>
        <p:nvPicPr>
          <p:cNvPr id="13" name="Picture 3" descr="The graph of distance versus time starts at the origin and is a straight line with a constant positive slope for the first 20 seconds, it is then flat for the next 10 seconds.  From 30 to 50 seconds it again has a constant positive slope, but not as steep as the first portion of the graph.  From 50 to 60 seconds the graph has a constant negative slope.  This slope has the same magnitude as the portion from 30 to 50 seconds, but is negative."/>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t="2050"/>
          <a:stretch/>
        </p:blipFill>
        <p:spPr bwMode="auto">
          <a:xfrm>
            <a:off x="2162375" y="3970171"/>
            <a:ext cx="3400226" cy="26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The line initially is horizontal for approximately 20 seconds at a velocity of about 0.8 cm/s.  At 20 seconds it drops vertically to zero. From 20 to about 30 seconds the line is flat at a velocity of zero.  At 30 seconds it then rises steeply and then becomes a horizontal line at about 0.5 cm/s for the next 20 seconds (until 50 seconds).  At 50 seconds the line drops vertically to about -0.5 cm/s.  The line is then horizontal (although negative) for the next 10 seconds at a value of about -0.5 cm/s. At 60 seconds it rises steeply to zero. "/>
          <p:cNvPicPr>
            <a:picLocks noGrp="1" noChangeAspect="1" noChangeArrowheads="1"/>
          </p:cNvPicPr>
          <p:nvPr>
            <p:ph sz="quarter" idx="13"/>
          </p:nvPr>
        </p:nvPicPr>
        <p:blipFill rotWithShape="1">
          <a:blip r:embed="rId3" cstate="hqprint">
            <a:extLst>
              <a:ext uri="{28A0092B-C50C-407E-A947-70E740481C1C}">
                <a14:useLocalDpi xmlns:a14="http://schemas.microsoft.com/office/drawing/2010/main" val="0"/>
              </a:ext>
            </a:extLst>
          </a:blip>
          <a:stretch/>
        </p:blipFill>
        <p:spPr bwMode="auto">
          <a:xfrm>
            <a:off x="6629400" y="3359699"/>
            <a:ext cx="4267200" cy="325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hidden="1"/>
          <p:cNvSpPr>
            <a:spLocks noGrp="1"/>
          </p:cNvSpPr>
          <p:nvPr>
            <p:ph type="body" sz="quarter" idx="18"/>
          </p:nvPr>
        </p:nvSpPr>
        <p:spPr/>
        <p:txBody>
          <a:bodyPr>
            <a:normAutofit fontScale="92500" lnSpcReduction="20000"/>
          </a:bodyPr>
          <a:lstStyle/>
          <a:p>
            <a:endParaRPr lang="en-US"/>
          </a:p>
        </p:txBody>
      </p:sp>
      <p:sp>
        <p:nvSpPr>
          <p:cNvPr id="11" name="Text Placeholder 10" hidden="1"/>
          <p:cNvSpPr>
            <a:spLocks noGrp="1"/>
          </p:cNvSpPr>
          <p:nvPr>
            <p:ph type="body" sz="quarter" idx="19"/>
          </p:nvPr>
        </p:nvSpPr>
        <p:spPr/>
        <p:txBody>
          <a:bodyPr/>
          <a:lstStyle/>
          <a:p>
            <a:endParaRPr lang="en-US"/>
          </a:p>
        </p:txBody>
      </p:sp>
      <p:sp>
        <p:nvSpPr>
          <p:cNvPr id="12" name="Slide Number Placeholder 1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000" b="0" i="0" u="none" strike="noStrike" kern="1200" cap="none" spc="0" normalizeH="0" baseline="0" noProof="0" dirty="0">
              <a:ln>
                <a:noFill/>
              </a:ln>
              <a:solidFill>
                <a:srgbClr val="FE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4963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8000"/>
            <a:ext cx="11305713" cy="1383854"/>
          </a:xfrm>
        </p:spPr>
        <p:txBody>
          <a:bodyPr>
            <a:normAutofit fontScale="90000"/>
          </a:bodyPr>
          <a:lstStyle/>
          <a:p>
            <a:r>
              <a:rPr lang="en-US" dirty="0">
                <a:latin typeface="Comic Sans MS" panose="030F0702030302020204" pitchFamily="66" charset="0"/>
              </a:rPr>
              <a:t>The graph shows the position of a car with respect to time. Does the car ever go backward (assume no </a:t>
            </a:r>
            <a:r>
              <a:rPr lang="en-US" dirty="0" err="1">
                <a:latin typeface="Comic Sans MS" panose="030F0702030302020204" pitchFamily="66" charset="0"/>
              </a:rPr>
              <a:t>u-turn</a:t>
            </a:r>
            <a:r>
              <a:rPr lang="en-US" dirty="0">
                <a:latin typeface="Comic Sans MS" panose="030F0702030302020204" pitchFamily="66" charset="0"/>
              </a:rPr>
              <a:t>)?</a:t>
            </a:r>
            <a:r>
              <a:rPr lang="en-US" sz="1800" dirty="0">
                <a:latin typeface="Comic Sans MS" panose="030F0702030302020204" pitchFamily="66" charset="0"/>
              </a:rPr>
              <a:t> 1</a:t>
            </a:r>
          </a:p>
        </p:txBody>
      </p:sp>
      <p:sp>
        <p:nvSpPr>
          <p:cNvPr id="3" name="Content Placeholder 2"/>
          <p:cNvSpPr>
            <a:spLocks noGrp="1"/>
          </p:cNvSpPr>
          <p:nvPr>
            <p:ph idx="1"/>
          </p:nvPr>
        </p:nvSpPr>
        <p:spPr>
          <a:xfrm>
            <a:off x="990600" y="1828800"/>
            <a:ext cx="4648200" cy="4536000"/>
          </a:xfrm>
        </p:spPr>
        <p:txBody>
          <a:bodyPr>
            <a:normAutofit/>
          </a:bodyPr>
          <a:lstStyle/>
          <a:p>
            <a:pPr marL="536575" indent="-536575">
              <a:spcBef>
                <a:spcPts val="800"/>
              </a:spcBef>
              <a:spcAft>
                <a:spcPts val="800"/>
              </a:spcAft>
            </a:pPr>
            <a:r>
              <a:rPr lang="en-US" altLang="en-US" sz="2800" dirty="0">
                <a:latin typeface="Comic Sans MS" panose="030F0702030302020204" pitchFamily="66" charset="0"/>
              </a:rPr>
              <a:t>a)	Yes, during the first segment (labeled A).</a:t>
            </a:r>
          </a:p>
          <a:p>
            <a:pPr marL="536575" indent="-536575">
              <a:spcBef>
                <a:spcPts val="800"/>
              </a:spcBef>
              <a:spcAft>
                <a:spcPts val="800"/>
              </a:spcAft>
            </a:pPr>
            <a:r>
              <a:rPr lang="en-US" altLang="en-US" sz="2800" dirty="0">
                <a:latin typeface="Comic Sans MS" panose="030F0702030302020204" pitchFamily="66" charset="0"/>
              </a:rPr>
              <a:t>b)	Yes, during the second segment (labeled B).</a:t>
            </a:r>
          </a:p>
          <a:p>
            <a:pPr marL="536575" indent="-536575">
              <a:spcBef>
                <a:spcPts val="800"/>
              </a:spcBef>
              <a:spcAft>
                <a:spcPts val="800"/>
              </a:spcAft>
            </a:pPr>
            <a:r>
              <a:rPr lang="en-US" altLang="en-US" sz="2800" dirty="0">
                <a:latin typeface="Comic Sans MS" panose="030F0702030302020204" pitchFamily="66" charset="0"/>
              </a:rPr>
              <a:t>c)	Yes, during the third segment (not labeled).</a:t>
            </a:r>
          </a:p>
          <a:p>
            <a:pPr marL="536575" indent="-536575">
              <a:spcBef>
                <a:spcPts val="800"/>
              </a:spcBef>
              <a:spcAft>
                <a:spcPts val="800"/>
              </a:spcAft>
            </a:pPr>
            <a:r>
              <a:rPr lang="en-US" altLang="en-US" sz="2800" dirty="0">
                <a:latin typeface="Comic Sans MS" panose="030F0702030302020204" pitchFamily="66" charset="0"/>
              </a:rPr>
              <a:t>d)	No, never.</a:t>
            </a:r>
            <a:endParaRPr lang="en-US" sz="2800" dirty="0">
              <a:latin typeface="Comic Sans MS" panose="030F0702030302020204" pitchFamily="66" charset="0"/>
            </a:endParaRPr>
          </a:p>
        </p:txBody>
      </p:sp>
      <p:pic>
        <p:nvPicPr>
          <p:cNvPr id="8" name="Picture 4" descr="A plot of distance vs. time shows three regions: distance initially increases rapidly (a point in this region is labeled A), distance then increases more gradually (a point in this region is labeled B), and distance decreases.">
            <a:extLst>
              <a:ext uri="{C183D7F6-B498-43B3-948B-1728B52AA6E4}">
                <adec:decorative xmlns:adec="http://schemas.microsoft.com/office/drawing/2017/decorative" val="0"/>
              </a:ext>
            </a:extLst>
          </p:cNvPr>
          <p:cNvPicPr>
            <a:picLocks noGrp="1" noChangeAspect="1"/>
          </p:cNvPicPr>
          <p:nvPr>
            <p:ph idx="13"/>
          </p:nvPr>
        </p:nvPicPr>
        <p:blipFill rotWithShape="1">
          <a:blip r:embed="rId2" cstate="print">
            <a:extLst>
              <a:ext uri="{28A0092B-C50C-407E-A947-70E740481C1C}">
                <a14:useLocalDpi xmlns:a14="http://schemas.microsoft.com/office/drawing/2010/main" val="0"/>
              </a:ext>
            </a:extLst>
          </a:blip>
          <a:srcRect t="2695"/>
          <a:stretch/>
        </p:blipFill>
        <p:spPr bwMode="auto">
          <a:xfrm>
            <a:off x="6750741" y="2615810"/>
            <a:ext cx="4480560" cy="296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51E55-6873-49E2-B8D5-2F265E6F1973}"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0478984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2027</Words>
  <Application>Microsoft Office PowerPoint</Application>
  <PresentationFormat>Widescreen</PresentationFormat>
  <Paragraphs>181</Paragraphs>
  <Slides>34</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Calibri (Body)</vt:lpstr>
      <vt:lpstr>Century Gothic</vt:lpstr>
      <vt:lpstr>Comic Sans MS</vt:lpstr>
      <vt:lpstr>Times New Roman</vt:lpstr>
      <vt:lpstr>Wingdings 3</vt:lpstr>
      <vt:lpstr>Wisp</vt:lpstr>
      <vt:lpstr>Equation</vt:lpstr>
      <vt:lpstr>Chapter 2-Class 2</vt:lpstr>
      <vt:lpstr>Videos to watch</vt:lpstr>
      <vt:lpstr>To graph the data in the table, let the horizontal axis represent time, and the vertical axis represent distance.</vt:lpstr>
      <vt:lpstr>The graph displays information in a more useful manner than a simple table. It is much easier to determine the answers to the following questions with a graph.</vt:lpstr>
      <vt:lpstr>The slope on the distance-versus-time graph represents the velocity.</vt:lpstr>
      <vt:lpstr>The slope on the distance-versus-time graph represents the velocity. </vt:lpstr>
      <vt:lpstr>The slope on the distance-versus-time graph represents the velocity. 3</vt:lpstr>
      <vt:lpstr>To summarize the car’s velocity information, let the horizontal axis represent time, and the vertical axis represent velocity.</vt:lpstr>
      <vt:lpstr>The graph shows the position of a car with respect to time. Does the car ever go backward (assume no u-turn)? 1</vt:lpstr>
      <vt:lpstr>The graph shows the position of a car with respect to time. Does the car ever go backward (assume no u-turn)? 2</vt:lpstr>
      <vt:lpstr>Is the instantaneous velocity at point A greater or less than that at point B? 1</vt:lpstr>
      <vt:lpstr>Is the instantaneous velocity at point A greater or less than that at point B? 2</vt:lpstr>
      <vt:lpstr>In the graph shown, is the velocity constant for any time interval? 1</vt:lpstr>
      <vt:lpstr>In the graph shown, is the velocity constant for any time interval? 2</vt:lpstr>
      <vt:lpstr>In the graph shown, during which time interval is the acceleration greatest? 1</vt:lpstr>
      <vt:lpstr>In the graph shown, during which time interval is the acceleration greatest? 2</vt:lpstr>
      <vt:lpstr>At which point is the magnitude of the acceleration the greatest? 1</vt:lpstr>
      <vt:lpstr>At which point is the magnitude of the acceleration the greatest? </vt:lpstr>
      <vt:lpstr>During which time interval is the distance traveled by the car the greatest? 1</vt:lpstr>
      <vt:lpstr>During which time interval is the distance traveled by the car the greatest? 2</vt:lpstr>
      <vt:lpstr>The graph of the speed of a car traveling on a local highway illustrates the relationship between acceleration and velocity.</vt:lpstr>
      <vt:lpstr>The velocity graph of an object is shown. Is the acceleration of the object constant? 1</vt:lpstr>
      <vt:lpstr>The velocity graph of an object is shown. Is the acceleration of the object constant? 2</vt:lpstr>
      <vt:lpstr>Uniform Acceleration</vt:lpstr>
      <vt:lpstr>The acceleration graph for uniform acceleration is a horizontal line. The acceleration does not change with time.</vt:lpstr>
      <vt:lpstr>The velocity graph for uniform acceleration is a straight line with a constant slope. The slope of the velocity graph is equal to the acceleration.</vt:lpstr>
      <vt:lpstr>Problem 3</vt:lpstr>
      <vt:lpstr>Problem 4</vt:lpstr>
      <vt:lpstr>The distance graph for uniform acceleration has a constantly increasing slope, due to a constantly increasing velocity. The distance covered grows more and more rapidly with time.</vt:lpstr>
      <vt:lpstr>The distance traveled is equal to the area under the velocity graph, for example, the triangular area under the blue curve below.</vt:lpstr>
      <vt:lpstr>For a non-zero initial velocity, the total distance covered is the area of the triangle plus the area of the rectangle as shown below.</vt:lpstr>
      <vt:lpstr>The velocity of a car increases with time as shown. What is the average acceleration between 4 s and 5 s? 1</vt:lpstr>
      <vt:lpstr>The velocity of a car increases with time as shown. What is the average acceleration between 4 s and 5 s? 2</vt:lpstr>
      <vt:lpstr>Graphs are helpful in describing motion</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Fatima Zohra</dc:creator>
  <cp:lastModifiedBy>Fatima</cp:lastModifiedBy>
  <cp:revision>15</cp:revision>
  <cp:lastPrinted>2025-03-08T17:31:54Z</cp:lastPrinted>
  <dcterms:created xsi:type="dcterms:W3CDTF">2025-03-06T22:42:18Z</dcterms:created>
  <dcterms:modified xsi:type="dcterms:W3CDTF">2025-03-11T13:55:01Z</dcterms:modified>
</cp:coreProperties>
</file>